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63" r:id="rId3"/>
    <p:sldId id="268" r:id="rId4"/>
    <p:sldId id="271" r:id="rId5"/>
    <p:sldId id="273" r:id="rId6"/>
    <p:sldId id="270" r:id="rId7"/>
    <p:sldId id="274"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6D3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2954E3-2508-4C87-9C17-A18292479ACC}" v="5" dt="2023-11-22T08:22:48.0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8" d="100"/>
          <a:sy n="118" d="100"/>
        </p:scale>
        <p:origin x="114" y="288"/>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a Carter" userId="1cd2a96b-80ed-4a7c-bfb2-d5956a69b663" providerId="ADAL" clId="{B12954E3-2508-4C87-9C17-A18292479ACC}"/>
    <pc:docChg chg="undo custSel modSld">
      <pc:chgData name="Nicola Carter" userId="1cd2a96b-80ed-4a7c-bfb2-d5956a69b663" providerId="ADAL" clId="{B12954E3-2508-4C87-9C17-A18292479ACC}" dt="2023-11-22T17:08:04.194" v="18" actId="27636"/>
      <pc:docMkLst>
        <pc:docMk/>
      </pc:docMkLst>
      <pc:sldChg chg="modSp mod">
        <pc:chgData name="Nicola Carter" userId="1cd2a96b-80ed-4a7c-bfb2-d5956a69b663" providerId="ADAL" clId="{B12954E3-2508-4C87-9C17-A18292479ACC}" dt="2023-11-22T17:08:04.194" v="18" actId="27636"/>
        <pc:sldMkLst>
          <pc:docMk/>
          <pc:sldMk cId="976626330" sldId="270"/>
        </pc:sldMkLst>
        <pc:spChg chg="mod">
          <ac:chgData name="Nicola Carter" userId="1cd2a96b-80ed-4a7c-bfb2-d5956a69b663" providerId="ADAL" clId="{B12954E3-2508-4C87-9C17-A18292479ACC}" dt="2023-11-22T17:08:04.194" v="18" actId="27636"/>
          <ac:spMkLst>
            <pc:docMk/>
            <pc:sldMk cId="976626330" sldId="270"/>
            <ac:spMk id="5" creationId="{A5E44404-49B7-83BF-C328-1FBA0E7870DE}"/>
          </ac:spMkLst>
        </pc:spChg>
        <pc:picChg chg="mod">
          <ac:chgData name="Nicola Carter" userId="1cd2a96b-80ed-4a7c-bfb2-d5956a69b663" providerId="ADAL" clId="{B12954E3-2508-4C87-9C17-A18292479ACC}" dt="2023-11-22T17:07:56.961" v="16" actId="14100"/>
          <ac:picMkLst>
            <pc:docMk/>
            <pc:sldMk cId="976626330" sldId="270"/>
            <ac:picMk id="4" creationId="{00000000-0000-0000-0000-000000000000}"/>
          </ac:picMkLst>
        </pc:picChg>
      </pc:sldChg>
      <pc:sldChg chg="addSp delSp modSp mod">
        <pc:chgData name="Nicola Carter" userId="1cd2a96b-80ed-4a7c-bfb2-d5956a69b663" providerId="ADAL" clId="{B12954E3-2508-4C87-9C17-A18292479ACC}" dt="2023-11-22T08:22:55.494" v="6" actId="478"/>
        <pc:sldMkLst>
          <pc:docMk/>
          <pc:sldMk cId="1080945681" sldId="273"/>
        </pc:sldMkLst>
        <pc:graphicFrameChg chg="add del mod">
          <ac:chgData name="Nicola Carter" userId="1cd2a96b-80ed-4a7c-bfb2-d5956a69b663" providerId="ADAL" clId="{B12954E3-2508-4C87-9C17-A18292479ACC}" dt="2023-11-22T08:22:54.358" v="5" actId="478"/>
          <ac:graphicFrameMkLst>
            <pc:docMk/>
            <pc:sldMk cId="1080945681" sldId="273"/>
            <ac:graphicFrameMk id="5" creationId="{757C9261-E752-A2DD-1CC5-C78FB9E00AF4}"/>
          </ac:graphicFrameMkLst>
        </pc:graphicFrameChg>
        <pc:graphicFrameChg chg="add del mod">
          <ac:chgData name="Nicola Carter" userId="1cd2a96b-80ed-4a7c-bfb2-d5956a69b663" providerId="ADAL" clId="{B12954E3-2508-4C87-9C17-A18292479ACC}" dt="2023-11-22T08:22:55.494" v="6" actId="478"/>
          <ac:graphicFrameMkLst>
            <pc:docMk/>
            <pc:sldMk cId="1080945681" sldId="273"/>
            <ac:graphicFrameMk id="6" creationId="{6920425F-F842-03FA-69A0-67C8E94A48B4}"/>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4D40A7-371D-4413-BB19-F1FE4975DE63}" type="datetimeFigureOut">
              <a:rPr lang="en-GB" smtClean="0"/>
              <a:t>22/11/2023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2E42F5-5278-472E-B083-8FF2798502B3}" type="slidenum">
              <a:rPr lang="en-GB" smtClean="0"/>
              <a:t>‹#›</a:t>
            </a:fld>
            <a:endParaRPr lang="en-GB"/>
          </a:p>
        </p:txBody>
      </p:sp>
    </p:spTree>
    <p:extLst>
      <p:ext uri="{BB962C8B-B14F-4D97-AF65-F5344CB8AC3E}">
        <p14:creationId xmlns:p14="http://schemas.microsoft.com/office/powerpoint/2010/main" val="3578587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2F6E1-ADE6-4587-BB0B-A42F47CC8F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256961F-AF28-40F8-87B9-4C1C13DCA7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B4F1262-D65A-437B-9C19-E1B36D58637F}"/>
              </a:ext>
            </a:extLst>
          </p:cNvPr>
          <p:cNvSpPr>
            <a:spLocks noGrp="1"/>
          </p:cNvSpPr>
          <p:nvPr>
            <p:ph type="dt" sz="half" idx="10"/>
          </p:nvPr>
        </p:nvSpPr>
        <p:spPr/>
        <p:txBody>
          <a:bodyPr/>
          <a:lstStyle/>
          <a:p>
            <a:fld id="{A3F3FD22-8DA5-4A0D-B0C7-5FB75CA198B4}" type="datetimeFigureOut">
              <a:rPr lang="en-GB" smtClean="0"/>
              <a:t>22/11/2023</a:t>
            </a:fld>
            <a:endParaRPr lang="en-GB"/>
          </a:p>
        </p:txBody>
      </p:sp>
      <p:sp>
        <p:nvSpPr>
          <p:cNvPr id="5" name="Footer Placeholder 4">
            <a:extLst>
              <a:ext uri="{FF2B5EF4-FFF2-40B4-BE49-F238E27FC236}">
                <a16:creationId xmlns:a16="http://schemas.microsoft.com/office/drawing/2014/main" id="{1B7218BA-3768-4400-9D45-78636BC020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862D29-035E-400A-B6CD-6EEF7C103000}"/>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3638877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D8A06-6BEE-4B1C-8008-9E07BDEF2B6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0578C05-74B5-4E67-940C-1FCA0FE958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96A8B9-9FAB-4DA3-BF7F-5890531FAEBD}"/>
              </a:ext>
            </a:extLst>
          </p:cNvPr>
          <p:cNvSpPr>
            <a:spLocks noGrp="1"/>
          </p:cNvSpPr>
          <p:nvPr>
            <p:ph type="dt" sz="half" idx="10"/>
          </p:nvPr>
        </p:nvSpPr>
        <p:spPr/>
        <p:txBody>
          <a:bodyPr/>
          <a:lstStyle/>
          <a:p>
            <a:fld id="{A3F3FD22-8DA5-4A0D-B0C7-5FB75CA198B4}" type="datetimeFigureOut">
              <a:rPr lang="en-GB" smtClean="0"/>
              <a:t>22/11/2023</a:t>
            </a:fld>
            <a:endParaRPr lang="en-GB"/>
          </a:p>
        </p:txBody>
      </p:sp>
      <p:sp>
        <p:nvSpPr>
          <p:cNvPr id="5" name="Footer Placeholder 4">
            <a:extLst>
              <a:ext uri="{FF2B5EF4-FFF2-40B4-BE49-F238E27FC236}">
                <a16:creationId xmlns:a16="http://schemas.microsoft.com/office/drawing/2014/main" id="{76C6A43A-541A-4125-A5BA-AAC069DFDE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38F70EB-42C6-44FA-8C22-8D5E00EDCECA}"/>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879164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332607-1920-45AF-856A-2D1465C8FD8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A4CCC7C-599F-4C87-9005-F7E3447AC13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FDBC9A-F908-487E-8097-A70DEEC97052}"/>
              </a:ext>
            </a:extLst>
          </p:cNvPr>
          <p:cNvSpPr>
            <a:spLocks noGrp="1"/>
          </p:cNvSpPr>
          <p:nvPr>
            <p:ph type="dt" sz="half" idx="10"/>
          </p:nvPr>
        </p:nvSpPr>
        <p:spPr/>
        <p:txBody>
          <a:bodyPr/>
          <a:lstStyle/>
          <a:p>
            <a:fld id="{A3F3FD22-8DA5-4A0D-B0C7-5FB75CA198B4}" type="datetimeFigureOut">
              <a:rPr lang="en-GB" smtClean="0"/>
              <a:t>22/11/2023</a:t>
            </a:fld>
            <a:endParaRPr lang="en-GB"/>
          </a:p>
        </p:txBody>
      </p:sp>
      <p:sp>
        <p:nvSpPr>
          <p:cNvPr id="5" name="Footer Placeholder 4">
            <a:extLst>
              <a:ext uri="{FF2B5EF4-FFF2-40B4-BE49-F238E27FC236}">
                <a16:creationId xmlns:a16="http://schemas.microsoft.com/office/drawing/2014/main" id="{ECB33381-F2E8-4666-91CA-B3B2CCA681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8B9637-7F61-4904-AB13-6A0F9D31B971}"/>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2574638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A3B14-0593-4FFE-96E7-1936F14BAA5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9E2E840-7395-4089-96C4-6665DDC813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EACF6A-A470-43EE-80D4-6DB0F799A021}"/>
              </a:ext>
            </a:extLst>
          </p:cNvPr>
          <p:cNvSpPr>
            <a:spLocks noGrp="1"/>
          </p:cNvSpPr>
          <p:nvPr>
            <p:ph type="dt" sz="half" idx="10"/>
          </p:nvPr>
        </p:nvSpPr>
        <p:spPr/>
        <p:txBody>
          <a:bodyPr/>
          <a:lstStyle/>
          <a:p>
            <a:fld id="{A3F3FD22-8DA5-4A0D-B0C7-5FB75CA198B4}" type="datetimeFigureOut">
              <a:rPr lang="en-GB" smtClean="0"/>
              <a:t>22/11/2023</a:t>
            </a:fld>
            <a:endParaRPr lang="en-GB"/>
          </a:p>
        </p:txBody>
      </p:sp>
      <p:sp>
        <p:nvSpPr>
          <p:cNvPr id="5" name="Footer Placeholder 4">
            <a:extLst>
              <a:ext uri="{FF2B5EF4-FFF2-40B4-BE49-F238E27FC236}">
                <a16:creationId xmlns:a16="http://schemas.microsoft.com/office/drawing/2014/main" id="{D0F282AD-0654-43FA-AD50-6A8DFABDD1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BE7AA8-A3CB-4F87-BE94-23B60338102D}"/>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93817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4172D-7C8E-4703-B5EE-F6180B39D8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1F8B216-D888-479C-A36D-3EFCA15971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0C4AAA-F41B-4D64-85FC-5BBE773C5A3C}"/>
              </a:ext>
            </a:extLst>
          </p:cNvPr>
          <p:cNvSpPr>
            <a:spLocks noGrp="1"/>
          </p:cNvSpPr>
          <p:nvPr>
            <p:ph type="dt" sz="half" idx="10"/>
          </p:nvPr>
        </p:nvSpPr>
        <p:spPr/>
        <p:txBody>
          <a:bodyPr/>
          <a:lstStyle/>
          <a:p>
            <a:fld id="{A3F3FD22-8DA5-4A0D-B0C7-5FB75CA198B4}" type="datetimeFigureOut">
              <a:rPr lang="en-GB" smtClean="0"/>
              <a:t>22/11/2023</a:t>
            </a:fld>
            <a:endParaRPr lang="en-GB"/>
          </a:p>
        </p:txBody>
      </p:sp>
      <p:sp>
        <p:nvSpPr>
          <p:cNvPr id="5" name="Footer Placeholder 4">
            <a:extLst>
              <a:ext uri="{FF2B5EF4-FFF2-40B4-BE49-F238E27FC236}">
                <a16:creationId xmlns:a16="http://schemas.microsoft.com/office/drawing/2014/main" id="{97D5BC86-1C74-4A33-B6CD-E4255C8C52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E3B3EA-4297-456A-976E-A67081117BE0}"/>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2452300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C5162-1DEC-4475-B204-EDDB04BB780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D41F29A-E03E-4BE4-8CC5-EB0FF9592C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6E407E2-6B36-40E3-9C82-67372E1D13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F7ECA9F-0F21-45E0-97D9-702F8AA122A7}"/>
              </a:ext>
            </a:extLst>
          </p:cNvPr>
          <p:cNvSpPr>
            <a:spLocks noGrp="1"/>
          </p:cNvSpPr>
          <p:nvPr>
            <p:ph type="dt" sz="half" idx="10"/>
          </p:nvPr>
        </p:nvSpPr>
        <p:spPr/>
        <p:txBody>
          <a:bodyPr/>
          <a:lstStyle/>
          <a:p>
            <a:fld id="{A3F3FD22-8DA5-4A0D-B0C7-5FB75CA198B4}" type="datetimeFigureOut">
              <a:rPr lang="en-GB" smtClean="0"/>
              <a:t>22/11/2023</a:t>
            </a:fld>
            <a:endParaRPr lang="en-GB"/>
          </a:p>
        </p:txBody>
      </p:sp>
      <p:sp>
        <p:nvSpPr>
          <p:cNvPr id="6" name="Footer Placeholder 5">
            <a:extLst>
              <a:ext uri="{FF2B5EF4-FFF2-40B4-BE49-F238E27FC236}">
                <a16:creationId xmlns:a16="http://schemas.microsoft.com/office/drawing/2014/main" id="{0EA51CBF-667C-4F2C-904D-D75A2740B9E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89FCEA1-466E-4095-A114-950612639668}"/>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3618936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93D5F-8D6B-4C80-835F-BDFD7D5277C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A1ED654-7156-45B6-9B65-CF402FDDB8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C40646-ADDB-4615-A503-535CA44589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7988355-B63A-4B73-8EC5-E0E5ABFE7E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44B3D4-8541-4E46-889C-4FF00A33CAE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0642F0A-184D-43A7-BF76-4C11C1DF9A9B}"/>
              </a:ext>
            </a:extLst>
          </p:cNvPr>
          <p:cNvSpPr>
            <a:spLocks noGrp="1"/>
          </p:cNvSpPr>
          <p:nvPr>
            <p:ph type="dt" sz="half" idx="10"/>
          </p:nvPr>
        </p:nvSpPr>
        <p:spPr/>
        <p:txBody>
          <a:bodyPr/>
          <a:lstStyle/>
          <a:p>
            <a:fld id="{A3F3FD22-8DA5-4A0D-B0C7-5FB75CA198B4}" type="datetimeFigureOut">
              <a:rPr lang="en-GB" smtClean="0"/>
              <a:t>22/11/2023</a:t>
            </a:fld>
            <a:endParaRPr lang="en-GB"/>
          </a:p>
        </p:txBody>
      </p:sp>
      <p:sp>
        <p:nvSpPr>
          <p:cNvPr id="8" name="Footer Placeholder 7">
            <a:extLst>
              <a:ext uri="{FF2B5EF4-FFF2-40B4-BE49-F238E27FC236}">
                <a16:creationId xmlns:a16="http://schemas.microsoft.com/office/drawing/2014/main" id="{E1730737-41E1-4CEF-B41E-B53EE0EB1EA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D5A6359-56E9-4BD5-A520-C477F0B4BE4A}"/>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771743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75A43-F0A9-4C80-A2FE-D7AF925F81A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F684EB9-89A9-466D-8684-89D97D69B072}"/>
              </a:ext>
            </a:extLst>
          </p:cNvPr>
          <p:cNvSpPr>
            <a:spLocks noGrp="1"/>
          </p:cNvSpPr>
          <p:nvPr>
            <p:ph type="dt" sz="half" idx="10"/>
          </p:nvPr>
        </p:nvSpPr>
        <p:spPr/>
        <p:txBody>
          <a:bodyPr/>
          <a:lstStyle/>
          <a:p>
            <a:fld id="{A3F3FD22-8DA5-4A0D-B0C7-5FB75CA198B4}" type="datetimeFigureOut">
              <a:rPr lang="en-GB" smtClean="0"/>
              <a:t>22/11/2023</a:t>
            </a:fld>
            <a:endParaRPr lang="en-GB"/>
          </a:p>
        </p:txBody>
      </p:sp>
      <p:sp>
        <p:nvSpPr>
          <p:cNvPr id="4" name="Footer Placeholder 3">
            <a:extLst>
              <a:ext uri="{FF2B5EF4-FFF2-40B4-BE49-F238E27FC236}">
                <a16:creationId xmlns:a16="http://schemas.microsoft.com/office/drawing/2014/main" id="{D4EAE3F9-140D-4C8C-BCDC-DFFC553FA7A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CF52B3B-ECFC-4C3D-918D-CF8D893D07B0}"/>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604012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9E8E27-F480-4FCE-BE83-D3458F83ECD5}"/>
              </a:ext>
            </a:extLst>
          </p:cNvPr>
          <p:cNvSpPr>
            <a:spLocks noGrp="1"/>
          </p:cNvSpPr>
          <p:nvPr>
            <p:ph type="dt" sz="half" idx="10"/>
          </p:nvPr>
        </p:nvSpPr>
        <p:spPr/>
        <p:txBody>
          <a:bodyPr/>
          <a:lstStyle/>
          <a:p>
            <a:fld id="{A3F3FD22-8DA5-4A0D-B0C7-5FB75CA198B4}" type="datetimeFigureOut">
              <a:rPr lang="en-GB" smtClean="0"/>
              <a:t>22/11/2023</a:t>
            </a:fld>
            <a:endParaRPr lang="en-GB"/>
          </a:p>
        </p:txBody>
      </p:sp>
      <p:sp>
        <p:nvSpPr>
          <p:cNvPr id="3" name="Footer Placeholder 2">
            <a:extLst>
              <a:ext uri="{FF2B5EF4-FFF2-40B4-BE49-F238E27FC236}">
                <a16:creationId xmlns:a16="http://schemas.microsoft.com/office/drawing/2014/main" id="{4BE7240C-3283-4654-B676-A2F15C61C8A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6D2BC8E-2185-46C6-B69B-F509D44E0A93}"/>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3181302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BA114-FC7F-4B25-8808-1E717CCA44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D8513D6-B6DA-4D08-9A56-92A13539EC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11EC032-2EA3-44EC-B70B-B8AA8B9F95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F02AD7-7F36-4E51-AAA4-9D2C875DE68C}"/>
              </a:ext>
            </a:extLst>
          </p:cNvPr>
          <p:cNvSpPr>
            <a:spLocks noGrp="1"/>
          </p:cNvSpPr>
          <p:nvPr>
            <p:ph type="dt" sz="half" idx="10"/>
          </p:nvPr>
        </p:nvSpPr>
        <p:spPr/>
        <p:txBody>
          <a:bodyPr/>
          <a:lstStyle/>
          <a:p>
            <a:fld id="{A3F3FD22-8DA5-4A0D-B0C7-5FB75CA198B4}" type="datetimeFigureOut">
              <a:rPr lang="en-GB" smtClean="0"/>
              <a:t>22/11/2023</a:t>
            </a:fld>
            <a:endParaRPr lang="en-GB"/>
          </a:p>
        </p:txBody>
      </p:sp>
      <p:sp>
        <p:nvSpPr>
          <p:cNvPr id="6" name="Footer Placeholder 5">
            <a:extLst>
              <a:ext uri="{FF2B5EF4-FFF2-40B4-BE49-F238E27FC236}">
                <a16:creationId xmlns:a16="http://schemas.microsoft.com/office/drawing/2014/main" id="{85D23D26-6354-4586-BF4C-5560A54D8E9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FBAC9AE-6013-4511-BACF-B1CFCE41C49A}"/>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2994555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8BEF1-C91A-4414-BB57-3381F1C35B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62B6475-9293-4EA3-8A1D-1A5BB6600F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A4E403-D3CF-47BA-89A7-518A69C049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754A09-DDFE-4534-A338-2EAFA0667671}"/>
              </a:ext>
            </a:extLst>
          </p:cNvPr>
          <p:cNvSpPr>
            <a:spLocks noGrp="1"/>
          </p:cNvSpPr>
          <p:nvPr>
            <p:ph type="dt" sz="half" idx="10"/>
          </p:nvPr>
        </p:nvSpPr>
        <p:spPr/>
        <p:txBody>
          <a:bodyPr/>
          <a:lstStyle/>
          <a:p>
            <a:fld id="{A3F3FD22-8DA5-4A0D-B0C7-5FB75CA198B4}" type="datetimeFigureOut">
              <a:rPr lang="en-GB" smtClean="0"/>
              <a:t>22/11/2023</a:t>
            </a:fld>
            <a:endParaRPr lang="en-GB"/>
          </a:p>
        </p:txBody>
      </p:sp>
      <p:sp>
        <p:nvSpPr>
          <p:cNvPr id="6" name="Footer Placeholder 5">
            <a:extLst>
              <a:ext uri="{FF2B5EF4-FFF2-40B4-BE49-F238E27FC236}">
                <a16:creationId xmlns:a16="http://schemas.microsoft.com/office/drawing/2014/main" id="{3B61DAB4-AE5C-472E-9F41-C804700A9BD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3A8FC8-B12A-46F6-9AA4-1F5A530FC7EC}"/>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002125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2F45CB-D1B5-44F8-BD37-9349276CB0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EDC9E5D-E001-43A8-91C5-6B188D494E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1F28A8-A1C9-4967-9CC8-12D0250143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F3FD22-8DA5-4A0D-B0C7-5FB75CA198B4}" type="datetimeFigureOut">
              <a:rPr lang="en-GB" smtClean="0"/>
              <a:t>22/11/2023</a:t>
            </a:fld>
            <a:endParaRPr lang="en-GB"/>
          </a:p>
        </p:txBody>
      </p:sp>
      <p:sp>
        <p:nvSpPr>
          <p:cNvPr id="5" name="Footer Placeholder 4">
            <a:extLst>
              <a:ext uri="{FF2B5EF4-FFF2-40B4-BE49-F238E27FC236}">
                <a16:creationId xmlns:a16="http://schemas.microsoft.com/office/drawing/2014/main" id="{F6396019-C229-45AD-B13C-7F52B514A3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D0C18FE-70C2-4687-8475-1D82CF79D9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160B18-23AC-48F4-9066-F7E55AB97DD2}" type="slidenum">
              <a:rPr lang="en-GB" smtClean="0"/>
              <a:t>‹#›</a:t>
            </a:fld>
            <a:endParaRPr lang="en-GB"/>
          </a:p>
        </p:txBody>
      </p:sp>
    </p:spTree>
    <p:extLst>
      <p:ext uri="{BB962C8B-B14F-4D97-AF65-F5344CB8AC3E}">
        <p14:creationId xmlns:p14="http://schemas.microsoft.com/office/powerpoint/2010/main" val="1968495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professionals.lincolnshire.gov.uk/homepage/54/graduated-approach-briefings"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https://professionals.lincolnshire.gov.uk/homepage/54/graduated-approach-briefings"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hyperlink" Target="mailto:Nicola.Carter@lincolnshire.gov.uk"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professionals.lincolnshire.gov.uk/homepage/54/graduated-approach-briefings"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hyperlink" Target="mailto:VirtualSchoolTraining@lincolnshire.gov.uk"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professionals.lincolnshire.gov.uk/homepage/54/graduated-approach-briefings"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74254" y="655422"/>
            <a:ext cx="11117494" cy="1325563"/>
          </a:xfrm>
        </p:spPr>
        <p:txBody>
          <a:bodyPr>
            <a:normAutofit/>
          </a:bodyPr>
          <a:lstStyle/>
          <a:p>
            <a:pPr algn="ctr"/>
            <a:r>
              <a:rPr lang="en-GB" dirty="0"/>
              <a:t>Graduated Approach Briefings</a:t>
            </a:r>
            <a:endParaRPr lang="en-GB" dirty="0">
              <a:solidFill>
                <a:schemeClr val="accent3">
                  <a:lumMod val="75000"/>
                </a:schemeClr>
              </a:solidFill>
            </a:endParaRPr>
          </a:p>
        </p:txBody>
      </p:sp>
      <p:sp>
        <p:nvSpPr>
          <p:cNvPr id="8" name="Subtitle 2"/>
          <p:cNvSpPr txBox="1">
            <a:spLocks/>
          </p:cNvSpPr>
          <p:nvPr/>
        </p:nvSpPr>
        <p:spPr>
          <a:xfrm>
            <a:off x="2632842" y="2136227"/>
            <a:ext cx="6400800" cy="17526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400" dirty="0">
                <a:latin typeface="+mj-lt"/>
              </a:rPr>
              <a:t>November 2023</a:t>
            </a:r>
          </a:p>
          <a:p>
            <a:pPr marL="0" indent="0" algn="ctr">
              <a:buNone/>
            </a:pPr>
            <a:r>
              <a:rPr lang="en-GB" sz="4400" dirty="0">
                <a:latin typeface="+mj-lt"/>
              </a:rPr>
              <a:t>Notices </a:t>
            </a:r>
          </a:p>
        </p:txBody>
      </p:sp>
    </p:spTree>
    <p:extLst>
      <p:ext uri="{BB962C8B-B14F-4D97-AF65-F5344CB8AC3E}">
        <p14:creationId xmlns:p14="http://schemas.microsoft.com/office/powerpoint/2010/main" val="3689779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3" name="Title 2"/>
          <p:cNvSpPr>
            <a:spLocks noGrp="1"/>
          </p:cNvSpPr>
          <p:nvPr>
            <p:ph type="title"/>
          </p:nvPr>
        </p:nvSpPr>
        <p:spPr>
          <a:xfrm>
            <a:off x="119270" y="65561"/>
            <a:ext cx="10515600" cy="1325563"/>
          </a:xfrm>
        </p:spPr>
        <p:txBody>
          <a:bodyPr/>
          <a:lstStyle/>
          <a:p>
            <a:r>
              <a:rPr lang="en-GB" dirty="0"/>
              <a:t>Welcome</a:t>
            </a:r>
          </a:p>
        </p:txBody>
      </p:sp>
      <p:sp>
        <p:nvSpPr>
          <p:cNvPr id="7" name="Text Placeholder 2">
            <a:extLst>
              <a:ext uri="{FF2B5EF4-FFF2-40B4-BE49-F238E27FC236}">
                <a16:creationId xmlns:a16="http://schemas.microsoft.com/office/drawing/2014/main" id="{AECA62E0-3932-4DCF-8C61-E37AF424C7DE}"/>
              </a:ext>
            </a:extLst>
          </p:cNvPr>
          <p:cNvSpPr txBox="1">
            <a:spLocks/>
          </p:cNvSpPr>
          <p:nvPr/>
        </p:nvSpPr>
        <p:spPr>
          <a:xfrm>
            <a:off x="376099" y="1126528"/>
            <a:ext cx="6334802" cy="4382368"/>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7175" indent="-257175">
              <a:lnSpc>
                <a:spcPct val="100000"/>
              </a:lnSpc>
              <a:spcBef>
                <a:spcPts val="0"/>
              </a:spcBef>
              <a:buClr>
                <a:schemeClr val="accent1"/>
              </a:buClr>
            </a:pPr>
            <a:r>
              <a:rPr lang="en-GB" sz="1200" b="1" dirty="0">
                <a:cs typeface="Arial" panose="020B0604020202020204" pitchFamily="34" charset="0"/>
              </a:rPr>
              <a:t>Welcome</a:t>
            </a:r>
            <a:r>
              <a:rPr lang="en-GB" sz="1200" dirty="0">
                <a:cs typeface="Arial" panose="020B0604020202020204" pitchFamily="34" charset="0"/>
              </a:rPr>
              <a:t> and </a:t>
            </a:r>
            <a:r>
              <a:rPr lang="en-GB" sz="1200" b="1" dirty="0">
                <a:cs typeface="Arial" panose="020B0604020202020204" pitchFamily="34" charset="0"/>
              </a:rPr>
              <a:t>thank you </a:t>
            </a:r>
            <a:r>
              <a:rPr lang="en-GB" sz="1200" dirty="0">
                <a:cs typeface="Arial" panose="020B0604020202020204" pitchFamily="34" charset="0"/>
              </a:rPr>
              <a:t>for joining us for this virtual training session. </a:t>
            </a:r>
          </a:p>
          <a:p>
            <a:pPr marL="257175" indent="-257175">
              <a:lnSpc>
                <a:spcPct val="100000"/>
              </a:lnSpc>
              <a:spcBef>
                <a:spcPts val="0"/>
              </a:spcBef>
              <a:buClr>
                <a:schemeClr val="accent1"/>
              </a:buClr>
            </a:pPr>
            <a:endParaRPr lang="en-GB" sz="1200" dirty="0">
              <a:cs typeface="Arial" panose="020B0604020202020204" pitchFamily="34" charset="0"/>
            </a:endParaRPr>
          </a:p>
          <a:p>
            <a:pPr marL="257175" indent="-257175">
              <a:lnSpc>
                <a:spcPct val="100000"/>
              </a:lnSpc>
              <a:spcBef>
                <a:spcPts val="0"/>
              </a:spcBef>
              <a:buClr>
                <a:schemeClr val="accent1"/>
              </a:buClr>
            </a:pPr>
            <a:r>
              <a:rPr lang="en-GB" sz="1200" dirty="0">
                <a:cs typeface="Arial" panose="020B0604020202020204" pitchFamily="34" charset="0"/>
              </a:rPr>
              <a:t>Please sign in through the Chat to register your attendance.</a:t>
            </a:r>
          </a:p>
          <a:p>
            <a:pPr marL="257175" indent="-257175">
              <a:lnSpc>
                <a:spcPct val="100000"/>
              </a:lnSpc>
              <a:spcBef>
                <a:spcPts val="0"/>
              </a:spcBef>
              <a:buClr>
                <a:schemeClr val="accent1"/>
              </a:buClr>
            </a:pPr>
            <a:endParaRPr lang="en-GB" sz="1200" dirty="0">
              <a:cs typeface="Arial" panose="020B0604020202020204" pitchFamily="34" charset="0"/>
            </a:endParaRPr>
          </a:p>
          <a:p>
            <a:pPr marL="257175" indent="-257175">
              <a:lnSpc>
                <a:spcPct val="100000"/>
              </a:lnSpc>
              <a:spcBef>
                <a:spcPts val="0"/>
              </a:spcBef>
              <a:buClr>
                <a:schemeClr val="accent1"/>
              </a:buClr>
            </a:pPr>
            <a:r>
              <a:rPr lang="en-GB" sz="1200" dirty="0">
                <a:cs typeface="Arial" panose="020B0604020202020204" pitchFamily="34" charset="0"/>
              </a:rPr>
              <a:t>As usual, to support everyone to maintain connectivity with so many attendees being here:</a:t>
            </a:r>
          </a:p>
          <a:p>
            <a:pPr marL="257175" indent="-257175">
              <a:lnSpc>
                <a:spcPct val="100000"/>
              </a:lnSpc>
              <a:spcBef>
                <a:spcPts val="0"/>
              </a:spcBef>
              <a:buClr>
                <a:schemeClr val="accent1"/>
              </a:buClr>
            </a:pPr>
            <a:endParaRPr lang="en-GB" sz="1200" dirty="0">
              <a:cs typeface="Arial" panose="020B0604020202020204" pitchFamily="34" charset="0"/>
            </a:endParaRPr>
          </a:p>
          <a:p>
            <a:pPr marL="528525" lvl="1" indent="-257175">
              <a:lnSpc>
                <a:spcPct val="100000"/>
              </a:lnSpc>
              <a:spcBef>
                <a:spcPts val="0"/>
              </a:spcBef>
            </a:pPr>
            <a:r>
              <a:rPr lang="en-GB" sz="1200" dirty="0">
                <a:cs typeface="Arial" panose="020B0604020202020204" pitchFamily="34" charset="0"/>
              </a:rPr>
              <a:t>Please </a:t>
            </a:r>
            <a:r>
              <a:rPr lang="en-GB" sz="1200" b="1" dirty="0">
                <a:cs typeface="Arial" panose="020B0604020202020204" pitchFamily="34" charset="0"/>
              </a:rPr>
              <a:t>Mute</a:t>
            </a:r>
            <a:r>
              <a:rPr lang="en-GB" sz="1200" dirty="0">
                <a:cs typeface="Arial" panose="020B0604020202020204" pitchFamily="34" charset="0"/>
              </a:rPr>
              <a:t> your microphone and turn off your video when not speaking – we have a large number of participants present today and this may mean that we experience feedback or slowing of the network connection if everybody has their microphone and video on. However, we would like to see you if you ask a question, please, so feel free to switch on both your microphone and video in these instances.</a:t>
            </a:r>
          </a:p>
          <a:p>
            <a:pPr marL="528525" lvl="1" indent="-257175">
              <a:lnSpc>
                <a:spcPct val="100000"/>
              </a:lnSpc>
              <a:spcBef>
                <a:spcPts val="0"/>
              </a:spcBef>
            </a:pPr>
            <a:r>
              <a:rPr lang="en-GB" sz="1200" dirty="0">
                <a:cs typeface="Arial" panose="020B0604020202020204" pitchFamily="34" charset="0"/>
              </a:rPr>
              <a:t>Please note that this meeting, or sections of it, will be being recorded</a:t>
            </a:r>
            <a:r>
              <a:rPr lang="en-GB" sz="1200" dirty="0">
                <a:effectLst/>
                <a:ea typeface="Calibri" panose="020F0502020204030204" pitchFamily="34" charset="0"/>
                <a:cs typeface="Arial" panose="020B0604020202020204" pitchFamily="34" charset="0"/>
              </a:rPr>
              <a:t> for use on the council’s professionals’ website. If you do not wish to be recorded, you should leave the meeting and watch it back later. </a:t>
            </a:r>
          </a:p>
          <a:p>
            <a:pPr marL="528525" lvl="1" indent="-257175">
              <a:lnSpc>
                <a:spcPct val="100000"/>
              </a:lnSpc>
              <a:spcBef>
                <a:spcPts val="0"/>
              </a:spcBef>
            </a:pPr>
            <a:r>
              <a:rPr lang="en-GB" sz="1200" dirty="0">
                <a:cs typeface="Arial" panose="020B0604020202020204" pitchFamily="34" charset="0"/>
              </a:rPr>
              <a:t>If you would like to ask questions, please use the </a:t>
            </a:r>
            <a:r>
              <a:rPr lang="en-GB" sz="1200" b="1" dirty="0">
                <a:cs typeface="Arial" panose="020B0604020202020204" pitchFamily="34" charset="0"/>
              </a:rPr>
              <a:t>raise your hand </a:t>
            </a:r>
            <a:r>
              <a:rPr lang="en-GB" sz="1200" dirty="0">
                <a:cs typeface="Arial" panose="020B0604020202020204" pitchFamily="34" charset="0"/>
              </a:rPr>
              <a:t>facility</a:t>
            </a:r>
            <a:r>
              <a:rPr lang="en-GB" sz="1200" b="1" dirty="0">
                <a:cs typeface="Arial" panose="020B0604020202020204" pitchFamily="34" charset="0"/>
              </a:rPr>
              <a:t> </a:t>
            </a:r>
            <a:r>
              <a:rPr lang="en-GB" sz="1200" dirty="0">
                <a:cs typeface="Arial" panose="020B0604020202020204" pitchFamily="34" charset="0"/>
              </a:rPr>
              <a:t>or use the </a:t>
            </a:r>
            <a:r>
              <a:rPr lang="en-GB" sz="1200" b="1" dirty="0">
                <a:cs typeface="Arial" panose="020B0604020202020204" pitchFamily="34" charset="0"/>
              </a:rPr>
              <a:t>chat</a:t>
            </a:r>
            <a:r>
              <a:rPr lang="en-GB" sz="1200" dirty="0">
                <a:cs typeface="Arial" panose="020B0604020202020204" pitchFamily="34" charset="0"/>
              </a:rPr>
              <a:t> function in Teams</a:t>
            </a:r>
          </a:p>
          <a:p>
            <a:pPr marL="528525" lvl="1" indent="-257175">
              <a:lnSpc>
                <a:spcPct val="100000"/>
              </a:lnSpc>
              <a:spcBef>
                <a:spcPts val="0"/>
              </a:spcBef>
            </a:pPr>
            <a:r>
              <a:rPr lang="en-GB" sz="1200" dirty="0">
                <a:cs typeface="Arial" panose="020B0604020202020204" pitchFamily="34" charset="0"/>
              </a:rPr>
              <a:t>Please keep discussion in the ‘chat’ relevant – the person presenting may not be able to see your comments but we will have someone monitoring it in order to make sure all questions are answered.</a:t>
            </a:r>
          </a:p>
        </p:txBody>
      </p:sp>
      <p:pic>
        <p:nvPicPr>
          <p:cNvPr id="9"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10525"/>
          <a:stretch/>
        </p:blipFill>
        <p:spPr bwMode="auto">
          <a:xfrm>
            <a:off x="7091442" y="2361194"/>
            <a:ext cx="1970400" cy="8815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t="9325" b="10074"/>
          <a:stretch/>
        </p:blipFill>
        <p:spPr bwMode="auto">
          <a:xfrm>
            <a:off x="7091442" y="3692734"/>
            <a:ext cx="1970400" cy="9332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a:extLst>
              <a:ext uri="{FF2B5EF4-FFF2-40B4-BE49-F238E27FC236}">
                <a16:creationId xmlns:a16="http://schemas.microsoft.com/office/drawing/2014/main" id="{68682302-6B34-4B35-B4CB-B983EBDDEAE7}"/>
              </a:ext>
            </a:extLst>
          </p:cNvPr>
          <p:cNvSpPr txBox="1"/>
          <p:nvPr/>
        </p:nvSpPr>
        <p:spPr>
          <a:xfrm>
            <a:off x="6432508" y="231146"/>
            <a:ext cx="5552102" cy="1384995"/>
          </a:xfrm>
          <a:prstGeom prst="rect">
            <a:avLst/>
          </a:prstGeom>
          <a:solidFill>
            <a:srgbClr val="B6D34D"/>
          </a:solidFill>
        </p:spPr>
        <p:txBody>
          <a:bodyPr wrap="square" rtlCol="0">
            <a:spAutoFit/>
          </a:bodyPr>
          <a:lstStyle/>
          <a:p>
            <a:r>
              <a:rPr lang="en-GB" sz="1200" dirty="0"/>
              <a:t>To locate information about the Graduated Approach Briefings on the Local Offer, go to: </a:t>
            </a:r>
            <a:r>
              <a:rPr lang="en-GB" sz="1200" dirty="0">
                <a:hlinkClick r:id="rId5"/>
              </a:rPr>
              <a:t>https://professionals.lincolnshire.gov.uk/homepage/54/graduated-approach-briefings</a:t>
            </a:r>
            <a:endParaRPr lang="en-GB" sz="1200" dirty="0"/>
          </a:p>
          <a:p>
            <a:r>
              <a:rPr lang="en-GB" sz="1200" dirty="0"/>
              <a:t>Or on the Home Page, click on: Support with Education</a:t>
            </a:r>
          </a:p>
          <a:p>
            <a:endParaRPr lang="en-GB" sz="1200" dirty="0"/>
          </a:p>
          <a:p>
            <a:endParaRPr lang="en-GB" sz="1200" dirty="0"/>
          </a:p>
          <a:p>
            <a:r>
              <a:rPr lang="en-GB" sz="1200" dirty="0"/>
              <a:t>Then scroll down to: Graduated Approach Briefings</a:t>
            </a:r>
          </a:p>
        </p:txBody>
      </p:sp>
      <p:pic>
        <p:nvPicPr>
          <p:cNvPr id="8" name="Picture 7">
            <a:extLst>
              <a:ext uri="{FF2B5EF4-FFF2-40B4-BE49-F238E27FC236}">
                <a16:creationId xmlns:a16="http://schemas.microsoft.com/office/drawing/2014/main" id="{A3A500C6-F33E-419C-BC99-B2707924A186}"/>
              </a:ext>
            </a:extLst>
          </p:cNvPr>
          <p:cNvPicPr>
            <a:picLocks noChangeAspect="1"/>
          </p:cNvPicPr>
          <p:nvPr/>
        </p:nvPicPr>
        <p:blipFill>
          <a:blip r:embed="rId6"/>
          <a:stretch>
            <a:fillRect/>
          </a:stretch>
        </p:blipFill>
        <p:spPr>
          <a:xfrm>
            <a:off x="9941447" y="766909"/>
            <a:ext cx="1900503" cy="719238"/>
          </a:xfrm>
          <a:prstGeom prst="rect">
            <a:avLst/>
          </a:prstGeom>
        </p:spPr>
      </p:pic>
    </p:spTree>
    <p:extLst>
      <p:ext uri="{BB962C8B-B14F-4D97-AF65-F5344CB8AC3E}">
        <p14:creationId xmlns:p14="http://schemas.microsoft.com/office/powerpoint/2010/main" val="774368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74254" y="655422"/>
            <a:ext cx="11117494" cy="1325563"/>
          </a:xfrm>
        </p:spPr>
        <p:txBody>
          <a:bodyPr>
            <a:normAutofit/>
          </a:bodyPr>
          <a:lstStyle/>
          <a:p>
            <a:r>
              <a:rPr lang="en-GB" dirty="0"/>
              <a:t>Remember to book your places for each briefing throughout the year on the Local Offer</a:t>
            </a:r>
            <a:endParaRPr lang="en-GB" dirty="0">
              <a:solidFill>
                <a:schemeClr val="accent3">
                  <a:lumMod val="75000"/>
                </a:schemeClr>
              </a:solidFill>
            </a:endParaRPr>
          </a:p>
        </p:txBody>
      </p:sp>
      <p:sp>
        <p:nvSpPr>
          <p:cNvPr id="3" name="TextBox 2">
            <a:extLst>
              <a:ext uri="{FF2B5EF4-FFF2-40B4-BE49-F238E27FC236}">
                <a16:creationId xmlns:a16="http://schemas.microsoft.com/office/drawing/2014/main" id="{42C9DE70-903A-4A24-92CD-DB66C5833DB7}"/>
              </a:ext>
            </a:extLst>
          </p:cNvPr>
          <p:cNvSpPr txBox="1"/>
          <p:nvPr/>
        </p:nvSpPr>
        <p:spPr>
          <a:xfrm>
            <a:off x="642543" y="2232012"/>
            <a:ext cx="10580915" cy="461665"/>
          </a:xfrm>
          <a:prstGeom prst="rect">
            <a:avLst/>
          </a:prstGeom>
          <a:noFill/>
        </p:spPr>
        <p:txBody>
          <a:bodyPr wrap="square" rtlCol="0">
            <a:spAutoFit/>
          </a:bodyPr>
          <a:lstStyle/>
          <a:p>
            <a:r>
              <a:rPr lang="en-US" sz="2400" dirty="0">
                <a:hlinkClick r:id="rId3"/>
              </a:rPr>
              <a:t>Graduated approach briefings – Professional resources (lincolnshire.gov.uk)</a:t>
            </a:r>
            <a:endParaRPr lang="en-GB" sz="2400" dirty="0"/>
          </a:p>
        </p:txBody>
      </p:sp>
      <p:pic>
        <p:nvPicPr>
          <p:cNvPr id="6" name="Picture 5">
            <a:extLst>
              <a:ext uri="{FF2B5EF4-FFF2-40B4-BE49-F238E27FC236}">
                <a16:creationId xmlns:a16="http://schemas.microsoft.com/office/drawing/2014/main" id="{248E2DBC-FB8D-406A-53D9-DF3FF0E659B9}"/>
              </a:ext>
            </a:extLst>
          </p:cNvPr>
          <p:cNvPicPr>
            <a:picLocks noChangeAspect="1"/>
          </p:cNvPicPr>
          <p:nvPr/>
        </p:nvPicPr>
        <p:blipFill rotWithShape="1">
          <a:blip r:embed="rId4"/>
          <a:srcRect t="34989"/>
          <a:stretch/>
        </p:blipFill>
        <p:spPr>
          <a:xfrm>
            <a:off x="374254" y="2944704"/>
            <a:ext cx="5451475" cy="2392254"/>
          </a:xfrm>
          <a:prstGeom prst="rect">
            <a:avLst/>
          </a:prstGeom>
        </p:spPr>
      </p:pic>
    </p:spTree>
    <p:extLst>
      <p:ext uri="{BB962C8B-B14F-4D97-AF65-F5344CB8AC3E}">
        <p14:creationId xmlns:p14="http://schemas.microsoft.com/office/powerpoint/2010/main" val="3871086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extBox 1">
            <a:extLst>
              <a:ext uri="{FF2B5EF4-FFF2-40B4-BE49-F238E27FC236}">
                <a16:creationId xmlns:a16="http://schemas.microsoft.com/office/drawing/2014/main" id="{76931D5D-2F4A-1D33-82B9-4935BC64A9B1}"/>
              </a:ext>
            </a:extLst>
          </p:cNvPr>
          <p:cNvSpPr txBox="1"/>
          <p:nvPr/>
        </p:nvSpPr>
        <p:spPr>
          <a:xfrm>
            <a:off x="477430" y="550258"/>
            <a:ext cx="11061812" cy="646331"/>
          </a:xfrm>
          <a:prstGeom prst="rect">
            <a:avLst/>
          </a:prstGeom>
          <a:noFill/>
        </p:spPr>
        <p:txBody>
          <a:bodyPr wrap="square" rtlCol="0">
            <a:spAutoFit/>
          </a:bodyPr>
          <a:lstStyle/>
          <a:p>
            <a:r>
              <a:rPr lang="en-GB" sz="3600" b="1" dirty="0">
                <a:effectLst/>
                <a:latin typeface="Calibri" panose="020F0502020204030204" pitchFamily="34" charset="0"/>
                <a:ea typeface="Calibri" panose="020F0502020204030204" pitchFamily="34" charset="0"/>
              </a:rPr>
              <a:t>Lincolnshire Children's Hearing Services Working Group</a:t>
            </a:r>
          </a:p>
        </p:txBody>
      </p:sp>
      <p:sp>
        <p:nvSpPr>
          <p:cNvPr id="3" name="TextBox 2">
            <a:extLst>
              <a:ext uri="{FF2B5EF4-FFF2-40B4-BE49-F238E27FC236}">
                <a16:creationId xmlns:a16="http://schemas.microsoft.com/office/drawing/2014/main" id="{2C707268-C101-2F05-A7B2-CA8DAD75D3CC}"/>
              </a:ext>
            </a:extLst>
          </p:cNvPr>
          <p:cNvSpPr txBox="1"/>
          <p:nvPr/>
        </p:nvSpPr>
        <p:spPr>
          <a:xfrm>
            <a:off x="647363" y="1335186"/>
            <a:ext cx="9831823" cy="3139321"/>
          </a:xfrm>
          <a:prstGeom prst="rect">
            <a:avLst/>
          </a:prstGeom>
          <a:noFill/>
        </p:spPr>
        <p:txBody>
          <a:bodyPr wrap="square" rtlCol="0">
            <a:spAutoFit/>
          </a:bodyPr>
          <a:lstStyle/>
          <a:p>
            <a:pPr algn="l"/>
            <a:r>
              <a:rPr lang="en-US" b="0" i="0" dirty="0">
                <a:solidFill>
                  <a:srgbClr val="000000"/>
                </a:solidFill>
                <a:effectLst/>
                <a:latin typeface="novelsanspro-regular"/>
              </a:rPr>
              <a:t>Children’s Hearing Services Working Groups (CHSWGs) are groups of parents and professionals who work with deaf children and young people. They meet regularly to help improve health, education and social care services for deaf children, young people and their families.</a:t>
            </a:r>
          </a:p>
          <a:p>
            <a:pPr algn="l"/>
            <a:endParaRPr lang="en-US" b="0" i="0" dirty="0">
              <a:solidFill>
                <a:srgbClr val="000000"/>
              </a:solidFill>
              <a:effectLst/>
              <a:latin typeface="novelsanspro-regular"/>
            </a:endParaRPr>
          </a:p>
          <a:p>
            <a:r>
              <a:rPr lang="en-US" b="0" i="0" dirty="0">
                <a:solidFill>
                  <a:srgbClr val="000000"/>
                </a:solidFill>
                <a:effectLst/>
                <a:latin typeface="novelsanspro-regular"/>
              </a:rPr>
              <a:t>The Lincolnshire CHSWG meets 3 times a year and works on an action plan that has a number of priorities for our local area.  </a:t>
            </a:r>
            <a:r>
              <a:rPr lang="en-US" dirty="0">
                <a:solidFill>
                  <a:srgbClr val="000000"/>
                </a:solidFill>
                <a:latin typeface="novelsanspro-regular"/>
              </a:rPr>
              <a:t>Representatives have the opportunity to share their views, feedback on any progress made, raise issues that are affecting deaf children and young people, and provide the voice of parents.</a:t>
            </a:r>
          </a:p>
          <a:p>
            <a:endParaRPr lang="en-US" dirty="0">
              <a:solidFill>
                <a:srgbClr val="000000"/>
              </a:solidFill>
              <a:latin typeface="novelsanspro-regular"/>
            </a:endParaRPr>
          </a:p>
          <a:p>
            <a:r>
              <a:rPr lang="en-US" dirty="0">
                <a:solidFill>
                  <a:srgbClr val="000000"/>
                </a:solidFill>
                <a:latin typeface="novelsanspro-regular"/>
              </a:rPr>
              <a:t>We are looking for a SENCo Representative to support the work of this group.  If you are interested, please contact: </a:t>
            </a:r>
            <a:r>
              <a:rPr lang="en-US" dirty="0">
                <a:solidFill>
                  <a:srgbClr val="000000"/>
                </a:solidFill>
                <a:latin typeface="novelsanspro-regular"/>
                <a:hlinkClick r:id="rId3"/>
              </a:rPr>
              <a:t>Nicola.Carter@lincolnshire.gov.uk</a:t>
            </a:r>
            <a:r>
              <a:rPr lang="en-US" dirty="0">
                <a:solidFill>
                  <a:srgbClr val="000000"/>
                </a:solidFill>
                <a:latin typeface="novelsanspro-regular"/>
              </a:rPr>
              <a:t> </a:t>
            </a:r>
            <a:endParaRPr lang="en-US" b="0" i="0" dirty="0">
              <a:solidFill>
                <a:srgbClr val="000000"/>
              </a:solidFill>
              <a:effectLst/>
              <a:latin typeface="novelsanspro-regular"/>
            </a:endParaRPr>
          </a:p>
        </p:txBody>
      </p:sp>
    </p:spTree>
    <p:extLst>
      <p:ext uri="{BB962C8B-B14F-4D97-AF65-F5344CB8AC3E}">
        <p14:creationId xmlns:p14="http://schemas.microsoft.com/office/powerpoint/2010/main" val="297805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extBox 1">
            <a:extLst>
              <a:ext uri="{FF2B5EF4-FFF2-40B4-BE49-F238E27FC236}">
                <a16:creationId xmlns:a16="http://schemas.microsoft.com/office/drawing/2014/main" id="{F4213B76-5271-DA42-F462-2B8BC39D8DD6}"/>
              </a:ext>
            </a:extLst>
          </p:cNvPr>
          <p:cNvSpPr txBox="1"/>
          <p:nvPr/>
        </p:nvSpPr>
        <p:spPr>
          <a:xfrm>
            <a:off x="550258" y="485522"/>
            <a:ext cx="10810960" cy="646331"/>
          </a:xfrm>
          <a:prstGeom prst="rect">
            <a:avLst/>
          </a:prstGeom>
          <a:noFill/>
        </p:spPr>
        <p:txBody>
          <a:bodyPr wrap="square" rtlCol="0">
            <a:spAutoFit/>
          </a:bodyPr>
          <a:lstStyle/>
          <a:p>
            <a:r>
              <a:rPr lang="en-US" sz="3600" b="1" dirty="0"/>
              <a:t>SEN Census Guidance Document and FAQ Document</a:t>
            </a:r>
            <a:endParaRPr lang="en-GB" sz="3600" b="1" dirty="0"/>
          </a:p>
        </p:txBody>
      </p:sp>
      <p:sp>
        <p:nvSpPr>
          <p:cNvPr id="3" name="TextBox 2">
            <a:extLst>
              <a:ext uri="{FF2B5EF4-FFF2-40B4-BE49-F238E27FC236}">
                <a16:creationId xmlns:a16="http://schemas.microsoft.com/office/drawing/2014/main" id="{27C73B17-5BBC-24C5-227E-03CB972307A2}"/>
              </a:ext>
            </a:extLst>
          </p:cNvPr>
          <p:cNvSpPr txBox="1"/>
          <p:nvPr/>
        </p:nvSpPr>
        <p:spPr>
          <a:xfrm>
            <a:off x="695915" y="1739788"/>
            <a:ext cx="9904651" cy="1477328"/>
          </a:xfrm>
          <a:prstGeom prst="rect">
            <a:avLst/>
          </a:prstGeom>
          <a:noFill/>
        </p:spPr>
        <p:txBody>
          <a:bodyPr wrap="square" rtlCol="0">
            <a:spAutoFit/>
          </a:bodyPr>
          <a:lstStyle/>
          <a:p>
            <a:r>
              <a:rPr lang="en-US" dirty="0"/>
              <a:t>Following on from the October briefings, both of these documents have now been released through School News.  If you haven’t seen them, they will be added to the Local Offer here following our briefings this month: </a:t>
            </a:r>
            <a:r>
              <a:rPr lang="en-US" sz="1800" dirty="0">
                <a:hlinkClick r:id="rId3"/>
              </a:rPr>
              <a:t>Graduated approach briefings – Professional resources (lincolnshire.gov.uk)</a:t>
            </a:r>
            <a:endParaRPr lang="en-GB" sz="1800" dirty="0">
              <a:latin typeface="Calibri" panose="020F0502020204030204" pitchFamily="34" charset="0"/>
            </a:endParaRPr>
          </a:p>
          <a:p>
            <a:endParaRPr lang="en-US" dirty="0"/>
          </a:p>
          <a:p>
            <a:r>
              <a:rPr lang="en-US" dirty="0"/>
              <a:t> </a:t>
            </a:r>
            <a:endParaRPr lang="en-GB" dirty="0"/>
          </a:p>
        </p:txBody>
      </p:sp>
      <p:sp>
        <p:nvSpPr>
          <p:cNvPr id="7" name="Rectangle 6">
            <a:extLst>
              <a:ext uri="{FF2B5EF4-FFF2-40B4-BE49-F238E27FC236}">
                <a16:creationId xmlns:a16="http://schemas.microsoft.com/office/drawing/2014/main" id="{C9E76FD8-9A7C-EE0E-279D-6B76491B0BC2}"/>
              </a:ext>
            </a:extLst>
          </p:cNvPr>
          <p:cNvSpPr/>
          <p:nvPr/>
        </p:nvSpPr>
        <p:spPr>
          <a:xfrm>
            <a:off x="898216" y="2767476"/>
            <a:ext cx="2743200" cy="2880765"/>
          </a:xfrm>
          <a:prstGeom prst="rect">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a:extLst>
              <a:ext uri="{FF2B5EF4-FFF2-40B4-BE49-F238E27FC236}">
                <a16:creationId xmlns:a16="http://schemas.microsoft.com/office/drawing/2014/main" id="{9C35E1B9-804B-7CC8-3C84-DA83663DC4B3}"/>
              </a:ext>
            </a:extLst>
          </p:cNvPr>
          <p:cNvPicPr>
            <a:picLocks noChangeAspect="1"/>
          </p:cNvPicPr>
          <p:nvPr/>
        </p:nvPicPr>
        <p:blipFill>
          <a:blip r:embed="rId4"/>
          <a:stretch>
            <a:fillRect/>
          </a:stretch>
        </p:blipFill>
        <p:spPr>
          <a:xfrm>
            <a:off x="1001738" y="2900152"/>
            <a:ext cx="2536156" cy="2615411"/>
          </a:xfrm>
          <a:prstGeom prst="rect">
            <a:avLst/>
          </a:prstGeom>
        </p:spPr>
      </p:pic>
    </p:spTree>
    <p:extLst>
      <p:ext uri="{BB962C8B-B14F-4D97-AF65-F5344CB8AC3E}">
        <p14:creationId xmlns:p14="http://schemas.microsoft.com/office/powerpoint/2010/main" val="1080945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408331" y="1112432"/>
            <a:ext cx="11117494" cy="2880011"/>
          </a:xfrm>
        </p:spPr>
        <p:txBody>
          <a:bodyPr>
            <a:normAutofit/>
          </a:bodyPr>
          <a:lstStyle/>
          <a:p>
            <a:br>
              <a:rPr lang="en-GB" sz="1800" dirty="0">
                <a:effectLst/>
                <a:latin typeface="Calibri" panose="020F0502020204030204" pitchFamily="34" charset="0"/>
                <a:ea typeface="Calibri" panose="020F0502020204030204" pitchFamily="34" charset="0"/>
              </a:rPr>
            </a:br>
            <a:endParaRPr lang="en-GB" b="1" dirty="0"/>
          </a:p>
        </p:txBody>
      </p:sp>
      <p:sp>
        <p:nvSpPr>
          <p:cNvPr id="5" name="Title 1">
            <a:extLst>
              <a:ext uri="{FF2B5EF4-FFF2-40B4-BE49-F238E27FC236}">
                <a16:creationId xmlns:a16="http://schemas.microsoft.com/office/drawing/2014/main" id="{A5E44404-49B7-83BF-C328-1FBA0E7870DE}"/>
              </a:ext>
            </a:extLst>
          </p:cNvPr>
          <p:cNvSpPr txBox="1">
            <a:spLocks/>
          </p:cNvSpPr>
          <p:nvPr/>
        </p:nvSpPr>
        <p:spPr>
          <a:xfrm>
            <a:off x="408331" y="210392"/>
            <a:ext cx="10849825" cy="5340743"/>
          </a:xfrm>
          <a:prstGeom prst="rect">
            <a:avLst/>
          </a:prstGeom>
        </p:spPr>
        <p:txBody>
          <a:bodyPr vert="horz" lIns="91440" tIns="45720" rIns="91440" bIns="45720" rtlCol="0" anchor="ctr">
            <a:normAutofit fontScale="925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b="1" dirty="0">
                <a:solidFill>
                  <a:srgbClr val="000000"/>
                </a:solidFill>
                <a:latin typeface="Open Sans"/>
                <a:ea typeface="ＭＳ Ｐゴシック"/>
                <a:cs typeface="Open Sans"/>
              </a:rPr>
              <a:t>Lincolnshire Virtual School</a:t>
            </a:r>
          </a:p>
          <a:p>
            <a:r>
              <a:rPr lang="en-US" sz="3200" b="1" dirty="0">
                <a:solidFill>
                  <a:srgbClr val="000000"/>
                </a:solidFill>
                <a:latin typeface="Open Sans"/>
                <a:ea typeface="ＭＳ Ｐゴシック"/>
                <a:cs typeface="Open Sans"/>
              </a:rPr>
              <a:t>Training events</a:t>
            </a:r>
          </a:p>
          <a:p>
            <a:endParaRPr lang="en-GB" sz="1800" dirty="0">
              <a:effectLst/>
              <a:latin typeface="Calibri" panose="020F0502020204030204" pitchFamily="34" charset="0"/>
              <a:ea typeface="Calibri" panose="020F0502020204030204" pitchFamily="34" charset="0"/>
              <a:cs typeface="Calibri" panose="020F0502020204030204" pitchFamily="34" charset="0"/>
            </a:endParaRPr>
          </a:p>
          <a:p>
            <a:pPr algn="l"/>
            <a:r>
              <a:rPr lang="en-GB" sz="1700" dirty="0">
                <a:effectLst/>
                <a:latin typeface="Calibri" panose="020F0502020204030204" pitchFamily="34" charset="0"/>
                <a:ea typeface="Calibri" panose="020F0502020204030204" pitchFamily="34" charset="0"/>
                <a:cs typeface="Calibri" panose="020F0502020204030204" pitchFamily="34" charset="0"/>
              </a:rPr>
              <a:t>Our training offer has been developed to better support settings in promoting educational outcomes for our children in care, children previously in care and children with a social worker. </a:t>
            </a:r>
            <a:r>
              <a:rPr lang="en-GB" sz="1700" b="1" dirty="0">
                <a:effectLst/>
                <a:latin typeface="Calibri" panose="020F0502020204030204" pitchFamily="34" charset="0"/>
                <a:ea typeface="Calibri" panose="020F0502020204030204" pitchFamily="34" charset="0"/>
                <a:cs typeface="Calibri" panose="020F0502020204030204" pitchFamily="34" charset="0"/>
              </a:rPr>
              <a:t>You do not have to have a child in care to attend the training.</a:t>
            </a:r>
            <a:r>
              <a:rPr lang="en-GB" sz="1700" dirty="0">
                <a:effectLst/>
                <a:latin typeface="Calibri" panose="020F0502020204030204" pitchFamily="34" charset="0"/>
                <a:ea typeface="Calibri" panose="020F0502020204030204" pitchFamily="34" charset="0"/>
                <a:cs typeface="Calibri" panose="020F0502020204030204" pitchFamily="34" charset="0"/>
              </a:rPr>
              <a:t> </a:t>
            </a:r>
            <a:endParaRPr lang="en-GB" sz="1700" dirty="0">
              <a:effectLst/>
              <a:latin typeface="Calibri" panose="020F0502020204030204" pitchFamily="34" charset="0"/>
              <a:ea typeface="Calibri" panose="020F0502020204030204" pitchFamily="34" charset="0"/>
            </a:endParaRPr>
          </a:p>
          <a:p>
            <a:r>
              <a:rPr lang="en-GB" sz="1700" dirty="0">
                <a:effectLst/>
                <a:latin typeface="Calibri" panose="020F0502020204030204" pitchFamily="34" charset="0"/>
                <a:ea typeface="Calibri" panose="020F0502020204030204" pitchFamily="34" charset="0"/>
                <a:cs typeface="Calibri" panose="020F0502020204030204" pitchFamily="34" charset="0"/>
              </a:rPr>
              <a:t> </a:t>
            </a:r>
            <a:endParaRPr lang="en-GB" sz="1700" dirty="0">
              <a:effectLst/>
              <a:latin typeface="Calibri" panose="020F0502020204030204" pitchFamily="34" charset="0"/>
              <a:ea typeface="Calibri" panose="020F0502020204030204" pitchFamily="34" charset="0"/>
            </a:endParaRPr>
          </a:p>
          <a:p>
            <a:pPr algn="l"/>
            <a:r>
              <a:rPr lang="en-GB" sz="1700" dirty="0">
                <a:effectLst/>
                <a:latin typeface="Calibri" panose="020F0502020204030204" pitchFamily="34" charset="0"/>
                <a:ea typeface="Calibri" panose="020F0502020204030204" pitchFamily="34" charset="0"/>
                <a:cs typeface="Calibri" panose="020F0502020204030204" pitchFamily="34" charset="0"/>
              </a:rPr>
              <a:t>Between now and the next SEND Graduated Briefings we have the following free sessions on offer:</a:t>
            </a:r>
            <a:endParaRPr lang="en-GB" sz="1700" dirty="0">
              <a:effectLst/>
              <a:latin typeface="Calibri" panose="020F0502020204030204" pitchFamily="34" charset="0"/>
              <a:ea typeface="Calibri" panose="020F0502020204030204" pitchFamily="34" charset="0"/>
            </a:endParaRPr>
          </a:p>
          <a:p>
            <a:r>
              <a:rPr lang="en-GB" sz="1700" dirty="0">
                <a:effectLst/>
                <a:latin typeface="Calibri" panose="020F0502020204030204" pitchFamily="34" charset="0"/>
                <a:ea typeface="Calibri" panose="020F0502020204030204" pitchFamily="34" charset="0"/>
                <a:cs typeface="Calibri" panose="020F0502020204030204" pitchFamily="34" charset="0"/>
              </a:rPr>
              <a:t> </a:t>
            </a:r>
            <a:endParaRPr lang="en-GB" sz="1700" dirty="0">
              <a:effectLst/>
              <a:latin typeface="Calibri" panose="020F0502020204030204" pitchFamily="34" charset="0"/>
              <a:ea typeface="Calibri" panose="020F0502020204030204" pitchFamily="34" charset="0"/>
            </a:endParaRPr>
          </a:p>
          <a:p>
            <a:pPr marL="342900" lvl="0" indent="-342900" algn="l">
              <a:buFont typeface="Wingdings" panose="05000000000000000000" pitchFamily="2" charset="2"/>
              <a:buChar char="v"/>
            </a:pPr>
            <a:r>
              <a:rPr lang="en-GB" sz="1700" b="1" dirty="0">
                <a:solidFill>
                  <a:srgbClr val="000000"/>
                </a:solidFill>
                <a:effectLst/>
                <a:latin typeface="Calibri" panose="020F0502020204030204" pitchFamily="34" charset="0"/>
                <a:ea typeface="Calibri" panose="020F0502020204030204" pitchFamily="34" charset="0"/>
              </a:rPr>
              <a:t>Skills Needed for GCSE Maths for carers and </a:t>
            </a:r>
            <a:r>
              <a:rPr lang="en-GB" sz="1700" b="1" dirty="0" err="1">
                <a:solidFill>
                  <a:srgbClr val="000000"/>
                </a:solidFill>
                <a:effectLst/>
                <a:latin typeface="Calibri" panose="020F0502020204030204" pitchFamily="34" charset="0"/>
                <a:ea typeface="Calibri" panose="020F0502020204030204" pitchFamily="34" charset="0"/>
              </a:rPr>
              <a:t>CiC</a:t>
            </a:r>
            <a:r>
              <a:rPr lang="en-GB" sz="1700" b="1" dirty="0">
                <a:solidFill>
                  <a:srgbClr val="000000"/>
                </a:solidFill>
                <a:effectLst/>
                <a:latin typeface="Calibri" panose="020F0502020204030204" pitchFamily="34" charset="0"/>
                <a:ea typeface="Calibri" panose="020F0502020204030204" pitchFamily="34" charset="0"/>
              </a:rPr>
              <a:t>: </a:t>
            </a:r>
            <a:r>
              <a:rPr lang="en-GB" sz="1700" dirty="0">
                <a:solidFill>
                  <a:srgbClr val="000000"/>
                </a:solidFill>
                <a:effectLst/>
                <a:latin typeface="Calibri" panose="020F0502020204030204" pitchFamily="34" charset="0"/>
                <a:ea typeface="Calibri" panose="020F0502020204030204" pitchFamily="34" charset="0"/>
              </a:rPr>
              <a:t>6th December 2023</a:t>
            </a:r>
            <a:r>
              <a:rPr lang="en-GB" sz="1700" b="1" dirty="0">
                <a:solidFill>
                  <a:srgbClr val="000000"/>
                </a:solidFill>
                <a:effectLst/>
                <a:latin typeface="Calibri" panose="020F0502020204030204" pitchFamily="34" charset="0"/>
                <a:ea typeface="Calibri" panose="020F0502020204030204" pitchFamily="34" charset="0"/>
              </a:rPr>
              <a:t> </a:t>
            </a:r>
            <a:r>
              <a:rPr lang="en-GB" sz="1700" dirty="0">
                <a:solidFill>
                  <a:srgbClr val="000000"/>
                </a:solidFill>
                <a:effectLst/>
                <a:latin typeface="Calibri" panose="020F0502020204030204" pitchFamily="34" charset="0"/>
                <a:ea typeface="Calibri" panose="020F0502020204030204" pitchFamily="34" charset="0"/>
              </a:rPr>
              <a:t>18:30 – 19:30 </a:t>
            </a:r>
            <a:r>
              <a:rPr lang="en-GB" sz="1700" dirty="0">
                <a:solidFill>
                  <a:srgbClr val="FF0000"/>
                </a:solidFill>
                <a:effectLst/>
                <a:latin typeface="Calibri" panose="020F0502020204030204" pitchFamily="34" charset="0"/>
                <a:ea typeface="Calibri" panose="020F0502020204030204" pitchFamily="34" charset="0"/>
              </a:rPr>
              <a:t>please signpost foster carers to this</a:t>
            </a:r>
          </a:p>
          <a:p>
            <a:pPr marL="285750" indent="-285750" algn="l">
              <a:buFont typeface="Wingdings" panose="05000000000000000000" pitchFamily="2" charset="2"/>
              <a:buChar char="v"/>
            </a:pPr>
            <a:r>
              <a:rPr lang="en-GB" sz="1700" dirty="0">
                <a:solidFill>
                  <a:srgbClr val="000000"/>
                </a:solidFill>
                <a:effectLst/>
                <a:latin typeface="Calibri" panose="020F0502020204030204" pitchFamily="34" charset="0"/>
                <a:ea typeface="Calibri" panose="020F0502020204030204" pitchFamily="34" charset="0"/>
              </a:rPr>
              <a:t> </a:t>
            </a:r>
            <a:r>
              <a:rPr lang="en-GB" sz="1700" b="1" dirty="0">
                <a:solidFill>
                  <a:srgbClr val="000000"/>
                </a:solidFill>
                <a:effectLst/>
                <a:latin typeface="Calibri" panose="020F0502020204030204" pitchFamily="34" charset="0"/>
                <a:ea typeface="Calibri" panose="020F0502020204030204" pitchFamily="34" charset="0"/>
              </a:rPr>
              <a:t>Skills Needed for GCSE English for carers and </a:t>
            </a:r>
            <a:r>
              <a:rPr lang="en-GB" sz="1700" b="1" dirty="0" err="1">
                <a:solidFill>
                  <a:srgbClr val="000000"/>
                </a:solidFill>
                <a:effectLst/>
                <a:latin typeface="Calibri" panose="020F0502020204030204" pitchFamily="34" charset="0"/>
                <a:ea typeface="Calibri" panose="020F0502020204030204" pitchFamily="34" charset="0"/>
              </a:rPr>
              <a:t>CiC</a:t>
            </a:r>
            <a:r>
              <a:rPr lang="en-GB" sz="1700" b="1" dirty="0">
                <a:solidFill>
                  <a:srgbClr val="000000"/>
                </a:solidFill>
                <a:effectLst/>
                <a:latin typeface="Calibri" panose="020F0502020204030204" pitchFamily="34" charset="0"/>
                <a:ea typeface="Calibri" panose="020F0502020204030204" pitchFamily="34" charset="0"/>
              </a:rPr>
              <a:t>: </a:t>
            </a:r>
            <a:r>
              <a:rPr lang="en-GB" sz="1700" dirty="0">
                <a:solidFill>
                  <a:srgbClr val="000000"/>
                </a:solidFill>
                <a:effectLst/>
                <a:latin typeface="Calibri" panose="020F0502020204030204" pitchFamily="34" charset="0"/>
                <a:ea typeface="Calibri" panose="020F0502020204030204" pitchFamily="34" charset="0"/>
              </a:rPr>
              <a:t>12th December 2023</a:t>
            </a:r>
            <a:r>
              <a:rPr lang="en-GB" sz="1700" b="1" dirty="0">
                <a:solidFill>
                  <a:srgbClr val="000000"/>
                </a:solidFill>
                <a:effectLst/>
                <a:latin typeface="Calibri" panose="020F0502020204030204" pitchFamily="34" charset="0"/>
                <a:ea typeface="Calibri" panose="020F0502020204030204" pitchFamily="34" charset="0"/>
              </a:rPr>
              <a:t>  </a:t>
            </a:r>
            <a:r>
              <a:rPr lang="en-GB" sz="1700" dirty="0">
                <a:solidFill>
                  <a:srgbClr val="000000"/>
                </a:solidFill>
                <a:effectLst/>
                <a:latin typeface="Calibri" panose="020F0502020204030204" pitchFamily="34" charset="0"/>
                <a:ea typeface="Calibri" panose="020F0502020204030204" pitchFamily="34" charset="0"/>
              </a:rPr>
              <a:t>18:30 – 19:30 </a:t>
            </a:r>
            <a:r>
              <a:rPr lang="en-GB" sz="1700" dirty="0">
                <a:solidFill>
                  <a:srgbClr val="FF0000"/>
                </a:solidFill>
                <a:effectLst/>
                <a:latin typeface="Calibri" panose="020F0502020204030204" pitchFamily="34" charset="0"/>
                <a:ea typeface="Calibri" panose="020F0502020204030204" pitchFamily="34" charset="0"/>
              </a:rPr>
              <a:t>please signpost foster carers to this</a:t>
            </a:r>
          </a:p>
          <a:p>
            <a:pPr marL="285750" indent="-285750" algn="l">
              <a:buFont typeface="Wingdings" panose="05000000000000000000" pitchFamily="2" charset="2"/>
              <a:buChar char="v"/>
            </a:pPr>
            <a:r>
              <a:rPr lang="en-GB" sz="1700" b="1" dirty="0">
                <a:effectLst/>
                <a:latin typeface="Calibri" panose="020F0502020204030204" pitchFamily="34" charset="0"/>
                <a:ea typeface="Calibri" panose="020F0502020204030204" pitchFamily="34" charset="0"/>
                <a:cs typeface="Calibri" panose="020F0502020204030204" pitchFamily="34" charset="0"/>
              </a:rPr>
              <a:t> Supporting Grief, Loss and Positive Endings</a:t>
            </a:r>
            <a:r>
              <a:rPr lang="en-GB" sz="1700" dirty="0">
                <a:effectLst/>
                <a:latin typeface="Calibri" panose="020F0502020204030204" pitchFamily="34" charset="0"/>
                <a:ea typeface="Calibri" panose="020F0502020204030204" pitchFamily="34" charset="0"/>
                <a:cs typeface="Calibri" panose="020F0502020204030204" pitchFamily="34" charset="0"/>
              </a:rPr>
              <a:t> – 4</a:t>
            </a:r>
            <a:r>
              <a:rPr lang="en-GB" sz="1700" baseline="30000" dirty="0">
                <a:effectLst/>
                <a:latin typeface="Calibri" panose="020F0502020204030204" pitchFamily="34" charset="0"/>
                <a:ea typeface="Calibri" panose="020F0502020204030204" pitchFamily="34" charset="0"/>
                <a:cs typeface="Calibri" panose="020F0502020204030204" pitchFamily="34" charset="0"/>
              </a:rPr>
              <a:t>th</a:t>
            </a:r>
            <a:r>
              <a:rPr lang="en-GB" sz="1700" dirty="0">
                <a:effectLst/>
                <a:latin typeface="Calibri" panose="020F0502020204030204" pitchFamily="34" charset="0"/>
                <a:ea typeface="Calibri" panose="020F0502020204030204" pitchFamily="34" charset="0"/>
                <a:cs typeface="Calibri" panose="020F0502020204030204" pitchFamily="34" charset="0"/>
              </a:rPr>
              <a:t> December 12:00 – 14:00 </a:t>
            </a:r>
            <a:r>
              <a:rPr lang="en-GB" sz="1700" i="1" dirty="0">
                <a:effectLst/>
                <a:latin typeface="Calibri" panose="020F0502020204030204" pitchFamily="34" charset="0"/>
                <a:ea typeface="Calibri" panose="020F0502020204030204" pitchFamily="34" charset="0"/>
                <a:cs typeface="Calibri" panose="020F0502020204030204" pitchFamily="34" charset="0"/>
              </a:rPr>
              <a:t>or</a:t>
            </a:r>
            <a:r>
              <a:rPr lang="en-GB" sz="1700" dirty="0">
                <a:effectLst/>
                <a:latin typeface="Calibri" panose="020F0502020204030204" pitchFamily="34" charset="0"/>
                <a:ea typeface="Calibri" panose="020F0502020204030204" pitchFamily="34" charset="0"/>
                <a:cs typeface="Calibri" panose="020F0502020204030204" pitchFamily="34" charset="0"/>
              </a:rPr>
              <a:t> 11</a:t>
            </a:r>
            <a:r>
              <a:rPr lang="en-GB" sz="1700" baseline="30000" dirty="0">
                <a:effectLst/>
                <a:latin typeface="Calibri" panose="020F0502020204030204" pitchFamily="34" charset="0"/>
                <a:ea typeface="Calibri" panose="020F0502020204030204" pitchFamily="34" charset="0"/>
                <a:cs typeface="Calibri" panose="020F0502020204030204" pitchFamily="34" charset="0"/>
              </a:rPr>
              <a:t>th</a:t>
            </a:r>
            <a:r>
              <a:rPr lang="en-GB" sz="1700" dirty="0">
                <a:effectLst/>
                <a:latin typeface="Calibri" panose="020F0502020204030204" pitchFamily="34" charset="0"/>
                <a:ea typeface="Calibri" panose="020F0502020204030204" pitchFamily="34" charset="0"/>
                <a:cs typeface="Calibri" panose="020F0502020204030204" pitchFamily="34" charset="0"/>
              </a:rPr>
              <a:t> January 19:00 – 21:00</a:t>
            </a:r>
            <a:endParaRPr lang="en-GB" sz="1700" dirty="0">
              <a:effectLst/>
              <a:latin typeface="Calibri" panose="020F0502020204030204" pitchFamily="34" charset="0"/>
              <a:ea typeface="Calibri" panose="020F0502020204030204" pitchFamily="34" charset="0"/>
            </a:endParaRPr>
          </a:p>
          <a:p>
            <a:pPr marL="342900" lvl="0" indent="-342900" algn="l">
              <a:buFont typeface="Wingdings" panose="05000000000000000000" pitchFamily="2" charset="2"/>
              <a:buChar char="v"/>
            </a:pPr>
            <a:r>
              <a:rPr lang="en-GB" sz="1700" b="1" dirty="0">
                <a:effectLst/>
                <a:latin typeface="Calibri" panose="020F0502020204030204" pitchFamily="34" charset="0"/>
                <a:ea typeface="Calibri" panose="020F0502020204030204" pitchFamily="34" charset="0"/>
                <a:cs typeface="Calibri" panose="020F0502020204030204" pitchFamily="34" charset="0"/>
              </a:rPr>
              <a:t>Introduction to Trauma awareness (2 parts to attend)</a:t>
            </a:r>
            <a:r>
              <a:rPr lang="en-GB" sz="1700" dirty="0">
                <a:effectLst/>
                <a:latin typeface="Calibri" panose="020F0502020204030204" pitchFamily="34" charset="0"/>
                <a:ea typeface="Calibri" panose="020F0502020204030204" pitchFamily="34" charset="0"/>
                <a:cs typeface="Calibri" panose="020F0502020204030204" pitchFamily="34" charset="0"/>
              </a:rPr>
              <a:t> – 6</a:t>
            </a:r>
            <a:r>
              <a:rPr lang="en-GB" sz="1700" baseline="30000" dirty="0">
                <a:effectLst/>
                <a:latin typeface="Calibri" panose="020F0502020204030204" pitchFamily="34" charset="0"/>
                <a:ea typeface="Calibri" panose="020F0502020204030204" pitchFamily="34" charset="0"/>
                <a:cs typeface="Calibri" panose="020F0502020204030204" pitchFamily="34" charset="0"/>
              </a:rPr>
              <a:t>th</a:t>
            </a:r>
            <a:r>
              <a:rPr lang="en-GB" sz="1700" dirty="0">
                <a:effectLst/>
                <a:latin typeface="Calibri" panose="020F0502020204030204" pitchFamily="34" charset="0"/>
                <a:ea typeface="Calibri" panose="020F0502020204030204" pitchFamily="34" charset="0"/>
                <a:cs typeface="Calibri" panose="020F0502020204030204" pitchFamily="34" charset="0"/>
              </a:rPr>
              <a:t> and 13</a:t>
            </a:r>
            <a:r>
              <a:rPr lang="en-GB" sz="1700" baseline="30000" dirty="0">
                <a:effectLst/>
                <a:latin typeface="Calibri" panose="020F0502020204030204" pitchFamily="34" charset="0"/>
                <a:ea typeface="Calibri" panose="020F0502020204030204" pitchFamily="34" charset="0"/>
                <a:cs typeface="Calibri" panose="020F0502020204030204" pitchFamily="34" charset="0"/>
              </a:rPr>
              <a:t>th</a:t>
            </a:r>
            <a:r>
              <a:rPr lang="en-GB" sz="1700" dirty="0">
                <a:effectLst/>
                <a:latin typeface="Calibri" panose="020F0502020204030204" pitchFamily="34" charset="0"/>
                <a:ea typeface="Calibri" panose="020F0502020204030204" pitchFamily="34" charset="0"/>
                <a:cs typeface="Calibri" panose="020F0502020204030204" pitchFamily="34" charset="0"/>
              </a:rPr>
              <a:t> December 19:00 – 21:00</a:t>
            </a:r>
            <a:endParaRPr lang="en-GB" sz="1700" dirty="0">
              <a:effectLst/>
              <a:latin typeface="Calibri" panose="020F0502020204030204" pitchFamily="34" charset="0"/>
              <a:ea typeface="Calibri" panose="020F0502020204030204" pitchFamily="34" charset="0"/>
            </a:endParaRPr>
          </a:p>
          <a:p>
            <a:pPr marL="342900" lvl="0" indent="-342900" algn="l">
              <a:buFont typeface="Wingdings" panose="05000000000000000000" pitchFamily="2" charset="2"/>
              <a:buChar char="v"/>
            </a:pPr>
            <a:r>
              <a:rPr lang="en-GB" sz="1700" b="1" dirty="0">
                <a:effectLst/>
                <a:latin typeface="Calibri" panose="020F0502020204030204" pitchFamily="34" charset="0"/>
                <a:ea typeface="Calibri" panose="020F0502020204030204" pitchFamily="34" charset="0"/>
                <a:cs typeface="Calibri" panose="020F0502020204030204" pitchFamily="34" charset="0"/>
              </a:rPr>
              <a:t>Sleep Workshop Supporting Sleep, Nightmares and Night Terrors</a:t>
            </a:r>
            <a:r>
              <a:rPr lang="en-GB" sz="1700" dirty="0">
                <a:effectLst/>
                <a:latin typeface="Calibri" panose="020F0502020204030204" pitchFamily="34" charset="0"/>
                <a:ea typeface="Calibri" panose="020F0502020204030204" pitchFamily="34" charset="0"/>
                <a:cs typeface="Calibri" panose="020F0502020204030204" pitchFamily="34" charset="0"/>
              </a:rPr>
              <a:t> – 15</a:t>
            </a:r>
            <a:r>
              <a:rPr lang="en-GB" sz="1700" baseline="30000" dirty="0">
                <a:effectLst/>
                <a:latin typeface="Calibri" panose="020F0502020204030204" pitchFamily="34" charset="0"/>
                <a:ea typeface="Calibri" panose="020F0502020204030204" pitchFamily="34" charset="0"/>
                <a:cs typeface="Calibri" panose="020F0502020204030204" pitchFamily="34" charset="0"/>
              </a:rPr>
              <a:t>th</a:t>
            </a:r>
            <a:r>
              <a:rPr lang="en-GB" sz="1700" dirty="0">
                <a:effectLst/>
                <a:latin typeface="Calibri" panose="020F0502020204030204" pitchFamily="34" charset="0"/>
                <a:ea typeface="Calibri" panose="020F0502020204030204" pitchFamily="34" charset="0"/>
                <a:cs typeface="Calibri" panose="020F0502020204030204" pitchFamily="34" charset="0"/>
              </a:rPr>
              <a:t> December 10:00 – 12:00</a:t>
            </a:r>
            <a:endParaRPr lang="en-GB" sz="1700" dirty="0">
              <a:effectLst/>
              <a:latin typeface="Calibri" panose="020F0502020204030204" pitchFamily="34" charset="0"/>
              <a:ea typeface="Calibri" panose="020F0502020204030204" pitchFamily="34" charset="0"/>
            </a:endParaRPr>
          </a:p>
          <a:p>
            <a:pPr marL="342900" lvl="0" indent="-342900" algn="l">
              <a:buFont typeface="Wingdings" panose="05000000000000000000" pitchFamily="2" charset="2"/>
              <a:buChar char="v"/>
            </a:pPr>
            <a:r>
              <a:rPr lang="en-GB" sz="1700" b="1" dirty="0">
                <a:effectLst/>
                <a:latin typeface="Calibri" panose="020F0502020204030204" pitchFamily="34" charset="0"/>
                <a:ea typeface="Calibri" panose="020F0502020204030204" pitchFamily="34" charset="0"/>
                <a:cs typeface="Calibri" panose="020F0502020204030204" pitchFamily="34" charset="0"/>
              </a:rPr>
              <a:t>Find out about the Caring2Learn Schools Toolkit</a:t>
            </a:r>
            <a:r>
              <a:rPr lang="en-GB" sz="1700" dirty="0">
                <a:effectLst/>
                <a:latin typeface="Calibri" panose="020F0502020204030204" pitchFamily="34" charset="0"/>
                <a:ea typeface="Calibri" panose="020F0502020204030204" pitchFamily="34" charset="0"/>
                <a:cs typeface="Calibri" panose="020F0502020204030204" pitchFamily="34" charset="0"/>
              </a:rPr>
              <a:t>– 9</a:t>
            </a:r>
            <a:r>
              <a:rPr lang="en-GB" sz="1700" baseline="30000" dirty="0">
                <a:effectLst/>
                <a:latin typeface="Calibri" panose="020F0502020204030204" pitchFamily="34" charset="0"/>
                <a:ea typeface="Calibri" panose="020F0502020204030204" pitchFamily="34" charset="0"/>
                <a:cs typeface="Calibri" panose="020F0502020204030204" pitchFamily="34" charset="0"/>
              </a:rPr>
              <a:t>th</a:t>
            </a:r>
            <a:r>
              <a:rPr lang="en-GB" sz="1700" dirty="0">
                <a:effectLst/>
                <a:latin typeface="Calibri" panose="020F0502020204030204" pitchFamily="34" charset="0"/>
                <a:ea typeface="Calibri" panose="020F0502020204030204" pitchFamily="34" charset="0"/>
                <a:cs typeface="Calibri" panose="020F0502020204030204" pitchFamily="34" charset="0"/>
              </a:rPr>
              <a:t> January 10:00 – 12:00</a:t>
            </a:r>
            <a:endParaRPr lang="en-GB" sz="1700" dirty="0">
              <a:effectLst/>
              <a:latin typeface="Calibri" panose="020F0502020204030204" pitchFamily="34" charset="0"/>
              <a:ea typeface="Calibri" panose="020F0502020204030204" pitchFamily="34" charset="0"/>
            </a:endParaRPr>
          </a:p>
          <a:p>
            <a:pPr marL="342900" lvl="0" indent="-342900" algn="l">
              <a:buFont typeface="Wingdings" panose="05000000000000000000" pitchFamily="2" charset="2"/>
              <a:buChar char="v"/>
            </a:pPr>
            <a:r>
              <a:rPr lang="en-GB" sz="17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 Relationship Based Approach to Inclusion - Policy &amp; Practice</a:t>
            </a:r>
            <a:r>
              <a:rPr lang="en-GB" sz="17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 16</a:t>
            </a:r>
            <a:r>
              <a:rPr lang="en-GB" sz="17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a:t>
            </a:r>
            <a:r>
              <a:rPr lang="en-GB" sz="17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January 10:00 – 12:00</a:t>
            </a:r>
            <a:endParaRPr lang="en-GB" sz="1700" dirty="0">
              <a:solidFill>
                <a:srgbClr val="000000"/>
              </a:solidFill>
              <a:effectLst/>
              <a:latin typeface="Calibri" panose="020F0502020204030204" pitchFamily="34" charset="0"/>
              <a:ea typeface="Calibri" panose="020F0502020204030204" pitchFamily="34" charset="0"/>
            </a:endParaRPr>
          </a:p>
          <a:p>
            <a:pPr marL="342900" lvl="0" indent="-342900" algn="l">
              <a:buFont typeface="Wingdings" panose="05000000000000000000" pitchFamily="2" charset="2"/>
              <a:buChar char="v"/>
            </a:pPr>
            <a:r>
              <a:rPr lang="en-GB" sz="17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SDQs – what they are, why we use them and how to complete them</a:t>
            </a:r>
            <a:r>
              <a:rPr lang="en-GB" sz="17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–17</a:t>
            </a:r>
            <a:r>
              <a:rPr lang="en-GB" sz="17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a:t>
            </a:r>
            <a:r>
              <a:rPr lang="en-GB" sz="17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January 13:00 – 14:30</a:t>
            </a:r>
            <a:endParaRPr lang="en-GB" sz="1700" dirty="0">
              <a:solidFill>
                <a:srgbClr val="000000"/>
              </a:solidFill>
              <a:effectLst/>
              <a:latin typeface="Calibri" panose="020F0502020204030204" pitchFamily="34" charset="0"/>
              <a:ea typeface="Calibri" panose="020F0502020204030204" pitchFamily="34" charset="0"/>
            </a:endParaRPr>
          </a:p>
          <a:p>
            <a:r>
              <a:rPr lang="en-GB" sz="1700" dirty="0">
                <a:effectLst/>
                <a:latin typeface="Calibri" panose="020F0502020204030204" pitchFamily="34" charset="0"/>
                <a:ea typeface="Calibri" panose="020F0502020204030204" pitchFamily="34" charset="0"/>
                <a:cs typeface="Calibri" panose="020F0502020204030204" pitchFamily="34" charset="0"/>
              </a:rPr>
              <a:t> </a:t>
            </a:r>
            <a:endParaRPr lang="en-GB" sz="1700" dirty="0">
              <a:effectLst/>
              <a:latin typeface="Calibri" panose="020F0502020204030204" pitchFamily="34" charset="0"/>
              <a:ea typeface="Calibri" panose="020F0502020204030204" pitchFamily="34" charset="0"/>
            </a:endParaRPr>
          </a:p>
          <a:p>
            <a:pPr algn="l"/>
            <a:r>
              <a:rPr lang="en-GB" sz="1700" dirty="0">
                <a:effectLst/>
                <a:latin typeface="Calibri" panose="020F0502020204030204" pitchFamily="34" charset="0"/>
                <a:ea typeface="Calibri" panose="020F0502020204030204" pitchFamily="34" charset="0"/>
                <a:cs typeface="Calibri" panose="020F0502020204030204" pitchFamily="34" charset="0"/>
              </a:rPr>
              <a:t>Please use the training booklet to book onto any of the courses. </a:t>
            </a:r>
            <a:endParaRPr lang="en-GB" sz="1700" dirty="0">
              <a:effectLst/>
              <a:latin typeface="Calibri" panose="020F0502020204030204" pitchFamily="34" charset="0"/>
              <a:ea typeface="Calibri" panose="020F0502020204030204" pitchFamily="34" charset="0"/>
            </a:endParaRPr>
          </a:p>
          <a:p>
            <a:r>
              <a:rPr lang="en-GB" sz="1700" dirty="0">
                <a:effectLst/>
                <a:latin typeface="Calibri" panose="020F0502020204030204" pitchFamily="34" charset="0"/>
                <a:ea typeface="Calibri" panose="020F0502020204030204" pitchFamily="34" charset="0"/>
                <a:cs typeface="Calibri" panose="020F0502020204030204" pitchFamily="34" charset="0"/>
              </a:rPr>
              <a:t> </a:t>
            </a:r>
            <a:endParaRPr lang="en-GB" sz="1700" dirty="0">
              <a:effectLst/>
              <a:latin typeface="Calibri" panose="020F0502020204030204" pitchFamily="34" charset="0"/>
              <a:ea typeface="Calibri" panose="020F0502020204030204" pitchFamily="34" charset="0"/>
            </a:endParaRPr>
          </a:p>
          <a:p>
            <a:pPr algn="l"/>
            <a:r>
              <a:rPr lang="en-GB" sz="1700" dirty="0">
                <a:effectLst/>
                <a:latin typeface="Calibri" panose="020F0502020204030204" pitchFamily="34" charset="0"/>
                <a:ea typeface="Calibri" panose="020F0502020204030204" pitchFamily="34" charset="0"/>
                <a:cs typeface="Calibri" panose="020F0502020204030204" pitchFamily="34" charset="0"/>
              </a:rPr>
              <a:t>Please don’t hesitate to contact us via email:  </a:t>
            </a:r>
            <a:r>
              <a:rPr lang="en-GB" sz="17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VirtualSchoolTraining@lincolnshire.gov.uk</a:t>
            </a:r>
            <a:r>
              <a:rPr lang="en-GB" sz="1700" dirty="0">
                <a:effectLst/>
                <a:latin typeface="Calibri" panose="020F0502020204030204" pitchFamily="34" charset="0"/>
                <a:ea typeface="Calibri" panose="020F0502020204030204" pitchFamily="34" charset="0"/>
                <a:cs typeface="Calibri" panose="020F0502020204030204" pitchFamily="34" charset="0"/>
              </a:rPr>
              <a:t> </a:t>
            </a:r>
          </a:p>
          <a:p>
            <a:pPr algn="l"/>
            <a:r>
              <a:rPr lang="en-GB" sz="1700" dirty="0">
                <a:effectLst/>
                <a:latin typeface="Calibri" panose="020F0502020204030204" pitchFamily="34" charset="0"/>
                <a:ea typeface="Calibri" panose="020F0502020204030204" pitchFamily="34" charset="0"/>
                <a:cs typeface="Calibri" panose="020F0502020204030204" pitchFamily="34" charset="0"/>
              </a:rPr>
              <a:t>if you require any further information or advice.</a:t>
            </a:r>
            <a:endParaRPr lang="en-GB" sz="1700" dirty="0">
              <a:effectLst/>
              <a:latin typeface="Calibri" panose="020F0502020204030204" pitchFamily="34" charset="0"/>
              <a:ea typeface="Calibri" panose="020F0502020204030204" pitchFamily="34" charset="0"/>
            </a:endParaRPr>
          </a:p>
          <a:p>
            <a:endParaRPr lang="en-GB" sz="3200" b="1" dirty="0">
              <a:solidFill>
                <a:schemeClr val="bg1"/>
              </a:solidFill>
              <a:latin typeface="Open Sans"/>
              <a:ea typeface="ＭＳ Ｐゴシック" charset="0"/>
              <a:cs typeface="Open Sans"/>
            </a:endParaRPr>
          </a:p>
        </p:txBody>
      </p:sp>
    </p:spTree>
    <p:extLst>
      <p:ext uri="{BB962C8B-B14F-4D97-AF65-F5344CB8AC3E}">
        <p14:creationId xmlns:p14="http://schemas.microsoft.com/office/powerpoint/2010/main" val="976626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408331" y="1112432"/>
            <a:ext cx="11117494" cy="2880011"/>
          </a:xfrm>
        </p:spPr>
        <p:txBody>
          <a:bodyPr>
            <a:normAutofit/>
          </a:bodyPr>
          <a:lstStyle/>
          <a:p>
            <a:br>
              <a:rPr lang="en-GB" sz="1800" dirty="0">
                <a:effectLst/>
                <a:latin typeface="Calibri" panose="020F0502020204030204" pitchFamily="34" charset="0"/>
                <a:ea typeface="Calibri" panose="020F0502020204030204" pitchFamily="34" charset="0"/>
              </a:rPr>
            </a:br>
            <a:endParaRPr lang="en-GB" b="1" dirty="0"/>
          </a:p>
        </p:txBody>
      </p:sp>
      <p:pic>
        <p:nvPicPr>
          <p:cNvPr id="6" name="Picture 5">
            <a:extLst>
              <a:ext uri="{FF2B5EF4-FFF2-40B4-BE49-F238E27FC236}">
                <a16:creationId xmlns:a16="http://schemas.microsoft.com/office/drawing/2014/main" id="{BAC4B798-995B-8D10-C592-601E49BA496F}"/>
              </a:ext>
            </a:extLst>
          </p:cNvPr>
          <p:cNvPicPr>
            <a:picLocks noChangeAspect="1"/>
          </p:cNvPicPr>
          <p:nvPr/>
        </p:nvPicPr>
        <p:blipFill>
          <a:blip r:embed="rId3"/>
          <a:stretch>
            <a:fillRect/>
          </a:stretch>
        </p:blipFill>
        <p:spPr>
          <a:xfrm>
            <a:off x="790000" y="140426"/>
            <a:ext cx="4838700" cy="5107517"/>
          </a:xfrm>
          <a:prstGeom prst="rect">
            <a:avLst/>
          </a:prstGeom>
        </p:spPr>
      </p:pic>
      <p:sp>
        <p:nvSpPr>
          <p:cNvPr id="7" name="TextBox 6">
            <a:extLst>
              <a:ext uri="{FF2B5EF4-FFF2-40B4-BE49-F238E27FC236}">
                <a16:creationId xmlns:a16="http://schemas.microsoft.com/office/drawing/2014/main" id="{09D47BC0-956E-899E-FB96-E0AD78037E08}"/>
              </a:ext>
            </a:extLst>
          </p:cNvPr>
          <p:cNvSpPr txBox="1"/>
          <p:nvPr/>
        </p:nvSpPr>
        <p:spPr>
          <a:xfrm>
            <a:off x="6515100" y="1629107"/>
            <a:ext cx="4838700" cy="923330"/>
          </a:xfrm>
          <a:prstGeom prst="rect">
            <a:avLst/>
          </a:prstGeom>
          <a:noFill/>
        </p:spPr>
        <p:txBody>
          <a:bodyPr wrap="square" rtlCol="0">
            <a:spAutoFit/>
          </a:bodyPr>
          <a:lstStyle/>
          <a:p>
            <a:r>
              <a:rPr lang="en-US" dirty="0"/>
              <a:t>Please signpost students and parents to this free training being delivered by the Dyslexia Outreach Team.</a:t>
            </a:r>
            <a:endParaRPr lang="en-GB" dirty="0"/>
          </a:p>
        </p:txBody>
      </p:sp>
    </p:spTree>
    <p:extLst>
      <p:ext uri="{BB962C8B-B14F-4D97-AF65-F5344CB8AC3E}">
        <p14:creationId xmlns:p14="http://schemas.microsoft.com/office/powerpoint/2010/main" val="2672129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74254" y="330529"/>
            <a:ext cx="11117494" cy="1325563"/>
          </a:xfrm>
        </p:spPr>
        <p:txBody>
          <a:bodyPr>
            <a:normAutofit/>
          </a:bodyPr>
          <a:lstStyle/>
          <a:p>
            <a:r>
              <a:rPr lang="en-GB" dirty="0"/>
              <a:t>Presentations and Videos will be available from 5</a:t>
            </a:r>
            <a:r>
              <a:rPr lang="en-GB" baseline="30000" dirty="0"/>
              <a:t>th</a:t>
            </a:r>
            <a:r>
              <a:rPr lang="en-GB" dirty="0"/>
              <a:t> December</a:t>
            </a:r>
          </a:p>
        </p:txBody>
      </p:sp>
      <p:sp>
        <p:nvSpPr>
          <p:cNvPr id="3" name="TextBox 2">
            <a:extLst>
              <a:ext uri="{FF2B5EF4-FFF2-40B4-BE49-F238E27FC236}">
                <a16:creationId xmlns:a16="http://schemas.microsoft.com/office/drawing/2014/main" id="{D2D56A3B-EFE4-481C-96C8-8ADBB3124AFC}"/>
              </a:ext>
            </a:extLst>
          </p:cNvPr>
          <p:cNvSpPr txBox="1"/>
          <p:nvPr/>
        </p:nvSpPr>
        <p:spPr>
          <a:xfrm>
            <a:off x="233050" y="2004050"/>
            <a:ext cx="7235899" cy="2677656"/>
          </a:xfrm>
          <a:prstGeom prst="rect">
            <a:avLst/>
          </a:prstGeom>
          <a:noFill/>
        </p:spPr>
        <p:txBody>
          <a:bodyPr wrap="square" rtlCol="0">
            <a:spAutoFit/>
          </a:bodyPr>
          <a:lstStyle/>
          <a:p>
            <a:pPr marL="285750"/>
            <a:r>
              <a:rPr lang="en-GB" sz="2400" dirty="0">
                <a:latin typeface="Calibri" panose="020F0502020204030204" pitchFamily="34" charset="0"/>
              </a:rPr>
              <a:t>Remember to visit the Graduated Approach Briefings page on the Local Offer so that you can view the presentations and videos for this round of briefings and any from the previous academic year.</a:t>
            </a:r>
          </a:p>
          <a:p>
            <a:pPr marL="285750"/>
            <a:endParaRPr lang="en-GB" sz="2400" dirty="0">
              <a:latin typeface="Calibri" panose="020F0502020204030204" pitchFamily="34" charset="0"/>
            </a:endParaRPr>
          </a:p>
          <a:p>
            <a:pPr marL="285750"/>
            <a:r>
              <a:rPr lang="en-US" sz="2400" dirty="0">
                <a:hlinkClick r:id="rId3"/>
              </a:rPr>
              <a:t>Graduated approach briefings – Professional resources (lincolnshire.gov.uk)</a:t>
            </a:r>
            <a:endParaRPr lang="en-GB" sz="2400" dirty="0">
              <a:latin typeface="Calibri" panose="020F0502020204030204" pitchFamily="34" charset="0"/>
            </a:endParaRPr>
          </a:p>
        </p:txBody>
      </p:sp>
      <p:pic>
        <p:nvPicPr>
          <p:cNvPr id="1026" name="Picture 2" descr="directory">
            <a:extLst>
              <a:ext uri="{FF2B5EF4-FFF2-40B4-BE49-F238E27FC236}">
                <a16:creationId xmlns:a16="http://schemas.microsoft.com/office/drawing/2014/main" id="{28BCA206-1B9D-4EFB-8CF4-D6DDAD6A65E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40156" y="2004050"/>
            <a:ext cx="3810000"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2766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2169</TotalTime>
  <Words>842</Words>
  <Application>Microsoft Office PowerPoint</Application>
  <PresentationFormat>Widescreen</PresentationFormat>
  <Paragraphs>58</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novelsanspro-regular</vt:lpstr>
      <vt:lpstr>Open Sans</vt:lpstr>
      <vt:lpstr>Wingdings</vt:lpstr>
      <vt:lpstr>Office Theme</vt:lpstr>
      <vt:lpstr>Graduated Approach Briefings</vt:lpstr>
      <vt:lpstr>Welcome</vt:lpstr>
      <vt:lpstr>Remember to book your places for each briefing throughout the year on the Local Offer</vt:lpstr>
      <vt:lpstr>PowerPoint Presentation</vt:lpstr>
      <vt:lpstr>PowerPoint Presentation</vt:lpstr>
      <vt:lpstr> </vt:lpstr>
      <vt:lpstr> </vt:lpstr>
      <vt:lpstr>Presentations and Videos will be available from 5th December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Review change for Special Schools</dc:title>
  <dc:creator>Josie Pedersen</dc:creator>
  <cp:lastModifiedBy>Nicola Carter</cp:lastModifiedBy>
  <cp:revision>32</cp:revision>
  <dcterms:created xsi:type="dcterms:W3CDTF">2021-10-08T08:32:57Z</dcterms:created>
  <dcterms:modified xsi:type="dcterms:W3CDTF">2023-11-22T17:08:06Z</dcterms:modified>
</cp:coreProperties>
</file>