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3" r:id="rId3"/>
    <p:sldId id="268" r:id="rId4"/>
    <p:sldId id="271" r:id="rId5"/>
    <p:sldId id="273" r:id="rId6"/>
    <p:sldId id="270" r:id="rId7"/>
    <p:sldId id="274"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2954E3-2508-4C87-9C17-A18292479ACC}" v="5" dt="2023-11-22T08:22:48.0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14" y="28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Carter" userId="1cd2a96b-80ed-4a7c-bfb2-d5956a69b663" providerId="ADAL" clId="{B12954E3-2508-4C87-9C17-A18292479ACC}"/>
    <pc:docChg chg="undo custSel modSld">
      <pc:chgData name="Nicola Carter" userId="1cd2a96b-80ed-4a7c-bfb2-d5956a69b663" providerId="ADAL" clId="{B12954E3-2508-4C87-9C17-A18292479ACC}" dt="2023-11-22T17:08:04.194" v="18" actId="27636"/>
      <pc:docMkLst>
        <pc:docMk/>
      </pc:docMkLst>
      <pc:sldChg chg="modSp mod">
        <pc:chgData name="Nicola Carter" userId="1cd2a96b-80ed-4a7c-bfb2-d5956a69b663" providerId="ADAL" clId="{B12954E3-2508-4C87-9C17-A18292479ACC}" dt="2023-11-22T17:08:04.194" v="18" actId="27636"/>
        <pc:sldMkLst>
          <pc:docMk/>
          <pc:sldMk cId="976626330" sldId="270"/>
        </pc:sldMkLst>
        <pc:spChg chg="mod">
          <ac:chgData name="Nicola Carter" userId="1cd2a96b-80ed-4a7c-bfb2-d5956a69b663" providerId="ADAL" clId="{B12954E3-2508-4C87-9C17-A18292479ACC}" dt="2023-11-22T17:08:04.194" v="18" actId="27636"/>
          <ac:spMkLst>
            <pc:docMk/>
            <pc:sldMk cId="976626330" sldId="270"/>
            <ac:spMk id="5" creationId="{A5E44404-49B7-83BF-C328-1FBA0E7870DE}"/>
          </ac:spMkLst>
        </pc:spChg>
        <pc:picChg chg="mod">
          <ac:chgData name="Nicola Carter" userId="1cd2a96b-80ed-4a7c-bfb2-d5956a69b663" providerId="ADAL" clId="{B12954E3-2508-4C87-9C17-A18292479ACC}" dt="2023-11-22T17:07:56.961" v="16" actId="14100"/>
          <ac:picMkLst>
            <pc:docMk/>
            <pc:sldMk cId="976626330" sldId="270"/>
            <ac:picMk id="4" creationId="{00000000-0000-0000-0000-000000000000}"/>
          </ac:picMkLst>
        </pc:picChg>
      </pc:sldChg>
      <pc:sldChg chg="addSp delSp modSp mod">
        <pc:chgData name="Nicola Carter" userId="1cd2a96b-80ed-4a7c-bfb2-d5956a69b663" providerId="ADAL" clId="{B12954E3-2508-4C87-9C17-A18292479ACC}" dt="2023-11-22T08:22:55.494" v="6" actId="478"/>
        <pc:sldMkLst>
          <pc:docMk/>
          <pc:sldMk cId="1080945681" sldId="273"/>
        </pc:sldMkLst>
        <pc:graphicFrameChg chg="add del mod">
          <ac:chgData name="Nicola Carter" userId="1cd2a96b-80ed-4a7c-bfb2-d5956a69b663" providerId="ADAL" clId="{B12954E3-2508-4C87-9C17-A18292479ACC}" dt="2023-11-22T08:22:54.358" v="5" actId="478"/>
          <ac:graphicFrameMkLst>
            <pc:docMk/>
            <pc:sldMk cId="1080945681" sldId="273"/>
            <ac:graphicFrameMk id="5" creationId="{757C9261-E752-A2DD-1CC5-C78FB9E00AF4}"/>
          </ac:graphicFrameMkLst>
        </pc:graphicFrameChg>
        <pc:graphicFrameChg chg="add del mod">
          <ac:chgData name="Nicola Carter" userId="1cd2a96b-80ed-4a7c-bfb2-d5956a69b663" providerId="ADAL" clId="{B12954E3-2508-4C87-9C17-A18292479ACC}" dt="2023-11-22T08:22:55.494" v="6" actId="478"/>
          <ac:graphicFrameMkLst>
            <pc:docMk/>
            <pc:sldMk cId="1080945681" sldId="273"/>
            <ac:graphicFrameMk id="6" creationId="{6920425F-F842-03FA-69A0-67C8E94A48B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D40A7-371D-4413-BB19-F1FE4975DE63}" type="datetimeFigureOut">
              <a:rPr lang="en-GB" smtClean="0"/>
              <a:t>22/11/2023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E42F5-5278-472E-B083-8FF2798502B3}" type="slidenum">
              <a:rPr lang="en-GB" smtClean="0"/>
              <a:t>‹#›</a:t>
            </a:fld>
            <a:endParaRPr lang="en-GB"/>
          </a:p>
        </p:txBody>
      </p:sp>
    </p:spTree>
    <p:extLst>
      <p:ext uri="{BB962C8B-B14F-4D97-AF65-F5344CB8AC3E}">
        <p14:creationId xmlns:p14="http://schemas.microsoft.com/office/powerpoint/2010/main" val="357858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22/11/2023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22/11/2023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mailto:Nicola.Carter@lincolnshire.gov.uk"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hyperlink" Target="mailto:VirtualSchoolTraining@lincolnshire.gov.uk"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November 2023</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6" name="Picture 5">
            <a:extLst>
              <a:ext uri="{FF2B5EF4-FFF2-40B4-BE49-F238E27FC236}">
                <a16:creationId xmlns:a16="http://schemas.microsoft.com/office/drawing/2014/main" id="{248E2DBC-FB8D-406A-53D9-DF3FF0E659B9}"/>
              </a:ext>
            </a:extLst>
          </p:cNvPr>
          <p:cNvPicPr>
            <a:picLocks noChangeAspect="1"/>
          </p:cNvPicPr>
          <p:nvPr/>
        </p:nvPicPr>
        <p:blipFill rotWithShape="1">
          <a:blip r:embed="rId4"/>
          <a:srcRect t="34989"/>
          <a:stretch/>
        </p:blipFill>
        <p:spPr>
          <a:xfrm>
            <a:off x="374254" y="2944704"/>
            <a:ext cx="5451475" cy="2392254"/>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extBox 1">
            <a:extLst>
              <a:ext uri="{FF2B5EF4-FFF2-40B4-BE49-F238E27FC236}">
                <a16:creationId xmlns:a16="http://schemas.microsoft.com/office/drawing/2014/main" id="{76931D5D-2F4A-1D33-82B9-4935BC64A9B1}"/>
              </a:ext>
            </a:extLst>
          </p:cNvPr>
          <p:cNvSpPr txBox="1"/>
          <p:nvPr/>
        </p:nvSpPr>
        <p:spPr>
          <a:xfrm>
            <a:off x="477430" y="550258"/>
            <a:ext cx="11061812" cy="646331"/>
          </a:xfrm>
          <a:prstGeom prst="rect">
            <a:avLst/>
          </a:prstGeom>
          <a:noFill/>
        </p:spPr>
        <p:txBody>
          <a:bodyPr wrap="square" rtlCol="0">
            <a:spAutoFit/>
          </a:bodyPr>
          <a:lstStyle/>
          <a:p>
            <a:r>
              <a:rPr lang="en-GB" sz="3600" b="1" dirty="0">
                <a:effectLst/>
                <a:latin typeface="Calibri" panose="020F0502020204030204" pitchFamily="34" charset="0"/>
                <a:ea typeface="Calibri" panose="020F0502020204030204" pitchFamily="34" charset="0"/>
              </a:rPr>
              <a:t>Lincolnshire Children's Hearing Services Working Group</a:t>
            </a:r>
          </a:p>
        </p:txBody>
      </p:sp>
      <p:sp>
        <p:nvSpPr>
          <p:cNvPr id="3" name="TextBox 2">
            <a:extLst>
              <a:ext uri="{FF2B5EF4-FFF2-40B4-BE49-F238E27FC236}">
                <a16:creationId xmlns:a16="http://schemas.microsoft.com/office/drawing/2014/main" id="{2C707268-C101-2F05-A7B2-CA8DAD75D3CC}"/>
              </a:ext>
            </a:extLst>
          </p:cNvPr>
          <p:cNvSpPr txBox="1"/>
          <p:nvPr/>
        </p:nvSpPr>
        <p:spPr>
          <a:xfrm>
            <a:off x="647363" y="1335186"/>
            <a:ext cx="9831823" cy="3139321"/>
          </a:xfrm>
          <a:prstGeom prst="rect">
            <a:avLst/>
          </a:prstGeom>
          <a:noFill/>
        </p:spPr>
        <p:txBody>
          <a:bodyPr wrap="square" rtlCol="0">
            <a:spAutoFit/>
          </a:bodyPr>
          <a:lstStyle/>
          <a:p>
            <a:pPr algn="l"/>
            <a:r>
              <a:rPr lang="en-US" b="0" i="0" dirty="0">
                <a:solidFill>
                  <a:srgbClr val="000000"/>
                </a:solidFill>
                <a:effectLst/>
                <a:latin typeface="novelsanspro-regular"/>
              </a:rPr>
              <a:t>Children’s Hearing Services Working Groups (CHSWGs) are groups of parents and professionals who work with deaf children and young people. They meet regularly to help improve health, education and social care services for deaf children, young people and their families.</a:t>
            </a:r>
          </a:p>
          <a:p>
            <a:pPr algn="l"/>
            <a:endParaRPr lang="en-US" b="0" i="0" dirty="0">
              <a:solidFill>
                <a:srgbClr val="000000"/>
              </a:solidFill>
              <a:effectLst/>
              <a:latin typeface="novelsanspro-regular"/>
            </a:endParaRPr>
          </a:p>
          <a:p>
            <a:r>
              <a:rPr lang="en-US" b="0" i="0" dirty="0">
                <a:solidFill>
                  <a:srgbClr val="000000"/>
                </a:solidFill>
                <a:effectLst/>
                <a:latin typeface="novelsanspro-regular"/>
              </a:rPr>
              <a:t>The Lincolnshire CHSWG meets 3 times a year and works on an action plan that has a number of priorities for our local area.  </a:t>
            </a:r>
            <a:r>
              <a:rPr lang="en-US" dirty="0">
                <a:solidFill>
                  <a:srgbClr val="000000"/>
                </a:solidFill>
                <a:latin typeface="novelsanspro-regular"/>
              </a:rPr>
              <a:t>Representatives have the opportunity to share their views, feedback on any progress made, raise issues that are affecting deaf children and young people, and provide the voice of parents.</a:t>
            </a:r>
          </a:p>
          <a:p>
            <a:endParaRPr lang="en-US" dirty="0">
              <a:solidFill>
                <a:srgbClr val="000000"/>
              </a:solidFill>
              <a:latin typeface="novelsanspro-regular"/>
            </a:endParaRPr>
          </a:p>
          <a:p>
            <a:r>
              <a:rPr lang="en-US" dirty="0">
                <a:solidFill>
                  <a:srgbClr val="000000"/>
                </a:solidFill>
                <a:latin typeface="novelsanspro-regular"/>
              </a:rPr>
              <a:t>We are looking for a SENCo Representative to support the work of this group.  If you are interested, please contact: </a:t>
            </a:r>
            <a:r>
              <a:rPr lang="en-US" dirty="0">
                <a:solidFill>
                  <a:srgbClr val="000000"/>
                </a:solidFill>
                <a:latin typeface="novelsanspro-regular"/>
                <a:hlinkClick r:id="rId3"/>
              </a:rPr>
              <a:t>Nicola.Carter@lincolnshire.gov.uk</a:t>
            </a:r>
            <a:r>
              <a:rPr lang="en-US" dirty="0">
                <a:solidFill>
                  <a:srgbClr val="000000"/>
                </a:solidFill>
                <a:latin typeface="novelsanspro-regular"/>
              </a:rPr>
              <a:t> </a:t>
            </a:r>
            <a:endParaRPr lang="en-US" b="0" i="0" dirty="0">
              <a:solidFill>
                <a:srgbClr val="000000"/>
              </a:solidFill>
              <a:effectLst/>
              <a:latin typeface="novelsanspro-regular"/>
            </a:endParaRPr>
          </a:p>
        </p:txBody>
      </p:sp>
    </p:spTree>
    <p:extLst>
      <p:ext uri="{BB962C8B-B14F-4D97-AF65-F5344CB8AC3E}">
        <p14:creationId xmlns:p14="http://schemas.microsoft.com/office/powerpoint/2010/main" val="29780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extBox 1">
            <a:extLst>
              <a:ext uri="{FF2B5EF4-FFF2-40B4-BE49-F238E27FC236}">
                <a16:creationId xmlns:a16="http://schemas.microsoft.com/office/drawing/2014/main" id="{F4213B76-5271-DA42-F462-2B8BC39D8DD6}"/>
              </a:ext>
            </a:extLst>
          </p:cNvPr>
          <p:cNvSpPr txBox="1"/>
          <p:nvPr/>
        </p:nvSpPr>
        <p:spPr>
          <a:xfrm>
            <a:off x="550258" y="485522"/>
            <a:ext cx="10810960" cy="646331"/>
          </a:xfrm>
          <a:prstGeom prst="rect">
            <a:avLst/>
          </a:prstGeom>
          <a:noFill/>
        </p:spPr>
        <p:txBody>
          <a:bodyPr wrap="square" rtlCol="0">
            <a:spAutoFit/>
          </a:bodyPr>
          <a:lstStyle/>
          <a:p>
            <a:r>
              <a:rPr lang="en-US" sz="3600" b="1" dirty="0"/>
              <a:t>SEN Census Guidance Document and FAQ Document</a:t>
            </a:r>
            <a:endParaRPr lang="en-GB" sz="3600" b="1" dirty="0"/>
          </a:p>
        </p:txBody>
      </p:sp>
      <p:sp>
        <p:nvSpPr>
          <p:cNvPr id="3" name="TextBox 2">
            <a:extLst>
              <a:ext uri="{FF2B5EF4-FFF2-40B4-BE49-F238E27FC236}">
                <a16:creationId xmlns:a16="http://schemas.microsoft.com/office/drawing/2014/main" id="{27C73B17-5BBC-24C5-227E-03CB972307A2}"/>
              </a:ext>
            </a:extLst>
          </p:cNvPr>
          <p:cNvSpPr txBox="1"/>
          <p:nvPr/>
        </p:nvSpPr>
        <p:spPr>
          <a:xfrm>
            <a:off x="695915" y="1739788"/>
            <a:ext cx="9904651" cy="1477328"/>
          </a:xfrm>
          <a:prstGeom prst="rect">
            <a:avLst/>
          </a:prstGeom>
          <a:noFill/>
        </p:spPr>
        <p:txBody>
          <a:bodyPr wrap="square" rtlCol="0">
            <a:spAutoFit/>
          </a:bodyPr>
          <a:lstStyle/>
          <a:p>
            <a:r>
              <a:rPr lang="en-US" dirty="0"/>
              <a:t>Following on from the October briefings, both of these documents have now been released through School News.  If you haven’t seen them, they will be added to the Local Offer here following our briefings this month: </a:t>
            </a:r>
            <a:r>
              <a:rPr lang="en-US" sz="1800" dirty="0">
                <a:hlinkClick r:id="rId3"/>
              </a:rPr>
              <a:t>Graduated approach briefings – Professional resources (lincolnshire.gov.uk)</a:t>
            </a:r>
            <a:endParaRPr lang="en-GB" sz="1800" dirty="0">
              <a:latin typeface="Calibri" panose="020F0502020204030204" pitchFamily="34" charset="0"/>
            </a:endParaRPr>
          </a:p>
          <a:p>
            <a:endParaRPr lang="en-US" dirty="0"/>
          </a:p>
          <a:p>
            <a:r>
              <a:rPr lang="en-US" dirty="0"/>
              <a:t> </a:t>
            </a:r>
            <a:endParaRPr lang="en-GB" dirty="0"/>
          </a:p>
        </p:txBody>
      </p:sp>
      <p:sp>
        <p:nvSpPr>
          <p:cNvPr id="7" name="Rectangle 6">
            <a:extLst>
              <a:ext uri="{FF2B5EF4-FFF2-40B4-BE49-F238E27FC236}">
                <a16:creationId xmlns:a16="http://schemas.microsoft.com/office/drawing/2014/main" id="{C9E76FD8-9A7C-EE0E-279D-6B76491B0BC2}"/>
              </a:ext>
            </a:extLst>
          </p:cNvPr>
          <p:cNvSpPr/>
          <p:nvPr/>
        </p:nvSpPr>
        <p:spPr>
          <a:xfrm>
            <a:off x="898216" y="2767476"/>
            <a:ext cx="2743200" cy="2880765"/>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9C35E1B9-804B-7CC8-3C84-DA83663DC4B3}"/>
              </a:ext>
            </a:extLst>
          </p:cNvPr>
          <p:cNvPicPr>
            <a:picLocks noChangeAspect="1"/>
          </p:cNvPicPr>
          <p:nvPr/>
        </p:nvPicPr>
        <p:blipFill>
          <a:blip r:embed="rId4"/>
          <a:stretch>
            <a:fillRect/>
          </a:stretch>
        </p:blipFill>
        <p:spPr>
          <a:xfrm>
            <a:off x="1001738" y="2900152"/>
            <a:ext cx="2536156" cy="2615411"/>
          </a:xfrm>
          <a:prstGeom prst="rect">
            <a:avLst/>
          </a:prstGeom>
        </p:spPr>
      </p:pic>
    </p:spTree>
    <p:extLst>
      <p:ext uri="{BB962C8B-B14F-4D97-AF65-F5344CB8AC3E}">
        <p14:creationId xmlns:p14="http://schemas.microsoft.com/office/powerpoint/2010/main" val="1080945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408331" y="1112432"/>
            <a:ext cx="11117494" cy="2880011"/>
          </a:xfrm>
        </p:spPr>
        <p:txBody>
          <a:bodyPr>
            <a:normAutofit/>
          </a:bodyPr>
          <a:lstStyle/>
          <a:p>
            <a:br>
              <a:rPr lang="en-GB" sz="1800" dirty="0">
                <a:effectLst/>
                <a:latin typeface="Calibri" panose="020F0502020204030204" pitchFamily="34" charset="0"/>
                <a:ea typeface="Calibri" panose="020F0502020204030204" pitchFamily="34" charset="0"/>
              </a:rPr>
            </a:br>
            <a:endParaRPr lang="en-GB" b="1" dirty="0"/>
          </a:p>
        </p:txBody>
      </p:sp>
      <p:sp>
        <p:nvSpPr>
          <p:cNvPr id="5" name="Title 1">
            <a:extLst>
              <a:ext uri="{FF2B5EF4-FFF2-40B4-BE49-F238E27FC236}">
                <a16:creationId xmlns:a16="http://schemas.microsoft.com/office/drawing/2014/main" id="{A5E44404-49B7-83BF-C328-1FBA0E7870DE}"/>
              </a:ext>
            </a:extLst>
          </p:cNvPr>
          <p:cNvSpPr txBox="1">
            <a:spLocks/>
          </p:cNvSpPr>
          <p:nvPr/>
        </p:nvSpPr>
        <p:spPr>
          <a:xfrm>
            <a:off x="408331" y="210392"/>
            <a:ext cx="10849825" cy="5340743"/>
          </a:xfrm>
          <a:prstGeom prst="rect">
            <a:avLst/>
          </a:prstGeom>
        </p:spPr>
        <p:txBody>
          <a:bodyPr vert="horz" lIns="91440" tIns="45720" rIns="91440" bIns="45720" rtlCol="0" anchor="ctr">
            <a:normAutofit fontScale="925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0000"/>
                </a:solidFill>
                <a:latin typeface="Open Sans"/>
                <a:ea typeface="ＭＳ Ｐゴシック"/>
                <a:cs typeface="Open Sans"/>
              </a:rPr>
              <a:t>Lincolnshire Virtual School</a:t>
            </a:r>
          </a:p>
          <a:p>
            <a:r>
              <a:rPr lang="en-US" sz="3200" b="1" dirty="0">
                <a:solidFill>
                  <a:srgbClr val="000000"/>
                </a:solidFill>
                <a:latin typeface="Open Sans"/>
                <a:ea typeface="ＭＳ Ｐゴシック"/>
                <a:cs typeface="Open Sans"/>
              </a:rPr>
              <a:t>Training events</a:t>
            </a: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r>
              <a:rPr lang="en-GB" sz="1700" dirty="0">
                <a:effectLst/>
                <a:latin typeface="Calibri" panose="020F0502020204030204" pitchFamily="34" charset="0"/>
                <a:ea typeface="Calibri" panose="020F0502020204030204" pitchFamily="34" charset="0"/>
                <a:cs typeface="Calibri" panose="020F0502020204030204" pitchFamily="34" charset="0"/>
              </a:rPr>
              <a:t>Our training offer has been developed to better support settings in promoting educational outcomes for our children in care, children previously in care and children with a social worker. </a:t>
            </a:r>
            <a:r>
              <a:rPr lang="en-GB" sz="1700" b="1" dirty="0">
                <a:effectLst/>
                <a:latin typeface="Calibri" panose="020F0502020204030204" pitchFamily="34" charset="0"/>
                <a:ea typeface="Calibri" panose="020F0502020204030204" pitchFamily="34" charset="0"/>
                <a:cs typeface="Calibri" panose="020F0502020204030204" pitchFamily="34" charset="0"/>
              </a:rPr>
              <a:t>You do not have to have a child in care to attend the training.</a:t>
            </a:r>
            <a:r>
              <a:rPr lang="en-GB" sz="1700" dirty="0">
                <a:effectLst/>
                <a:latin typeface="Calibri" panose="020F0502020204030204" pitchFamily="34" charset="0"/>
                <a:ea typeface="Calibri" panose="020F0502020204030204" pitchFamily="34" charset="0"/>
                <a:cs typeface="Calibri" panose="020F0502020204030204" pitchFamily="34" charset="0"/>
              </a:rPr>
              <a:t> </a:t>
            </a:r>
            <a:endParaRPr lang="en-GB" sz="1700" dirty="0">
              <a:effectLst/>
              <a:latin typeface="Calibri" panose="020F0502020204030204" pitchFamily="34" charset="0"/>
              <a:ea typeface="Calibri" panose="020F0502020204030204" pitchFamily="34" charset="0"/>
            </a:endParaRPr>
          </a:p>
          <a:p>
            <a:r>
              <a:rPr lang="en-GB" sz="1700" dirty="0">
                <a:effectLst/>
                <a:latin typeface="Calibri" panose="020F0502020204030204" pitchFamily="34" charset="0"/>
                <a:ea typeface="Calibri" panose="020F0502020204030204" pitchFamily="34" charset="0"/>
                <a:cs typeface="Calibri" panose="020F0502020204030204" pitchFamily="34" charset="0"/>
              </a:rPr>
              <a:t> </a:t>
            </a:r>
            <a:endParaRPr lang="en-GB" sz="1700" dirty="0">
              <a:effectLst/>
              <a:latin typeface="Calibri" panose="020F0502020204030204" pitchFamily="34" charset="0"/>
              <a:ea typeface="Calibri" panose="020F0502020204030204" pitchFamily="34" charset="0"/>
            </a:endParaRPr>
          </a:p>
          <a:p>
            <a:pPr algn="l"/>
            <a:r>
              <a:rPr lang="en-GB" sz="1700" dirty="0">
                <a:effectLst/>
                <a:latin typeface="Calibri" panose="020F0502020204030204" pitchFamily="34" charset="0"/>
                <a:ea typeface="Calibri" panose="020F0502020204030204" pitchFamily="34" charset="0"/>
                <a:cs typeface="Calibri" panose="020F0502020204030204" pitchFamily="34" charset="0"/>
              </a:rPr>
              <a:t>Between now and the next SEND Graduated Briefings we have the following free sessions on offer:</a:t>
            </a:r>
            <a:endParaRPr lang="en-GB" sz="1700" dirty="0">
              <a:effectLst/>
              <a:latin typeface="Calibri" panose="020F0502020204030204" pitchFamily="34" charset="0"/>
              <a:ea typeface="Calibri" panose="020F0502020204030204" pitchFamily="34" charset="0"/>
            </a:endParaRPr>
          </a:p>
          <a:p>
            <a:r>
              <a:rPr lang="en-GB" sz="1700" dirty="0">
                <a:effectLst/>
                <a:latin typeface="Calibri" panose="020F0502020204030204" pitchFamily="34" charset="0"/>
                <a:ea typeface="Calibri" panose="020F0502020204030204" pitchFamily="34" charset="0"/>
                <a:cs typeface="Calibri" panose="020F0502020204030204" pitchFamily="34" charset="0"/>
              </a:rPr>
              <a:t> </a:t>
            </a:r>
            <a:endParaRPr lang="en-GB" sz="1700" dirty="0">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solidFill>
                  <a:srgbClr val="000000"/>
                </a:solidFill>
                <a:effectLst/>
                <a:latin typeface="Calibri" panose="020F0502020204030204" pitchFamily="34" charset="0"/>
                <a:ea typeface="Calibri" panose="020F0502020204030204" pitchFamily="34" charset="0"/>
              </a:rPr>
              <a:t>Skills Needed for GCSE Maths for carers and </a:t>
            </a:r>
            <a:r>
              <a:rPr lang="en-GB" sz="1700" b="1" dirty="0" err="1">
                <a:solidFill>
                  <a:srgbClr val="000000"/>
                </a:solidFill>
                <a:effectLst/>
                <a:latin typeface="Calibri" panose="020F0502020204030204" pitchFamily="34" charset="0"/>
                <a:ea typeface="Calibri" panose="020F0502020204030204" pitchFamily="34" charset="0"/>
              </a:rPr>
              <a:t>CiC</a:t>
            </a:r>
            <a:r>
              <a:rPr lang="en-GB" sz="1700" b="1" dirty="0">
                <a:solidFill>
                  <a:srgbClr val="000000"/>
                </a:solidFill>
                <a:effectLst/>
                <a:latin typeface="Calibri" panose="020F0502020204030204" pitchFamily="34" charset="0"/>
                <a:ea typeface="Calibri" panose="020F0502020204030204" pitchFamily="34" charset="0"/>
              </a:rPr>
              <a:t>: </a:t>
            </a:r>
            <a:r>
              <a:rPr lang="en-GB" sz="1700" dirty="0">
                <a:solidFill>
                  <a:srgbClr val="000000"/>
                </a:solidFill>
                <a:effectLst/>
                <a:latin typeface="Calibri" panose="020F0502020204030204" pitchFamily="34" charset="0"/>
                <a:ea typeface="Calibri" panose="020F0502020204030204" pitchFamily="34" charset="0"/>
              </a:rPr>
              <a:t>6th December 2023</a:t>
            </a:r>
            <a:r>
              <a:rPr lang="en-GB" sz="1700" b="1" dirty="0">
                <a:solidFill>
                  <a:srgbClr val="000000"/>
                </a:solidFill>
                <a:effectLst/>
                <a:latin typeface="Calibri" panose="020F0502020204030204" pitchFamily="34" charset="0"/>
                <a:ea typeface="Calibri" panose="020F0502020204030204" pitchFamily="34" charset="0"/>
              </a:rPr>
              <a:t> </a:t>
            </a:r>
            <a:r>
              <a:rPr lang="en-GB" sz="1700" dirty="0">
                <a:solidFill>
                  <a:srgbClr val="000000"/>
                </a:solidFill>
                <a:effectLst/>
                <a:latin typeface="Calibri" panose="020F0502020204030204" pitchFamily="34" charset="0"/>
                <a:ea typeface="Calibri" panose="020F0502020204030204" pitchFamily="34" charset="0"/>
              </a:rPr>
              <a:t>18:30 – 19:30 </a:t>
            </a:r>
            <a:r>
              <a:rPr lang="en-GB" sz="1700" dirty="0">
                <a:solidFill>
                  <a:srgbClr val="FF0000"/>
                </a:solidFill>
                <a:effectLst/>
                <a:latin typeface="Calibri" panose="020F0502020204030204" pitchFamily="34" charset="0"/>
                <a:ea typeface="Calibri" panose="020F0502020204030204" pitchFamily="34" charset="0"/>
              </a:rPr>
              <a:t>please signpost foster carers to this</a:t>
            </a:r>
          </a:p>
          <a:p>
            <a:pPr marL="285750" indent="-285750" algn="l">
              <a:buFont typeface="Wingdings" panose="05000000000000000000" pitchFamily="2" charset="2"/>
              <a:buChar char="v"/>
            </a:pPr>
            <a:r>
              <a:rPr lang="en-GB" sz="1700" dirty="0">
                <a:solidFill>
                  <a:srgbClr val="000000"/>
                </a:solidFill>
                <a:effectLst/>
                <a:latin typeface="Calibri" panose="020F0502020204030204" pitchFamily="34" charset="0"/>
                <a:ea typeface="Calibri" panose="020F0502020204030204" pitchFamily="34" charset="0"/>
              </a:rPr>
              <a:t> </a:t>
            </a:r>
            <a:r>
              <a:rPr lang="en-GB" sz="1700" b="1" dirty="0">
                <a:solidFill>
                  <a:srgbClr val="000000"/>
                </a:solidFill>
                <a:effectLst/>
                <a:latin typeface="Calibri" panose="020F0502020204030204" pitchFamily="34" charset="0"/>
                <a:ea typeface="Calibri" panose="020F0502020204030204" pitchFamily="34" charset="0"/>
              </a:rPr>
              <a:t>Skills Needed for GCSE English for carers and </a:t>
            </a:r>
            <a:r>
              <a:rPr lang="en-GB" sz="1700" b="1" dirty="0" err="1">
                <a:solidFill>
                  <a:srgbClr val="000000"/>
                </a:solidFill>
                <a:effectLst/>
                <a:latin typeface="Calibri" panose="020F0502020204030204" pitchFamily="34" charset="0"/>
                <a:ea typeface="Calibri" panose="020F0502020204030204" pitchFamily="34" charset="0"/>
              </a:rPr>
              <a:t>CiC</a:t>
            </a:r>
            <a:r>
              <a:rPr lang="en-GB" sz="1700" b="1" dirty="0">
                <a:solidFill>
                  <a:srgbClr val="000000"/>
                </a:solidFill>
                <a:effectLst/>
                <a:latin typeface="Calibri" panose="020F0502020204030204" pitchFamily="34" charset="0"/>
                <a:ea typeface="Calibri" panose="020F0502020204030204" pitchFamily="34" charset="0"/>
              </a:rPr>
              <a:t>: </a:t>
            </a:r>
            <a:r>
              <a:rPr lang="en-GB" sz="1700" dirty="0">
                <a:solidFill>
                  <a:srgbClr val="000000"/>
                </a:solidFill>
                <a:effectLst/>
                <a:latin typeface="Calibri" panose="020F0502020204030204" pitchFamily="34" charset="0"/>
                <a:ea typeface="Calibri" panose="020F0502020204030204" pitchFamily="34" charset="0"/>
              </a:rPr>
              <a:t>12th December 2023</a:t>
            </a:r>
            <a:r>
              <a:rPr lang="en-GB" sz="1700" b="1" dirty="0">
                <a:solidFill>
                  <a:srgbClr val="000000"/>
                </a:solidFill>
                <a:effectLst/>
                <a:latin typeface="Calibri" panose="020F0502020204030204" pitchFamily="34" charset="0"/>
                <a:ea typeface="Calibri" panose="020F0502020204030204" pitchFamily="34" charset="0"/>
              </a:rPr>
              <a:t>  </a:t>
            </a:r>
            <a:r>
              <a:rPr lang="en-GB" sz="1700" dirty="0">
                <a:solidFill>
                  <a:srgbClr val="000000"/>
                </a:solidFill>
                <a:effectLst/>
                <a:latin typeface="Calibri" panose="020F0502020204030204" pitchFamily="34" charset="0"/>
                <a:ea typeface="Calibri" panose="020F0502020204030204" pitchFamily="34" charset="0"/>
              </a:rPr>
              <a:t>18:30 – 19:30 </a:t>
            </a:r>
            <a:r>
              <a:rPr lang="en-GB" sz="1700" dirty="0">
                <a:solidFill>
                  <a:srgbClr val="FF0000"/>
                </a:solidFill>
                <a:effectLst/>
                <a:latin typeface="Calibri" panose="020F0502020204030204" pitchFamily="34" charset="0"/>
                <a:ea typeface="Calibri" panose="020F0502020204030204" pitchFamily="34" charset="0"/>
              </a:rPr>
              <a:t>please signpost foster carers to this</a:t>
            </a:r>
          </a:p>
          <a:p>
            <a:pPr marL="285750" indent="-285750" algn="l">
              <a:buFont typeface="Wingdings" panose="05000000000000000000" pitchFamily="2" charset="2"/>
              <a:buChar char="v"/>
            </a:pPr>
            <a:r>
              <a:rPr lang="en-GB" sz="1700" b="1" dirty="0">
                <a:effectLst/>
                <a:latin typeface="Calibri" panose="020F0502020204030204" pitchFamily="34" charset="0"/>
                <a:ea typeface="Calibri" panose="020F0502020204030204" pitchFamily="34" charset="0"/>
                <a:cs typeface="Calibri" panose="020F0502020204030204" pitchFamily="34" charset="0"/>
              </a:rPr>
              <a:t> Supporting Grief, Loss and Positive Endings</a:t>
            </a:r>
            <a:r>
              <a:rPr lang="en-GB" sz="1700" dirty="0">
                <a:effectLst/>
                <a:latin typeface="Calibri" panose="020F0502020204030204" pitchFamily="34" charset="0"/>
                <a:ea typeface="Calibri" panose="020F0502020204030204" pitchFamily="34" charset="0"/>
                <a:cs typeface="Calibri" panose="020F0502020204030204" pitchFamily="34" charset="0"/>
              </a:rPr>
              <a:t> – 4</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December 12:00 – 14:00 </a:t>
            </a:r>
            <a:r>
              <a:rPr lang="en-GB" sz="1700" i="1" dirty="0">
                <a:effectLst/>
                <a:latin typeface="Calibri" panose="020F0502020204030204" pitchFamily="34" charset="0"/>
                <a:ea typeface="Calibri" panose="020F0502020204030204" pitchFamily="34" charset="0"/>
                <a:cs typeface="Calibri" panose="020F0502020204030204" pitchFamily="34" charset="0"/>
              </a:rPr>
              <a:t>or</a:t>
            </a:r>
            <a:r>
              <a:rPr lang="en-GB" sz="1700" dirty="0">
                <a:effectLst/>
                <a:latin typeface="Calibri" panose="020F0502020204030204" pitchFamily="34" charset="0"/>
                <a:ea typeface="Calibri" panose="020F0502020204030204" pitchFamily="34" charset="0"/>
                <a:cs typeface="Calibri" panose="020F0502020204030204" pitchFamily="34" charset="0"/>
              </a:rPr>
              <a:t> 11</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January 19:00 – 21:00</a:t>
            </a:r>
            <a:endParaRPr lang="en-GB" sz="1700" dirty="0">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effectLst/>
                <a:latin typeface="Calibri" panose="020F0502020204030204" pitchFamily="34" charset="0"/>
                <a:ea typeface="Calibri" panose="020F0502020204030204" pitchFamily="34" charset="0"/>
                <a:cs typeface="Calibri" panose="020F0502020204030204" pitchFamily="34" charset="0"/>
              </a:rPr>
              <a:t>Introduction to Trauma awareness (2 parts to attend)</a:t>
            </a:r>
            <a:r>
              <a:rPr lang="en-GB" sz="1700" dirty="0">
                <a:effectLst/>
                <a:latin typeface="Calibri" panose="020F0502020204030204" pitchFamily="34" charset="0"/>
                <a:ea typeface="Calibri" panose="020F0502020204030204" pitchFamily="34" charset="0"/>
                <a:cs typeface="Calibri" panose="020F0502020204030204" pitchFamily="34" charset="0"/>
              </a:rPr>
              <a:t> – 6</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and 13</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December 19:00 – 21:00</a:t>
            </a:r>
            <a:endParaRPr lang="en-GB" sz="1700" dirty="0">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effectLst/>
                <a:latin typeface="Calibri" panose="020F0502020204030204" pitchFamily="34" charset="0"/>
                <a:ea typeface="Calibri" panose="020F0502020204030204" pitchFamily="34" charset="0"/>
                <a:cs typeface="Calibri" panose="020F0502020204030204" pitchFamily="34" charset="0"/>
              </a:rPr>
              <a:t>Sleep Workshop Supporting Sleep, Nightmares and Night Terrors</a:t>
            </a:r>
            <a:r>
              <a:rPr lang="en-GB" sz="1700" dirty="0">
                <a:effectLst/>
                <a:latin typeface="Calibri" panose="020F0502020204030204" pitchFamily="34" charset="0"/>
                <a:ea typeface="Calibri" panose="020F0502020204030204" pitchFamily="34" charset="0"/>
                <a:cs typeface="Calibri" panose="020F0502020204030204" pitchFamily="34" charset="0"/>
              </a:rPr>
              <a:t> – 15</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December 10:00 – 12:00</a:t>
            </a:r>
            <a:endParaRPr lang="en-GB" sz="1700" dirty="0">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effectLst/>
                <a:latin typeface="Calibri" panose="020F0502020204030204" pitchFamily="34" charset="0"/>
                <a:ea typeface="Calibri" panose="020F0502020204030204" pitchFamily="34" charset="0"/>
                <a:cs typeface="Calibri" panose="020F0502020204030204" pitchFamily="34" charset="0"/>
              </a:rPr>
              <a:t>Find out about the Caring2Learn Schools Toolkit</a:t>
            </a:r>
            <a:r>
              <a:rPr lang="en-GB" sz="1700" dirty="0">
                <a:effectLst/>
                <a:latin typeface="Calibri" panose="020F0502020204030204" pitchFamily="34" charset="0"/>
                <a:ea typeface="Calibri" panose="020F0502020204030204" pitchFamily="34" charset="0"/>
                <a:cs typeface="Calibri" panose="020F0502020204030204" pitchFamily="34" charset="0"/>
              </a:rPr>
              <a:t>– 9</a:t>
            </a:r>
            <a:r>
              <a:rPr lang="en-GB" sz="1700" baseline="30000" dirty="0">
                <a:effectLst/>
                <a:latin typeface="Calibri" panose="020F0502020204030204" pitchFamily="34" charset="0"/>
                <a:ea typeface="Calibri" panose="020F0502020204030204" pitchFamily="34" charset="0"/>
                <a:cs typeface="Calibri" panose="020F0502020204030204" pitchFamily="34" charset="0"/>
              </a:rPr>
              <a:t>th</a:t>
            </a:r>
            <a:r>
              <a:rPr lang="en-GB" sz="1700" dirty="0">
                <a:effectLst/>
                <a:latin typeface="Calibri" panose="020F0502020204030204" pitchFamily="34" charset="0"/>
                <a:ea typeface="Calibri" panose="020F0502020204030204" pitchFamily="34" charset="0"/>
                <a:cs typeface="Calibri" panose="020F0502020204030204" pitchFamily="34" charset="0"/>
              </a:rPr>
              <a:t> January 10:00 – 12:00</a:t>
            </a:r>
            <a:endParaRPr lang="en-GB" sz="1700" dirty="0">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Relationship Based Approach to Inclusion - Policy &amp; Practice</a:t>
            </a:r>
            <a:r>
              <a:rPr lang="en-GB" sz="17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16</a:t>
            </a:r>
            <a:r>
              <a:rPr lang="en-GB" sz="1700"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t>
            </a:r>
            <a:r>
              <a:rPr lang="en-GB" sz="17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January 10:00 – 12:00</a:t>
            </a:r>
            <a:endParaRPr lang="en-GB" sz="1700" dirty="0">
              <a:solidFill>
                <a:srgbClr val="000000"/>
              </a:solidFill>
              <a:effectLst/>
              <a:latin typeface="Calibri" panose="020F0502020204030204" pitchFamily="34" charset="0"/>
              <a:ea typeface="Calibri" panose="020F0502020204030204" pitchFamily="34" charset="0"/>
            </a:endParaRPr>
          </a:p>
          <a:p>
            <a:pPr marL="342900" lvl="0" indent="-342900" algn="l">
              <a:buFont typeface="Wingdings" panose="05000000000000000000" pitchFamily="2" charset="2"/>
              <a:buChar char="v"/>
            </a:pPr>
            <a:r>
              <a:rPr lang="en-GB" sz="17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SDQs – what they are, why we use them and how to complete them</a:t>
            </a:r>
            <a:r>
              <a:rPr lang="en-GB" sz="17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–17</a:t>
            </a:r>
            <a:r>
              <a:rPr lang="en-GB" sz="1700"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t>
            </a:r>
            <a:r>
              <a:rPr lang="en-GB" sz="17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January 13:00 – 14:30</a:t>
            </a:r>
            <a:endParaRPr lang="en-GB" sz="1700" dirty="0">
              <a:solidFill>
                <a:srgbClr val="000000"/>
              </a:solidFill>
              <a:effectLst/>
              <a:latin typeface="Calibri" panose="020F0502020204030204" pitchFamily="34" charset="0"/>
              <a:ea typeface="Calibri" panose="020F0502020204030204" pitchFamily="34" charset="0"/>
            </a:endParaRPr>
          </a:p>
          <a:p>
            <a:r>
              <a:rPr lang="en-GB" sz="1700" dirty="0">
                <a:effectLst/>
                <a:latin typeface="Calibri" panose="020F0502020204030204" pitchFamily="34" charset="0"/>
                <a:ea typeface="Calibri" panose="020F0502020204030204" pitchFamily="34" charset="0"/>
                <a:cs typeface="Calibri" panose="020F0502020204030204" pitchFamily="34" charset="0"/>
              </a:rPr>
              <a:t> </a:t>
            </a:r>
            <a:endParaRPr lang="en-GB" sz="1700" dirty="0">
              <a:effectLst/>
              <a:latin typeface="Calibri" panose="020F0502020204030204" pitchFamily="34" charset="0"/>
              <a:ea typeface="Calibri" panose="020F0502020204030204" pitchFamily="34" charset="0"/>
            </a:endParaRPr>
          </a:p>
          <a:p>
            <a:pPr algn="l"/>
            <a:r>
              <a:rPr lang="en-GB" sz="1700" dirty="0">
                <a:effectLst/>
                <a:latin typeface="Calibri" panose="020F0502020204030204" pitchFamily="34" charset="0"/>
                <a:ea typeface="Calibri" panose="020F0502020204030204" pitchFamily="34" charset="0"/>
                <a:cs typeface="Calibri" panose="020F0502020204030204" pitchFamily="34" charset="0"/>
              </a:rPr>
              <a:t>Please use the training booklet to book onto any of the courses. </a:t>
            </a:r>
            <a:endParaRPr lang="en-GB" sz="1700" dirty="0">
              <a:effectLst/>
              <a:latin typeface="Calibri" panose="020F0502020204030204" pitchFamily="34" charset="0"/>
              <a:ea typeface="Calibri" panose="020F0502020204030204" pitchFamily="34" charset="0"/>
            </a:endParaRPr>
          </a:p>
          <a:p>
            <a:r>
              <a:rPr lang="en-GB" sz="1700" dirty="0">
                <a:effectLst/>
                <a:latin typeface="Calibri" panose="020F0502020204030204" pitchFamily="34" charset="0"/>
                <a:ea typeface="Calibri" panose="020F0502020204030204" pitchFamily="34" charset="0"/>
                <a:cs typeface="Calibri" panose="020F0502020204030204" pitchFamily="34" charset="0"/>
              </a:rPr>
              <a:t> </a:t>
            </a:r>
            <a:endParaRPr lang="en-GB" sz="1700" dirty="0">
              <a:effectLst/>
              <a:latin typeface="Calibri" panose="020F0502020204030204" pitchFamily="34" charset="0"/>
              <a:ea typeface="Calibri" panose="020F0502020204030204" pitchFamily="34" charset="0"/>
            </a:endParaRPr>
          </a:p>
          <a:p>
            <a:pPr algn="l"/>
            <a:r>
              <a:rPr lang="en-GB" sz="1700" dirty="0">
                <a:effectLst/>
                <a:latin typeface="Calibri" panose="020F0502020204030204" pitchFamily="34" charset="0"/>
                <a:ea typeface="Calibri" panose="020F0502020204030204" pitchFamily="34" charset="0"/>
                <a:cs typeface="Calibri" panose="020F0502020204030204" pitchFamily="34" charset="0"/>
              </a:rPr>
              <a:t>Please don’t hesitate to contact us via email:  </a:t>
            </a:r>
            <a:r>
              <a:rPr lang="en-GB" sz="17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VirtualSchoolTraining@lincolnshire.gov.uk</a:t>
            </a:r>
            <a:r>
              <a:rPr lang="en-GB" sz="1700" dirty="0">
                <a:effectLst/>
                <a:latin typeface="Calibri" panose="020F0502020204030204" pitchFamily="34" charset="0"/>
                <a:ea typeface="Calibri" panose="020F0502020204030204" pitchFamily="34" charset="0"/>
                <a:cs typeface="Calibri" panose="020F0502020204030204" pitchFamily="34" charset="0"/>
              </a:rPr>
              <a:t> </a:t>
            </a:r>
          </a:p>
          <a:p>
            <a:pPr algn="l"/>
            <a:r>
              <a:rPr lang="en-GB" sz="1700" dirty="0">
                <a:effectLst/>
                <a:latin typeface="Calibri" panose="020F0502020204030204" pitchFamily="34" charset="0"/>
                <a:ea typeface="Calibri" panose="020F0502020204030204" pitchFamily="34" charset="0"/>
                <a:cs typeface="Calibri" panose="020F0502020204030204" pitchFamily="34" charset="0"/>
              </a:rPr>
              <a:t>if you require any further information or advice.</a:t>
            </a:r>
            <a:endParaRPr lang="en-GB" sz="1700" dirty="0">
              <a:effectLst/>
              <a:latin typeface="Calibri" panose="020F0502020204030204" pitchFamily="34" charset="0"/>
              <a:ea typeface="Calibri" panose="020F0502020204030204" pitchFamily="34" charset="0"/>
            </a:endParaRPr>
          </a:p>
          <a:p>
            <a:endParaRPr lang="en-GB" sz="3200" b="1" dirty="0">
              <a:solidFill>
                <a:schemeClr val="bg1"/>
              </a:solidFill>
              <a:latin typeface="Open Sans"/>
              <a:ea typeface="ＭＳ Ｐゴシック" charset="0"/>
              <a:cs typeface="Open Sans"/>
            </a:endParaRPr>
          </a:p>
        </p:txBody>
      </p:sp>
    </p:spTree>
    <p:extLst>
      <p:ext uri="{BB962C8B-B14F-4D97-AF65-F5344CB8AC3E}">
        <p14:creationId xmlns:p14="http://schemas.microsoft.com/office/powerpoint/2010/main" val="97662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408331" y="1112432"/>
            <a:ext cx="11117494" cy="2880011"/>
          </a:xfrm>
        </p:spPr>
        <p:txBody>
          <a:bodyPr>
            <a:normAutofit/>
          </a:bodyPr>
          <a:lstStyle/>
          <a:p>
            <a:br>
              <a:rPr lang="en-GB" sz="1800" dirty="0">
                <a:effectLst/>
                <a:latin typeface="Calibri" panose="020F0502020204030204" pitchFamily="34" charset="0"/>
                <a:ea typeface="Calibri" panose="020F0502020204030204" pitchFamily="34" charset="0"/>
              </a:rPr>
            </a:br>
            <a:endParaRPr lang="en-GB" b="1" dirty="0"/>
          </a:p>
        </p:txBody>
      </p:sp>
      <p:pic>
        <p:nvPicPr>
          <p:cNvPr id="6" name="Picture 5">
            <a:extLst>
              <a:ext uri="{FF2B5EF4-FFF2-40B4-BE49-F238E27FC236}">
                <a16:creationId xmlns:a16="http://schemas.microsoft.com/office/drawing/2014/main" id="{BAC4B798-995B-8D10-C592-601E49BA496F}"/>
              </a:ext>
            </a:extLst>
          </p:cNvPr>
          <p:cNvPicPr>
            <a:picLocks noChangeAspect="1"/>
          </p:cNvPicPr>
          <p:nvPr/>
        </p:nvPicPr>
        <p:blipFill>
          <a:blip r:embed="rId3"/>
          <a:stretch>
            <a:fillRect/>
          </a:stretch>
        </p:blipFill>
        <p:spPr>
          <a:xfrm>
            <a:off x="790000" y="140426"/>
            <a:ext cx="4838700" cy="5107517"/>
          </a:xfrm>
          <a:prstGeom prst="rect">
            <a:avLst/>
          </a:prstGeom>
        </p:spPr>
      </p:pic>
      <p:sp>
        <p:nvSpPr>
          <p:cNvPr id="7" name="TextBox 6">
            <a:extLst>
              <a:ext uri="{FF2B5EF4-FFF2-40B4-BE49-F238E27FC236}">
                <a16:creationId xmlns:a16="http://schemas.microsoft.com/office/drawing/2014/main" id="{09D47BC0-956E-899E-FB96-E0AD78037E08}"/>
              </a:ext>
            </a:extLst>
          </p:cNvPr>
          <p:cNvSpPr txBox="1"/>
          <p:nvPr/>
        </p:nvSpPr>
        <p:spPr>
          <a:xfrm>
            <a:off x="6515100" y="1629107"/>
            <a:ext cx="4838700" cy="923330"/>
          </a:xfrm>
          <a:prstGeom prst="rect">
            <a:avLst/>
          </a:prstGeom>
          <a:noFill/>
        </p:spPr>
        <p:txBody>
          <a:bodyPr wrap="square" rtlCol="0">
            <a:spAutoFit/>
          </a:bodyPr>
          <a:lstStyle/>
          <a:p>
            <a:r>
              <a:rPr lang="en-US" dirty="0"/>
              <a:t>Please signpost students and parents to this free training being delivered by the Dyslexia Outreach Team.</a:t>
            </a:r>
            <a:endParaRPr lang="en-GB" dirty="0"/>
          </a:p>
        </p:txBody>
      </p:sp>
    </p:spTree>
    <p:extLst>
      <p:ext uri="{BB962C8B-B14F-4D97-AF65-F5344CB8AC3E}">
        <p14:creationId xmlns:p14="http://schemas.microsoft.com/office/powerpoint/2010/main" val="2672129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5</a:t>
            </a:r>
            <a:r>
              <a:rPr lang="en-GB" baseline="30000" dirty="0"/>
              <a:t>th</a:t>
            </a:r>
            <a:r>
              <a:rPr lang="en-GB" dirty="0"/>
              <a:t> December</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Approach Briefings page 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2169</TotalTime>
  <Words>842</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novelsanspro-regular</vt:lpstr>
      <vt:lpstr>Open Sans</vt:lpstr>
      <vt:lpstr>Wingdings</vt:lpstr>
      <vt:lpstr>Office Theme</vt:lpstr>
      <vt:lpstr>Graduated Approach Briefings</vt:lpstr>
      <vt:lpstr>Welcome</vt:lpstr>
      <vt:lpstr>Remember to book your places for each briefing throughout the year on the Local Offer</vt:lpstr>
      <vt:lpstr>PowerPoint Presentation</vt:lpstr>
      <vt:lpstr>PowerPoint Presentation</vt:lpstr>
      <vt:lpstr> </vt:lpstr>
      <vt:lpstr> </vt:lpstr>
      <vt:lpstr>Presentations and Videos will be available from 5th December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32</cp:revision>
  <dcterms:created xsi:type="dcterms:W3CDTF">2021-10-08T08:32:57Z</dcterms:created>
  <dcterms:modified xsi:type="dcterms:W3CDTF">2023-11-22T17:08:06Z</dcterms:modified>
</cp:coreProperties>
</file>