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74" r:id="rId6"/>
    <p:sldMasterId id="2147483686" r:id="rId7"/>
  </p:sldMasterIdLst>
  <p:notesMasterIdLst>
    <p:notesMasterId r:id="rId25"/>
  </p:notesMasterIdLst>
  <p:sldIdLst>
    <p:sldId id="992" r:id="rId8"/>
    <p:sldId id="1005" r:id="rId9"/>
    <p:sldId id="1006" r:id="rId10"/>
    <p:sldId id="1007" r:id="rId11"/>
    <p:sldId id="1009" r:id="rId12"/>
    <p:sldId id="260" r:id="rId13"/>
    <p:sldId id="257" r:id="rId14"/>
    <p:sldId id="258" r:id="rId15"/>
    <p:sldId id="259" r:id="rId16"/>
    <p:sldId id="261" r:id="rId17"/>
    <p:sldId id="2355" r:id="rId18"/>
    <p:sldId id="284" r:id="rId19"/>
    <p:sldId id="380" r:id="rId20"/>
    <p:sldId id="2353" r:id="rId21"/>
    <p:sldId id="381" r:id="rId22"/>
    <p:sldId id="384" r:id="rId23"/>
    <p:sldId id="3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1D2DF-1898-4E17-8190-B984C6E2834A}" v="7" dt="2023-10-11T18:41:29.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074CA-E2F8-46CA-8A65-AE1EB9F13951}" type="datetimeFigureOut">
              <a:rPr lang="en-GB" smtClean="0"/>
              <a:t>12/10/2023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697CC-B639-4CA9-A4D4-945BCA8E32A2}" type="slidenum">
              <a:rPr lang="en-GB" smtClean="0"/>
              <a:t>‹#›</a:t>
            </a:fld>
            <a:endParaRPr lang="en-GB"/>
          </a:p>
        </p:txBody>
      </p:sp>
    </p:spTree>
    <p:extLst>
      <p:ext uri="{BB962C8B-B14F-4D97-AF65-F5344CB8AC3E}">
        <p14:creationId xmlns:p14="http://schemas.microsoft.com/office/powerpoint/2010/main" val="88627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6697CC-B639-4CA9-A4D4-945BCA8E32A2}" type="slidenum">
              <a:rPr lang="en-GB" smtClean="0"/>
              <a:t>1</a:t>
            </a:fld>
            <a:endParaRPr lang="en-GB"/>
          </a:p>
        </p:txBody>
      </p:sp>
    </p:spTree>
    <p:extLst>
      <p:ext uri="{BB962C8B-B14F-4D97-AF65-F5344CB8AC3E}">
        <p14:creationId xmlns:p14="http://schemas.microsoft.com/office/powerpoint/2010/main" val="1861678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a:solidFill>
                  <a:srgbClr val="222A35"/>
                </a:solidFill>
                <a:latin typeface="Arial" panose="020B0604020202020204" pitchFamily="34" charset="0"/>
                <a:ea typeface="Calibri" panose="020F0502020204030204" pitchFamily="34" charset="0"/>
                <a:cs typeface="Times New Roman" panose="02020603050405020304" pitchFamily="18" charset="0"/>
              </a:rPr>
              <a:t>AW</a:t>
            </a:r>
          </a:p>
          <a:p>
            <a:pPr defTabSz="966155">
              <a:defRPr/>
            </a:pPr>
            <a:r>
              <a:rPr lang="en-GB" sz="1300">
                <a:solidFill>
                  <a:srgbClr val="222A35"/>
                </a:solidFill>
                <a:latin typeface="Arial" panose="020B0604020202020204" pitchFamily="34" charset="0"/>
                <a:ea typeface="Calibri" panose="020F0502020204030204" pitchFamily="34" charset="0"/>
                <a:cs typeface="Times New Roman" panose="02020603050405020304" pitchFamily="18" charset="0"/>
              </a:rPr>
              <a:t>3</a:t>
            </a: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Booking for sessions linked with first 3 units is available for Summer Term</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Booking for other units launched alongside the units themselves</a:t>
            </a: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12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a:solidFill>
                  <a:srgbClr val="222A35"/>
                </a:solidFill>
                <a:latin typeface="Arial" panose="020B0604020202020204" pitchFamily="34" charset="0"/>
                <a:ea typeface="Calibri" panose="020F0502020204030204" pitchFamily="34" charset="0"/>
                <a:cs typeface="Times New Roman" panose="02020603050405020304" pitchFamily="18" charset="0"/>
              </a:rPr>
              <a:t>AW</a:t>
            </a:r>
          </a:p>
          <a:p>
            <a:pPr defTabSz="966155">
              <a:defRPr/>
            </a:pPr>
            <a:r>
              <a:rPr lang="en-GB" sz="1300">
                <a:solidFill>
                  <a:srgbClr val="222A35"/>
                </a:solidFill>
                <a:latin typeface="Arial" panose="020B0604020202020204" pitchFamily="34" charset="0"/>
                <a:ea typeface="Calibri" panose="020F0502020204030204" pitchFamily="34" charset="0"/>
                <a:cs typeface="Times New Roman" panose="02020603050405020304" pitchFamily="18" charset="0"/>
              </a:rPr>
              <a:t>3</a:t>
            </a: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Booking for sessions linked with first 3 units is available for Summer Term</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Booking for other units launched alongside the units themselves</a:t>
            </a: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24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AW</a:t>
            </a:r>
          </a:p>
          <a:p>
            <a:r>
              <a:rPr lang="en-GB"/>
              <a:t>2</a:t>
            </a:r>
          </a:p>
          <a:p>
            <a:endParaRPr lang="en-GB"/>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38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Induction Tier has been available for SEND schools since December 2022 and for mainstream schools since March 2023.</a:t>
            </a:r>
          </a:p>
          <a:p>
            <a:r>
              <a:rPr lang="en-US" dirty="0"/>
              <a:t>Tier 1 then went live before the Summer holidays</a:t>
            </a:r>
            <a:r>
              <a:rPr lang="en-US" baseline="0" dirty="0"/>
              <a:t> with modules being rolled out on a phased basis every 2-3 weeks.</a:t>
            </a:r>
          </a:p>
          <a:p>
            <a:r>
              <a:rPr lang="en-US" baseline="0" dirty="0"/>
              <a:t>Any member of Lincolnshire school staff should be able to access the modules on their LSCP profile. However, if you aren’t sure where to go or can’t see the modules, scan the QR code to get in touch with our team.</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17530-7A66-0C4B-8A0C-42BFE1DEF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25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is vital for us to inform the next</a:t>
            </a:r>
            <a:r>
              <a:rPr lang="en-US" baseline="0" dirty="0"/>
              <a:t> modules.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17530-7A66-0C4B-8A0C-42BFE1DEF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86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17530-7A66-0C4B-8A0C-42BFE1DEF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6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17530-7A66-0C4B-8A0C-42BFE1DEF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34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and </a:t>
            </a:r>
            <a:r>
              <a:rPr lang="en-US" dirty="0" err="1"/>
              <a:t>carers</a:t>
            </a:r>
            <a:r>
              <a:rPr lang="en-US" dirty="0"/>
              <a:t> will be able to access</a:t>
            </a:r>
            <a:r>
              <a:rPr lang="en-US" baseline="0" dirty="0"/>
              <a:t> the Induction Tier modules from 30</a:t>
            </a:r>
            <a:r>
              <a:rPr lang="en-US" baseline="30000" dirty="0"/>
              <a:t>th</a:t>
            </a:r>
            <a:r>
              <a:rPr lang="en-US" baseline="0" dirty="0"/>
              <a:t> October. Contact Chris on the email address at the bottom of the slide to access a flyer that can be sent to parents and </a:t>
            </a:r>
            <a:r>
              <a:rPr lang="en-US" baseline="0" dirty="0" err="1"/>
              <a:t>carers</a:t>
            </a:r>
            <a:r>
              <a:rPr lang="en-US" baseline="0" dirty="0"/>
              <a:t> with more information.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17530-7A66-0C4B-8A0C-42BFE1DEF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746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B92C7E7-933D-4FCC-8A11-3B360CEB685E}"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2694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a:solidFill>
                  <a:srgbClr val="222A35"/>
                </a:solidFill>
                <a:latin typeface="Arial" panose="020B0604020202020204" pitchFamily="34" charset="0"/>
                <a:ea typeface="Calibri" panose="020F0502020204030204" pitchFamily="34" charset="0"/>
                <a:cs typeface="Times New Roman" panose="02020603050405020304" pitchFamily="18" charset="0"/>
              </a:rPr>
              <a:t>AW</a:t>
            </a:r>
          </a:p>
          <a:p>
            <a:pPr defTabSz="966155">
              <a:defRPr/>
            </a:pPr>
            <a:r>
              <a:rPr lang="en-GB" sz="1300">
                <a:solidFill>
                  <a:srgbClr val="222A35"/>
                </a:solidFill>
                <a:latin typeface="Arial" panose="020B0604020202020204" pitchFamily="34" charset="0"/>
                <a:ea typeface="Calibri" panose="020F0502020204030204" pitchFamily="34" charset="0"/>
                <a:cs typeface="Times New Roman" panose="02020603050405020304" pitchFamily="18" charset="0"/>
              </a:rPr>
              <a:t>3</a:t>
            </a:r>
          </a:p>
          <a:p>
            <a:pPr defTabSz="966155">
              <a:defRPr/>
            </a:pPr>
            <a:endParaRPr lang="en-GB" sz="1300">
              <a:solidFill>
                <a:srgbClr val="222A35"/>
              </a:solidFill>
              <a:latin typeface="Arial" panose="020B0604020202020204" pitchFamily="34" charset="0"/>
              <a:ea typeface="Calibri" panose="020F0502020204030204" pitchFamily="34" charset="0"/>
              <a:cs typeface="Times New Roman" panose="02020603050405020304" pitchFamily="18" charset="0"/>
            </a:endParaRPr>
          </a:p>
          <a:p>
            <a:r>
              <a:rPr lang="en-GB"/>
              <a:t>Developed by ERG, YPAG, trialled and reviewed by school and college practitioners</a:t>
            </a:r>
          </a:p>
          <a:p>
            <a:endParaRPr lang="en-GB"/>
          </a:p>
          <a:p>
            <a:r>
              <a:rPr lang="en-GB"/>
              <a:t>Over 1000 people have used already – 100% satisfaction,  99% report improvement in confidence in identifying and meeting needs, 99% report they will incorporate learning into daily practice, 97% report they will share learning to impact provision across setting</a:t>
            </a:r>
          </a:p>
          <a:p>
            <a:endParaRPr lang="en-GB"/>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818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a:solidFill>
                  <a:srgbClr val="222A35"/>
                </a:solidFill>
                <a:latin typeface="Arial" panose="020B0604020202020204" pitchFamily="34" charset="0"/>
                <a:ea typeface="Calibri" panose="020F0502020204030204" pitchFamily="34" charset="0"/>
                <a:cs typeface="Times New Roman" panose="02020603050405020304" pitchFamily="18" charset="0"/>
              </a:rPr>
              <a:t>AW</a:t>
            </a:r>
          </a:p>
          <a:p>
            <a:pPr defTabSz="966155">
              <a:defRPr/>
            </a:pPr>
            <a:r>
              <a:rPr lang="en-GB" sz="1300">
                <a:solidFill>
                  <a:srgbClr val="222A35"/>
                </a:solidFill>
                <a:latin typeface="Arial" panose="020B0604020202020204" pitchFamily="34" charset="0"/>
                <a:ea typeface="Calibri" panose="020F0502020204030204" pitchFamily="34" charset="0"/>
                <a:cs typeface="Times New Roman" panose="02020603050405020304" pitchFamily="18" charset="0"/>
              </a:rPr>
              <a:t>2</a:t>
            </a:r>
          </a:p>
          <a:p>
            <a:pPr defTabSz="966155">
              <a:defRPr/>
            </a:pPr>
            <a:endParaRPr lang="en-GB" sz="1300">
              <a:solidFill>
                <a:srgbClr val="222A35"/>
              </a:solidFill>
              <a:latin typeface="Arial" panose="020B060402020202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15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9805011" y="5484097"/>
            <a:ext cx="952189" cy="942039"/>
          </a:xfrm>
          <a:prstGeom prst="rect">
            <a:avLst/>
          </a:prstGeom>
          <a:noFill/>
          <a:ln w="0" cmpd="sng">
            <a:noFill/>
            <a:prstDash val="solid"/>
          </a:ln>
        </p:spPr>
        <p:txBody>
          <a:bodyPr vert="horz" lIns="0" tIns="24765" rIns="0" bIns="0" anchor="t">
            <a:normAutofit fontScale="90000"/>
          </a:bodyPr>
          <a:lstStyle>
            <a:lvl1pPr marL="290212" marR="0" indent="0" algn="l">
              <a:lnSpc>
                <a:spcPts val="1904"/>
              </a:lnSpc>
              <a:spcBef>
                <a:spcPts val="0"/>
              </a:spcBef>
              <a:spcAft>
                <a:spcPts val="0"/>
              </a:spcAft>
              <a:defRPr/>
            </a:lvl1pPr>
          </a:lstStyle>
          <a:p>
            <a:pPr marL="0" marR="0" indent="0" algn="l">
              <a:lnSpc>
                <a:spcPts val="2000"/>
              </a:lnSpc>
              <a:spcAft>
                <a:spcPts val="0"/>
              </a:spcAft>
            </a:pPr>
            <a:r>
              <a:rPr lang="en-US" sz="1723" b="1" spc="-50">
                <a:solidFill>
                  <a:srgbClr val="77B03D"/>
                </a:solidFill>
                <a:latin typeface="Arial Narrow" panose="02020603050405020304" pitchFamily="2"/>
              </a:rPr>
              <a:t>MORE COURSES ON NEXT </a:t>
            </a:r>
          </a:p>
          <a:p>
            <a:pPr marL="320040" marR="0" indent="0" algn="l">
              <a:lnSpc>
                <a:spcPts val="2100"/>
              </a:lnSpc>
              <a:spcBef>
                <a:spcPts val="0"/>
              </a:spcBef>
              <a:spcAft>
                <a:spcPts val="0"/>
              </a:spcAft>
            </a:pPr>
            <a:r>
              <a:rPr lang="en-US" sz="1723" b="1" spc="-95">
                <a:solidFill>
                  <a:srgbClr val="77B03D"/>
                </a:solidFill>
                <a:latin typeface="Arial Narrow" panose="02020603050405020304" pitchFamily="2"/>
              </a:rPr>
              <a:t>PAGE </a:t>
            </a:r>
          </a:p>
        </p:txBody>
      </p:sp>
      <p:sp>
        <p:nvSpPr>
          <p:cNvPr id="6" name="Text Placeholder 5"/>
          <p:cNvSpPr>
            <a:spLocks noGrp="1"/>
          </p:cNvSpPr>
          <p:nvPr>
            <p:ph type="body" idx="10"/>
          </p:nvPr>
        </p:nvSpPr>
        <p:spPr>
          <a:xfrm>
            <a:off x="225919" y="9789"/>
            <a:ext cx="2989076" cy="1004804"/>
          </a:xfrm>
          <a:prstGeom prst="rect">
            <a:avLst/>
          </a:prstGeom>
          <a:noFill/>
          <a:ln w="0" cmpd="sng">
            <a:noFill/>
            <a:prstDash val="solid"/>
          </a:ln>
        </p:spPr>
        <p:txBody>
          <a:bodyPr vert="horz" lIns="0" tIns="3175" rIns="0" bIns="0" anchor="t">
            <a:normAutofit fontScale="90000"/>
          </a:bodyPr>
          <a:lstStyle>
            <a:lvl1pPr marL="0" marR="0" indent="0" algn="l">
              <a:lnSpc>
                <a:spcPts val="7889"/>
              </a:lnSpc>
              <a:spcAft>
                <a:spcPts val="0"/>
              </a:spcAft>
              <a:defRPr/>
            </a:lvl1pPr>
          </a:lstStyle>
          <a:p>
            <a:pPr marL="0" marR="0" indent="0" algn="l">
              <a:lnSpc>
                <a:spcPts val="8700"/>
              </a:lnSpc>
              <a:spcAft>
                <a:spcPts val="0"/>
              </a:spcAft>
            </a:pPr>
            <a:r>
              <a:rPr lang="en-US" sz="6892" b="1" spc="-204">
                <a:solidFill>
                  <a:srgbClr val="EEEEEE"/>
                </a:solidFill>
                <a:latin typeface="Arial Narrow" panose="02020603050405020304" pitchFamily="2"/>
              </a:rPr>
              <a:t>SPRING </a:t>
            </a:r>
          </a:p>
        </p:txBody>
      </p:sp>
      <p:sp>
        <p:nvSpPr>
          <p:cNvPr id="7" name="Text Placeholder 6"/>
          <p:cNvSpPr>
            <a:spLocks noGrp="1"/>
          </p:cNvSpPr>
          <p:nvPr>
            <p:ph type="body" idx="10"/>
          </p:nvPr>
        </p:nvSpPr>
        <p:spPr>
          <a:xfrm>
            <a:off x="3496669" y="96162"/>
            <a:ext cx="1946375" cy="810177"/>
          </a:xfrm>
          <a:prstGeom prst="rect">
            <a:avLst/>
          </a:prstGeom>
          <a:noFill/>
          <a:ln w="0" cmpd="sng">
            <a:noFill/>
            <a:prstDash val="solid"/>
          </a:ln>
        </p:spPr>
        <p:txBody>
          <a:bodyPr vert="horz" lIns="0" tIns="3175" rIns="0" bIns="0" anchor="t">
            <a:normAutofit fontScale="90000"/>
          </a:bodyPr>
          <a:lstStyle>
            <a:lvl1pPr marL="0" marR="0" indent="0" algn="l">
              <a:lnSpc>
                <a:spcPts val="3174"/>
              </a:lnSpc>
              <a:spcBef>
                <a:spcPts val="0"/>
              </a:spcBef>
              <a:spcAft>
                <a:spcPts val="0"/>
              </a:spcAft>
              <a:defRPr/>
            </a:lvl1pPr>
          </a:lstStyle>
          <a:p>
            <a:pPr marL="0" marR="0" indent="0" algn="l">
              <a:lnSpc>
                <a:spcPts val="3500"/>
              </a:lnSpc>
              <a:spcAft>
                <a:spcPts val="0"/>
              </a:spcAft>
            </a:pPr>
            <a:r>
              <a:rPr lang="en-US" sz="3038" b="1" spc="-32">
                <a:solidFill>
                  <a:srgbClr val="EEEEEE"/>
                </a:solidFill>
                <a:latin typeface="Arial Narrow" panose="02020603050405020304" pitchFamily="2"/>
              </a:rPr>
              <a:t>TERM </a:t>
            </a:r>
          </a:p>
          <a:p>
            <a:pPr marL="0" marR="0" indent="0" algn="l">
              <a:lnSpc>
                <a:spcPts val="3500"/>
              </a:lnSpc>
              <a:spcBef>
                <a:spcPts val="0"/>
              </a:spcBef>
              <a:spcAft>
                <a:spcPts val="0"/>
              </a:spcAft>
            </a:pPr>
            <a:r>
              <a:rPr lang="en-US" sz="3038" b="1" spc="-103">
                <a:solidFill>
                  <a:srgbClr val="EEEEEE"/>
                </a:solidFill>
                <a:latin typeface="Arial Narrow" panose="02020603050405020304" pitchFamily="2"/>
              </a:rPr>
              <a:t>CALENDAR </a:t>
            </a:r>
          </a:p>
        </p:txBody>
      </p:sp>
      <p:sp>
        <p:nvSpPr>
          <p:cNvPr id="8" name="Text Placeholder 7"/>
          <p:cNvSpPr>
            <a:spLocks noGrp="1"/>
          </p:cNvSpPr>
          <p:nvPr>
            <p:ph type="body" idx="10"/>
          </p:nvPr>
        </p:nvSpPr>
        <p:spPr>
          <a:xfrm>
            <a:off x="5978153" y="161805"/>
            <a:ext cx="3722588" cy="415741"/>
          </a:xfrm>
          <a:prstGeom prst="rect">
            <a:avLst/>
          </a:prstGeom>
          <a:noFill/>
          <a:ln w="0" cmpd="sng">
            <a:noFill/>
            <a:prstDash val="solid"/>
          </a:ln>
        </p:spPr>
        <p:txBody>
          <a:bodyPr vert="horz" lIns="0" tIns="16510" rIns="0" bIns="0" anchor="t"/>
          <a:lstStyle>
            <a:lvl1pPr marL="0" marR="0" indent="0" algn="l">
              <a:lnSpc>
                <a:spcPts val="907"/>
              </a:lnSpc>
              <a:spcBef>
                <a:spcPts val="127"/>
              </a:spcBef>
              <a:spcAft>
                <a:spcPts val="0"/>
              </a:spcAft>
              <a:defRPr/>
            </a:lvl1pPr>
          </a:lstStyle>
          <a:p>
            <a:pPr marL="0" marR="0" indent="0" algn="l">
              <a:lnSpc>
                <a:spcPts val="1100"/>
              </a:lnSpc>
              <a:spcAft>
                <a:spcPts val="0"/>
              </a:spcAft>
            </a:pPr>
            <a:r>
              <a:rPr lang="en-US" sz="907" spc="14">
                <a:solidFill>
                  <a:srgbClr val="EEEEEE"/>
                </a:solidFill>
                <a:latin typeface="Arial Narrow" panose="02020603050405020304" pitchFamily="2"/>
              </a:rPr>
              <a:t>Understanding our unity in diversity, recognising individual needs </a:t>
            </a:r>
          </a:p>
          <a:p>
            <a:pPr marL="0" marR="0" indent="0" algn="l">
              <a:lnSpc>
                <a:spcPts val="1100"/>
              </a:lnSpc>
              <a:spcBef>
                <a:spcPts val="140"/>
              </a:spcBef>
              <a:spcAft>
                <a:spcPts val="0"/>
              </a:spcAft>
            </a:pPr>
            <a:r>
              <a:rPr lang="en-US" sz="907" spc="32">
                <a:solidFill>
                  <a:srgbClr val="EEEEEE"/>
                </a:solidFill>
                <a:latin typeface="Arial Narrow" panose="02020603050405020304" pitchFamily="2"/>
              </a:rPr>
              <a:t>and meeting them through universal support. CPDL with </a:t>
            </a:r>
          </a:p>
          <a:p>
            <a:pPr marL="0" marR="0" indent="0" algn="l">
              <a:lnSpc>
                <a:spcPts val="1000"/>
              </a:lnSpc>
              <a:spcBef>
                <a:spcPts val="140"/>
              </a:spcBef>
              <a:spcAft>
                <a:spcPts val="0"/>
              </a:spcAft>
            </a:pPr>
            <a:r>
              <a:rPr lang="en-US" sz="907" spc="18">
                <a:solidFill>
                  <a:srgbClr val="EEEEEE"/>
                </a:solidFill>
                <a:latin typeface="Arial Narrow" panose="02020603050405020304" pitchFamily="2"/>
              </a:rPr>
              <a:t>nasen, helping everyone achieve. </a:t>
            </a:r>
          </a:p>
        </p:txBody>
      </p:sp>
      <p:sp>
        <p:nvSpPr>
          <p:cNvPr id="9" name="Text Placeholder 8"/>
          <p:cNvSpPr>
            <a:spLocks noGrp="1"/>
          </p:cNvSpPr>
          <p:nvPr>
            <p:ph type="body" idx="10"/>
          </p:nvPr>
        </p:nvSpPr>
        <p:spPr>
          <a:xfrm>
            <a:off x="6044046" y="654130"/>
            <a:ext cx="2085402" cy="143955"/>
          </a:xfrm>
          <a:prstGeom prst="rect">
            <a:avLst/>
          </a:prstGeom>
          <a:noFill/>
          <a:ln w="0" cmpd="sng">
            <a:noFill/>
            <a:prstDash val="solid"/>
          </a:ln>
        </p:spPr>
        <p:txBody>
          <a:bodyPr vert="horz" lIns="0" tIns="10160" rIns="0" bIns="0" anchor="t"/>
          <a:lstStyle>
            <a:lvl1pPr marL="0" marR="0" indent="0" algn="l">
              <a:lnSpc>
                <a:spcPts val="997"/>
              </a:lnSpc>
              <a:spcAft>
                <a:spcPts val="82"/>
              </a:spcAft>
              <a:defRPr/>
            </a:lvl1pPr>
          </a:lstStyle>
          <a:p>
            <a:pPr marL="0" marR="0" indent="0" algn="l">
              <a:lnSpc>
                <a:spcPts val="1100"/>
              </a:lnSpc>
              <a:spcAft>
                <a:spcPts val="90"/>
              </a:spcAft>
            </a:pPr>
            <a:r>
              <a:rPr lang="en-US" sz="589" b="1" spc="-5">
                <a:solidFill>
                  <a:srgbClr val="213640"/>
                </a:solidFill>
                <a:latin typeface="Arial Narrow" panose="02020603050405020304" pitchFamily="2"/>
              </a:rPr>
              <a:t>VIEW COURSES ONLINE: </a:t>
            </a:r>
            <a:r>
              <a:rPr lang="en-US" sz="907" u="sng" spc="-5">
                <a:solidFill>
                  <a:srgbClr val="0000FF"/>
                </a:solidFill>
                <a:latin typeface="Arial Narrow" panose="02020603050405020304" pitchFamily="2"/>
              </a:rPr>
              <a:t>nasen.org.uk/events</a:t>
            </a:r>
            <a:r>
              <a:rPr lang="en-US" sz="100" spc="-5">
                <a:solidFill>
                  <a:srgbClr val="213640"/>
                </a:solidFill>
                <a:latin typeface="Arial Narrow" panose="02020603050405020304" pitchFamily="2"/>
              </a:rPr>
              <a:t> </a:t>
            </a:r>
          </a:p>
        </p:txBody>
      </p:sp>
      <p:sp>
        <p:nvSpPr>
          <p:cNvPr id="10" name="Text Placeholder 9"/>
          <p:cNvSpPr>
            <a:spLocks noGrp="1"/>
          </p:cNvSpPr>
          <p:nvPr>
            <p:ph type="body" idx="10"/>
          </p:nvPr>
        </p:nvSpPr>
        <p:spPr>
          <a:xfrm>
            <a:off x="1824727" y="1144152"/>
            <a:ext cx="2467726" cy="586183"/>
          </a:xfrm>
          <a:prstGeom prst="rect">
            <a:avLst/>
          </a:prstGeom>
          <a:noFill/>
          <a:ln w="0" cmpd="sng">
            <a:noFill/>
            <a:prstDash val="solid"/>
          </a:ln>
        </p:spPr>
        <p:txBody>
          <a:bodyPr vert="horz" lIns="0" tIns="64770" rIns="0" bIns="0" anchor="t"/>
          <a:lstStyle>
            <a:lvl1pPr marL="41459" marR="207294" indent="0" algn="l">
              <a:lnSpc>
                <a:spcPts val="907"/>
              </a:lnSpc>
              <a:spcBef>
                <a:spcPts val="313"/>
              </a:spcBef>
              <a:spcAft>
                <a:spcPts val="336"/>
              </a:spcAft>
              <a:tabLst>
                <a:tab pos="1907109" algn="r"/>
              </a:tabLst>
              <a:defRPr/>
            </a:lvl1pPr>
          </a:lstStyle>
          <a:p>
            <a:pPr marL="45720" marR="0" indent="0" algn="l">
              <a:lnSpc>
                <a:spcPts val="900"/>
              </a:lnSpc>
              <a:spcAft>
                <a:spcPts val="0"/>
              </a:spcAft>
              <a:tabLst>
                <a:tab pos="2103120" algn="r"/>
              </a:tabLst>
            </a:pPr>
            <a:r>
              <a:rPr lang="en-US" sz="771" b="1" spc="0">
                <a:solidFill>
                  <a:srgbClr val="A9CBEA"/>
                </a:solidFill>
                <a:latin typeface="Arial Narrow" panose="02020603050405020304" pitchFamily="2"/>
              </a:rPr>
              <a:t>MONDAY 11TH JANUARY </a:t>
            </a:r>
            <a:r>
              <a:rPr lang="en-US" sz="589" b="1" spc="0">
                <a:solidFill>
                  <a:srgbClr val="A9CBEA"/>
                </a:solidFill>
                <a:latin typeface="Arial Narrow" panose="02020603050405020304" pitchFamily="2"/>
              </a:rPr>
              <a:t>10.00 – 12.00 </a:t>
            </a:r>
          </a:p>
          <a:p>
            <a:pPr marL="45720" marR="228600" indent="0" algn="l">
              <a:lnSpc>
                <a:spcPts val="1000"/>
              </a:lnSpc>
              <a:spcBef>
                <a:spcPts val="345"/>
              </a:spcBef>
              <a:spcAft>
                <a:spcPts val="370"/>
              </a:spcAft>
            </a:pPr>
            <a:r>
              <a:rPr lang="en-US" sz="816" b="1" spc="-9">
                <a:solidFill>
                  <a:srgbClr val="EEEEEE"/>
                </a:solidFill>
                <a:latin typeface="Arial Narrow" panose="02020603050405020304" pitchFamily="2"/>
              </a:rPr>
              <a:t>MEETING THE NEEDS OF EVERY CHILD FOR NEW PVI SENCOS, NEW MANAGERS, PRACTITIONERS AND CHILDMINDERS </a:t>
            </a:r>
          </a:p>
        </p:txBody>
      </p:sp>
      <p:sp>
        <p:nvSpPr>
          <p:cNvPr id="11" name="Text Placeholder 10"/>
          <p:cNvSpPr>
            <a:spLocks noGrp="1"/>
          </p:cNvSpPr>
          <p:nvPr>
            <p:ph type="body" idx="10"/>
          </p:nvPr>
        </p:nvSpPr>
        <p:spPr>
          <a:xfrm>
            <a:off x="1824727" y="3919022"/>
            <a:ext cx="2467726" cy="489446"/>
          </a:xfrm>
          <a:prstGeom prst="rect">
            <a:avLst/>
          </a:prstGeom>
          <a:noFill/>
          <a:ln w="0" cmpd="sng">
            <a:noFill/>
            <a:prstDash val="solid"/>
          </a:ln>
        </p:spPr>
        <p:txBody>
          <a:bodyPr vert="horz" lIns="0" tIns="64770" rIns="0" bIns="0" anchor="t"/>
          <a:lstStyle>
            <a:lvl1pPr marL="41459" marR="82918" indent="0" algn="just">
              <a:lnSpc>
                <a:spcPts val="907"/>
              </a:lnSpc>
              <a:spcBef>
                <a:spcPts val="295"/>
              </a:spcBef>
              <a:spcAft>
                <a:spcPts val="485"/>
              </a:spcAft>
              <a:tabLst>
                <a:tab pos="1907109" algn="r"/>
              </a:tabLst>
              <a:defRPr/>
            </a:lvl1pPr>
          </a:lstStyle>
          <a:p>
            <a:pPr marL="45720" marR="0" indent="0" algn="l">
              <a:lnSpc>
                <a:spcPts val="900"/>
              </a:lnSpc>
              <a:spcAft>
                <a:spcPts val="0"/>
              </a:spcAft>
              <a:tabLst>
                <a:tab pos="2103120" algn="r"/>
              </a:tabLst>
            </a:pPr>
            <a:r>
              <a:rPr lang="en-US" sz="771" b="1" spc="0">
                <a:solidFill>
                  <a:srgbClr val="A9CBEA"/>
                </a:solidFill>
                <a:latin typeface="Arial Narrow" panose="02020603050405020304" pitchFamily="2"/>
              </a:rPr>
              <a:t>MONDAY 1ST FEBRUARY </a:t>
            </a:r>
            <a:r>
              <a:rPr lang="en-US" sz="589" b="1" spc="0">
                <a:solidFill>
                  <a:srgbClr val="A9CBEA"/>
                </a:solidFill>
                <a:latin typeface="Arial Narrow" panose="02020603050405020304" pitchFamily="2"/>
              </a:rPr>
              <a:t>13.00 – 14.30 </a:t>
            </a:r>
          </a:p>
          <a:p>
            <a:pPr marL="45720" marR="91440" indent="0" algn="just">
              <a:lnSpc>
                <a:spcPts val="1000"/>
              </a:lnSpc>
              <a:spcBef>
                <a:spcPts val="325"/>
              </a:spcBef>
              <a:spcAft>
                <a:spcPts val="535"/>
              </a:spcAft>
            </a:pPr>
            <a:r>
              <a:rPr lang="en-US" sz="816" b="1" spc="-9">
                <a:solidFill>
                  <a:srgbClr val="EEEEEE"/>
                </a:solidFill>
                <a:latin typeface="Arial Narrow" panose="02020603050405020304" pitchFamily="2"/>
              </a:rPr>
              <a:t>EY SENCO MASTERCLASS FOR PVI SENCOS, PRACTITIONERS AND LA LEADS </a:t>
            </a:r>
          </a:p>
        </p:txBody>
      </p:sp>
      <p:sp>
        <p:nvSpPr>
          <p:cNvPr id="12" name="Text Placeholder 11"/>
          <p:cNvSpPr>
            <a:spLocks noGrp="1"/>
          </p:cNvSpPr>
          <p:nvPr>
            <p:ph type="body" idx="10"/>
          </p:nvPr>
        </p:nvSpPr>
        <p:spPr>
          <a:xfrm>
            <a:off x="6954961" y="1144152"/>
            <a:ext cx="2467726" cy="586183"/>
          </a:xfrm>
          <a:prstGeom prst="rect">
            <a:avLst/>
          </a:prstGeom>
          <a:noFill/>
          <a:ln w="0" cmpd="sng">
            <a:noFill/>
            <a:prstDash val="solid"/>
          </a:ln>
        </p:spPr>
        <p:txBody>
          <a:bodyPr vert="horz" lIns="0" tIns="64770" rIns="0" bIns="0" anchor="t"/>
          <a:lstStyle>
            <a:lvl1pPr marL="41459" marR="207294" indent="0" algn="l">
              <a:lnSpc>
                <a:spcPts val="907"/>
              </a:lnSpc>
              <a:spcBef>
                <a:spcPts val="313"/>
              </a:spcBef>
              <a:spcAft>
                <a:spcPts val="336"/>
              </a:spcAft>
              <a:tabLst>
                <a:tab pos="1907109" algn="r"/>
              </a:tabLst>
              <a:defRPr/>
            </a:lvl1pPr>
          </a:lstStyle>
          <a:p>
            <a:pPr marL="45720" marR="0" indent="0" algn="l">
              <a:lnSpc>
                <a:spcPts val="900"/>
              </a:lnSpc>
              <a:spcAft>
                <a:spcPts val="0"/>
              </a:spcAft>
              <a:tabLst>
                <a:tab pos="2103120" algn="r"/>
              </a:tabLst>
            </a:pPr>
            <a:r>
              <a:rPr lang="en-US" sz="771" b="1" spc="0">
                <a:solidFill>
                  <a:srgbClr val="A9CBEA"/>
                </a:solidFill>
                <a:latin typeface="Arial Narrow" panose="02020603050405020304" pitchFamily="2"/>
              </a:rPr>
              <a:t>TUESDAY 19TH JANUARY </a:t>
            </a:r>
            <a:r>
              <a:rPr lang="en-US" sz="589" b="1" spc="0">
                <a:solidFill>
                  <a:srgbClr val="A9CBEA"/>
                </a:solidFill>
                <a:latin typeface="Arial Narrow" panose="02020603050405020304" pitchFamily="2"/>
              </a:rPr>
              <a:t>10.00 – 12.00 </a:t>
            </a:r>
          </a:p>
          <a:p>
            <a:pPr marL="45720" marR="228600" indent="0" algn="l">
              <a:lnSpc>
                <a:spcPts val="1000"/>
              </a:lnSpc>
              <a:spcBef>
                <a:spcPts val="345"/>
              </a:spcBef>
              <a:spcAft>
                <a:spcPts val="370"/>
              </a:spcAft>
            </a:pPr>
            <a:r>
              <a:rPr lang="en-US" sz="816" b="1" spc="-14">
                <a:solidFill>
                  <a:srgbClr val="EEEEEE"/>
                </a:solidFill>
                <a:latin typeface="Arial Narrow" panose="02020603050405020304" pitchFamily="2"/>
              </a:rPr>
              <a:t>MEETING THE NEEDS OF EVERY CHILD FOR NEW PVI SENCOS, NEW MANAGERS, PRACTITIONERS AND CHILDMINDERS </a:t>
            </a:r>
          </a:p>
        </p:txBody>
      </p:sp>
      <p:sp>
        <p:nvSpPr>
          <p:cNvPr id="13" name="Text Placeholder 12"/>
          <p:cNvSpPr>
            <a:spLocks noGrp="1"/>
          </p:cNvSpPr>
          <p:nvPr>
            <p:ph type="body" idx="10"/>
          </p:nvPr>
        </p:nvSpPr>
        <p:spPr>
          <a:xfrm>
            <a:off x="9523337" y="1144152"/>
            <a:ext cx="2464105" cy="359311"/>
          </a:xfrm>
          <a:prstGeom prst="rect">
            <a:avLst/>
          </a:prstGeom>
          <a:noFill/>
          <a:ln w="0" cmpd="sng">
            <a:noFill/>
            <a:prstDash val="solid"/>
          </a:ln>
        </p:spPr>
        <p:txBody>
          <a:bodyPr vert="horz" lIns="0" tIns="64770" rIns="0" bIns="0" anchor="t"/>
          <a:lstStyle>
            <a:lvl1pPr marL="41459" marR="0" indent="0" algn="l">
              <a:lnSpc>
                <a:spcPts val="907"/>
              </a:lnSpc>
              <a:spcBef>
                <a:spcPts val="295"/>
              </a:spcBef>
              <a:spcAft>
                <a:spcPts val="376"/>
              </a:spcAft>
              <a:tabLst>
                <a:tab pos="1907109" algn="r"/>
              </a:tabLst>
              <a:defRPr/>
            </a:lvl1pPr>
          </a:lstStyle>
          <a:p>
            <a:pPr marL="45720" marR="0" indent="0" algn="l">
              <a:lnSpc>
                <a:spcPts val="900"/>
              </a:lnSpc>
              <a:spcAft>
                <a:spcPts val="0"/>
              </a:spcAft>
              <a:tabLst>
                <a:tab pos="2103120" algn="r"/>
              </a:tabLst>
            </a:pPr>
            <a:r>
              <a:rPr lang="en-US" sz="771" b="1" spc="0">
                <a:solidFill>
                  <a:srgbClr val="FBCD9C"/>
                </a:solidFill>
                <a:latin typeface="Arial Narrow" panose="02020603050405020304" pitchFamily="2"/>
              </a:rPr>
              <a:t>TUESDAY 19TH JANUARY </a:t>
            </a:r>
            <a:r>
              <a:rPr lang="en-US" sz="589" b="1" spc="0">
                <a:solidFill>
                  <a:srgbClr val="FBCD9C"/>
                </a:solidFill>
                <a:latin typeface="Arial Narrow" panose="02020603050405020304" pitchFamily="2"/>
              </a:rPr>
              <a:t>12.30 – 13.30 </a:t>
            </a:r>
          </a:p>
          <a:p>
            <a:pPr marL="45720" marR="0" indent="0" algn="l">
              <a:lnSpc>
                <a:spcPts val="1000"/>
              </a:lnSpc>
              <a:spcBef>
                <a:spcPts val="325"/>
              </a:spcBef>
              <a:spcAft>
                <a:spcPts val="415"/>
              </a:spcAft>
            </a:pPr>
            <a:r>
              <a:rPr lang="en-US" sz="816" b="1" spc="-9">
                <a:solidFill>
                  <a:srgbClr val="EEEEEE"/>
                </a:solidFill>
                <a:latin typeface="Arial Narrow" panose="02020603050405020304" pitchFamily="2"/>
              </a:rPr>
              <a:t>AN INTRODUCTION TO INTEROCEPTION </a:t>
            </a:r>
          </a:p>
        </p:txBody>
      </p:sp>
      <p:sp>
        <p:nvSpPr>
          <p:cNvPr id="14" name="Text Placeholder 13"/>
          <p:cNvSpPr>
            <a:spLocks noGrp="1"/>
          </p:cNvSpPr>
          <p:nvPr>
            <p:ph type="body" idx="10"/>
          </p:nvPr>
        </p:nvSpPr>
        <p:spPr>
          <a:xfrm>
            <a:off x="9606608" y="2580819"/>
            <a:ext cx="2304804" cy="258543"/>
          </a:xfrm>
          <a:prstGeom prst="rect">
            <a:avLst/>
          </a:prstGeom>
          <a:noFill/>
          <a:ln w="0" cmpd="sng">
            <a:noFill/>
            <a:prstDash val="solid"/>
          </a:ln>
        </p:spPr>
        <p:txBody>
          <a:bodyPr vert="horz" lIns="0" tIns="10795" rIns="0" bIns="0" anchor="t"/>
          <a:lstStyle>
            <a:lvl1pPr marL="0" marR="0" indent="0" algn="l">
              <a:lnSpc>
                <a:spcPts val="907"/>
              </a:lnSpc>
              <a:spcBef>
                <a:spcPts val="286"/>
              </a:spcBef>
              <a:spcAft>
                <a:spcPts val="0"/>
              </a:spcAft>
              <a:tabLst>
                <a:tab pos="1865650" algn="r"/>
              </a:tabLst>
              <a:defRPr/>
            </a:lvl1pPr>
          </a:lstStyle>
          <a:p>
            <a:pPr marL="0" marR="0" indent="0" algn="l">
              <a:lnSpc>
                <a:spcPts val="900"/>
              </a:lnSpc>
              <a:spcAft>
                <a:spcPts val="0"/>
              </a:spcAft>
              <a:tabLst>
                <a:tab pos="2057400" algn="r"/>
              </a:tabLst>
            </a:pPr>
            <a:r>
              <a:rPr lang="en-US" sz="771" b="1" spc="0">
                <a:solidFill>
                  <a:srgbClr val="FBCD9C"/>
                </a:solidFill>
                <a:latin typeface="Arial Narrow" panose="02020603050405020304" pitchFamily="2"/>
              </a:rPr>
              <a:t>THURSDAY 28TH JANUARY </a:t>
            </a:r>
            <a:r>
              <a:rPr lang="en-US" sz="589" b="1" spc="0">
                <a:solidFill>
                  <a:srgbClr val="FBCD9C"/>
                </a:solidFill>
                <a:latin typeface="Arial Narrow" panose="02020603050405020304" pitchFamily="2"/>
              </a:rPr>
              <a:t>12.00 – 12.30 </a:t>
            </a:r>
          </a:p>
          <a:p>
            <a:pPr marL="0" marR="0" indent="0" algn="l">
              <a:lnSpc>
                <a:spcPts val="1000"/>
              </a:lnSpc>
              <a:spcBef>
                <a:spcPts val="315"/>
              </a:spcBef>
              <a:spcAft>
                <a:spcPts val="0"/>
              </a:spcAft>
            </a:pPr>
            <a:r>
              <a:rPr lang="en-US" sz="816" b="1" spc="-9">
                <a:solidFill>
                  <a:srgbClr val="EEEEEE"/>
                </a:solidFill>
                <a:latin typeface="Arial Narrow" panose="02020603050405020304" pitchFamily="2"/>
              </a:rPr>
              <a:t>INTRODUCTION TO DYSCALCULIA </a:t>
            </a:r>
          </a:p>
        </p:txBody>
      </p:sp>
      <p:sp>
        <p:nvSpPr>
          <p:cNvPr id="15" name="Text Placeholder 14"/>
          <p:cNvSpPr>
            <a:spLocks noGrp="1"/>
          </p:cNvSpPr>
          <p:nvPr>
            <p:ph type="body" idx="10"/>
          </p:nvPr>
        </p:nvSpPr>
        <p:spPr>
          <a:xfrm>
            <a:off x="1824727" y="2531875"/>
            <a:ext cx="2467726" cy="488870"/>
          </a:xfrm>
          <a:prstGeom prst="rect">
            <a:avLst/>
          </a:prstGeom>
          <a:noFill/>
          <a:ln w="0" cmpd="sng">
            <a:noFill/>
            <a:prstDash val="solid"/>
          </a:ln>
        </p:spPr>
        <p:txBody>
          <a:bodyPr vert="horz" lIns="0" tIns="64770" rIns="0" bIns="0" anchor="t"/>
          <a:lstStyle>
            <a:lvl1pPr marL="41459" marR="0" indent="0" algn="l">
              <a:lnSpc>
                <a:spcPts val="907"/>
              </a:lnSpc>
              <a:spcBef>
                <a:spcPts val="290"/>
              </a:spcBef>
              <a:spcAft>
                <a:spcPts val="508"/>
              </a:spcAft>
              <a:tabLst>
                <a:tab pos="1907109" algn="r"/>
              </a:tabLst>
              <a:defRPr/>
            </a:lvl1pPr>
          </a:lstStyle>
          <a:p>
            <a:pPr marL="45720" marR="0" indent="0" algn="l">
              <a:lnSpc>
                <a:spcPts val="900"/>
              </a:lnSpc>
              <a:spcAft>
                <a:spcPts val="0"/>
              </a:spcAft>
              <a:tabLst>
                <a:tab pos="2103120" algn="r"/>
              </a:tabLst>
            </a:pPr>
            <a:r>
              <a:rPr lang="en-US" sz="771" b="1" spc="0">
                <a:solidFill>
                  <a:srgbClr val="A9CBEA"/>
                </a:solidFill>
                <a:latin typeface="Arial Narrow" panose="02020603050405020304" pitchFamily="2"/>
              </a:rPr>
              <a:t>WEDNESDAY 20TH JANUARY </a:t>
            </a:r>
            <a:r>
              <a:rPr lang="en-US" sz="589" b="1" spc="0">
                <a:solidFill>
                  <a:srgbClr val="A9CBEA"/>
                </a:solidFill>
                <a:latin typeface="Arial Narrow" panose="02020603050405020304" pitchFamily="2"/>
              </a:rPr>
              <a:t>10.00 – 11.00 </a:t>
            </a:r>
          </a:p>
          <a:p>
            <a:pPr marL="45720" marR="0" indent="0" algn="l">
              <a:lnSpc>
                <a:spcPts val="1000"/>
              </a:lnSpc>
              <a:spcBef>
                <a:spcPts val="320"/>
              </a:spcBef>
              <a:spcAft>
                <a:spcPts val="560"/>
              </a:spcAft>
            </a:pPr>
            <a:r>
              <a:rPr lang="en-US" sz="816" b="1" spc="0">
                <a:solidFill>
                  <a:srgbClr val="EEEEEE"/>
                </a:solidFill>
                <a:latin typeface="Arial Narrow" panose="02020603050405020304" pitchFamily="2"/>
              </a:rPr>
              <a:t>SPEECH, LANGUAGE AND COMMUNICATION NEEDS IN THE EARLY YEARS </a:t>
            </a:r>
          </a:p>
        </p:txBody>
      </p:sp>
      <p:sp>
        <p:nvSpPr>
          <p:cNvPr id="16" name="Text Placeholder 15"/>
          <p:cNvSpPr>
            <a:spLocks noGrp="1"/>
          </p:cNvSpPr>
          <p:nvPr>
            <p:ph type="body" idx="10"/>
          </p:nvPr>
        </p:nvSpPr>
        <p:spPr>
          <a:xfrm>
            <a:off x="1824727" y="5306745"/>
            <a:ext cx="2467726" cy="356432"/>
          </a:xfrm>
          <a:prstGeom prst="rect">
            <a:avLst/>
          </a:prstGeom>
          <a:noFill/>
          <a:ln w="0" cmpd="sng">
            <a:noFill/>
            <a:prstDash val="solid"/>
          </a:ln>
        </p:spPr>
        <p:txBody>
          <a:bodyPr vert="horz" lIns="0" tIns="64770" rIns="0" bIns="0" anchor="t"/>
          <a:lstStyle>
            <a:lvl1pPr marL="41459" marR="0" indent="0" algn="l">
              <a:lnSpc>
                <a:spcPts val="907"/>
              </a:lnSpc>
              <a:spcBef>
                <a:spcPts val="295"/>
              </a:spcBef>
              <a:spcAft>
                <a:spcPts val="308"/>
              </a:spcAft>
              <a:tabLst>
                <a:tab pos="1907109" algn="r"/>
              </a:tabLst>
              <a:defRPr/>
            </a:lvl1pPr>
          </a:lstStyle>
          <a:p>
            <a:pPr marL="45720" marR="0" indent="0" algn="l">
              <a:lnSpc>
                <a:spcPts val="900"/>
              </a:lnSpc>
              <a:spcAft>
                <a:spcPts val="0"/>
              </a:spcAft>
              <a:tabLst>
                <a:tab pos="2103120" algn="r"/>
              </a:tabLst>
            </a:pPr>
            <a:r>
              <a:rPr lang="en-US" sz="771" b="1" spc="0">
                <a:solidFill>
                  <a:srgbClr val="FBCD9C"/>
                </a:solidFill>
                <a:latin typeface="Arial Narrow" panose="02020603050405020304" pitchFamily="2"/>
              </a:rPr>
              <a:t>TUESDAY 9TH FEBRUARY </a:t>
            </a:r>
            <a:r>
              <a:rPr lang="en-US" sz="589" b="1" spc="0">
                <a:solidFill>
                  <a:srgbClr val="FBCD9C"/>
                </a:solidFill>
                <a:latin typeface="Arial Narrow" panose="02020603050405020304" pitchFamily="2"/>
              </a:rPr>
              <a:t>12.00 – 13.00 </a:t>
            </a:r>
          </a:p>
          <a:p>
            <a:pPr marL="45720" marR="0" indent="0" algn="l">
              <a:lnSpc>
                <a:spcPts val="1000"/>
              </a:lnSpc>
              <a:spcBef>
                <a:spcPts val="325"/>
              </a:spcBef>
              <a:spcAft>
                <a:spcPts val="340"/>
              </a:spcAft>
            </a:pPr>
            <a:r>
              <a:rPr lang="en-US" sz="816" b="1" spc="-5">
                <a:solidFill>
                  <a:srgbClr val="EEEEEE"/>
                </a:solidFill>
                <a:latin typeface="Arial Narrow" panose="02020603050405020304" pitchFamily="2"/>
              </a:rPr>
              <a:t>AN INTRODUCTION TO NEURODIVERSITY </a:t>
            </a:r>
          </a:p>
        </p:txBody>
      </p:sp>
      <p:sp>
        <p:nvSpPr>
          <p:cNvPr id="17" name="Text Placeholder 16"/>
          <p:cNvSpPr>
            <a:spLocks noGrp="1"/>
          </p:cNvSpPr>
          <p:nvPr>
            <p:ph type="body" idx="10"/>
          </p:nvPr>
        </p:nvSpPr>
        <p:spPr>
          <a:xfrm>
            <a:off x="201299" y="1144152"/>
            <a:ext cx="1442403" cy="492325"/>
          </a:xfrm>
          <a:prstGeom prst="rect">
            <a:avLst/>
          </a:prstGeom>
          <a:noFill/>
          <a:ln w="0" cmpd="sng">
            <a:noFill/>
            <a:prstDash val="solid"/>
          </a:ln>
        </p:spPr>
        <p:txBody>
          <a:bodyPr vert="horz" lIns="0" tIns="45720" rIns="0" bIns="0" anchor="t"/>
          <a:lstStyle>
            <a:lvl1pPr marL="0" marR="0" indent="0" algn="ctr">
              <a:lnSpc>
                <a:spcPts val="3174"/>
              </a:lnSpc>
              <a:spcAft>
                <a:spcPts val="322"/>
              </a:spcAft>
              <a:defRPr/>
            </a:lvl1pPr>
          </a:lstStyle>
          <a:p>
            <a:pPr marL="0" marR="0" indent="0" algn="ctr">
              <a:lnSpc>
                <a:spcPts val="3500"/>
              </a:lnSpc>
              <a:spcAft>
                <a:spcPts val="355"/>
              </a:spcAft>
            </a:pPr>
            <a:r>
              <a:rPr lang="en-US" sz="2811" b="1" spc="-113">
                <a:solidFill>
                  <a:srgbClr val="EEEEEE"/>
                </a:solidFill>
                <a:latin typeface="Arial Narrow" panose="02020603050405020304" pitchFamily="2"/>
              </a:rPr>
              <a:t>2021 </a:t>
            </a:r>
          </a:p>
        </p:txBody>
      </p:sp>
      <p:sp>
        <p:nvSpPr>
          <p:cNvPr id="18" name="Text Placeholder 17"/>
          <p:cNvSpPr>
            <a:spLocks noGrp="1"/>
          </p:cNvSpPr>
          <p:nvPr>
            <p:ph type="body" idx="10"/>
          </p:nvPr>
        </p:nvSpPr>
        <p:spPr>
          <a:xfrm>
            <a:off x="305569" y="1970451"/>
            <a:ext cx="1255586" cy="1934751"/>
          </a:xfrm>
          <a:prstGeom prst="rect">
            <a:avLst/>
          </a:prstGeom>
          <a:noFill/>
          <a:ln w="0" cmpd="sng">
            <a:noFill/>
            <a:prstDash val="solid"/>
          </a:ln>
        </p:spPr>
        <p:txBody>
          <a:bodyPr vert="vert270" lIns="0" tIns="0" rIns="0" bIns="0" anchor="t"/>
          <a:lstStyle>
            <a:lvl1pPr marL="0" marR="0" indent="0" algn="l">
              <a:lnSpc>
                <a:spcPts val="3537"/>
              </a:lnSpc>
              <a:spcAft>
                <a:spcPts val="694"/>
              </a:spcAft>
              <a:defRPr/>
            </a:lvl1pPr>
          </a:lstStyle>
          <a:p>
            <a:pPr marL="0" marR="0" indent="0" algn="l">
              <a:lnSpc>
                <a:spcPts val="3900"/>
              </a:lnSpc>
              <a:spcAft>
                <a:spcPts val="765"/>
              </a:spcAft>
            </a:pPr>
            <a:r>
              <a:rPr lang="en-US" sz="3673" b="1" spc="-317">
                <a:solidFill>
                  <a:srgbClr val="EEEEEE"/>
                </a:solidFill>
                <a:latin typeface="Arial Narrow" panose="02020603050405020304" pitchFamily="2"/>
              </a:rPr>
              <a:t>JANUARY FEBRUARY </a:t>
            </a:r>
          </a:p>
        </p:txBody>
      </p:sp>
      <p:sp>
        <p:nvSpPr>
          <p:cNvPr id="19" name="Text Placeholder 18"/>
          <p:cNvSpPr>
            <a:spLocks noGrp="1"/>
          </p:cNvSpPr>
          <p:nvPr>
            <p:ph type="body" idx="10"/>
          </p:nvPr>
        </p:nvSpPr>
        <p:spPr>
          <a:xfrm>
            <a:off x="204920" y="4325550"/>
            <a:ext cx="1438783" cy="232055"/>
          </a:xfrm>
          <a:prstGeom prst="rect">
            <a:avLst/>
          </a:prstGeom>
          <a:noFill/>
          <a:ln w="0" cmpd="sng">
            <a:noFill/>
            <a:prstDash val="solid"/>
          </a:ln>
        </p:spPr>
        <p:txBody>
          <a:bodyPr vert="horz" lIns="0" tIns="40640" rIns="0" bIns="0" anchor="t"/>
          <a:lstStyle>
            <a:lvl1pPr marL="0" marR="0" indent="0" algn="ctr">
              <a:lnSpc>
                <a:spcPts val="1270"/>
              </a:lnSpc>
              <a:spcAft>
                <a:spcPts val="204"/>
              </a:spcAft>
              <a:defRPr/>
            </a:lvl1pPr>
          </a:lstStyle>
          <a:p>
            <a:pPr marL="0" marR="0" indent="0" algn="ctr">
              <a:lnSpc>
                <a:spcPts val="1400"/>
              </a:lnSpc>
              <a:spcAft>
                <a:spcPts val="225"/>
              </a:spcAft>
            </a:pPr>
            <a:r>
              <a:rPr lang="en-US" sz="1088" b="1" spc="-54">
                <a:solidFill>
                  <a:srgbClr val="EEEEEE"/>
                </a:solidFill>
                <a:latin typeface="Arial Narrow" panose="02020603050405020304" pitchFamily="2"/>
              </a:rPr>
              <a:t>COURSE KEY </a:t>
            </a:r>
          </a:p>
        </p:txBody>
      </p:sp>
      <p:sp>
        <p:nvSpPr>
          <p:cNvPr id="20" name="Text Placeholder 19"/>
          <p:cNvSpPr>
            <a:spLocks noGrp="1"/>
          </p:cNvSpPr>
          <p:nvPr>
            <p:ph type="body" idx="10"/>
          </p:nvPr>
        </p:nvSpPr>
        <p:spPr>
          <a:xfrm>
            <a:off x="524972" y="6449169"/>
            <a:ext cx="962326" cy="118043"/>
          </a:xfrm>
          <a:prstGeom prst="rect">
            <a:avLst/>
          </a:prstGeom>
          <a:noFill/>
          <a:ln w="0" cmpd="sng">
            <a:noFill/>
            <a:prstDash val="solid"/>
          </a:ln>
        </p:spPr>
        <p:txBody>
          <a:bodyPr vert="horz" lIns="0" tIns="1905" rIns="0" bIns="0" anchor="t"/>
          <a:lstStyle>
            <a:lvl1pPr marL="0" marR="0" indent="0" algn="l">
              <a:lnSpc>
                <a:spcPts val="453"/>
              </a:lnSpc>
              <a:spcAft>
                <a:spcPts val="0"/>
              </a:spcAft>
              <a:defRPr/>
            </a:lvl1pPr>
          </a:lstStyle>
          <a:p>
            <a:pPr marL="0" marR="0" indent="0" algn="l">
              <a:lnSpc>
                <a:spcPts val="500"/>
              </a:lnSpc>
              <a:spcAft>
                <a:spcPts val="0"/>
              </a:spcAft>
            </a:pPr>
            <a:r>
              <a:rPr lang="en-US" sz="408" b="1" spc="-14">
                <a:solidFill>
                  <a:srgbClr val="A9B7BE"/>
                </a:solidFill>
                <a:latin typeface="Arial Narrow" panose="02020603050405020304" pitchFamily="2"/>
              </a:rPr>
              <a:t>THROUGHOUT THE YEAR WE WILL BE DELIVERING AT LEAST 70 WEBINARS </a:t>
            </a:r>
          </a:p>
        </p:txBody>
      </p:sp>
      <p:sp>
        <p:nvSpPr>
          <p:cNvPr id="21" name="Text Placeholder 20"/>
          <p:cNvSpPr>
            <a:spLocks noGrp="1"/>
          </p:cNvSpPr>
          <p:nvPr>
            <p:ph type="body" idx="10"/>
          </p:nvPr>
        </p:nvSpPr>
        <p:spPr>
          <a:xfrm>
            <a:off x="382324" y="5461064"/>
            <a:ext cx="1084699" cy="887912"/>
          </a:xfrm>
          <a:prstGeom prst="rect">
            <a:avLst/>
          </a:prstGeom>
          <a:noFill/>
          <a:ln w="0" cmpd="sng">
            <a:noFill/>
            <a:prstDash val="solid"/>
          </a:ln>
        </p:spPr>
        <p:txBody>
          <a:bodyPr vert="horz" lIns="0" tIns="9525" rIns="0" bIns="0" anchor="t">
            <a:normAutofit fontScale="90000"/>
          </a:bodyPr>
          <a:lstStyle>
            <a:lvl1pPr marL="0" marR="0" indent="0" algn="ctr">
              <a:lnSpc>
                <a:spcPts val="816"/>
              </a:lnSpc>
              <a:spcBef>
                <a:spcPts val="23"/>
              </a:spcBef>
              <a:spcAft>
                <a:spcPts val="0"/>
              </a:spcAft>
              <a:defRPr/>
            </a:lvl1pPr>
          </a:lstStyle>
          <a:p>
            <a:pPr marL="0" marR="0" indent="0" algn="ctr">
              <a:lnSpc>
                <a:spcPts val="900"/>
              </a:lnSpc>
              <a:spcAft>
                <a:spcPts val="0"/>
              </a:spcAft>
            </a:pPr>
            <a:r>
              <a:rPr lang="en-US" sz="771" b="1" spc="-14">
                <a:solidFill>
                  <a:srgbClr val="EEEEEE"/>
                </a:solidFill>
                <a:latin typeface="Arial Narrow" panose="02020603050405020304" pitchFamily="2"/>
              </a:rPr>
              <a:t>introducing: nasen’s </a:t>
            </a:r>
          </a:p>
          <a:p>
            <a:pPr marL="0" marR="0" indent="0" algn="ctr">
              <a:lnSpc>
                <a:spcPts val="2000"/>
              </a:lnSpc>
              <a:spcBef>
                <a:spcPts val="105"/>
              </a:spcBef>
              <a:spcAft>
                <a:spcPts val="0"/>
              </a:spcAft>
            </a:pPr>
            <a:r>
              <a:rPr lang="en-US" sz="1723" b="1" spc="9">
                <a:solidFill>
                  <a:srgbClr val="EEEEEE"/>
                </a:solidFill>
                <a:latin typeface="Arial Narrow" panose="02020603050405020304" pitchFamily="2"/>
              </a:rPr>
              <a:t>ANNUAL </a:t>
            </a:r>
          </a:p>
          <a:p>
            <a:pPr marL="0" marR="0" indent="0" algn="ctr">
              <a:lnSpc>
                <a:spcPts val="1800"/>
              </a:lnSpc>
              <a:spcBef>
                <a:spcPts val="0"/>
              </a:spcBef>
              <a:spcAft>
                <a:spcPts val="0"/>
              </a:spcAft>
            </a:pPr>
            <a:r>
              <a:rPr lang="en-US" sz="1723" b="1" spc="9">
                <a:solidFill>
                  <a:srgbClr val="EEEEEE"/>
                </a:solidFill>
                <a:latin typeface="Arial Narrow" panose="02020603050405020304" pitchFamily="2"/>
              </a:rPr>
              <a:t>WEBINAR </a:t>
            </a:r>
          </a:p>
          <a:p>
            <a:pPr marL="0" marR="0" indent="0" algn="ctr">
              <a:lnSpc>
                <a:spcPts val="2000"/>
              </a:lnSpc>
              <a:spcBef>
                <a:spcPts val="0"/>
              </a:spcBef>
              <a:spcAft>
                <a:spcPts val="0"/>
              </a:spcAft>
            </a:pPr>
            <a:r>
              <a:rPr lang="en-US" sz="1723" b="1" spc="-14">
                <a:solidFill>
                  <a:srgbClr val="EEEEEE"/>
                </a:solidFill>
                <a:latin typeface="Arial Narrow" panose="02020603050405020304" pitchFamily="2"/>
              </a:rPr>
              <a:t>PASS </a:t>
            </a:r>
          </a:p>
          <a:p>
            <a:pPr marL="0" marR="0" indent="0" algn="ctr">
              <a:lnSpc>
                <a:spcPts val="900"/>
              </a:lnSpc>
              <a:spcBef>
                <a:spcPts val="25"/>
              </a:spcBef>
              <a:spcAft>
                <a:spcPts val="0"/>
              </a:spcAft>
            </a:pPr>
            <a:r>
              <a:rPr lang="en-US" sz="771" b="1" spc="-27">
                <a:solidFill>
                  <a:srgbClr val="EEEEEE"/>
                </a:solidFill>
                <a:latin typeface="Arial Narrow" panose="02020603050405020304" pitchFamily="2"/>
              </a:rPr>
              <a:t>£200 introductory price </a:t>
            </a:r>
          </a:p>
        </p:txBody>
      </p:sp>
      <p:sp>
        <p:nvSpPr>
          <p:cNvPr id="22" name="Text Placeholder 21"/>
          <p:cNvSpPr>
            <a:spLocks noGrp="1"/>
          </p:cNvSpPr>
          <p:nvPr>
            <p:ph type="body" idx="10"/>
          </p:nvPr>
        </p:nvSpPr>
        <p:spPr>
          <a:xfrm>
            <a:off x="382324" y="4591002"/>
            <a:ext cx="1122352" cy="693286"/>
          </a:xfrm>
          <a:prstGeom prst="rect">
            <a:avLst/>
          </a:prstGeom>
          <a:noFill/>
          <a:ln w="0" cmpd="sng">
            <a:noFill/>
            <a:prstDash val="solid"/>
          </a:ln>
        </p:spPr>
        <p:txBody>
          <a:bodyPr vert="horz" lIns="0" tIns="20320" rIns="0" bIns="0" anchor="t"/>
          <a:lstStyle>
            <a:lvl1pPr marL="0" marR="0" indent="0" algn="l">
              <a:lnSpc>
                <a:spcPts val="635"/>
              </a:lnSpc>
              <a:spcBef>
                <a:spcPts val="122"/>
              </a:spcBef>
              <a:spcAft>
                <a:spcPts val="0"/>
              </a:spcAft>
              <a:defRPr/>
            </a:lvl1pPr>
          </a:lstStyle>
          <a:p>
            <a:pPr marL="0" marR="0" indent="0" algn="l">
              <a:lnSpc>
                <a:spcPts val="700"/>
              </a:lnSpc>
              <a:spcAft>
                <a:spcPts val="0"/>
              </a:spcAft>
            </a:pPr>
            <a:r>
              <a:rPr lang="en-US" sz="589" b="1" spc="-54">
                <a:solidFill>
                  <a:srgbClr val="164BA0"/>
                </a:solidFill>
                <a:latin typeface="Arial Narrow" panose="02020603050405020304" pitchFamily="2"/>
              </a:rPr>
              <a:t>EARLY YEARS </a:t>
            </a:r>
          </a:p>
          <a:p>
            <a:pPr marL="0" marR="0" indent="0" algn="l">
              <a:lnSpc>
                <a:spcPts val="700"/>
              </a:lnSpc>
              <a:spcBef>
                <a:spcPts val="160"/>
              </a:spcBef>
              <a:spcAft>
                <a:spcPts val="0"/>
              </a:spcAft>
            </a:pPr>
            <a:r>
              <a:rPr lang="en-US" sz="589" b="1" spc="-54">
                <a:solidFill>
                  <a:srgbClr val="F16E1E"/>
                </a:solidFill>
                <a:latin typeface="Arial Narrow" panose="02020603050405020304" pitchFamily="2"/>
              </a:rPr>
              <a:t>PRIMARY &amp; SECONDARY </a:t>
            </a:r>
          </a:p>
          <a:p>
            <a:pPr marL="0" marR="0" indent="0" algn="l">
              <a:lnSpc>
                <a:spcPts val="700"/>
              </a:lnSpc>
              <a:spcBef>
                <a:spcPts val="155"/>
              </a:spcBef>
              <a:spcAft>
                <a:spcPts val="0"/>
              </a:spcAft>
            </a:pPr>
            <a:r>
              <a:rPr lang="en-US" sz="589" b="1" spc="-73">
                <a:solidFill>
                  <a:srgbClr val="F16E1E"/>
                </a:solidFill>
                <a:latin typeface="Arial Narrow" panose="02020603050405020304" pitchFamily="2"/>
              </a:rPr>
              <a:t>INTRODUCTION TO A SPECIFIC NEED </a:t>
            </a:r>
          </a:p>
          <a:p>
            <a:pPr marL="0" marR="0" indent="0" algn="l">
              <a:lnSpc>
                <a:spcPts val="700"/>
              </a:lnSpc>
              <a:spcBef>
                <a:spcPts val="160"/>
              </a:spcBef>
              <a:spcAft>
                <a:spcPts val="0"/>
              </a:spcAft>
            </a:pPr>
            <a:r>
              <a:rPr lang="en-US" sz="589" b="1" spc="-68">
                <a:solidFill>
                  <a:srgbClr val="F16E1E"/>
                </a:solidFill>
                <a:latin typeface="Arial Narrow" panose="02020603050405020304" pitchFamily="2"/>
              </a:rPr>
              <a:t>UNDERSTANDING A SPECIFIC NEED </a:t>
            </a:r>
          </a:p>
          <a:p>
            <a:pPr marL="0" marR="0" indent="0" algn="l">
              <a:lnSpc>
                <a:spcPts val="700"/>
              </a:lnSpc>
              <a:spcBef>
                <a:spcPts val="160"/>
              </a:spcBef>
              <a:spcAft>
                <a:spcPts val="0"/>
              </a:spcAft>
            </a:pPr>
            <a:r>
              <a:rPr lang="en-US" sz="589" b="1" spc="-54">
                <a:solidFill>
                  <a:srgbClr val="F16E1E"/>
                </a:solidFill>
                <a:latin typeface="Arial Narrow" panose="02020603050405020304" pitchFamily="2"/>
              </a:rPr>
              <a:t>UNIVERSAL SUPPORT </a:t>
            </a:r>
          </a:p>
          <a:p>
            <a:pPr marL="0" marR="0" indent="0" algn="l">
              <a:lnSpc>
                <a:spcPts val="700"/>
              </a:lnSpc>
              <a:spcBef>
                <a:spcPts val="160"/>
              </a:spcBef>
              <a:spcAft>
                <a:spcPts val="0"/>
              </a:spcAft>
            </a:pPr>
            <a:r>
              <a:rPr lang="en-US" sz="589" b="1" spc="-54">
                <a:solidFill>
                  <a:srgbClr val="693C96"/>
                </a:solidFill>
                <a:latin typeface="Arial Narrow" panose="02020603050405020304" pitchFamily="2"/>
              </a:rPr>
              <a:t>SPECIAL SCHOOL SETTINGS </a:t>
            </a:r>
          </a:p>
          <a:p>
            <a:pPr marL="0" marR="0" indent="0" algn="l">
              <a:lnSpc>
                <a:spcPts val="700"/>
              </a:lnSpc>
              <a:spcBef>
                <a:spcPts val="135"/>
              </a:spcBef>
              <a:spcAft>
                <a:spcPts val="0"/>
              </a:spcAft>
            </a:pPr>
            <a:r>
              <a:rPr lang="en-US" sz="589" b="1" spc="-45">
                <a:solidFill>
                  <a:srgbClr val="EC3C5E"/>
                </a:solidFill>
                <a:latin typeface="Arial Narrow" panose="02020603050405020304" pitchFamily="2"/>
              </a:rPr>
              <a:t>ALL SETTINGS </a:t>
            </a:r>
          </a:p>
        </p:txBody>
      </p:sp>
      <p:sp>
        <p:nvSpPr>
          <p:cNvPr id="23" name="Text Placeholder 22"/>
          <p:cNvSpPr>
            <a:spLocks noGrp="1"/>
          </p:cNvSpPr>
          <p:nvPr>
            <p:ph type="body" idx="10"/>
          </p:nvPr>
        </p:nvSpPr>
        <p:spPr>
          <a:xfrm>
            <a:off x="4389482" y="1144152"/>
            <a:ext cx="2467726" cy="489446"/>
          </a:xfrm>
          <a:prstGeom prst="rect">
            <a:avLst/>
          </a:prstGeom>
          <a:noFill/>
          <a:ln w="0" cmpd="sng">
            <a:noFill/>
            <a:prstDash val="solid"/>
          </a:ln>
        </p:spPr>
        <p:txBody>
          <a:bodyPr vert="horz" lIns="0" tIns="65405" rIns="0" bIns="0" anchor="t"/>
          <a:lstStyle>
            <a:lvl1pPr marL="41459" marR="456048" indent="0" algn="l">
              <a:lnSpc>
                <a:spcPts val="907"/>
              </a:lnSpc>
              <a:spcBef>
                <a:spcPts val="290"/>
              </a:spcBef>
              <a:spcAft>
                <a:spcPts val="526"/>
              </a:spcAft>
              <a:tabLst>
                <a:tab pos="1907109" algn="r"/>
              </a:tabLst>
              <a:defRPr/>
            </a:lvl1pPr>
          </a:lstStyle>
          <a:p>
            <a:pPr marL="45720" marR="0" indent="0" algn="l">
              <a:lnSpc>
                <a:spcPts val="900"/>
              </a:lnSpc>
              <a:spcAft>
                <a:spcPts val="0"/>
              </a:spcAft>
              <a:tabLst>
                <a:tab pos="2103120" algn="r"/>
              </a:tabLst>
            </a:pPr>
            <a:r>
              <a:rPr lang="en-US" sz="771" b="1" spc="0">
                <a:solidFill>
                  <a:srgbClr val="FBCD9C"/>
                </a:solidFill>
                <a:latin typeface="Arial Narrow" panose="02020603050405020304" pitchFamily="2"/>
              </a:rPr>
              <a:t>THURSDAY 14TH JANUARY </a:t>
            </a:r>
            <a:r>
              <a:rPr lang="en-US" sz="589" b="1" spc="0">
                <a:solidFill>
                  <a:srgbClr val="FBCD9C"/>
                </a:solidFill>
                <a:latin typeface="Arial Narrow" panose="02020603050405020304" pitchFamily="2"/>
              </a:rPr>
              <a:t>12.30 – 13.30 </a:t>
            </a:r>
          </a:p>
          <a:p>
            <a:pPr marL="45720" marR="502920" indent="0" algn="l">
              <a:lnSpc>
                <a:spcPts val="1000"/>
              </a:lnSpc>
              <a:spcBef>
                <a:spcPts val="320"/>
              </a:spcBef>
              <a:spcAft>
                <a:spcPts val="580"/>
              </a:spcAft>
            </a:pPr>
            <a:r>
              <a:rPr lang="en-US" sz="816" b="1" spc="-18">
                <a:solidFill>
                  <a:srgbClr val="EEEEEE"/>
                </a:solidFill>
                <a:latin typeface="Arial Narrow" panose="02020603050405020304" pitchFamily="2"/>
              </a:rPr>
              <a:t>AN INTRODUCTION TO UNIVERSAL DESIGN FOR LEARNING </a:t>
            </a:r>
          </a:p>
        </p:txBody>
      </p:sp>
      <p:sp>
        <p:nvSpPr>
          <p:cNvPr id="24" name="Text Placeholder 23"/>
          <p:cNvSpPr>
            <a:spLocks noGrp="1"/>
          </p:cNvSpPr>
          <p:nvPr>
            <p:ph type="body" idx="10"/>
          </p:nvPr>
        </p:nvSpPr>
        <p:spPr>
          <a:xfrm>
            <a:off x="4389482" y="3919021"/>
            <a:ext cx="2467726" cy="357008"/>
          </a:xfrm>
          <a:prstGeom prst="rect">
            <a:avLst/>
          </a:prstGeom>
          <a:noFill/>
          <a:ln w="0" cmpd="sng">
            <a:noFill/>
            <a:prstDash val="solid"/>
          </a:ln>
        </p:spPr>
        <p:txBody>
          <a:bodyPr vert="horz" lIns="0" tIns="65405" rIns="0" bIns="0" anchor="t"/>
          <a:lstStyle>
            <a:lvl1pPr marL="41459" marR="0" indent="0" algn="l">
              <a:lnSpc>
                <a:spcPts val="907"/>
              </a:lnSpc>
              <a:spcBef>
                <a:spcPts val="290"/>
              </a:spcBef>
              <a:spcAft>
                <a:spcPts val="336"/>
              </a:spcAft>
              <a:tabLst>
                <a:tab pos="1907109" algn="r"/>
              </a:tabLst>
              <a:defRPr/>
            </a:lvl1pPr>
          </a:lstStyle>
          <a:p>
            <a:pPr marL="45720" marR="0" indent="0" algn="l">
              <a:lnSpc>
                <a:spcPts val="900"/>
              </a:lnSpc>
              <a:spcAft>
                <a:spcPts val="0"/>
              </a:spcAft>
              <a:tabLst>
                <a:tab pos="2103120" algn="r"/>
              </a:tabLst>
            </a:pPr>
            <a:r>
              <a:rPr lang="en-US" sz="771" b="1" spc="0">
                <a:solidFill>
                  <a:srgbClr val="FBCD9C"/>
                </a:solidFill>
                <a:latin typeface="Arial Narrow" panose="02020603050405020304" pitchFamily="2"/>
              </a:rPr>
              <a:t>TUESDAY 2ND FEBRUARY </a:t>
            </a:r>
            <a:r>
              <a:rPr lang="en-US" sz="589" b="1" spc="0">
                <a:solidFill>
                  <a:srgbClr val="FBCD9C"/>
                </a:solidFill>
                <a:latin typeface="Arial Narrow" panose="02020603050405020304" pitchFamily="2"/>
              </a:rPr>
              <a:t>13.00 – 14.30 </a:t>
            </a:r>
          </a:p>
          <a:p>
            <a:pPr marL="45720" marR="0" indent="0" algn="l">
              <a:lnSpc>
                <a:spcPts val="1000"/>
              </a:lnSpc>
              <a:spcBef>
                <a:spcPts val="320"/>
              </a:spcBef>
              <a:spcAft>
                <a:spcPts val="370"/>
              </a:spcAft>
            </a:pPr>
            <a:r>
              <a:rPr lang="en-US" sz="816" b="1" spc="-14">
                <a:solidFill>
                  <a:srgbClr val="EEEEEE"/>
                </a:solidFill>
                <a:latin typeface="Arial Narrow" panose="02020603050405020304" pitchFamily="2"/>
              </a:rPr>
              <a:t>UNDERSTANDING EMOTION REGULATION </a:t>
            </a:r>
          </a:p>
        </p:txBody>
      </p:sp>
      <p:sp>
        <p:nvSpPr>
          <p:cNvPr id="25" name="Text Placeholder 24"/>
          <p:cNvSpPr>
            <a:spLocks noGrp="1"/>
          </p:cNvSpPr>
          <p:nvPr>
            <p:ph type="body" idx="10"/>
          </p:nvPr>
        </p:nvSpPr>
        <p:spPr>
          <a:xfrm>
            <a:off x="4389482" y="5306745"/>
            <a:ext cx="2467726" cy="489446"/>
          </a:xfrm>
          <a:prstGeom prst="rect">
            <a:avLst/>
          </a:prstGeom>
          <a:noFill/>
          <a:ln w="0" cmpd="sng">
            <a:noFill/>
            <a:prstDash val="solid"/>
          </a:ln>
        </p:spPr>
        <p:txBody>
          <a:bodyPr vert="horz" lIns="0" tIns="64770" rIns="0" bIns="0" anchor="t"/>
          <a:lstStyle>
            <a:lvl1pPr marL="41459" marR="0" indent="0" algn="l">
              <a:lnSpc>
                <a:spcPts val="907"/>
              </a:lnSpc>
              <a:spcBef>
                <a:spcPts val="295"/>
              </a:spcBef>
              <a:spcAft>
                <a:spcPts val="526"/>
              </a:spcAft>
              <a:tabLst>
                <a:tab pos="1907109" algn="r"/>
              </a:tabLst>
              <a:defRPr/>
            </a:lvl1pPr>
          </a:lstStyle>
          <a:p>
            <a:pPr marL="45720" marR="0" indent="0" algn="l">
              <a:lnSpc>
                <a:spcPts val="900"/>
              </a:lnSpc>
              <a:spcAft>
                <a:spcPts val="0"/>
              </a:spcAft>
              <a:tabLst>
                <a:tab pos="2103120" algn="r"/>
              </a:tabLst>
            </a:pPr>
            <a:r>
              <a:rPr lang="en-US" sz="771" b="1" spc="0">
                <a:solidFill>
                  <a:srgbClr val="FBCD9C"/>
                </a:solidFill>
                <a:latin typeface="Arial Narrow" panose="02020603050405020304" pitchFamily="2"/>
              </a:rPr>
              <a:t>TUESDAY 9TH FEBRUARY </a:t>
            </a:r>
            <a:r>
              <a:rPr lang="en-US" sz="589" b="1" spc="0">
                <a:solidFill>
                  <a:srgbClr val="FBCD9C"/>
                </a:solidFill>
                <a:latin typeface="Arial Narrow" panose="02020603050405020304" pitchFamily="2"/>
              </a:rPr>
              <a:t>13.30 – 14.30 </a:t>
            </a:r>
          </a:p>
          <a:p>
            <a:pPr marL="45720" marR="0" indent="0" algn="l">
              <a:lnSpc>
                <a:spcPts val="1000"/>
              </a:lnSpc>
              <a:spcBef>
                <a:spcPts val="325"/>
              </a:spcBef>
              <a:spcAft>
                <a:spcPts val="580"/>
              </a:spcAft>
            </a:pPr>
            <a:r>
              <a:rPr lang="en-US" sz="816" b="1" spc="0">
                <a:solidFill>
                  <a:srgbClr val="EEEEEE"/>
                </a:solidFill>
                <a:latin typeface="Arial Narrow" panose="02020603050405020304" pitchFamily="2"/>
              </a:rPr>
              <a:t>AN INTRODUCTION TO </a:t>
            </a:r>
            <a:br/>
            <a:r>
              <a:rPr lang="en-US" sz="816" b="1" spc="0">
                <a:solidFill>
                  <a:srgbClr val="EEEEEE"/>
                </a:solidFill>
                <a:latin typeface="Arial Narrow" panose="02020603050405020304" pitchFamily="2"/>
              </a:rPr>
              <a:t>SENSORY PROCESSING </a:t>
            </a:r>
          </a:p>
        </p:txBody>
      </p:sp>
      <p:sp>
        <p:nvSpPr>
          <p:cNvPr id="26" name="Text Placeholder 25"/>
          <p:cNvSpPr>
            <a:spLocks noGrp="1"/>
          </p:cNvSpPr>
          <p:nvPr>
            <p:ph type="body" idx="10"/>
          </p:nvPr>
        </p:nvSpPr>
        <p:spPr>
          <a:xfrm>
            <a:off x="6954961" y="2531875"/>
            <a:ext cx="2467726" cy="488870"/>
          </a:xfrm>
          <a:prstGeom prst="rect">
            <a:avLst/>
          </a:prstGeom>
          <a:noFill/>
          <a:ln w="0" cmpd="sng">
            <a:noFill/>
            <a:prstDash val="solid"/>
          </a:ln>
        </p:spPr>
        <p:txBody>
          <a:bodyPr vert="horz" lIns="0" tIns="64770" rIns="0" bIns="0" anchor="t"/>
          <a:lstStyle>
            <a:lvl1pPr marL="41459" marR="207294" indent="0" algn="l">
              <a:lnSpc>
                <a:spcPts val="907"/>
              </a:lnSpc>
              <a:spcBef>
                <a:spcPts val="290"/>
              </a:spcBef>
              <a:spcAft>
                <a:spcPts val="508"/>
              </a:spcAft>
              <a:tabLst>
                <a:tab pos="1907109" algn="r"/>
              </a:tabLst>
              <a:defRPr/>
            </a:lvl1pPr>
          </a:lstStyle>
          <a:p>
            <a:pPr marL="45720" marR="0" indent="0" algn="l">
              <a:lnSpc>
                <a:spcPts val="900"/>
              </a:lnSpc>
              <a:spcAft>
                <a:spcPts val="0"/>
              </a:spcAft>
              <a:tabLst>
                <a:tab pos="2103120" algn="r"/>
              </a:tabLst>
            </a:pPr>
            <a:r>
              <a:rPr lang="en-US" sz="771" b="1" spc="0">
                <a:solidFill>
                  <a:srgbClr val="FBCD9C"/>
                </a:solidFill>
                <a:latin typeface="Arial Narrow" panose="02020603050405020304" pitchFamily="2"/>
              </a:rPr>
              <a:t>TUESDAY 26TH JANUARY </a:t>
            </a:r>
            <a:r>
              <a:rPr lang="en-US" sz="589" b="1" spc="0">
                <a:solidFill>
                  <a:srgbClr val="FBCD9C"/>
                </a:solidFill>
                <a:latin typeface="Arial Narrow" panose="02020603050405020304" pitchFamily="2"/>
              </a:rPr>
              <a:t>13.00 – 14.30 </a:t>
            </a:r>
          </a:p>
          <a:p>
            <a:pPr marL="45720" marR="228600" indent="0" algn="l">
              <a:lnSpc>
                <a:spcPts val="1000"/>
              </a:lnSpc>
              <a:spcBef>
                <a:spcPts val="320"/>
              </a:spcBef>
              <a:spcAft>
                <a:spcPts val="560"/>
              </a:spcAft>
            </a:pPr>
            <a:r>
              <a:rPr lang="en-US" sz="816" b="1" spc="-32">
                <a:solidFill>
                  <a:srgbClr val="EEEEEE"/>
                </a:solidFill>
                <a:latin typeface="Arial Narrow" panose="02020603050405020304" pitchFamily="2"/>
              </a:rPr>
              <a:t>STRATEGIC DEVELOPMENT FOR SENCOS </a:t>
            </a:r>
            <a:r>
              <a:rPr lang="en-US" sz="771" spc="-32">
                <a:solidFill>
                  <a:srgbClr val="EEEEEE"/>
                </a:solidFill>
                <a:latin typeface="Arial Narrow" panose="02020603050405020304" pitchFamily="2"/>
              </a:rPr>
              <a:t>PART 2 SESSION 1 </a:t>
            </a:r>
          </a:p>
        </p:txBody>
      </p:sp>
      <p:sp>
        <p:nvSpPr>
          <p:cNvPr id="27" name="Text Placeholder 26"/>
          <p:cNvSpPr>
            <a:spLocks noGrp="1"/>
          </p:cNvSpPr>
          <p:nvPr>
            <p:ph type="body" idx="10"/>
          </p:nvPr>
        </p:nvSpPr>
        <p:spPr>
          <a:xfrm>
            <a:off x="6954961" y="5306745"/>
            <a:ext cx="2467726" cy="489446"/>
          </a:xfrm>
          <a:prstGeom prst="rect">
            <a:avLst/>
          </a:prstGeom>
          <a:noFill/>
          <a:ln w="0" cmpd="sng">
            <a:noFill/>
            <a:prstDash val="solid"/>
          </a:ln>
        </p:spPr>
        <p:txBody>
          <a:bodyPr vert="horz" lIns="0" tIns="65405" rIns="0" bIns="0" anchor="t"/>
          <a:lstStyle>
            <a:lvl1pPr marL="41459" marR="82918" indent="0" algn="just">
              <a:lnSpc>
                <a:spcPts val="907"/>
              </a:lnSpc>
              <a:spcBef>
                <a:spcPts val="290"/>
              </a:spcBef>
              <a:spcAft>
                <a:spcPts val="526"/>
              </a:spcAft>
              <a:tabLst>
                <a:tab pos="1907109" algn="r"/>
              </a:tabLst>
              <a:defRPr/>
            </a:lvl1pPr>
          </a:lstStyle>
          <a:p>
            <a:pPr marL="45720" marR="0" indent="0" algn="l">
              <a:lnSpc>
                <a:spcPts val="900"/>
              </a:lnSpc>
              <a:spcAft>
                <a:spcPts val="0"/>
              </a:spcAft>
              <a:tabLst>
                <a:tab pos="2103120" algn="r"/>
              </a:tabLst>
            </a:pPr>
            <a:r>
              <a:rPr lang="en-US" sz="771" b="1" spc="0">
                <a:solidFill>
                  <a:srgbClr val="A9CBEA"/>
                </a:solidFill>
                <a:latin typeface="Arial Narrow" panose="02020603050405020304" pitchFamily="2"/>
              </a:rPr>
              <a:t>THURSDAY 11TH FEBRUARY </a:t>
            </a:r>
            <a:r>
              <a:rPr lang="en-US" sz="589" b="1" spc="0">
                <a:solidFill>
                  <a:srgbClr val="A9CBEA"/>
                </a:solidFill>
                <a:latin typeface="Arial Narrow" panose="02020603050405020304" pitchFamily="2"/>
              </a:rPr>
              <a:t>10.00 – 11.30 </a:t>
            </a:r>
          </a:p>
          <a:p>
            <a:pPr marL="45720" marR="91440" indent="0" algn="just">
              <a:lnSpc>
                <a:spcPts val="1000"/>
              </a:lnSpc>
              <a:spcBef>
                <a:spcPts val="320"/>
              </a:spcBef>
              <a:spcAft>
                <a:spcPts val="580"/>
              </a:spcAft>
            </a:pPr>
            <a:r>
              <a:rPr lang="en-US" sz="816" b="1" spc="-9">
                <a:solidFill>
                  <a:srgbClr val="EEEEEE"/>
                </a:solidFill>
                <a:latin typeface="Arial Narrow" panose="02020603050405020304" pitchFamily="2"/>
              </a:rPr>
              <a:t>EY SENCO MASTERCLASS FOR PVI SENCOS, PRACTITIONERS AND LA LEADS </a:t>
            </a:r>
          </a:p>
        </p:txBody>
      </p:sp>
      <p:sp>
        <p:nvSpPr>
          <p:cNvPr id="28" name="Text Placeholder 27"/>
          <p:cNvSpPr>
            <a:spLocks noGrp="1"/>
          </p:cNvSpPr>
          <p:nvPr>
            <p:ph type="body" idx="10"/>
          </p:nvPr>
        </p:nvSpPr>
        <p:spPr>
          <a:xfrm>
            <a:off x="1907998" y="3061052"/>
            <a:ext cx="2154916" cy="484839"/>
          </a:xfrm>
          <a:prstGeom prst="rect">
            <a:avLst/>
          </a:prstGeom>
          <a:noFill/>
          <a:ln w="0" cmpd="sng">
            <a:noFill/>
            <a:prstDash val="solid"/>
          </a:ln>
        </p:spPr>
        <p:txBody>
          <a:bodyPr vert="horz" lIns="0" tIns="0" rIns="0" bIns="0" anchor="t"/>
          <a:lstStyle>
            <a:lvl1pPr marL="0" marR="0" indent="0" algn="l">
              <a:lnSpc>
                <a:spcPts val="725"/>
              </a:lnSpc>
              <a:spcAft>
                <a:spcPts val="0"/>
              </a:spcAft>
              <a:defRPr/>
            </a:lvl1pPr>
          </a:lstStyle>
          <a:p>
            <a:pPr marL="0" marR="0" indent="0" algn="l">
              <a:lnSpc>
                <a:spcPts val="800"/>
              </a:lnSpc>
              <a:spcAft>
                <a:spcPts val="0"/>
              </a:spcAft>
            </a:pPr>
            <a:r>
              <a:rPr lang="en-US" sz="635" spc="0">
                <a:solidFill>
                  <a:srgbClr val="213640"/>
                </a:solidFill>
                <a:latin typeface="Arial Narrow" panose="02020603050405020304" pitchFamily="2"/>
              </a:rPr>
              <a:t>This hour-long webinar explores the identification and provision for children with Speech, Language and Communication needs (SLCN) in the Early Years. It is relevant for EY SENCOs and practitioners from PVI settings, childminders and EY Foundation teachers. </a:t>
            </a:r>
          </a:p>
        </p:txBody>
      </p:sp>
      <p:sp>
        <p:nvSpPr>
          <p:cNvPr id="29" name="Text Placeholder 28"/>
          <p:cNvSpPr>
            <a:spLocks noGrp="1"/>
          </p:cNvSpPr>
          <p:nvPr>
            <p:ph type="body" idx="10"/>
          </p:nvPr>
        </p:nvSpPr>
        <p:spPr>
          <a:xfrm>
            <a:off x="1907999" y="3606928"/>
            <a:ext cx="1852967" cy="165836"/>
          </a:xfrm>
          <a:prstGeom prst="rect">
            <a:avLst/>
          </a:prstGeom>
          <a:noFill/>
          <a:ln w="0" cmpd="sng">
            <a:noFill/>
            <a:prstDash val="solid"/>
          </a:ln>
        </p:spPr>
        <p:txBody>
          <a:bodyPr vert="horz" lIns="0" tIns="34290" rIns="0" bIns="0" anchor="t"/>
          <a:lstStyle>
            <a:lvl1pPr marL="41459" marR="0" indent="0" algn="l">
              <a:lnSpc>
                <a:spcPts val="816"/>
              </a:lnSpc>
              <a:spcAft>
                <a:spcPts val="281"/>
              </a:spcAft>
              <a:defRPr/>
            </a:lvl1pPr>
          </a:lstStyle>
          <a:p>
            <a:pPr marL="45720" marR="0" indent="0" algn="l">
              <a:lnSpc>
                <a:spcPts val="900"/>
              </a:lnSpc>
              <a:spcAft>
                <a:spcPts val="310"/>
              </a:spcAft>
            </a:pPr>
            <a:r>
              <a:rPr lang="en-US" sz="589" b="1" spc="0">
                <a:solidFill>
                  <a:srgbClr val="164BA0"/>
                </a:solidFill>
                <a:latin typeface="Arial Narrow" panose="02020603050405020304" pitchFamily="2"/>
              </a:rPr>
              <a:t>INFO </a:t>
            </a:r>
            <a:r>
              <a:rPr lang="en-US" sz="816" b="1" spc="0">
                <a:solidFill>
                  <a:srgbClr val="164BA0"/>
                </a:solidFill>
                <a:latin typeface="Arial" panose="02020603050405020304" pitchFamily="2"/>
              </a:rPr>
              <a:t>• </a:t>
            </a:r>
            <a:r>
              <a:rPr lang="en-US" sz="589" b="1" spc="0">
                <a:solidFill>
                  <a:srgbClr val="164BA0"/>
                </a:solidFill>
                <a:latin typeface="Arial Narrow" panose="02020603050405020304" pitchFamily="2"/>
              </a:rPr>
              <a:t>BOOKING: </a:t>
            </a:r>
            <a:r>
              <a:rPr lang="en-US" sz="544" u="sng" spc="0">
                <a:solidFill>
                  <a:srgbClr val="0000FF"/>
                </a:solidFill>
                <a:latin typeface="Arial Narrow" panose="02020603050405020304" pitchFamily="2"/>
              </a:rPr>
              <a:t>nasen.org.uk/page/catch-up-cpdl</a:t>
            </a:r>
            <a:r>
              <a:rPr lang="en-US" sz="100" spc="0">
                <a:solidFill>
                  <a:srgbClr val="164BA0"/>
                </a:solidFill>
                <a:latin typeface="Arial Narrow" panose="02020603050405020304" pitchFamily="2"/>
              </a:rPr>
              <a:t> </a:t>
            </a:r>
          </a:p>
        </p:txBody>
      </p:sp>
      <p:sp>
        <p:nvSpPr>
          <p:cNvPr id="30" name="Text Placeholder 29"/>
          <p:cNvSpPr>
            <a:spLocks noGrp="1"/>
          </p:cNvSpPr>
          <p:nvPr>
            <p:ph type="body" idx="10"/>
          </p:nvPr>
        </p:nvSpPr>
        <p:spPr>
          <a:xfrm>
            <a:off x="1907999" y="5704636"/>
            <a:ext cx="2165777" cy="583304"/>
          </a:xfrm>
          <a:prstGeom prst="rect">
            <a:avLst/>
          </a:prstGeom>
          <a:noFill/>
          <a:ln w="0" cmpd="sng">
            <a:noFill/>
            <a:prstDash val="solid"/>
          </a:ln>
        </p:spPr>
        <p:txBody>
          <a:bodyPr vert="horz" lIns="0" tIns="0" rIns="0" bIns="0" anchor="t"/>
          <a:lstStyle>
            <a:lvl1pPr marL="0" marR="0" indent="0" algn="just">
              <a:lnSpc>
                <a:spcPts val="725"/>
              </a:lnSpc>
              <a:spcAft>
                <a:spcPts val="0"/>
              </a:spcAft>
              <a:defRPr/>
            </a:lvl1pPr>
          </a:lstStyle>
          <a:p>
            <a:pPr marL="0" marR="0" indent="0" algn="just">
              <a:lnSpc>
                <a:spcPts val="800"/>
              </a:lnSpc>
              <a:spcAft>
                <a:spcPts val="0"/>
              </a:spcAft>
            </a:pPr>
            <a:r>
              <a:rPr lang="en-US" sz="635" spc="18">
                <a:solidFill>
                  <a:srgbClr val="213640"/>
                </a:solidFill>
                <a:latin typeface="Arial Narrow" panose="02020603050405020304" pitchFamily="2"/>
              </a:rPr>
              <a:t>This webinar, suitable for all staff, will provide an in-depth explanation of what is meant by neurodiversity and different ways of thinking and seeing the world. It will also critically evaluate current conceptualisations of SEND and how stereotypes and stigma can impact children and young people. </a:t>
            </a:r>
          </a:p>
        </p:txBody>
      </p:sp>
      <p:sp>
        <p:nvSpPr>
          <p:cNvPr id="31" name="Text Placeholder 30"/>
          <p:cNvSpPr>
            <a:spLocks noGrp="1"/>
          </p:cNvSpPr>
          <p:nvPr>
            <p:ph type="body" idx="10"/>
          </p:nvPr>
        </p:nvSpPr>
        <p:spPr>
          <a:xfrm>
            <a:off x="1907998" y="6381798"/>
            <a:ext cx="1407646" cy="165836"/>
          </a:xfrm>
          <a:prstGeom prst="rect">
            <a:avLst/>
          </a:prstGeom>
          <a:noFill/>
          <a:ln w="0" cmpd="sng">
            <a:noFill/>
            <a:prstDash val="solid"/>
          </a:ln>
        </p:spPr>
        <p:txBody>
          <a:bodyPr vert="horz" lIns="0" tIns="34925" rIns="0" bIns="0" anchor="t"/>
          <a:lstStyle>
            <a:lvl1pPr marL="41459" marR="0" indent="0" algn="l">
              <a:lnSpc>
                <a:spcPts val="816"/>
              </a:lnSpc>
              <a:spcAft>
                <a:spcPts val="231"/>
              </a:spcAft>
              <a:defRPr/>
            </a:lvl1pPr>
          </a:lstStyle>
          <a:p>
            <a:pPr marL="45720" marR="0" indent="0" algn="l">
              <a:lnSpc>
                <a:spcPts val="900"/>
              </a:lnSpc>
              <a:spcAft>
                <a:spcPts val="255"/>
              </a:spcAft>
            </a:pPr>
            <a:r>
              <a:rPr lang="en-US" sz="589" b="1" spc="-9">
                <a:solidFill>
                  <a:srgbClr val="F16E1E"/>
                </a:solidFill>
                <a:latin typeface="Arial Narrow" panose="02020603050405020304" pitchFamily="2"/>
              </a:rPr>
              <a:t>INFO </a:t>
            </a:r>
            <a:r>
              <a:rPr lang="en-US" sz="816" b="1" spc="-9">
                <a:solidFill>
                  <a:srgbClr val="F16E1E"/>
                </a:solidFill>
                <a:latin typeface="Arial" panose="02020603050405020304" pitchFamily="2"/>
              </a:rPr>
              <a:t>• </a:t>
            </a:r>
            <a:r>
              <a:rPr lang="en-US" sz="589" b="1" spc="-9">
                <a:solidFill>
                  <a:srgbClr val="F16E1E"/>
                </a:solidFill>
                <a:latin typeface="Arial Narrow" panose="02020603050405020304" pitchFamily="2"/>
              </a:rPr>
              <a:t>BOOKING: </a:t>
            </a:r>
            <a:r>
              <a:rPr lang="en-US" sz="544" u="sng" spc="-9">
                <a:solidFill>
                  <a:srgbClr val="0000FF"/>
                </a:solidFill>
                <a:latin typeface="Arial Narrow" panose="02020603050405020304" pitchFamily="2"/>
              </a:rPr>
              <a:t>nasen.org.uk/events</a:t>
            </a:r>
            <a:r>
              <a:rPr lang="en-US" sz="100" spc="-9">
                <a:solidFill>
                  <a:srgbClr val="F16E1E"/>
                </a:solidFill>
                <a:latin typeface="Arial Narrow" panose="02020603050405020304" pitchFamily="2"/>
              </a:rPr>
              <a:t> </a:t>
            </a:r>
          </a:p>
        </p:txBody>
      </p:sp>
      <p:sp>
        <p:nvSpPr>
          <p:cNvPr id="32" name="Text Placeholder 31"/>
          <p:cNvSpPr>
            <a:spLocks noGrp="1"/>
          </p:cNvSpPr>
          <p:nvPr>
            <p:ph type="body" idx="10"/>
          </p:nvPr>
        </p:nvSpPr>
        <p:spPr>
          <a:xfrm>
            <a:off x="7041852" y="1772946"/>
            <a:ext cx="2259186" cy="385798"/>
          </a:xfrm>
          <a:prstGeom prst="rect">
            <a:avLst/>
          </a:prstGeom>
          <a:noFill/>
          <a:ln w="0" cmpd="sng">
            <a:noFill/>
            <a:prstDash val="solid"/>
          </a:ln>
        </p:spPr>
        <p:txBody>
          <a:bodyPr vert="horz" lIns="0" tIns="0" rIns="0" bIns="0" anchor="t"/>
          <a:lstStyle>
            <a:lvl1pPr marL="0" marR="0" indent="0" algn="just">
              <a:lnSpc>
                <a:spcPts val="725"/>
              </a:lnSpc>
              <a:spcAft>
                <a:spcPts val="0"/>
              </a:spcAft>
              <a:defRPr/>
            </a:lvl1pPr>
          </a:lstStyle>
          <a:p>
            <a:pPr marL="0" marR="0" indent="0" algn="just">
              <a:lnSpc>
                <a:spcPts val="800"/>
              </a:lnSpc>
              <a:spcAft>
                <a:spcPts val="0"/>
              </a:spcAft>
            </a:pPr>
            <a:r>
              <a:rPr lang="en-US" sz="635" spc="14">
                <a:solidFill>
                  <a:srgbClr val="213640"/>
                </a:solidFill>
                <a:latin typeface="Arial Narrow" panose="02020603050405020304" pitchFamily="2"/>
              </a:rPr>
              <a:t>An introduction to SEND in the Early Years. This session will include Early Years SEND legislation, the role of the SENCO and Key Person, identifying SEN, the graduated approach and relationships with parents </a:t>
            </a:r>
          </a:p>
        </p:txBody>
      </p:sp>
      <p:sp>
        <p:nvSpPr>
          <p:cNvPr id="33" name="Text Placeholder 32"/>
          <p:cNvSpPr>
            <a:spLocks noGrp="1"/>
          </p:cNvSpPr>
          <p:nvPr>
            <p:ph type="body" idx="10"/>
          </p:nvPr>
        </p:nvSpPr>
        <p:spPr>
          <a:xfrm>
            <a:off x="7038232" y="2219205"/>
            <a:ext cx="1852243" cy="165836"/>
          </a:xfrm>
          <a:prstGeom prst="rect">
            <a:avLst/>
          </a:prstGeom>
          <a:noFill/>
          <a:ln w="0" cmpd="sng">
            <a:noFill/>
            <a:prstDash val="solid"/>
          </a:ln>
        </p:spPr>
        <p:txBody>
          <a:bodyPr vert="horz" lIns="0" tIns="34925" rIns="0" bIns="0" anchor="t"/>
          <a:lstStyle>
            <a:lvl1pPr marL="41459" marR="0" indent="0" algn="l">
              <a:lnSpc>
                <a:spcPts val="816"/>
              </a:lnSpc>
              <a:spcAft>
                <a:spcPts val="231"/>
              </a:spcAft>
              <a:defRPr/>
            </a:lvl1pPr>
          </a:lstStyle>
          <a:p>
            <a:pPr marL="45720" marR="0" indent="0" algn="l">
              <a:lnSpc>
                <a:spcPts val="900"/>
              </a:lnSpc>
              <a:spcAft>
                <a:spcPts val="255"/>
              </a:spcAft>
            </a:pPr>
            <a:r>
              <a:rPr lang="en-US" sz="589" b="1" spc="0">
                <a:solidFill>
                  <a:srgbClr val="164BA0"/>
                </a:solidFill>
                <a:latin typeface="Arial Narrow" panose="02020603050405020304" pitchFamily="2"/>
              </a:rPr>
              <a:t>INFO </a:t>
            </a:r>
            <a:r>
              <a:rPr lang="en-US" sz="816" b="1" spc="0">
                <a:solidFill>
                  <a:srgbClr val="164BA0"/>
                </a:solidFill>
                <a:latin typeface="Arial" panose="02020603050405020304" pitchFamily="2"/>
              </a:rPr>
              <a:t>• </a:t>
            </a:r>
            <a:r>
              <a:rPr lang="en-US" sz="589" b="1" spc="0">
                <a:solidFill>
                  <a:srgbClr val="164BA0"/>
                </a:solidFill>
                <a:latin typeface="Arial Narrow" panose="02020603050405020304" pitchFamily="2"/>
              </a:rPr>
              <a:t>BOOKING: </a:t>
            </a:r>
            <a:r>
              <a:rPr lang="en-US" sz="544" u="sng" spc="0">
                <a:solidFill>
                  <a:srgbClr val="0000FF"/>
                </a:solidFill>
                <a:latin typeface="Arial Narrow" panose="02020603050405020304" pitchFamily="2"/>
              </a:rPr>
              <a:t>nasen.org.uk/page/catch-up-cpdl</a:t>
            </a:r>
            <a:r>
              <a:rPr lang="en-US" sz="100" spc="0">
                <a:solidFill>
                  <a:srgbClr val="164BA0"/>
                </a:solidFill>
                <a:latin typeface="Arial Narrow" panose="02020603050405020304" pitchFamily="2"/>
              </a:rPr>
              <a:t> </a:t>
            </a:r>
          </a:p>
        </p:txBody>
      </p:sp>
      <p:sp>
        <p:nvSpPr>
          <p:cNvPr id="34" name="Text Placeholder 33"/>
          <p:cNvSpPr>
            <a:spLocks noGrp="1"/>
          </p:cNvSpPr>
          <p:nvPr>
            <p:ph type="body" idx="10"/>
          </p:nvPr>
        </p:nvSpPr>
        <p:spPr>
          <a:xfrm>
            <a:off x="7041853" y="3061052"/>
            <a:ext cx="2255565" cy="484839"/>
          </a:xfrm>
          <a:prstGeom prst="rect">
            <a:avLst/>
          </a:prstGeom>
          <a:noFill/>
          <a:ln w="0" cmpd="sng">
            <a:noFill/>
            <a:prstDash val="solid"/>
          </a:ln>
        </p:spPr>
        <p:txBody>
          <a:bodyPr vert="horz" lIns="0" tIns="0" rIns="0" bIns="0" anchor="t"/>
          <a:lstStyle>
            <a:lvl1pPr marL="0" marR="0" indent="0" algn="l">
              <a:lnSpc>
                <a:spcPts val="725"/>
              </a:lnSpc>
              <a:spcAft>
                <a:spcPts val="0"/>
              </a:spcAft>
              <a:defRPr/>
            </a:lvl1pPr>
          </a:lstStyle>
          <a:p>
            <a:pPr marL="0" marR="0" indent="0" algn="l">
              <a:lnSpc>
                <a:spcPts val="800"/>
              </a:lnSpc>
              <a:spcAft>
                <a:spcPts val="0"/>
              </a:spcAft>
            </a:pPr>
            <a:r>
              <a:rPr lang="en-US" sz="635" spc="23">
                <a:solidFill>
                  <a:srgbClr val="213640"/>
                </a:solidFill>
                <a:latin typeface="Arial Narrow" panose="02020603050405020304" pitchFamily="2"/>
              </a:rPr>
              <a:t>This course is the first of five sessions (including a live group discussion/shared practice session) that would be suitable for more experienced SENCOs, or those who have completed Part 1 of this series and who want to continue their strategic approach to SEND. </a:t>
            </a:r>
          </a:p>
        </p:txBody>
      </p:sp>
      <p:sp>
        <p:nvSpPr>
          <p:cNvPr id="35" name="Text Placeholder 34"/>
          <p:cNvSpPr>
            <a:spLocks noGrp="1"/>
          </p:cNvSpPr>
          <p:nvPr>
            <p:ph type="body" idx="10"/>
          </p:nvPr>
        </p:nvSpPr>
        <p:spPr>
          <a:xfrm>
            <a:off x="7038233" y="3606928"/>
            <a:ext cx="1411267" cy="165836"/>
          </a:xfrm>
          <a:prstGeom prst="rect">
            <a:avLst/>
          </a:prstGeom>
          <a:noFill/>
          <a:ln w="0" cmpd="sng">
            <a:noFill/>
            <a:prstDash val="solid"/>
          </a:ln>
        </p:spPr>
        <p:txBody>
          <a:bodyPr vert="horz" lIns="0" tIns="34290" rIns="0" bIns="0" anchor="t"/>
          <a:lstStyle>
            <a:lvl1pPr marL="41459" marR="0" indent="0" algn="l">
              <a:lnSpc>
                <a:spcPts val="816"/>
              </a:lnSpc>
              <a:spcAft>
                <a:spcPts val="281"/>
              </a:spcAft>
              <a:defRPr/>
            </a:lvl1pPr>
          </a:lstStyle>
          <a:p>
            <a:pPr marL="45720" marR="0" indent="0" algn="l">
              <a:lnSpc>
                <a:spcPts val="900"/>
              </a:lnSpc>
              <a:spcAft>
                <a:spcPts val="310"/>
              </a:spcAft>
            </a:pPr>
            <a:r>
              <a:rPr lang="en-US" sz="589" b="1" spc="-9">
                <a:solidFill>
                  <a:srgbClr val="F16E1E"/>
                </a:solidFill>
                <a:latin typeface="Arial Narrow" panose="02020603050405020304" pitchFamily="2"/>
              </a:rPr>
              <a:t>INFO </a:t>
            </a:r>
            <a:r>
              <a:rPr lang="en-US" sz="816" b="1" spc="-9">
                <a:solidFill>
                  <a:srgbClr val="F16E1E"/>
                </a:solidFill>
                <a:latin typeface="Arial" panose="02020603050405020304" pitchFamily="2"/>
              </a:rPr>
              <a:t>• </a:t>
            </a:r>
            <a:r>
              <a:rPr lang="en-US" sz="589" b="1" spc="-9">
                <a:solidFill>
                  <a:srgbClr val="F16E1E"/>
                </a:solidFill>
                <a:latin typeface="Arial Narrow" panose="02020603050405020304" pitchFamily="2"/>
              </a:rPr>
              <a:t>BOOKING: </a:t>
            </a:r>
            <a:r>
              <a:rPr lang="en-US" sz="544" u="sng" spc="-9">
                <a:solidFill>
                  <a:srgbClr val="0000FF"/>
                </a:solidFill>
                <a:latin typeface="Arial Narrow" panose="02020603050405020304" pitchFamily="2"/>
              </a:rPr>
              <a:t>nasen.org.uk/events</a:t>
            </a:r>
            <a:r>
              <a:rPr lang="en-US" sz="100" spc="-9">
                <a:solidFill>
                  <a:srgbClr val="F16E1E"/>
                </a:solidFill>
                <a:latin typeface="Arial Narrow" panose="02020603050405020304" pitchFamily="2"/>
              </a:rPr>
              <a:t> </a:t>
            </a:r>
          </a:p>
        </p:txBody>
      </p:sp>
      <p:sp>
        <p:nvSpPr>
          <p:cNvPr id="36" name="Text Placeholder 35"/>
          <p:cNvSpPr>
            <a:spLocks noGrp="1"/>
          </p:cNvSpPr>
          <p:nvPr>
            <p:ph type="body" idx="10"/>
          </p:nvPr>
        </p:nvSpPr>
        <p:spPr>
          <a:xfrm>
            <a:off x="9606608" y="1543194"/>
            <a:ext cx="2249048" cy="582153"/>
          </a:xfrm>
          <a:prstGeom prst="rect">
            <a:avLst/>
          </a:prstGeom>
          <a:noFill/>
          <a:ln w="0" cmpd="sng">
            <a:noFill/>
            <a:prstDash val="solid"/>
          </a:ln>
        </p:spPr>
        <p:txBody>
          <a:bodyPr vert="horz" lIns="0" tIns="0" rIns="0" bIns="0" anchor="t"/>
          <a:lstStyle>
            <a:lvl1pPr marL="0" marR="0" indent="0" algn="l">
              <a:lnSpc>
                <a:spcPts val="725"/>
              </a:lnSpc>
              <a:spcAft>
                <a:spcPts val="0"/>
              </a:spcAft>
              <a:defRPr/>
            </a:lvl1pPr>
          </a:lstStyle>
          <a:p>
            <a:pPr marL="0" marR="0" indent="0" algn="l">
              <a:lnSpc>
                <a:spcPts val="800"/>
              </a:lnSpc>
              <a:spcAft>
                <a:spcPts val="0"/>
              </a:spcAft>
            </a:pPr>
            <a:r>
              <a:rPr lang="en-US" sz="635" spc="18">
                <a:solidFill>
                  <a:srgbClr val="213640"/>
                </a:solidFill>
                <a:latin typeface="Arial Narrow" panose="02020603050405020304" pitchFamily="2"/>
              </a:rPr>
              <a:t>Interoception, often referred to as our eight sensory system, is an increasingly important focus for work exploring social and emotional wellbeing. Our understanding of internal sensory signals plays a fundamental role in our understanding of ourselves and others. This course is suitable for all staff in all settings. </a:t>
            </a:r>
          </a:p>
        </p:txBody>
      </p:sp>
      <p:sp>
        <p:nvSpPr>
          <p:cNvPr id="37" name="Text Placeholder 36"/>
          <p:cNvSpPr>
            <a:spLocks noGrp="1"/>
          </p:cNvSpPr>
          <p:nvPr>
            <p:ph type="body" idx="10"/>
          </p:nvPr>
        </p:nvSpPr>
        <p:spPr>
          <a:xfrm>
            <a:off x="9602988" y="2219205"/>
            <a:ext cx="1852967" cy="165836"/>
          </a:xfrm>
          <a:prstGeom prst="rect">
            <a:avLst/>
          </a:prstGeom>
          <a:noFill/>
          <a:ln w="0" cmpd="sng">
            <a:noFill/>
            <a:prstDash val="solid"/>
          </a:ln>
        </p:spPr>
        <p:txBody>
          <a:bodyPr vert="horz" lIns="0" tIns="34925" rIns="0" bIns="0" anchor="t"/>
          <a:lstStyle>
            <a:lvl1pPr marL="41459" marR="0" indent="0" algn="l">
              <a:lnSpc>
                <a:spcPts val="816"/>
              </a:lnSpc>
              <a:spcAft>
                <a:spcPts val="231"/>
              </a:spcAft>
              <a:defRPr/>
            </a:lvl1pPr>
          </a:lstStyle>
          <a:p>
            <a:pPr marL="45720" marR="0" indent="0" algn="l">
              <a:lnSpc>
                <a:spcPts val="900"/>
              </a:lnSpc>
              <a:spcAft>
                <a:spcPts val="255"/>
              </a:spcAft>
            </a:pPr>
            <a:r>
              <a:rPr lang="en-US" sz="589" b="1" spc="0">
                <a:solidFill>
                  <a:srgbClr val="F16E1E"/>
                </a:solidFill>
                <a:latin typeface="Arial Narrow" panose="02020603050405020304" pitchFamily="2"/>
              </a:rPr>
              <a:t>INFO </a:t>
            </a:r>
            <a:r>
              <a:rPr lang="en-US" sz="816" b="1" spc="0">
                <a:solidFill>
                  <a:srgbClr val="F16E1E"/>
                </a:solidFill>
                <a:latin typeface="Arial" panose="02020603050405020304" pitchFamily="2"/>
              </a:rPr>
              <a:t>• </a:t>
            </a:r>
            <a:r>
              <a:rPr lang="en-US" sz="589" b="1" spc="0">
                <a:solidFill>
                  <a:srgbClr val="F16E1E"/>
                </a:solidFill>
                <a:latin typeface="Arial Narrow" panose="02020603050405020304" pitchFamily="2"/>
              </a:rPr>
              <a:t>BOOKING: </a:t>
            </a:r>
            <a:r>
              <a:rPr lang="en-US" sz="544" u="sng" spc="0">
                <a:solidFill>
                  <a:srgbClr val="0000FF"/>
                </a:solidFill>
                <a:latin typeface="Arial Narrow" panose="02020603050405020304" pitchFamily="2"/>
              </a:rPr>
              <a:t>nasen.org.uk/page/catch-up-cpdl</a:t>
            </a:r>
            <a:r>
              <a:rPr lang="en-US" sz="100" spc="0">
                <a:solidFill>
                  <a:srgbClr val="F16E1E"/>
                </a:solidFill>
                <a:latin typeface="Arial Narrow" panose="02020603050405020304" pitchFamily="2"/>
              </a:rPr>
              <a:t> </a:t>
            </a:r>
          </a:p>
        </p:txBody>
      </p:sp>
      <p:sp>
        <p:nvSpPr>
          <p:cNvPr id="38" name="Text Placeholder 37"/>
          <p:cNvSpPr>
            <a:spLocks noGrp="1"/>
          </p:cNvSpPr>
          <p:nvPr>
            <p:ph type="body" idx="10"/>
          </p:nvPr>
        </p:nvSpPr>
        <p:spPr>
          <a:xfrm>
            <a:off x="9606608" y="2929189"/>
            <a:ext cx="2297563" cy="293668"/>
          </a:xfrm>
          <a:prstGeom prst="rect">
            <a:avLst/>
          </a:prstGeom>
          <a:noFill/>
          <a:ln w="0" cmpd="sng">
            <a:noFill/>
            <a:prstDash val="solid"/>
          </a:ln>
        </p:spPr>
        <p:txBody>
          <a:bodyPr vert="horz" lIns="0" tIns="635" rIns="0" bIns="0" anchor="t"/>
          <a:lstStyle>
            <a:lvl1pPr marL="0" marR="0" indent="0" algn="just">
              <a:lnSpc>
                <a:spcPts val="725"/>
              </a:lnSpc>
              <a:spcAft>
                <a:spcPts val="0"/>
              </a:spcAft>
              <a:defRPr/>
            </a:lvl1pPr>
          </a:lstStyle>
          <a:p>
            <a:pPr marL="0" marR="0" indent="0" algn="just">
              <a:lnSpc>
                <a:spcPts val="800"/>
              </a:lnSpc>
              <a:spcAft>
                <a:spcPts val="0"/>
              </a:spcAft>
            </a:pPr>
            <a:r>
              <a:rPr lang="en-US" sz="635" spc="23">
                <a:solidFill>
                  <a:srgbClr val="213640"/>
                </a:solidFill>
                <a:latin typeface="Arial Narrow" panose="02020603050405020304" pitchFamily="2"/>
              </a:rPr>
              <a:t>This session, suitable for SENCOs, teachers and support staff, will introduce dyscalculia, how it might be identified and some introductory ideas for support. </a:t>
            </a:r>
          </a:p>
        </p:txBody>
      </p:sp>
      <p:sp>
        <p:nvSpPr>
          <p:cNvPr id="39" name="Text Placeholder 38"/>
          <p:cNvSpPr>
            <a:spLocks noGrp="1"/>
          </p:cNvSpPr>
          <p:nvPr>
            <p:ph type="body" idx="10"/>
          </p:nvPr>
        </p:nvSpPr>
        <p:spPr>
          <a:xfrm>
            <a:off x="9602988" y="3606928"/>
            <a:ext cx="1411267" cy="165836"/>
          </a:xfrm>
          <a:prstGeom prst="rect">
            <a:avLst/>
          </a:prstGeom>
          <a:noFill/>
          <a:ln w="0" cmpd="sng">
            <a:noFill/>
            <a:prstDash val="solid"/>
          </a:ln>
        </p:spPr>
        <p:txBody>
          <a:bodyPr vert="horz" lIns="0" tIns="34290" rIns="0" bIns="0" anchor="t"/>
          <a:lstStyle>
            <a:lvl1pPr marL="41459" marR="0" indent="0" algn="l">
              <a:lnSpc>
                <a:spcPts val="816"/>
              </a:lnSpc>
              <a:spcAft>
                <a:spcPts val="281"/>
              </a:spcAft>
              <a:defRPr/>
            </a:lvl1pPr>
          </a:lstStyle>
          <a:p>
            <a:pPr marL="45720" marR="0" indent="0" algn="l">
              <a:lnSpc>
                <a:spcPts val="900"/>
              </a:lnSpc>
              <a:spcAft>
                <a:spcPts val="310"/>
              </a:spcAft>
            </a:pPr>
            <a:r>
              <a:rPr lang="en-US" sz="589" b="1" spc="-9">
                <a:solidFill>
                  <a:srgbClr val="F16E1E"/>
                </a:solidFill>
                <a:latin typeface="Arial Narrow" panose="02020603050405020304" pitchFamily="2"/>
              </a:rPr>
              <a:t>INFO </a:t>
            </a:r>
            <a:r>
              <a:rPr lang="en-US" sz="816" b="1" spc="-9">
                <a:solidFill>
                  <a:srgbClr val="F16E1E"/>
                </a:solidFill>
                <a:latin typeface="Arial" panose="02020603050405020304" pitchFamily="2"/>
              </a:rPr>
              <a:t>• </a:t>
            </a:r>
            <a:r>
              <a:rPr lang="en-US" sz="589" b="1" spc="-9">
                <a:solidFill>
                  <a:srgbClr val="F16E1E"/>
                </a:solidFill>
                <a:latin typeface="Arial Narrow" panose="02020603050405020304" pitchFamily="2"/>
              </a:rPr>
              <a:t>BOOKING: </a:t>
            </a:r>
            <a:r>
              <a:rPr lang="en-US" sz="544" u="sng" spc="-9">
                <a:solidFill>
                  <a:srgbClr val="0000FF"/>
                </a:solidFill>
                <a:latin typeface="Arial Narrow" panose="02020603050405020304" pitchFamily="2"/>
              </a:rPr>
              <a:t>nasen.org.uk/events</a:t>
            </a:r>
            <a:r>
              <a:rPr lang="en-US" sz="100" spc="-9">
                <a:solidFill>
                  <a:srgbClr val="F16E1E"/>
                </a:solidFill>
                <a:latin typeface="Arial Narrow" panose="02020603050405020304" pitchFamily="2"/>
              </a:rPr>
              <a:t> </a:t>
            </a:r>
          </a:p>
        </p:txBody>
      </p:sp>
      <p:sp>
        <p:nvSpPr>
          <p:cNvPr id="40" name="Text Placeholder 39"/>
          <p:cNvSpPr>
            <a:spLocks noGrp="1"/>
          </p:cNvSpPr>
          <p:nvPr>
            <p:ph type="body" idx="10"/>
          </p:nvPr>
        </p:nvSpPr>
        <p:spPr>
          <a:xfrm>
            <a:off x="1907998" y="1772946"/>
            <a:ext cx="2259186" cy="385798"/>
          </a:xfrm>
          <a:prstGeom prst="rect">
            <a:avLst/>
          </a:prstGeom>
          <a:noFill/>
          <a:ln w="0" cmpd="sng">
            <a:noFill/>
            <a:prstDash val="solid"/>
          </a:ln>
        </p:spPr>
        <p:txBody>
          <a:bodyPr vert="horz" lIns="0" tIns="0" rIns="0" bIns="0" anchor="t"/>
          <a:lstStyle>
            <a:lvl1pPr marL="0" marR="0" indent="0" algn="just">
              <a:lnSpc>
                <a:spcPts val="725"/>
              </a:lnSpc>
              <a:spcAft>
                <a:spcPts val="0"/>
              </a:spcAft>
              <a:defRPr/>
            </a:lvl1pPr>
          </a:lstStyle>
          <a:p>
            <a:pPr marL="0" marR="0" indent="0" algn="just">
              <a:lnSpc>
                <a:spcPts val="800"/>
              </a:lnSpc>
              <a:spcAft>
                <a:spcPts val="0"/>
              </a:spcAft>
            </a:pPr>
            <a:r>
              <a:rPr lang="en-US" sz="635" spc="14">
                <a:solidFill>
                  <a:srgbClr val="213640"/>
                </a:solidFill>
                <a:latin typeface="Arial Narrow" panose="02020603050405020304" pitchFamily="2"/>
              </a:rPr>
              <a:t>An introduction to SEND in the Early Years. This session will include Early Years SEND legislation, the role of the SENCO and Key Person, identifying SEN, the graduated approach and relationships with parents </a:t>
            </a:r>
          </a:p>
        </p:txBody>
      </p:sp>
      <p:sp>
        <p:nvSpPr>
          <p:cNvPr id="41" name="Text Placeholder 40"/>
          <p:cNvSpPr>
            <a:spLocks noGrp="1"/>
          </p:cNvSpPr>
          <p:nvPr>
            <p:ph type="body" idx="10"/>
          </p:nvPr>
        </p:nvSpPr>
        <p:spPr>
          <a:xfrm>
            <a:off x="1907999" y="2219205"/>
            <a:ext cx="1852967" cy="165836"/>
          </a:xfrm>
          <a:prstGeom prst="rect">
            <a:avLst/>
          </a:prstGeom>
          <a:noFill/>
          <a:ln w="0" cmpd="sng">
            <a:noFill/>
            <a:prstDash val="solid"/>
          </a:ln>
        </p:spPr>
        <p:txBody>
          <a:bodyPr vert="horz" lIns="0" tIns="34925" rIns="0" bIns="0" anchor="t"/>
          <a:lstStyle>
            <a:lvl1pPr marL="41459" marR="0" indent="0" algn="l">
              <a:lnSpc>
                <a:spcPts val="816"/>
              </a:lnSpc>
              <a:spcAft>
                <a:spcPts val="231"/>
              </a:spcAft>
              <a:defRPr/>
            </a:lvl1pPr>
          </a:lstStyle>
          <a:p>
            <a:pPr marL="45720" marR="0" indent="0" algn="l">
              <a:lnSpc>
                <a:spcPts val="900"/>
              </a:lnSpc>
              <a:spcAft>
                <a:spcPts val="255"/>
              </a:spcAft>
            </a:pPr>
            <a:r>
              <a:rPr lang="en-US" sz="589" b="1" spc="0">
                <a:solidFill>
                  <a:srgbClr val="164BA0"/>
                </a:solidFill>
                <a:latin typeface="Arial Narrow" panose="02020603050405020304" pitchFamily="2"/>
              </a:rPr>
              <a:t>INFO </a:t>
            </a:r>
            <a:r>
              <a:rPr lang="en-US" sz="816" b="1" spc="0">
                <a:solidFill>
                  <a:srgbClr val="164BA0"/>
                </a:solidFill>
                <a:latin typeface="Arial" panose="02020603050405020304" pitchFamily="2"/>
              </a:rPr>
              <a:t>• </a:t>
            </a:r>
            <a:r>
              <a:rPr lang="en-US" sz="589" b="1" spc="0">
                <a:solidFill>
                  <a:srgbClr val="164BA0"/>
                </a:solidFill>
                <a:latin typeface="Arial Narrow" panose="02020603050405020304" pitchFamily="2"/>
              </a:rPr>
              <a:t>BOOKING: </a:t>
            </a:r>
            <a:r>
              <a:rPr lang="en-US" sz="544" u="sng" spc="0">
                <a:solidFill>
                  <a:srgbClr val="0000FF"/>
                </a:solidFill>
                <a:latin typeface="Arial Narrow" panose="02020603050405020304" pitchFamily="2"/>
              </a:rPr>
              <a:t>nasen.org.uk/page/catch-up-cpdl</a:t>
            </a:r>
            <a:r>
              <a:rPr lang="en-US" sz="100" spc="0">
                <a:solidFill>
                  <a:srgbClr val="164BA0"/>
                </a:solidFill>
                <a:latin typeface="Arial Narrow" panose="02020603050405020304" pitchFamily="2"/>
              </a:rPr>
              <a:t> </a:t>
            </a:r>
          </a:p>
        </p:txBody>
      </p:sp>
      <p:sp>
        <p:nvSpPr>
          <p:cNvPr id="42" name="Text Placeholder 41"/>
          <p:cNvSpPr>
            <a:spLocks noGrp="1"/>
          </p:cNvSpPr>
          <p:nvPr>
            <p:ph type="body" idx="10"/>
          </p:nvPr>
        </p:nvSpPr>
        <p:spPr>
          <a:xfrm>
            <a:off x="1907999" y="4447047"/>
            <a:ext cx="2200534" cy="483688"/>
          </a:xfrm>
          <a:prstGeom prst="rect">
            <a:avLst/>
          </a:prstGeom>
          <a:noFill/>
          <a:ln w="0" cmpd="sng">
            <a:noFill/>
            <a:prstDash val="solid"/>
          </a:ln>
        </p:spPr>
        <p:txBody>
          <a:bodyPr vert="horz" lIns="0" tIns="0" rIns="0" bIns="0" anchor="t"/>
          <a:lstStyle>
            <a:lvl1pPr marL="0" marR="0" indent="0" algn="l">
              <a:lnSpc>
                <a:spcPts val="725"/>
              </a:lnSpc>
              <a:spcAft>
                <a:spcPts val="0"/>
              </a:spcAft>
              <a:defRPr/>
            </a:lvl1pPr>
          </a:lstStyle>
          <a:p>
            <a:pPr marL="0" marR="0" indent="0" algn="l">
              <a:lnSpc>
                <a:spcPts val="800"/>
              </a:lnSpc>
              <a:spcAft>
                <a:spcPts val="0"/>
              </a:spcAft>
            </a:pPr>
            <a:r>
              <a:rPr lang="en-US" sz="635" spc="18">
                <a:solidFill>
                  <a:srgbClr val="213640"/>
                </a:solidFill>
                <a:latin typeface="Arial Narrow" panose="02020603050405020304" pitchFamily="2"/>
              </a:rPr>
              <a:t>Yvonne Sutton and Jennifer Staunton from School Improvement Liverpool explore the increased demand and ever-changing landscape within the Early Years sector in relation to meeting the needs of children with SEND and their families. </a:t>
            </a:r>
          </a:p>
        </p:txBody>
      </p:sp>
      <p:sp>
        <p:nvSpPr>
          <p:cNvPr id="43" name="Text Placeholder 42"/>
          <p:cNvSpPr>
            <a:spLocks noGrp="1"/>
          </p:cNvSpPr>
          <p:nvPr>
            <p:ph type="body" idx="10"/>
          </p:nvPr>
        </p:nvSpPr>
        <p:spPr>
          <a:xfrm>
            <a:off x="1907998" y="4994651"/>
            <a:ext cx="1407646" cy="165836"/>
          </a:xfrm>
          <a:prstGeom prst="rect">
            <a:avLst/>
          </a:prstGeom>
          <a:noFill/>
          <a:ln w="0" cmpd="sng">
            <a:noFill/>
            <a:prstDash val="solid"/>
          </a:ln>
        </p:spPr>
        <p:txBody>
          <a:bodyPr vert="horz" lIns="0" tIns="34290" rIns="0" bIns="0" anchor="t"/>
          <a:lstStyle>
            <a:lvl1pPr marL="41459" marR="0" indent="0" algn="l">
              <a:lnSpc>
                <a:spcPts val="816"/>
              </a:lnSpc>
              <a:spcAft>
                <a:spcPts val="254"/>
              </a:spcAft>
              <a:defRPr/>
            </a:lvl1pPr>
          </a:lstStyle>
          <a:p>
            <a:pPr marL="45720" marR="0" indent="0" algn="l">
              <a:lnSpc>
                <a:spcPts val="900"/>
              </a:lnSpc>
              <a:spcAft>
                <a:spcPts val="280"/>
              </a:spcAft>
            </a:pPr>
            <a:r>
              <a:rPr lang="en-US" sz="589" b="1" spc="-9">
                <a:solidFill>
                  <a:srgbClr val="164BA0"/>
                </a:solidFill>
                <a:latin typeface="Arial Narrow" panose="02020603050405020304" pitchFamily="2"/>
              </a:rPr>
              <a:t>INFO </a:t>
            </a:r>
            <a:r>
              <a:rPr lang="en-US" sz="816" b="1" spc="-9">
                <a:solidFill>
                  <a:srgbClr val="164BA0"/>
                </a:solidFill>
                <a:latin typeface="Arial" panose="02020603050405020304" pitchFamily="2"/>
              </a:rPr>
              <a:t>• </a:t>
            </a:r>
            <a:r>
              <a:rPr lang="en-US" sz="589" b="1" spc="-9">
                <a:solidFill>
                  <a:srgbClr val="164BA0"/>
                </a:solidFill>
                <a:latin typeface="Arial Narrow" panose="02020603050405020304" pitchFamily="2"/>
              </a:rPr>
              <a:t>BOOKING: </a:t>
            </a:r>
            <a:r>
              <a:rPr lang="en-US" sz="544" u="sng" spc="-9">
                <a:solidFill>
                  <a:srgbClr val="0000FF"/>
                </a:solidFill>
                <a:latin typeface="Arial Narrow" panose="02020603050405020304" pitchFamily="2"/>
              </a:rPr>
              <a:t>nasen.org.uk/events</a:t>
            </a:r>
            <a:r>
              <a:rPr lang="en-US" sz="100" spc="-9">
                <a:solidFill>
                  <a:srgbClr val="164BA0"/>
                </a:solidFill>
                <a:latin typeface="Arial Narrow" panose="02020603050405020304" pitchFamily="2"/>
              </a:rPr>
              <a:t> </a:t>
            </a:r>
          </a:p>
        </p:txBody>
      </p:sp>
      <p:sp>
        <p:nvSpPr>
          <p:cNvPr id="44" name="Text Placeholder 43"/>
          <p:cNvSpPr>
            <a:spLocks noGrp="1"/>
          </p:cNvSpPr>
          <p:nvPr>
            <p:ph type="body" idx="10"/>
          </p:nvPr>
        </p:nvSpPr>
        <p:spPr>
          <a:xfrm>
            <a:off x="4473477" y="1671601"/>
            <a:ext cx="2269323" cy="487143"/>
          </a:xfrm>
          <a:prstGeom prst="rect">
            <a:avLst/>
          </a:prstGeom>
          <a:noFill/>
          <a:ln w="0" cmpd="sng">
            <a:noFill/>
            <a:prstDash val="solid"/>
          </a:ln>
        </p:spPr>
        <p:txBody>
          <a:bodyPr vert="horz" lIns="0" tIns="635" rIns="0" bIns="0" anchor="t"/>
          <a:lstStyle>
            <a:lvl1pPr marL="0" marR="0" indent="0" algn="l">
              <a:lnSpc>
                <a:spcPts val="725"/>
              </a:lnSpc>
              <a:spcAft>
                <a:spcPts val="0"/>
              </a:spcAft>
              <a:defRPr/>
            </a:lvl1pPr>
          </a:lstStyle>
          <a:p>
            <a:pPr marL="0" marR="0" indent="0" algn="l">
              <a:lnSpc>
                <a:spcPts val="800"/>
              </a:lnSpc>
              <a:spcAft>
                <a:spcPts val="0"/>
              </a:spcAft>
            </a:pPr>
            <a:r>
              <a:rPr lang="en-US" sz="635" spc="18">
                <a:solidFill>
                  <a:srgbClr val="213640"/>
                </a:solidFill>
                <a:latin typeface="Arial Narrow" panose="02020603050405020304" pitchFamily="2"/>
              </a:rPr>
              <a:t>This webinar is suitable for school staff who want to build their understanding of the core principles of Universal Design for Learning. It looks at how to plan for the natural variability that will be present in all pupils in all classrooms and how to build flexibility into lessons... </a:t>
            </a:r>
          </a:p>
        </p:txBody>
      </p:sp>
      <p:sp>
        <p:nvSpPr>
          <p:cNvPr id="45" name="Text Placeholder 44"/>
          <p:cNvSpPr>
            <a:spLocks noGrp="1"/>
          </p:cNvSpPr>
          <p:nvPr>
            <p:ph type="body" idx="10"/>
          </p:nvPr>
        </p:nvSpPr>
        <p:spPr>
          <a:xfrm>
            <a:off x="4473477" y="2219205"/>
            <a:ext cx="1852243" cy="165836"/>
          </a:xfrm>
          <a:prstGeom prst="rect">
            <a:avLst/>
          </a:prstGeom>
          <a:noFill/>
          <a:ln w="0" cmpd="sng">
            <a:noFill/>
            <a:prstDash val="solid"/>
          </a:ln>
        </p:spPr>
        <p:txBody>
          <a:bodyPr vert="horz" lIns="0" tIns="34925" rIns="0" bIns="0" anchor="t"/>
          <a:lstStyle>
            <a:lvl1pPr marL="41459" marR="0" indent="0" algn="l">
              <a:lnSpc>
                <a:spcPts val="816"/>
              </a:lnSpc>
              <a:spcAft>
                <a:spcPts val="231"/>
              </a:spcAft>
              <a:defRPr/>
            </a:lvl1pPr>
          </a:lstStyle>
          <a:p>
            <a:pPr marL="45720" marR="0" indent="0" algn="l">
              <a:lnSpc>
                <a:spcPts val="900"/>
              </a:lnSpc>
              <a:spcAft>
                <a:spcPts val="255"/>
              </a:spcAft>
            </a:pPr>
            <a:r>
              <a:rPr lang="en-US" sz="589" b="1" spc="0">
                <a:solidFill>
                  <a:srgbClr val="F16E1E"/>
                </a:solidFill>
                <a:latin typeface="Arial Narrow" panose="02020603050405020304" pitchFamily="2"/>
              </a:rPr>
              <a:t>INFO </a:t>
            </a:r>
            <a:r>
              <a:rPr lang="en-US" sz="816" b="1" spc="0">
                <a:solidFill>
                  <a:srgbClr val="F16E1E"/>
                </a:solidFill>
                <a:latin typeface="Arial" panose="02020603050405020304" pitchFamily="2"/>
              </a:rPr>
              <a:t>• </a:t>
            </a:r>
            <a:r>
              <a:rPr lang="en-US" sz="589" b="1" spc="0">
                <a:solidFill>
                  <a:srgbClr val="F16E1E"/>
                </a:solidFill>
                <a:latin typeface="Arial Narrow" panose="02020603050405020304" pitchFamily="2"/>
              </a:rPr>
              <a:t>BOOKING: </a:t>
            </a:r>
            <a:r>
              <a:rPr lang="en-US" sz="544" u="sng" spc="0">
                <a:solidFill>
                  <a:srgbClr val="0000FF"/>
                </a:solidFill>
                <a:latin typeface="Arial Narrow" panose="02020603050405020304" pitchFamily="2"/>
              </a:rPr>
              <a:t>nasen.org.uk/page/catch-up-cpdl</a:t>
            </a:r>
            <a:r>
              <a:rPr lang="en-US" sz="100" spc="0">
                <a:solidFill>
                  <a:srgbClr val="F16E1E"/>
                </a:solidFill>
                <a:latin typeface="Arial Narrow" panose="02020603050405020304" pitchFamily="2"/>
              </a:rPr>
              <a:t> </a:t>
            </a:r>
          </a:p>
        </p:txBody>
      </p:sp>
      <p:sp>
        <p:nvSpPr>
          <p:cNvPr id="46" name="Text Placeholder 45"/>
          <p:cNvSpPr>
            <a:spLocks noGrp="1"/>
          </p:cNvSpPr>
          <p:nvPr>
            <p:ph type="body" idx="10"/>
          </p:nvPr>
        </p:nvSpPr>
        <p:spPr>
          <a:xfrm>
            <a:off x="4473477" y="4316913"/>
            <a:ext cx="2286701" cy="486567"/>
          </a:xfrm>
          <a:prstGeom prst="rect">
            <a:avLst/>
          </a:prstGeom>
          <a:noFill/>
          <a:ln w="0" cmpd="sng">
            <a:noFill/>
            <a:prstDash val="solid"/>
          </a:ln>
        </p:spPr>
        <p:txBody>
          <a:bodyPr vert="horz" lIns="0" tIns="10160" rIns="0" bIns="0" anchor="t"/>
          <a:lstStyle>
            <a:lvl1pPr marL="0" marR="0" indent="0" algn="l">
              <a:lnSpc>
                <a:spcPts val="725"/>
              </a:lnSpc>
              <a:spcBef>
                <a:spcPts val="5"/>
              </a:spcBef>
              <a:spcAft>
                <a:spcPts val="0"/>
              </a:spcAft>
              <a:defRPr/>
            </a:lvl1pPr>
          </a:lstStyle>
          <a:p>
            <a:pPr marL="0" marR="0" indent="0" algn="just">
              <a:lnSpc>
                <a:spcPts val="800"/>
              </a:lnSpc>
              <a:spcAft>
                <a:spcPts val="0"/>
              </a:spcAft>
            </a:pPr>
            <a:r>
              <a:rPr lang="en-US" sz="635" spc="23">
                <a:solidFill>
                  <a:srgbClr val="213640"/>
                </a:solidFill>
                <a:latin typeface="Arial Narrow" panose="02020603050405020304" pitchFamily="2"/>
              </a:rPr>
              <a:t>This webinar is suitable for all school staff who want </a:t>
            </a:r>
          </a:p>
          <a:p>
            <a:pPr marL="0" marR="0" indent="0" algn="l">
              <a:lnSpc>
                <a:spcPts val="800"/>
              </a:lnSpc>
              <a:spcBef>
                <a:spcPts val="5"/>
              </a:spcBef>
              <a:spcAft>
                <a:spcPts val="0"/>
              </a:spcAft>
            </a:pPr>
            <a:r>
              <a:rPr lang="en-US" sz="635" spc="18">
                <a:solidFill>
                  <a:srgbClr val="213640"/>
                </a:solidFill>
                <a:latin typeface="Arial Narrow" panose="02020603050405020304" pitchFamily="2"/>
              </a:rPr>
              <a:t>to build their understanding of the core principles of Universal Design for Learning. It will look at how to plan for the natural variability that will be present in all pupils in all classrooms and how to build flexibility into lessons. </a:t>
            </a:r>
          </a:p>
        </p:txBody>
      </p:sp>
      <p:sp>
        <p:nvSpPr>
          <p:cNvPr id="47" name="Text Placeholder 46"/>
          <p:cNvSpPr>
            <a:spLocks noGrp="1"/>
          </p:cNvSpPr>
          <p:nvPr>
            <p:ph type="body" idx="10"/>
          </p:nvPr>
        </p:nvSpPr>
        <p:spPr>
          <a:xfrm>
            <a:off x="4473477" y="4994651"/>
            <a:ext cx="1410543" cy="165836"/>
          </a:xfrm>
          <a:prstGeom prst="rect">
            <a:avLst/>
          </a:prstGeom>
          <a:noFill/>
          <a:ln w="0" cmpd="sng">
            <a:noFill/>
            <a:prstDash val="solid"/>
          </a:ln>
        </p:spPr>
        <p:txBody>
          <a:bodyPr vert="horz" lIns="0" tIns="34290" rIns="0" bIns="0" anchor="t"/>
          <a:lstStyle>
            <a:lvl1pPr marL="41459" marR="0" indent="0" algn="l">
              <a:lnSpc>
                <a:spcPts val="816"/>
              </a:lnSpc>
              <a:spcAft>
                <a:spcPts val="254"/>
              </a:spcAft>
              <a:defRPr/>
            </a:lvl1pPr>
          </a:lstStyle>
          <a:p>
            <a:pPr marL="45720" marR="0" indent="0" algn="l">
              <a:lnSpc>
                <a:spcPts val="900"/>
              </a:lnSpc>
              <a:spcAft>
                <a:spcPts val="280"/>
              </a:spcAft>
            </a:pPr>
            <a:r>
              <a:rPr lang="en-US" sz="589" b="1" spc="-9">
                <a:solidFill>
                  <a:srgbClr val="F16E1E"/>
                </a:solidFill>
                <a:latin typeface="Arial Narrow" panose="02020603050405020304" pitchFamily="2"/>
              </a:rPr>
              <a:t>INFO </a:t>
            </a:r>
            <a:r>
              <a:rPr lang="en-US" sz="816" b="1" spc="-9">
                <a:solidFill>
                  <a:srgbClr val="F16E1E"/>
                </a:solidFill>
                <a:latin typeface="Arial" panose="02020603050405020304" pitchFamily="2"/>
              </a:rPr>
              <a:t>• </a:t>
            </a:r>
            <a:r>
              <a:rPr lang="en-US" sz="589" b="1" spc="-9">
                <a:solidFill>
                  <a:srgbClr val="F16E1E"/>
                </a:solidFill>
                <a:latin typeface="Arial Narrow" panose="02020603050405020304" pitchFamily="2"/>
              </a:rPr>
              <a:t>BOOKING: </a:t>
            </a:r>
            <a:r>
              <a:rPr lang="en-US" sz="544" u="sng" spc="-9">
                <a:solidFill>
                  <a:srgbClr val="0000FF"/>
                </a:solidFill>
                <a:latin typeface="Arial Narrow" panose="02020603050405020304" pitchFamily="2"/>
              </a:rPr>
              <a:t>nasen.org.uk/events</a:t>
            </a:r>
            <a:r>
              <a:rPr lang="en-US" sz="100" spc="-9">
                <a:solidFill>
                  <a:srgbClr val="F16E1E"/>
                </a:solidFill>
                <a:latin typeface="Arial Narrow" panose="02020603050405020304" pitchFamily="2"/>
              </a:rPr>
              <a:t> </a:t>
            </a:r>
          </a:p>
        </p:txBody>
      </p:sp>
      <p:sp>
        <p:nvSpPr>
          <p:cNvPr id="48" name="Text Placeholder 47"/>
          <p:cNvSpPr>
            <a:spLocks noGrp="1"/>
          </p:cNvSpPr>
          <p:nvPr>
            <p:ph type="body" idx="10"/>
          </p:nvPr>
        </p:nvSpPr>
        <p:spPr>
          <a:xfrm>
            <a:off x="4473478" y="3059325"/>
            <a:ext cx="2272944" cy="387526"/>
          </a:xfrm>
          <a:prstGeom prst="rect">
            <a:avLst/>
          </a:prstGeom>
          <a:noFill/>
          <a:ln w="0" cmpd="sng">
            <a:noFill/>
            <a:prstDash val="solid"/>
          </a:ln>
        </p:spPr>
        <p:txBody>
          <a:bodyPr vert="horz" lIns="0" tIns="0" rIns="0" bIns="0" anchor="t"/>
          <a:lstStyle>
            <a:lvl1pPr marL="0" marR="0" indent="0" algn="l">
              <a:lnSpc>
                <a:spcPts val="725"/>
              </a:lnSpc>
              <a:spcAft>
                <a:spcPts val="0"/>
              </a:spcAft>
              <a:defRPr/>
            </a:lvl1pPr>
          </a:lstStyle>
          <a:p>
            <a:pPr marL="0" marR="0" indent="0" algn="l">
              <a:lnSpc>
                <a:spcPts val="800"/>
              </a:lnSpc>
              <a:spcAft>
                <a:spcPts val="0"/>
              </a:spcAft>
            </a:pPr>
            <a:r>
              <a:rPr lang="en-US" sz="635" spc="14">
                <a:solidFill>
                  <a:srgbClr val="213640"/>
                </a:solidFill>
                <a:latin typeface="Arial Narrow" panose="02020603050405020304" pitchFamily="2"/>
              </a:rPr>
              <a:t>This session, suitable for SENCOs, teachers and support staff, will introduce SEMH, the many ways in which children and young people might experience need in this area and some ideas for support. </a:t>
            </a:r>
          </a:p>
        </p:txBody>
      </p:sp>
      <p:sp>
        <p:nvSpPr>
          <p:cNvPr id="49" name="Text Placeholder 48"/>
          <p:cNvSpPr>
            <a:spLocks noGrp="1"/>
          </p:cNvSpPr>
          <p:nvPr>
            <p:ph type="body" idx="10"/>
          </p:nvPr>
        </p:nvSpPr>
        <p:spPr>
          <a:xfrm>
            <a:off x="4473477" y="3606928"/>
            <a:ext cx="1852243" cy="165836"/>
          </a:xfrm>
          <a:prstGeom prst="rect">
            <a:avLst/>
          </a:prstGeom>
          <a:noFill/>
          <a:ln w="0" cmpd="sng">
            <a:noFill/>
            <a:prstDash val="solid"/>
          </a:ln>
        </p:spPr>
        <p:txBody>
          <a:bodyPr vert="horz" lIns="0" tIns="34290" rIns="0" bIns="0" anchor="t"/>
          <a:lstStyle>
            <a:lvl1pPr marL="41459" marR="0" indent="0" algn="l">
              <a:lnSpc>
                <a:spcPts val="816"/>
              </a:lnSpc>
              <a:spcAft>
                <a:spcPts val="281"/>
              </a:spcAft>
              <a:defRPr/>
            </a:lvl1pPr>
          </a:lstStyle>
          <a:p>
            <a:pPr marL="45720" marR="0" indent="0" algn="l">
              <a:lnSpc>
                <a:spcPts val="900"/>
              </a:lnSpc>
              <a:spcAft>
                <a:spcPts val="310"/>
              </a:spcAft>
            </a:pPr>
            <a:r>
              <a:rPr lang="en-US" sz="589" b="1" spc="0">
                <a:solidFill>
                  <a:srgbClr val="F16E1E"/>
                </a:solidFill>
                <a:latin typeface="Arial Narrow" panose="02020603050405020304" pitchFamily="2"/>
              </a:rPr>
              <a:t>INFO </a:t>
            </a:r>
            <a:r>
              <a:rPr lang="en-US" sz="816" b="1" spc="0">
                <a:solidFill>
                  <a:srgbClr val="F16E1E"/>
                </a:solidFill>
                <a:latin typeface="Arial" panose="02020603050405020304" pitchFamily="2"/>
              </a:rPr>
              <a:t>• </a:t>
            </a:r>
            <a:r>
              <a:rPr lang="en-US" sz="589" b="1" spc="0">
                <a:solidFill>
                  <a:srgbClr val="F16E1E"/>
                </a:solidFill>
                <a:latin typeface="Arial Narrow" panose="02020603050405020304" pitchFamily="2"/>
              </a:rPr>
              <a:t>BOOKING: </a:t>
            </a:r>
            <a:r>
              <a:rPr lang="en-US" sz="544" u="sng" spc="0">
                <a:solidFill>
                  <a:srgbClr val="0000FF"/>
                </a:solidFill>
                <a:latin typeface="Arial Narrow" panose="02020603050405020304" pitchFamily="2"/>
              </a:rPr>
              <a:t>nasen.org.uk/page/catch-up-cpdl</a:t>
            </a:r>
            <a:r>
              <a:rPr lang="en-US" sz="100" spc="0">
                <a:solidFill>
                  <a:srgbClr val="F16E1E"/>
                </a:solidFill>
                <a:latin typeface="Arial Narrow" panose="02020603050405020304" pitchFamily="2"/>
              </a:rPr>
              <a:t> </a:t>
            </a:r>
          </a:p>
        </p:txBody>
      </p:sp>
      <p:sp>
        <p:nvSpPr>
          <p:cNvPr id="50" name="Text Placeholder 49"/>
          <p:cNvSpPr>
            <a:spLocks noGrp="1"/>
          </p:cNvSpPr>
          <p:nvPr>
            <p:ph type="body" idx="10"/>
          </p:nvPr>
        </p:nvSpPr>
        <p:spPr>
          <a:xfrm>
            <a:off x="4476374" y="5835922"/>
            <a:ext cx="2224429" cy="485415"/>
          </a:xfrm>
          <a:prstGeom prst="rect">
            <a:avLst/>
          </a:prstGeom>
          <a:noFill/>
          <a:ln w="0" cmpd="sng">
            <a:noFill/>
            <a:prstDash val="solid"/>
          </a:ln>
        </p:spPr>
        <p:txBody>
          <a:bodyPr vert="horz" lIns="0" tIns="0" rIns="0" bIns="0" anchor="t"/>
          <a:lstStyle>
            <a:lvl1pPr marL="0" marR="0" indent="0" algn="l">
              <a:lnSpc>
                <a:spcPts val="725"/>
              </a:lnSpc>
              <a:spcAft>
                <a:spcPts val="0"/>
              </a:spcAft>
              <a:defRPr/>
            </a:lvl1pPr>
          </a:lstStyle>
          <a:p>
            <a:pPr marL="0" marR="0" indent="0" algn="l">
              <a:lnSpc>
                <a:spcPts val="800"/>
              </a:lnSpc>
              <a:spcAft>
                <a:spcPts val="0"/>
              </a:spcAft>
            </a:pPr>
            <a:r>
              <a:rPr lang="en-US" sz="635" spc="23">
                <a:solidFill>
                  <a:srgbClr val="213640"/>
                </a:solidFill>
                <a:latin typeface="Arial Narrow" panose="02020603050405020304" pitchFamily="2"/>
              </a:rPr>
              <a:t>Sensory processing provides the foundation for all learning. This webinar, suitable for all staff will provide delegates with a greater understanding of how sensory processing influences learning and ways in which we can adapt our learning environment. </a:t>
            </a:r>
          </a:p>
        </p:txBody>
      </p:sp>
      <p:sp>
        <p:nvSpPr>
          <p:cNvPr id="51" name="Text Placeholder 50"/>
          <p:cNvSpPr>
            <a:spLocks noGrp="1"/>
          </p:cNvSpPr>
          <p:nvPr>
            <p:ph type="body" idx="10"/>
          </p:nvPr>
        </p:nvSpPr>
        <p:spPr>
          <a:xfrm>
            <a:off x="4473477" y="6381798"/>
            <a:ext cx="1410543" cy="165836"/>
          </a:xfrm>
          <a:prstGeom prst="rect">
            <a:avLst/>
          </a:prstGeom>
          <a:noFill/>
          <a:ln w="0" cmpd="sng">
            <a:noFill/>
            <a:prstDash val="solid"/>
          </a:ln>
        </p:spPr>
        <p:txBody>
          <a:bodyPr vert="horz" lIns="0" tIns="34925" rIns="0" bIns="0" anchor="t"/>
          <a:lstStyle>
            <a:lvl1pPr marL="41459" marR="0" indent="0" algn="l">
              <a:lnSpc>
                <a:spcPts val="816"/>
              </a:lnSpc>
              <a:spcAft>
                <a:spcPts val="231"/>
              </a:spcAft>
              <a:defRPr/>
            </a:lvl1pPr>
          </a:lstStyle>
          <a:p>
            <a:pPr marL="45720" marR="0" indent="0" algn="l">
              <a:lnSpc>
                <a:spcPts val="900"/>
              </a:lnSpc>
              <a:spcAft>
                <a:spcPts val="255"/>
              </a:spcAft>
            </a:pPr>
            <a:r>
              <a:rPr lang="en-US" sz="589" b="1" spc="-9">
                <a:solidFill>
                  <a:srgbClr val="F16E1E"/>
                </a:solidFill>
                <a:latin typeface="Arial Narrow" panose="02020603050405020304" pitchFamily="2"/>
              </a:rPr>
              <a:t>INFO </a:t>
            </a:r>
            <a:r>
              <a:rPr lang="en-US" sz="816" b="1" spc="-9">
                <a:solidFill>
                  <a:srgbClr val="F16E1E"/>
                </a:solidFill>
                <a:latin typeface="Arial" panose="02020603050405020304" pitchFamily="2"/>
              </a:rPr>
              <a:t>• </a:t>
            </a:r>
            <a:r>
              <a:rPr lang="en-US" sz="589" b="1" spc="-9">
                <a:solidFill>
                  <a:srgbClr val="F16E1E"/>
                </a:solidFill>
                <a:latin typeface="Arial Narrow" panose="02020603050405020304" pitchFamily="2"/>
              </a:rPr>
              <a:t>BOOKING: </a:t>
            </a:r>
            <a:r>
              <a:rPr lang="en-US" sz="544" u="sng" spc="-9">
                <a:solidFill>
                  <a:srgbClr val="0000FF"/>
                </a:solidFill>
                <a:latin typeface="Arial Narrow" panose="02020603050405020304" pitchFamily="2"/>
              </a:rPr>
              <a:t>nasen.org.uk/events</a:t>
            </a:r>
            <a:r>
              <a:rPr lang="en-US" sz="100" spc="-9">
                <a:solidFill>
                  <a:srgbClr val="F16E1E"/>
                </a:solidFill>
                <a:latin typeface="Arial Narrow" panose="02020603050405020304" pitchFamily="2"/>
              </a:rPr>
              <a:t> </a:t>
            </a:r>
          </a:p>
        </p:txBody>
      </p:sp>
      <p:sp>
        <p:nvSpPr>
          <p:cNvPr id="52" name="Text Placeholder 51"/>
          <p:cNvSpPr>
            <a:spLocks noGrp="1"/>
          </p:cNvSpPr>
          <p:nvPr>
            <p:ph type="body" idx="10"/>
          </p:nvPr>
        </p:nvSpPr>
        <p:spPr>
          <a:xfrm>
            <a:off x="4473477" y="2580819"/>
            <a:ext cx="2304080" cy="100192"/>
          </a:xfrm>
          <a:prstGeom prst="rect">
            <a:avLst/>
          </a:prstGeom>
          <a:noFill/>
          <a:ln w="0" cmpd="sng">
            <a:noFill/>
            <a:prstDash val="solid"/>
          </a:ln>
        </p:spPr>
        <p:txBody>
          <a:bodyPr vert="horz" lIns="0" tIns="10795" rIns="0" bIns="0" anchor="t"/>
          <a:lstStyle>
            <a:lvl1pPr marL="0" marR="0" indent="0" algn="l">
              <a:lnSpc>
                <a:spcPts val="816"/>
              </a:lnSpc>
              <a:spcAft>
                <a:spcPts val="0"/>
              </a:spcAft>
              <a:tabLst>
                <a:tab pos="1865650" algn="r"/>
              </a:tabLst>
              <a:defRPr/>
            </a:lvl1pPr>
          </a:lstStyle>
          <a:p>
            <a:pPr marL="0" marR="0" indent="0" algn="l">
              <a:lnSpc>
                <a:spcPts val="900"/>
              </a:lnSpc>
              <a:spcAft>
                <a:spcPts val="0"/>
              </a:spcAft>
              <a:tabLst>
                <a:tab pos="2057400" algn="r"/>
              </a:tabLst>
            </a:pPr>
            <a:r>
              <a:rPr lang="en-US" sz="771" b="1" spc="0">
                <a:solidFill>
                  <a:srgbClr val="FBCD9C"/>
                </a:solidFill>
                <a:latin typeface="Arial Narrow" panose="02020603050405020304" pitchFamily="2"/>
              </a:rPr>
              <a:t>THURSDAY 21ST JANUARY </a:t>
            </a:r>
            <a:r>
              <a:rPr lang="en-US" sz="589" b="1" spc="0">
                <a:solidFill>
                  <a:srgbClr val="FBCD9C"/>
                </a:solidFill>
                <a:latin typeface="Arial Narrow" panose="02020603050405020304" pitchFamily="2"/>
              </a:rPr>
              <a:t>12.00 – 12.30 </a:t>
            </a:r>
          </a:p>
        </p:txBody>
      </p:sp>
      <p:sp>
        <p:nvSpPr>
          <p:cNvPr id="53" name="Text Placeholder 52"/>
          <p:cNvSpPr>
            <a:spLocks noGrp="1"/>
          </p:cNvSpPr>
          <p:nvPr>
            <p:ph type="body" idx="10"/>
          </p:nvPr>
        </p:nvSpPr>
        <p:spPr>
          <a:xfrm>
            <a:off x="4473477" y="2681012"/>
            <a:ext cx="2070920" cy="282151"/>
          </a:xfrm>
          <a:prstGeom prst="rect">
            <a:avLst/>
          </a:prstGeom>
          <a:noFill/>
          <a:ln w="0" cmpd="sng">
            <a:noFill/>
            <a:prstDash val="solid"/>
          </a:ln>
        </p:spPr>
        <p:txBody>
          <a:bodyPr vert="horz" lIns="0" tIns="40640" rIns="0" bIns="0" anchor="t"/>
          <a:lstStyle>
            <a:lvl1pPr marL="0" marR="0" indent="0" algn="l">
              <a:lnSpc>
                <a:spcPts val="907"/>
              </a:lnSpc>
              <a:spcAft>
                <a:spcPts val="50"/>
              </a:spcAft>
              <a:defRPr/>
            </a:lvl1pPr>
          </a:lstStyle>
          <a:p>
            <a:pPr marL="0" marR="0" indent="0" algn="l">
              <a:lnSpc>
                <a:spcPts val="1000"/>
              </a:lnSpc>
              <a:spcAft>
                <a:spcPts val="55"/>
              </a:spcAft>
            </a:pPr>
            <a:r>
              <a:rPr lang="en-US" sz="816" b="1" spc="-18">
                <a:solidFill>
                  <a:srgbClr val="EEEEEE"/>
                </a:solidFill>
                <a:latin typeface="Arial Narrow" panose="02020603050405020304" pitchFamily="2"/>
              </a:rPr>
              <a:t>INTRODUCTION TO SOCIAL, EMOTIONAL MENTAL HEALTH NEEDS </a:t>
            </a:r>
            <a:r>
              <a:rPr lang="en-US" sz="771" spc="-18">
                <a:solidFill>
                  <a:srgbClr val="EEEEEE"/>
                </a:solidFill>
                <a:latin typeface="Arial Narrow" panose="02020603050405020304" pitchFamily="2"/>
              </a:rPr>
              <a:t>(SEMH) </a:t>
            </a:r>
          </a:p>
        </p:txBody>
      </p:sp>
      <p:sp>
        <p:nvSpPr>
          <p:cNvPr id="54" name="Text Placeholder 53"/>
          <p:cNvSpPr>
            <a:spLocks noGrp="1"/>
          </p:cNvSpPr>
          <p:nvPr>
            <p:ph type="body" idx="10"/>
          </p:nvPr>
        </p:nvSpPr>
        <p:spPr>
          <a:xfrm>
            <a:off x="7041853" y="3968542"/>
            <a:ext cx="2304080" cy="100192"/>
          </a:xfrm>
          <a:prstGeom prst="rect">
            <a:avLst/>
          </a:prstGeom>
          <a:noFill/>
          <a:ln w="0" cmpd="sng">
            <a:noFill/>
            <a:prstDash val="solid"/>
          </a:ln>
        </p:spPr>
        <p:txBody>
          <a:bodyPr vert="horz" lIns="0" tIns="10795" rIns="0" bIns="0" anchor="t"/>
          <a:lstStyle>
            <a:lvl1pPr marL="0" marR="0" indent="0" algn="l">
              <a:lnSpc>
                <a:spcPts val="816"/>
              </a:lnSpc>
              <a:spcAft>
                <a:spcPts val="0"/>
              </a:spcAft>
              <a:tabLst>
                <a:tab pos="1865650" algn="r"/>
              </a:tabLst>
              <a:defRPr/>
            </a:lvl1pPr>
          </a:lstStyle>
          <a:p>
            <a:pPr marL="0" marR="0" indent="0" algn="l">
              <a:lnSpc>
                <a:spcPts val="900"/>
              </a:lnSpc>
              <a:spcAft>
                <a:spcPts val="0"/>
              </a:spcAft>
              <a:tabLst>
                <a:tab pos="2057400" algn="r"/>
              </a:tabLst>
            </a:pPr>
            <a:r>
              <a:rPr lang="en-US" sz="771" b="1" spc="0">
                <a:solidFill>
                  <a:srgbClr val="FBCD9C"/>
                </a:solidFill>
                <a:latin typeface="Arial Narrow" panose="02020603050405020304" pitchFamily="2"/>
              </a:rPr>
              <a:t>THURSDAY 4TH FEBRUARY </a:t>
            </a:r>
            <a:r>
              <a:rPr lang="en-US" sz="589" b="1" spc="0">
                <a:solidFill>
                  <a:srgbClr val="FBCD9C"/>
                </a:solidFill>
                <a:latin typeface="Arial Narrow" panose="02020603050405020304" pitchFamily="2"/>
              </a:rPr>
              <a:t>12.00 – 12.30 </a:t>
            </a:r>
          </a:p>
        </p:txBody>
      </p:sp>
      <p:sp>
        <p:nvSpPr>
          <p:cNvPr id="55" name="Text Placeholder 54"/>
          <p:cNvSpPr>
            <a:spLocks noGrp="1"/>
          </p:cNvSpPr>
          <p:nvPr>
            <p:ph type="body" idx="10"/>
          </p:nvPr>
        </p:nvSpPr>
        <p:spPr>
          <a:xfrm>
            <a:off x="7041853" y="4068735"/>
            <a:ext cx="2043404" cy="282151"/>
          </a:xfrm>
          <a:prstGeom prst="rect">
            <a:avLst/>
          </a:prstGeom>
          <a:noFill/>
          <a:ln w="0" cmpd="sng">
            <a:noFill/>
            <a:prstDash val="solid"/>
          </a:ln>
        </p:spPr>
        <p:txBody>
          <a:bodyPr vert="horz" lIns="0" tIns="40640" rIns="0" bIns="0" anchor="t"/>
          <a:lstStyle>
            <a:lvl1pPr marL="0" marR="0" indent="0" algn="l">
              <a:lnSpc>
                <a:spcPts val="907"/>
              </a:lnSpc>
              <a:spcAft>
                <a:spcPts val="27"/>
              </a:spcAft>
              <a:defRPr/>
            </a:lvl1pPr>
          </a:lstStyle>
          <a:p>
            <a:pPr marL="0" marR="0" indent="0" algn="l">
              <a:lnSpc>
                <a:spcPts val="1000"/>
              </a:lnSpc>
              <a:spcAft>
                <a:spcPts val="30"/>
              </a:spcAft>
            </a:pPr>
            <a:r>
              <a:rPr lang="en-US" sz="816" b="1" spc="-23">
                <a:solidFill>
                  <a:srgbClr val="EEEEEE"/>
                </a:solidFill>
                <a:latin typeface="Arial Narrow" panose="02020603050405020304" pitchFamily="2"/>
              </a:rPr>
              <a:t>INTRODUCTION TO SPEECH, LANGUAGE AND COMMUNICATION NEEDS </a:t>
            </a:r>
            <a:r>
              <a:rPr lang="en-US" sz="771" spc="-23">
                <a:solidFill>
                  <a:srgbClr val="EEEEEE"/>
                </a:solidFill>
                <a:latin typeface="Arial Narrow" panose="02020603050405020304" pitchFamily="2"/>
              </a:rPr>
              <a:t>(SLCN) </a:t>
            </a:r>
          </a:p>
        </p:txBody>
      </p:sp>
      <p:sp>
        <p:nvSpPr>
          <p:cNvPr id="56" name="Text Placeholder 55"/>
          <p:cNvSpPr>
            <a:spLocks noGrp="1"/>
          </p:cNvSpPr>
          <p:nvPr>
            <p:ph type="body" idx="10"/>
          </p:nvPr>
        </p:nvSpPr>
        <p:spPr>
          <a:xfrm>
            <a:off x="9606608" y="3968542"/>
            <a:ext cx="2304804" cy="100192"/>
          </a:xfrm>
          <a:prstGeom prst="rect">
            <a:avLst/>
          </a:prstGeom>
          <a:noFill/>
          <a:ln w="0" cmpd="sng">
            <a:noFill/>
            <a:prstDash val="solid"/>
          </a:ln>
        </p:spPr>
        <p:txBody>
          <a:bodyPr vert="horz" lIns="0" tIns="10795" rIns="0" bIns="0" anchor="t"/>
          <a:lstStyle>
            <a:lvl1pPr marL="0" marR="0" indent="0" algn="l">
              <a:lnSpc>
                <a:spcPts val="816"/>
              </a:lnSpc>
              <a:spcAft>
                <a:spcPts val="0"/>
              </a:spcAft>
              <a:tabLst>
                <a:tab pos="1865650" algn="r"/>
              </a:tabLst>
              <a:defRPr/>
            </a:lvl1pPr>
          </a:lstStyle>
          <a:p>
            <a:pPr marL="0" marR="0" indent="0" algn="l">
              <a:lnSpc>
                <a:spcPts val="900"/>
              </a:lnSpc>
              <a:spcAft>
                <a:spcPts val="0"/>
              </a:spcAft>
              <a:tabLst>
                <a:tab pos="2057400" algn="r"/>
              </a:tabLst>
            </a:pPr>
            <a:r>
              <a:rPr lang="en-US" sz="771" b="1" spc="0">
                <a:solidFill>
                  <a:srgbClr val="FBCD9C"/>
                </a:solidFill>
                <a:latin typeface="Arial Narrow" panose="02020603050405020304" pitchFamily="2"/>
              </a:rPr>
              <a:t>THURSDAY 4TH FEBRUARY </a:t>
            </a:r>
            <a:r>
              <a:rPr lang="en-US" sz="589" b="1" spc="0">
                <a:solidFill>
                  <a:srgbClr val="FBCD9C"/>
                </a:solidFill>
                <a:latin typeface="Arial Narrow" panose="02020603050405020304" pitchFamily="2"/>
              </a:rPr>
              <a:t>13.30 – 14.00 </a:t>
            </a:r>
          </a:p>
        </p:txBody>
      </p:sp>
      <p:sp>
        <p:nvSpPr>
          <p:cNvPr id="57" name="Text Placeholder 56"/>
          <p:cNvSpPr>
            <a:spLocks noGrp="1"/>
          </p:cNvSpPr>
          <p:nvPr>
            <p:ph type="body" idx="10"/>
          </p:nvPr>
        </p:nvSpPr>
        <p:spPr>
          <a:xfrm>
            <a:off x="9606607" y="4068735"/>
            <a:ext cx="1918860" cy="282151"/>
          </a:xfrm>
          <a:prstGeom prst="rect">
            <a:avLst/>
          </a:prstGeom>
          <a:noFill/>
          <a:ln w="0" cmpd="sng">
            <a:noFill/>
            <a:prstDash val="solid"/>
          </a:ln>
        </p:spPr>
        <p:txBody>
          <a:bodyPr vert="horz" lIns="0" tIns="40640" rIns="0" bIns="0" anchor="t"/>
          <a:lstStyle>
            <a:lvl1pPr marL="0" marR="0" indent="0" algn="l">
              <a:lnSpc>
                <a:spcPts val="907"/>
              </a:lnSpc>
              <a:spcAft>
                <a:spcPts val="27"/>
              </a:spcAft>
              <a:defRPr/>
            </a:lvl1pPr>
          </a:lstStyle>
          <a:p>
            <a:pPr marL="0" marR="0" indent="0" algn="l">
              <a:lnSpc>
                <a:spcPts val="1000"/>
              </a:lnSpc>
              <a:spcAft>
                <a:spcPts val="30"/>
              </a:spcAft>
            </a:pPr>
            <a:r>
              <a:rPr lang="en-US" sz="816" b="1" spc="-27">
                <a:solidFill>
                  <a:srgbClr val="EEEEEE"/>
                </a:solidFill>
                <a:latin typeface="Arial Narrow" panose="02020603050405020304" pitchFamily="2"/>
              </a:rPr>
              <a:t>INTRODUCTION TO DEVELOPMENTAL LANGUAGE DISORDER </a:t>
            </a:r>
            <a:r>
              <a:rPr lang="en-US" sz="771" spc="-27">
                <a:solidFill>
                  <a:srgbClr val="EEEEEE"/>
                </a:solidFill>
                <a:latin typeface="Arial Narrow" panose="02020603050405020304" pitchFamily="2"/>
              </a:rPr>
              <a:t>(DLD) </a:t>
            </a:r>
          </a:p>
        </p:txBody>
      </p:sp>
      <p:sp>
        <p:nvSpPr>
          <p:cNvPr id="58" name="Text Placeholder 57"/>
          <p:cNvSpPr>
            <a:spLocks noGrp="1"/>
          </p:cNvSpPr>
          <p:nvPr>
            <p:ph type="body" idx="10"/>
          </p:nvPr>
        </p:nvSpPr>
        <p:spPr>
          <a:xfrm>
            <a:off x="7041853" y="4447048"/>
            <a:ext cx="2269323" cy="293092"/>
          </a:xfrm>
          <a:prstGeom prst="rect">
            <a:avLst/>
          </a:prstGeom>
          <a:noFill/>
          <a:ln w="0" cmpd="sng">
            <a:noFill/>
            <a:prstDash val="solid"/>
          </a:ln>
        </p:spPr>
        <p:txBody>
          <a:bodyPr vert="horz" lIns="0" tIns="0" rIns="0" bIns="0" anchor="t"/>
          <a:lstStyle>
            <a:lvl1pPr marL="0" marR="0" indent="0" algn="just">
              <a:lnSpc>
                <a:spcPts val="725"/>
              </a:lnSpc>
              <a:spcAft>
                <a:spcPts val="0"/>
              </a:spcAft>
              <a:defRPr/>
            </a:lvl1pPr>
          </a:lstStyle>
          <a:p>
            <a:pPr marL="0" marR="0" indent="0" algn="just">
              <a:lnSpc>
                <a:spcPts val="800"/>
              </a:lnSpc>
              <a:spcAft>
                <a:spcPts val="0"/>
              </a:spcAft>
            </a:pPr>
            <a:r>
              <a:rPr lang="en-US" sz="635" spc="0">
                <a:solidFill>
                  <a:srgbClr val="213640"/>
                </a:solidFill>
                <a:latin typeface="Arial Narrow" panose="02020603050405020304" pitchFamily="2"/>
              </a:rPr>
              <a:t>This session, suitable for SENCOs, teachers and support staff, will introduce SLCN, how it might be identified and some introductory ideas for support. </a:t>
            </a:r>
          </a:p>
        </p:txBody>
      </p:sp>
      <p:sp>
        <p:nvSpPr>
          <p:cNvPr id="59" name="Text Placeholder 58"/>
          <p:cNvSpPr>
            <a:spLocks noGrp="1"/>
          </p:cNvSpPr>
          <p:nvPr>
            <p:ph type="body" idx="10"/>
          </p:nvPr>
        </p:nvSpPr>
        <p:spPr>
          <a:xfrm>
            <a:off x="7038233" y="4994651"/>
            <a:ext cx="1411267" cy="165836"/>
          </a:xfrm>
          <a:prstGeom prst="rect">
            <a:avLst/>
          </a:prstGeom>
          <a:noFill/>
          <a:ln w="0" cmpd="sng">
            <a:noFill/>
            <a:prstDash val="solid"/>
          </a:ln>
        </p:spPr>
        <p:txBody>
          <a:bodyPr vert="horz" lIns="0" tIns="34290" rIns="0" bIns="0" anchor="t"/>
          <a:lstStyle>
            <a:lvl1pPr marL="41459" marR="0" indent="0" algn="l">
              <a:lnSpc>
                <a:spcPts val="816"/>
              </a:lnSpc>
              <a:spcAft>
                <a:spcPts val="254"/>
              </a:spcAft>
              <a:defRPr/>
            </a:lvl1pPr>
          </a:lstStyle>
          <a:p>
            <a:pPr marL="45720" marR="0" indent="0" algn="l">
              <a:lnSpc>
                <a:spcPts val="900"/>
              </a:lnSpc>
              <a:spcAft>
                <a:spcPts val="280"/>
              </a:spcAft>
            </a:pPr>
            <a:r>
              <a:rPr lang="en-US" sz="589" b="1" spc="-9">
                <a:solidFill>
                  <a:srgbClr val="F16E1E"/>
                </a:solidFill>
                <a:latin typeface="Arial Narrow" panose="02020603050405020304" pitchFamily="2"/>
              </a:rPr>
              <a:t>INFO </a:t>
            </a:r>
            <a:r>
              <a:rPr lang="en-US" sz="816" b="1" spc="-9">
                <a:solidFill>
                  <a:srgbClr val="F16E1E"/>
                </a:solidFill>
                <a:latin typeface="Arial" panose="02020603050405020304" pitchFamily="2"/>
              </a:rPr>
              <a:t>• </a:t>
            </a:r>
            <a:r>
              <a:rPr lang="en-US" sz="589" b="1" spc="-9">
                <a:solidFill>
                  <a:srgbClr val="F16E1E"/>
                </a:solidFill>
                <a:latin typeface="Arial Narrow" panose="02020603050405020304" pitchFamily="2"/>
              </a:rPr>
              <a:t>BOOKING: </a:t>
            </a:r>
            <a:r>
              <a:rPr lang="en-US" sz="544" u="sng" spc="-9">
                <a:solidFill>
                  <a:srgbClr val="0000FF"/>
                </a:solidFill>
                <a:latin typeface="Arial Narrow" panose="02020603050405020304" pitchFamily="2"/>
              </a:rPr>
              <a:t>nasen.org.uk/events</a:t>
            </a:r>
            <a:r>
              <a:rPr lang="en-US" sz="100" spc="-9">
                <a:solidFill>
                  <a:srgbClr val="F16E1E"/>
                </a:solidFill>
                <a:latin typeface="Arial Narrow" panose="02020603050405020304" pitchFamily="2"/>
              </a:rPr>
              <a:t> </a:t>
            </a:r>
          </a:p>
        </p:txBody>
      </p:sp>
      <p:sp>
        <p:nvSpPr>
          <p:cNvPr id="60" name="Text Placeholder 59"/>
          <p:cNvSpPr>
            <a:spLocks noGrp="1"/>
          </p:cNvSpPr>
          <p:nvPr>
            <p:ph type="body" idx="10"/>
          </p:nvPr>
        </p:nvSpPr>
        <p:spPr>
          <a:xfrm>
            <a:off x="7041852" y="5834194"/>
            <a:ext cx="2199810" cy="483688"/>
          </a:xfrm>
          <a:prstGeom prst="rect">
            <a:avLst/>
          </a:prstGeom>
          <a:noFill/>
          <a:ln w="0" cmpd="sng">
            <a:noFill/>
            <a:prstDash val="solid"/>
          </a:ln>
        </p:spPr>
        <p:txBody>
          <a:bodyPr vert="horz" lIns="0" tIns="0" rIns="0" bIns="0" anchor="t"/>
          <a:lstStyle>
            <a:lvl1pPr marL="0" marR="0" indent="0" algn="l">
              <a:lnSpc>
                <a:spcPts val="725"/>
              </a:lnSpc>
              <a:spcAft>
                <a:spcPts val="0"/>
              </a:spcAft>
              <a:defRPr/>
            </a:lvl1pPr>
          </a:lstStyle>
          <a:p>
            <a:pPr marL="0" marR="0" indent="0" algn="l">
              <a:lnSpc>
                <a:spcPts val="800"/>
              </a:lnSpc>
              <a:spcAft>
                <a:spcPts val="0"/>
              </a:spcAft>
            </a:pPr>
            <a:r>
              <a:rPr lang="en-US" sz="635" spc="18">
                <a:solidFill>
                  <a:srgbClr val="213640"/>
                </a:solidFill>
                <a:latin typeface="Arial Narrow" panose="02020603050405020304" pitchFamily="2"/>
              </a:rPr>
              <a:t>Yvonne Sutton and Jennifer Staunton from School Improvement Liverpool explore the increased demand and ever-changing landscape within the Early Years sector in relation to meeting the needs of children with SEND and their families. </a:t>
            </a:r>
          </a:p>
        </p:txBody>
      </p:sp>
      <p:sp>
        <p:nvSpPr>
          <p:cNvPr id="61" name="Text Placeholder 60"/>
          <p:cNvSpPr>
            <a:spLocks noGrp="1"/>
          </p:cNvSpPr>
          <p:nvPr>
            <p:ph type="body" idx="10"/>
          </p:nvPr>
        </p:nvSpPr>
        <p:spPr>
          <a:xfrm>
            <a:off x="7038233" y="6381798"/>
            <a:ext cx="1411267" cy="165836"/>
          </a:xfrm>
          <a:prstGeom prst="rect">
            <a:avLst/>
          </a:prstGeom>
          <a:noFill/>
          <a:ln w="0" cmpd="sng">
            <a:noFill/>
            <a:prstDash val="solid"/>
          </a:ln>
        </p:spPr>
        <p:txBody>
          <a:bodyPr vert="horz" lIns="0" tIns="34925" rIns="0" bIns="0" anchor="t"/>
          <a:lstStyle>
            <a:lvl1pPr marL="41459" marR="0" indent="0" algn="l">
              <a:lnSpc>
                <a:spcPts val="816"/>
              </a:lnSpc>
              <a:spcAft>
                <a:spcPts val="231"/>
              </a:spcAft>
              <a:defRPr/>
            </a:lvl1pPr>
          </a:lstStyle>
          <a:p>
            <a:pPr marL="45720" marR="0" indent="0" algn="l">
              <a:lnSpc>
                <a:spcPts val="900"/>
              </a:lnSpc>
              <a:spcAft>
                <a:spcPts val="255"/>
              </a:spcAft>
            </a:pPr>
            <a:r>
              <a:rPr lang="en-US" sz="589" b="1" spc="-9">
                <a:solidFill>
                  <a:srgbClr val="164BA0"/>
                </a:solidFill>
                <a:latin typeface="Arial Narrow" panose="02020603050405020304" pitchFamily="2"/>
              </a:rPr>
              <a:t>INFO </a:t>
            </a:r>
            <a:r>
              <a:rPr lang="en-US" sz="816" b="1" spc="-9">
                <a:solidFill>
                  <a:srgbClr val="164BA0"/>
                </a:solidFill>
                <a:latin typeface="Arial" panose="02020603050405020304" pitchFamily="2"/>
              </a:rPr>
              <a:t>• </a:t>
            </a:r>
            <a:r>
              <a:rPr lang="en-US" sz="589" b="1" spc="-9">
                <a:solidFill>
                  <a:srgbClr val="164BA0"/>
                </a:solidFill>
                <a:latin typeface="Arial Narrow" panose="02020603050405020304" pitchFamily="2"/>
              </a:rPr>
              <a:t>BOOKING: </a:t>
            </a:r>
            <a:r>
              <a:rPr lang="en-US" sz="544" u="sng" spc="-9">
                <a:solidFill>
                  <a:srgbClr val="0000FF"/>
                </a:solidFill>
                <a:latin typeface="Arial Narrow" panose="02020603050405020304" pitchFamily="2"/>
              </a:rPr>
              <a:t>nasen.org.uk/events</a:t>
            </a:r>
            <a:r>
              <a:rPr lang="en-US" sz="100" spc="-9">
                <a:solidFill>
                  <a:srgbClr val="164BA0"/>
                </a:solidFill>
                <a:latin typeface="Arial Narrow" panose="02020603050405020304" pitchFamily="2"/>
              </a:rPr>
              <a:t> </a:t>
            </a:r>
          </a:p>
        </p:txBody>
      </p:sp>
      <p:sp>
        <p:nvSpPr>
          <p:cNvPr id="62" name="Text Placeholder 61"/>
          <p:cNvSpPr>
            <a:spLocks noGrp="1"/>
          </p:cNvSpPr>
          <p:nvPr>
            <p:ph type="body" idx="10"/>
          </p:nvPr>
        </p:nvSpPr>
        <p:spPr>
          <a:xfrm>
            <a:off x="9606608" y="4447048"/>
            <a:ext cx="2270047" cy="293092"/>
          </a:xfrm>
          <a:prstGeom prst="rect">
            <a:avLst/>
          </a:prstGeom>
          <a:noFill/>
          <a:ln w="0" cmpd="sng">
            <a:noFill/>
            <a:prstDash val="solid"/>
          </a:ln>
        </p:spPr>
        <p:txBody>
          <a:bodyPr vert="horz" lIns="0" tIns="0" rIns="0" bIns="0" anchor="t"/>
          <a:lstStyle>
            <a:lvl1pPr marL="0" marR="0" indent="0" algn="l">
              <a:lnSpc>
                <a:spcPts val="725"/>
              </a:lnSpc>
              <a:spcAft>
                <a:spcPts val="0"/>
              </a:spcAft>
              <a:defRPr/>
            </a:lvl1pPr>
          </a:lstStyle>
          <a:p>
            <a:pPr marL="0" marR="0" indent="0" algn="l">
              <a:lnSpc>
                <a:spcPts val="800"/>
              </a:lnSpc>
              <a:spcAft>
                <a:spcPts val="0"/>
              </a:spcAft>
            </a:pPr>
            <a:r>
              <a:rPr lang="en-US" sz="635" spc="0">
                <a:solidFill>
                  <a:srgbClr val="213640"/>
                </a:solidFill>
                <a:latin typeface="Arial Narrow" panose="02020603050405020304" pitchFamily="2"/>
              </a:rPr>
              <a:t>This session, suitable for SENCOs, teachers and support staff will introduce DLD, how it might be identified and some introductory ideas for support. </a:t>
            </a:r>
          </a:p>
        </p:txBody>
      </p:sp>
      <p:sp>
        <p:nvSpPr>
          <p:cNvPr id="63" name="Text Placeholder 62"/>
          <p:cNvSpPr>
            <a:spLocks noGrp="1"/>
          </p:cNvSpPr>
          <p:nvPr>
            <p:ph type="body" idx="10"/>
          </p:nvPr>
        </p:nvSpPr>
        <p:spPr>
          <a:xfrm>
            <a:off x="9602988" y="4994651"/>
            <a:ext cx="1411267" cy="165836"/>
          </a:xfrm>
          <a:prstGeom prst="rect">
            <a:avLst/>
          </a:prstGeom>
          <a:noFill/>
          <a:ln w="0" cmpd="sng">
            <a:noFill/>
            <a:prstDash val="solid"/>
          </a:ln>
        </p:spPr>
        <p:txBody>
          <a:bodyPr vert="horz" lIns="0" tIns="34290" rIns="0" bIns="0" anchor="t"/>
          <a:lstStyle>
            <a:lvl1pPr marL="41459" marR="0" indent="0" algn="l">
              <a:lnSpc>
                <a:spcPts val="816"/>
              </a:lnSpc>
              <a:spcAft>
                <a:spcPts val="254"/>
              </a:spcAft>
              <a:defRPr/>
            </a:lvl1pPr>
          </a:lstStyle>
          <a:p>
            <a:pPr marL="45720" marR="0" indent="0" algn="l">
              <a:lnSpc>
                <a:spcPts val="900"/>
              </a:lnSpc>
              <a:spcAft>
                <a:spcPts val="280"/>
              </a:spcAft>
            </a:pPr>
            <a:r>
              <a:rPr lang="en-US" sz="589" b="1" spc="-9">
                <a:solidFill>
                  <a:srgbClr val="F16E1E"/>
                </a:solidFill>
                <a:latin typeface="Arial Narrow" panose="02020603050405020304" pitchFamily="2"/>
              </a:rPr>
              <a:t>INFO </a:t>
            </a:r>
            <a:r>
              <a:rPr lang="en-US" sz="816" b="1" spc="-9">
                <a:solidFill>
                  <a:srgbClr val="F16E1E"/>
                </a:solidFill>
                <a:latin typeface="Arial" panose="02020603050405020304" pitchFamily="2"/>
              </a:rPr>
              <a:t>• </a:t>
            </a:r>
            <a:r>
              <a:rPr lang="en-US" sz="589" b="1" spc="-9">
                <a:solidFill>
                  <a:srgbClr val="F16E1E"/>
                </a:solidFill>
                <a:latin typeface="Arial Narrow" panose="02020603050405020304" pitchFamily="2"/>
              </a:rPr>
              <a:t>BOOKING: </a:t>
            </a:r>
            <a:r>
              <a:rPr lang="en-US" sz="544" u="sng" spc="-9">
                <a:solidFill>
                  <a:srgbClr val="0000FF"/>
                </a:solidFill>
                <a:latin typeface="Arial Narrow" panose="02020603050405020304" pitchFamily="2"/>
              </a:rPr>
              <a:t>nasen.org.uk/events</a:t>
            </a:r>
            <a:r>
              <a:rPr lang="en-US" sz="100" spc="-9">
                <a:solidFill>
                  <a:srgbClr val="F16E1E"/>
                </a:solidFill>
                <a:latin typeface="Arial Narrow" panose="02020603050405020304" pitchFamily="2"/>
              </a:rPr>
              <a:t> </a:t>
            </a:r>
          </a:p>
        </p:txBody>
      </p:sp>
    </p:spTree>
    <p:extLst>
      <p:ext uri="{BB962C8B-B14F-4D97-AF65-F5344CB8AC3E}">
        <p14:creationId xmlns:p14="http://schemas.microsoft.com/office/powerpoint/2010/main" val="159305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81E0-6AB4-6234-41A1-4C3C2E3D0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70385B-9BB9-1665-6301-1BB941E07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B91DB9-5A97-4D8F-9E11-E2448EAA2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978577-7C65-249B-5074-8342D2816ECC}"/>
              </a:ext>
            </a:extLst>
          </p:cNvPr>
          <p:cNvSpPr>
            <a:spLocks noGrp="1"/>
          </p:cNvSpPr>
          <p:nvPr>
            <p:ph type="dt" sz="half" idx="10"/>
          </p:nvPr>
        </p:nvSpPr>
        <p:spPr/>
        <p:txBody>
          <a:bodyPr/>
          <a:lstStyle/>
          <a:p>
            <a:fld id="{7A43F176-329B-42F9-B7AF-C1C6132C337A}" type="datetimeFigureOut">
              <a:rPr lang="en-GB" smtClean="0"/>
              <a:t>12/10/2023</a:t>
            </a:fld>
            <a:endParaRPr lang="en-GB"/>
          </a:p>
        </p:txBody>
      </p:sp>
      <p:sp>
        <p:nvSpPr>
          <p:cNvPr id="6" name="Footer Placeholder 5">
            <a:extLst>
              <a:ext uri="{FF2B5EF4-FFF2-40B4-BE49-F238E27FC236}">
                <a16:creationId xmlns:a16="http://schemas.microsoft.com/office/drawing/2014/main" id="{0D28AC08-EF79-C5C8-B709-B52F33AF8D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189114-67C3-F34E-8C1A-3054D7381188}"/>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21615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9867-FD24-2792-5F18-B6EC97BFFE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DFB516-842C-FF19-813B-5182B9C943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41A49F-8290-02E7-6205-9949BC6F8155}"/>
              </a:ext>
            </a:extLst>
          </p:cNvPr>
          <p:cNvSpPr>
            <a:spLocks noGrp="1"/>
          </p:cNvSpPr>
          <p:nvPr>
            <p:ph type="dt" sz="half" idx="10"/>
          </p:nvPr>
        </p:nvSpPr>
        <p:spPr/>
        <p:txBody>
          <a:bodyPr/>
          <a:lstStyle/>
          <a:p>
            <a:fld id="{7A43F176-329B-42F9-B7AF-C1C6132C337A}" type="datetimeFigureOut">
              <a:rPr lang="en-GB" smtClean="0"/>
              <a:t>12/10/2023</a:t>
            </a:fld>
            <a:endParaRPr lang="en-GB"/>
          </a:p>
        </p:txBody>
      </p:sp>
      <p:sp>
        <p:nvSpPr>
          <p:cNvPr id="5" name="Footer Placeholder 4">
            <a:extLst>
              <a:ext uri="{FF2B5EF4-FFF2-40B4-BE49-F238E27FC236}">
                <a16:creationId xmlns:a16="http://schemas.microsoft.com/office/drawing/2014/main" id="{873A8399-543D-7FFC-7FB7-D72E44049C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2F0CF-5A9D-25DA-E8E8-29ED602D8BCE}"/>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368166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D8DB30-52F2-241A-8B6B-11F5F17FCF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0237EE-E7DA-669D-85C9-AF72CCFFD2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D17281-CBA7-1160-7557-BD8EBCB85163}"/>
              </a:ext>
            </a:extLst>
          </p:cNvPr>
          <p:cNvSpPr>
            <a:spLocks noGrp="1"/>
          </p:cNvSpPr>
          <p:nvPr>
            <p:ph type="dt" sz="half" idx="10"/>
          </p:nvPr>
        </p:nvSpPr>
        <p:spPr/>
        <p:txBody>
          <a:bodyPr/>
          <a:lstStyle/>
          <a:p>
            <a:fld id="{7A43F176-329B-42F9-B7AF-C1C6132C337A}" type="datetimeFigureOut">
              <a:rPr lang="en-GB" smtClean="0"/>
              <a:t>12/10/2023</a:t>
            </a:fld>
            <a:endParaRPr lang="en-GB"/>
          </a:p>
        </p:txBody>
      </p:sp>
      <p:sp>
        <p:nvSpPr>
          <p:cNvPr id="5" name="Footer Placeholder 4">
            <a:extLst>
              <a:ext uri="{FF2B5EF4-FFF2-40B4-BE49-F238E27FC236}">
                <a16:creationId xmlns:a16="http://schemas.microsoft.com/office/drawing/2014/main" id="{51E5974B-B167-5DDA-51DF-ABE2B4A238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3E153-6365-05C3-D292-AFC9D51C54F4}"/>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223440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B5CE-EB41-41E9-8F43-033520A51A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0460CA-CE33-2F66-2753-A8C2985E8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3C32E1-28D6-EEA9-DD6C-DF58EF0A1078}"/>
              </a:ext>
            </a:extLst>
          </p:cNvPr>
          <p:cNvSpPr>
            <a:spLocks noGrp="1"/>
          </p:cNvSpPr>
          <p:nvPr>
            <p:ph type="dt" sz="half" idx="10"/>
          </p:nvPr>
        </p:nvSpPr>
        <p:spPr/>
        <p:txBody>
          <a:bodyPr/>
          <a:lstStyle/>
          <a:p>
            <a:fld id="{FA28CF0F-4F83-405B-9FFA-386561D77DC2}" type="datetimeFigureOut">
              <a:rPr lang="en-GB" smtClean="0"/>
              <a:t>12/10/2023</a:t>
            </a:fld>
            <a:endParaRPr lang="en-GB"/>
          </a:p>
        </p:txBody>
      </p:sp>
      <p:sp>
        <p:nvSpPr>
          <p:cNvPr id="5" name="Footer Placeholder 4">
            <a:extLst>
              <a:ext uri="{FF2B5EF4-FFF2-40B4-BE49-F238E27FC236}">
                <a16:creationId xmlns:a16="http://schemas.microsoft.com/office/drawing/2014/main" id="{9DBEB11D-8F6A-4991-AA71-5E1A2D78F3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C74E97-181A-0511-341B-D9C6A416C6FA}"/>
              </a:ext>
            </a:extLst>
          </p:cNvPr>
          <p:cNvSpPr>
            <a:spLocks noGrp="1"/>
          </p:cNvSpPr>
          <p:nvPr>
            <p:ph type="sldNum" sz="quarter" idx="12"/>
          </p:nvPr>
        </p:nvSpPr>
        <p:spPr/>
        <p:txBody>
          <a:bodyPr/>
          <a:lstStyle/>
          <a:p>
            <a:fld id="{E0261D2A-B420-4AF2-9A8F-BB465B0C9337}" type="slidenum">
              <a:rPr lang="en-GB" smtClean="0"/>
              <a:t>‹#›</a:t>
            </a:fld>
            <a:endParaRPr lang="en-GB"/>
          </a:p>
        </p:txBody>
      </p:sp>
    </p:spTree>
    <p:extLst>
      <p:ext uri="{BB962C8B-B14F-4D97-AF65-F5344CB8AC3E}">
        <p14:creationId xmlns:p14="http://schemas.microsoft.com/office/powerpoint/2010/main" val="3144550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807A-443C-2C10-D15D-2B92264990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C9DE2D-C7D8-B4FA-608F-FC0ED99947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2B1E19-C13E-86B2-504A-896F9E3A6540}"/>
              </a:ext>
            </a:extLst>
          </p:cNvPr>
          <p:cNvSpPr>
            <a:spLocks noGrp="1"/>
          </p:cNvSpPr>
          <p:nvPr>
            <p:ph type="dt" sz="half" idx="10"/>
          </p:nvPr>
        </p:nvSpPr>
        <p:spPr/>
        <p:txBody>
          <a:bodyPr/>
          <a:lstStyle/>
          <a:p>
            <a:fld id="{FA28CF0F-4F83-405B-9FFA-386561D77DC2}" type="datetimeFigureOut">
              <a:rPr lang="en-GB" smtClean="0"/>
              <a:t>12/10/2023</a:t>
            </a:fld>
            <a:endParaRPr lang="en-GB"/>
          </a:p>
        </p:txBody>
      </p:sp>
      <p:sp>
        <p:nvSpPr>
          <p:cNvPr id="5" name="Footer Placeholder 4">
            <a:extLst>
              <a:ext uri="{FF2B5EF4-FFF2-40B4-BE49-F238E27FC236}">
                <a16:creationId xmlns:a16="http://schemas.microsoft.com/office/drawing/2014/main" id="{67D5E504-5E73-CC92-8D19-969E69585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181C43-88FD-43EA-FDCD-8ADE6C68308D}"/>
              </a:ext>
            </a:extLst>
          </p:cNvPr>
          <p:cNvSpPr>
            <a:spLocks noGrp="1"/>
          </p:cNvSpPr>
          <p:nvPr>
            <p:ph type="sldNum" sz="quarter" idx="12"/>
          </p:nvPr>
        </p:nvSpPr>
        <p:spPr/>
        <p:txBody>
          <a:bodyPr/>
          <a:lstStyle/>
          <a:p>
            <a:fld id="{E0261D2A-B420-4AF2-9A8F-BB465B0C9337}" type="slidenum">
              <a:rPr lang="en-GB" smtClean="0"/>
              <a:t>‹#›</a:t>
            </a:fld>
            <a:endParaRPr lang="en-GB"/>
          </a:p>
        </p:txBody>
      </p:sp>
    </p:spTree>
    <p:extLst>
      <p:ext uri="{BB962C8B-B14F-4D97-AF65-F5344CB8AC3E}">
        <p14:creationId xmlns:p14="http://schemas.microsoft.com/office/powerpoint/2010/main" val="2116286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F205-7A6A-765B-676B-F3CBB3F21C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EFF5E2-FFA5-6D78-D37A-DA62647E5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2D8F19-EA89-3E7D-AB90-F23046D35F7D}"/>
              </a:ext>
            </a:extLst>
          </p:cNvPr>
          <p:cNvSpPr>
            <a:spLocks noGrp="1"/>
          </p:cNvSpPr>
          <p:nvPr>
            <p:ph type="dt" sz="half" idx="10"/>
          </p:nvPr>
        </p:nvSpPr>
        <p:spPr/>
        <p:txBody>
          <a:bodyPr/>
          <a:lstStyle/>
          <a:p>
            <a:fld id="{FA28CF0F-4F83-405B-9FFA-386561D77DC2}" type="datetimeFigureOut">
              <a:rPr lang="en-GB" smtClean="0"/>
              <a:t>12/10/2023</a:t>
            </a:fld>
            <a:endParaRPr lang="en-GB"/>
          </a:p>
        </p:txBody>
      </p:sp>
      <p:sp>
        <p:nvSpPr>
          <p:cNvPr id="5" name="Footer Placeholder 4">
            <a:extLst>
              <a:ext uri="{FF2B5EF4-FFF2-40B4-BE49-F238E27FC236}">
                <a16:creationId xmlns:a16="http://schemas.microsoft.com/office/drawing/2014/main" id="{59104431-8B85-8F45-8A01-D08404F5C6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7127D0-D7D3-3C67-07FA-A5A38F4AC3D6}"/>
              </a:ext>
            </a:extLst>
          </p:cNvPr>
          <p:cNvSpPr>
            <a:spLocks noGrp="1"/>
          </p:cNvSpPr>
          <p:nvPr>
            <p:ph type="sldNum" sz="quarter" idx="12"/>
          </p:nvPr>
        </p:nvSpPr>
        <p:spPr/>
        <p:txBody>
          <a:bodyPr/>
          <a:lstStyle/>
          <a:p>
            <a:fld id="{E0261D2A-B420-4AF2-9A8F-BB465B0C9337}" type="slidenum">
              <a:rPr lang="en-GB" smtClean="0"/>
              <a:t>‹#›</a:t>
            </a:fld>
            <a:endParaRPr lang="en-GB"/>
          </a:p>
        </p:txBody>
      </p:sp>
    </p:spTree>
    <p:extLst>
      <p:ext uri="{BB962C8B-B14F-4D97-AF65-F5344CB8AC3E}">
        <p14:creationId xmlns:p14="http://schemas.microsoft.com/office/powerpoint/2010/main" val="3385520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CB41-1B28-3A42-60DF-8F7E128814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7A5B4D-9A69-F6C3-B6CA-159DD5ECA6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E574C0-FF9D-2AF4-5F96-533FA0371C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5735DB-84E9-AA20-0E17-8C9E97159098}"/>
              </a:ext>
            </a:extLst>
          </p:cNvPr>
          <p:cNvSpPr>
            <a:spLocks noGrp="1"/>
          </p:cNvSpPr>
          <p:nvPr>
            <p:ph type="dt" sz="half" idx="10"/>
          </p:nvPr>
        </p:nvSpPr>
        <p:spPr/>
        <p:txBody>
          <a:bodyPr/>
          <a:lstStyle/>
          <a:p>
            <a:fld id="{FA28CF0F-4F83-405B-9FFA-386561D77DC2}" type="datetimeFigureOut">
              <a:rPr lang="en-GB" smtClean="0"/>
              <a:t>12/10/2023</a:t>
            </a:fld>
            <a:endParaRPr lang="en-GB"/>
          </a:p>
        </p:txBody>
      </p:sp>
      <p:sp>
        <p:nvSpPr>
          <p:cNvPr id="6" name="Footer Placeholder 5">
            <a:extLst>
              <a:ext uri="{FF2B5EF4-FFF2-40B4-BE49-F238E27FC236}">
                <a16:creationId xmlns:a16="http://schemas.microsoft.com/office/drawing/2014/main" id="{CE49DCAC-619B-286D-427A-C9897B74EB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395108-68BB-FF0A-52CD-DAFC80DA6D53}"/>
              </a:ext>
            </a:extLst>
          </p:cNvPr>
          <p:cNvSpPr>
            <a:spLocks noGrp="1"/>
          </p:cNvSpPr>
          <p:nvPr>
            <p:ph type="sldNum" sz="quarter" idx="12"/>
          </p:nvPr>
        </p:nvSpPr>
        <p:spPr/>
        <p:txBody>
          <a:bodyPr/>
          <a:lstStyle/>
          <a:p>
            <a:fld id="{E0261D2A-B420-4AF2-9A8F-BB465B0C9337}" type="slidenum">
              <a:rPr lang="en-GB" smtClean="0"/>
              <a:t>‹#›</a:t>
            </a:fld>
            <a:endParaRPr lang="en-GB"/>
          </a:p>
        </p:txBody>
      </p:sp>
    </p:spTree>
    <p:extLst>
      <p:ext uri="{BB962C8B-B14F-4D97-AF65-F5344CB8AC3E}">
        <p14:creationId xmlns:p14="http://schemas.microsoft.com/office/powerpoint/2010/main" val="12549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50F4-E0F7-F0D9-5721-E3E34830D9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E32AD7-3137-565E-B7BB-F41D38875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8D90F-DA8D-F036-FC51-6D8B3739AE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74077A-1E94-9D36-9F77-FB633E1763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D4CB6C-AE87-C0F4-3BC0-644CAAEE01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55984B-C9F7-A256-CD44-948361F4D248}"/>
              </a:ext>
            </a:extLst>
          </p:cNvPr>
          <p:cNvSpPr>
            <a:spLocks noGrp="1"/>
          </p:cNvSpPr>
          <p:nvPr>
            <p:ph type="dt" sz="half" idx="10"/>
          </p:nvPr>
        </p:nvSpPr>
        <p:spPr/>
        <p:txBody>
          <a:bodyPr/>
          <a:lstStyle/>
          <a:p>
            <a:fld id="{FA28CF0F-4F83-405B-9FFA-386561D77DC2}" type="datetimeFigureOut">
              <a:rPr lang="en-GB" smtClean="0"/>
              <a:t>12/10/2023</a:t>
            </a:fld>
            <a:endParaRPr lang="en-GB"/>
          </a:p>
        </p:txBody>
      </p:sp>
      <p:sp>
        <p:nvSpPr>
          <p:cNvPr id="8" name="Footer Placeholder 7">
            <a:extLst>
              <a:ext uri="{FF2B5EF4-FFF2-40B4-BE49-F238E27FC236}">
                <a16:creationId xmlns:a16="http://schemas.microsoft.com/office/drawing/2014/main" id="{F75A995E-2D34-EE70-AE6D-C67ACB1018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7B8808-1B18-18FB-8F32-C8C0ABB8B186}"/>
              </a:ext>
            </a:extLst>
          </p:cNvPr>
          <p:cNvSpPr>
            <a:spLocks noGrp="1"/>
          </p:cNvSpPr>
          <p:nvPr>
            <p:ph type="sldNum" sz="quarter" idx="12"/>
          </p:nvPr>
        </p:nvSpPr>
        <p:spPr/>
        <p:txBody>
          <a:bodyPr/>
          <a:lstStyle/>
          <a:p>
            <a:fld id="{E0261D2A-B420-4AF2-9A8F-BB465B0C9337}" type="slidenum">
              <a:rPr lang="en-GB" smtClean="0"/>
              <a:t>‹#›</a:t>
            </a:fld>
            <a:endParaRPr lang="en-GB"/>
          </a:p>
        </p:txBody>
      </p:sp>
    </p:spTree>
    <p:extLst>
      <p:ext uri="{BB962C8B-B14F-4D97-AF65-F5344CB8AC3E}">
        <p14:creationId xmlns:p14="http://schemas.microsoft.com/office/powerpoint/2010/main" val="1850919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1802-C550-5E38-01E6-38529EB4F4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BCA85D-FB3C-FC41-6B9D-9408D3D2557C}"/>
              </a:ext>
            </a:extLst>
          </p:cNvPr>
          <p:cNvSpPr>
            <a:spLocks noGrp="1"/>
          </p:cNvSpPr>
          <p:nvPr>
            <p:ph type="dt" sz="half" idx="10"/>
          </p:nvPr>
        </p:nvSpPr>
        <p:spPr/>
        <p:txBody>
          <a:bodyPr/>
          <a:lstStyle/>
          <a:p>
            <a:fld id="{FA28CF0F-4F83-405B-9FFA-386561D77DC2}" type="datetimeFigureOut">
              <a:rPr lang="en-GB" smtClean="0"/>
              <a:t>12/10/2023</a:t>
            </a:fld>
            <a:endParaRPr lang="en-GB"/>
          </a:p>
        </p:txBody>
      </p:sp>
      <p:sp>
        <p:nvSpPr>
          <p:cNvPr id="4" name="Footer Placeholder 3">
            <a:extLst>
              <a:ext uri="{FF2B5EF4-FFF2-40B4-BE49-F238E27FC236}">
                <a16:creationId xmlns:a16="http://schemas.microsoft.com/office/drawing/2014/main" id="{6C526BF6-4ABF-5379-5A73-EFF3B337C7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9F551F-6ACE-F1E0-E58D-665E04992DC1}"/>
              </a:ext>
            </a:extLst>
          </p:cNvPr>
          <p:cNvSpPr>
            <a:spLocks noGrp="1"/>
          </p:cNvSpPr>
          <p:nvPr>
            <p:ph type="sldNum" sz="quarter" idx="12"/>
          </p:nvPr>
        </p:nvSpPr>
        <p:spPr/>
        <p:txBody>
          <a:bodyPr/>
          <a:lstStyle/>
          <a:p>
            <a:fld id="{E0261D2A-B420-4AF2-9A8F-BB465B0C9337}" type="slidenum">
              <a:rPr lang="en-GB" smtClean="0"/>
              <a:t>‹#›</a:t>
            </a:fld>
            <a:endParaRPr lang="en-GB"/>
          </a:p>
        </p:txBody>
      </p:sp>
    </p:spTree>
    <p:extLst>
      <p:ext uri="{BB962C8B-B14F-4D97-AF65-F5344CB8AC3E}">
        <p14:creationId xmlns:p14="http://schemas.microsoft.com/office/powerpoint/2010/main" val="1074628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662980-537D-8F9E-DA9F-5715DF64D657}"/>
              </a:ext>
            </a:extLst>
          </p:cNvPr>
          <p:cNvSpPr>
            <a:spLocks noGrp="1"/>
          </p:cNvSpPr>
          <p:nvPr>
            <p:ph type="dt" sz="half" idx="10"/>
          </p:nvPr>
        </p:nvSpPr>
        <p:spPr/>
        <p:txBody>
          <a:bodyPr/>
          <a:lstStyle/>
          <a:p>
            <a:fld id="{FA28CF0F-4F83-405B-9FFA-386561D77DC2}" type="datetimeFigureOut">
              <a:rPr lang="en-GB" smtClean="0"/>
              <a:t>12/10/2023</a:t>
            </a:fld>
            <a:endParaRPr lang="en-GB"/>
          </a:p>
        </p:txBody>
      </p:sp>
      <p:sp>
        <p:nvSpPr>
          <p:cNvPr id="3" name="Footer Placeholder 2">
            <a:extLst>
              <a:ext uri="{FF2B5EF4-FFF2-40B4-BE49-F238E27FC236}">
                <a16:creationId xmlns:a16="http://schemas.microsoft.com/office/drawing/2014/main" id="{29DC2735-2485-A376-D2AE-30D3E4A0DC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0CBA40-FB31-45B9-28E5-27E4F6765813}"/>
              </a:ext>
            </a:extLst>
          </p:cNvPr>
          <p:cNvSpPr>
            <a:spLocks noGrp="1"/>
          </p:cNvSpPr>
          <p:nvPr>
            <p:ph type="sldNum" sz="quarter" idx="12"/>
          </p:nvPr>
        </p:nvSpPr>
        <p:spPr/>
        <p:txBody>
          <a:bodyPr/>
          <a:lstStyle/>
          <a:p>
            <a:fld id="{E0261D2A-B420-4AF2-9A8F-BB465B0C9337}" type="slidenum">
              <a:rPr lang="en-GB" smtClean="0"/>
              <a:t>‹#›</a:t>
            </a:fld>
            <a:endParaRPr lang="en-GB"/>
          </a:p>
        </p:txBody>
      </p:sp>
    </p:spTree>
    <p:extLst>
      <p:ext uri="{BB962C8B-B14F-4D97-AF65-F5344CB8AC3E}">
        <p14:creationId xmlns:p14="http://schemas.microsoft.com/office/powerpoint/2010/main" val="412249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2F4F-5549-E181-4FD4-6A67E09184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E3815D-7023-BBFD-923B-CE3089524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CEDF41-9CB0-1B7D-A3A9-BBF32288A00E}"/>
              </a:ext>
            </a:extLst>
          </p:cNvPr>
          <p:cNvSpPr>
            <a:spLocks noGrp="1"/>
          </p:cNvSpPr>
          <p:nvPr>
            <p:ph type="dt" sz="half" idx="10"/>
          </p:nvPr>
        </p:nvSpPr>
        <p:spPr/>
        <p:txBody>
          <a:bodyPr/>
          <a:lstStyle/>
          <a:p>
            <a:fld id="{7A43F176-329B-42F9-B7AF-C1C6132C337A}" type="datetimeFigureOut">
              <a:rPr lang="en-GB" smtClean="0"/>
              <a:t>12/10/2023</a:t>
            </a:fld>
            <a:endParaRPr lang="en-GB"/>
          </a:p>
        </p:txBody>
      </p:sp>
      <p:sp>
        <p:nvSpPr>
          <p:cNvPr id="5" name="Footer Placeholder 4">
            <a:extLst>
              <a:ext uri="{FF2B5EF4-FFF2-40B4-BE49-F238E27FC236}">
                <a16:creationId xmlns:a16="http://schemas.microsoft.com/office/drawing/2014/main" id="{87BA4301-0256-7686-F3E8-6C304B4D1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7A1987-1089-2AA8-D7AA-8AFE92DD2C1A}"/>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2954663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E7CE-7E93-C4EA-8AF7-604620539D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05F04D-E352-14B7-8F66-53401540D7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160FEA-E639-2B34-E865-523DA199D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E1EC2-CC43-B06E-C3F9-62EA947EDC22}"/>
              </a:ext>
            </a:extLst>
          </p:cNvPr>
          <p:cNvSpPr>
            <a:spLocks noGrp="1"/>
          </p:cNvSpPr>
          <p:nvPr>
            <p:ph type="dt" sz="half" idx="10"/>
          </p:nvPr>
        </p:nvSpPr>
        <p:spPr/>
        <p:txBody>
          <a:bodyPr/>
          <a:lstStyle/>
          <a:p>
            <a:fld id="{FA28CF0F-4F83-405B-9FFA-386561D77DC2}" type="datetimeFigureOut">
              <a:rPr lang="en-GB" smtClean="0"/>
              <a:t>12/10/2023</a:t>
            </a:fld>
            <a:endParaRPr lang="en-GB"/>
          </a:p>
        </p:txBody>
      </p:sp>
      <p:sp>
        <p:nvSpPr>
          <p:cNvPr id="6" name="Footer Placeholder 5">
            <a:extLst>
              <a:ext uri="{FF2B5EF4-FFF2-40B4-BE49-F238E27FC236}">
                <a16:creationId xmlns:a16="http://schemas.microsoft.com/office/drawing/2014/main" id="{DBE64A60-DA71-CD7E-5B31-DA05457237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E749F3-8677-6227-2CD7-11DDF8A57C6A}"/>
              </a:ext>
            </a:extLst>
          </p:cNvPr>
          <p:cNvSpPr>
            <a:spLocks noGrp="1"/>
          </p:cNvSpPr>
          <p:nvPr>
            <p:ph type="sldNum" sz="quarter" idx="12"/>
          </p:nvPr>
        </p:nvSpPr>
        <p:spPr/>
        <p:txBody>
          <a:bodyPr/>
          <a:lstStyle/>
          <a:p>
            <a:fld id="{E0261D2A-B420-4AF2-9A8F-BB465B0C9337}" type="slidenum">
              <a:rPr lang="en-GB" smtClean="0"/>
              <a:t>‹#›</a:t>
            </a:fld>
            <a:endParaRPr lang="en-GB"/>
          </a:p>
        </p:txBody>
      </p:sp>
    </p:spTree>
    <p:extLst>
      <p:ext uri="{BB962C8B-B14F-4D97-AF65-F5344CB8AC3E}">
        <p14:creationId xmlns:p14="http://schemas.microsoft.com/office/powerpoint/2010/main" val="52888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4350-22DF-CF5A-94CE-BDF9B263B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91E979-B7B5-F13B-11AF-F12714A4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CBEEC8-0109-6125-6307-987D7AE40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0D7A3-A7E3-A5DB-EA67-E7CC18F167D6}"/>
              </a:ext>
            </a:extLst>
          </p:cNvPr>
          <p:cNvSpPr>
            <a:spLocks noGrp="1"/>
          </p:cNvSpPr>
          <p:nvPr>
            <p:ph type="dt" sz="half" idx="10"/>
          </p:nvPr>
        </p:nvSpPr>
        <p:spPr/>
        <p:txBody>
          <a:bodyPr/>
          <a:lstStyle/>
          <a:p>
            <a:fld id="{FA28CF0F-4F83-405B-9FFA-386561D77DC2}" type="datetimeFigureOut">
              <a:rPr lang="en-GB" smtClean="0"/>
              <a:t>12/10/2023</a:t>
            </a:fld>
            <a:endParaRPr lang="en-GB"/>
          </a:p>
        </p:txBody>
      </p:sp>
      <p:sp>
        <p:nvSpPr>
          <p:cNvPr id="6" name="Footer Placeholder 5">
            <a:extLst>
              <a:ext uri="{FF2B5EF4-FFF2-40B4-BE49-F238E27FC236}">
                <a16:creationId xmlns:a16="http://schemas.microsoft.com/office/drawing/2014/main" id="{C0339ABD-C9D0-AF47-FFF4-D76E198918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1B5C00-32C9-048D-620A-DAA459BBD250}"/>
              </a:ext>
            </a:extLst>
          </p:cNvPr>
          <p:cNvSpPr>
            <a:spLocks noGrp="1"/>
          </p:cNvSpPr>
          <p:nvPr>
            <p:ph type="sldNum" sz="quarter" idx="12"/>
          </p:nvPr>
        </p:nvSpPr>
        <p:spPr/>
        <p:txBody>
          <a:bodyPr/>
          <a:lstStyle/>
          <a:p>
            <a:fld id="{E0261D2A-B420-4AF2-9A8F-BB465B0C9337}" type="slidenum">
              <a:rPr lang="en-GB" smtClean="0"/>
              <a:t>‹#›</a:t>
            </a:fld>
            <a:endParaRPr lang="en-GB"/>
          </a:p>
        </p:txBody>
      </p:sp>
    </p:spTree>
    <p:extLst>
      <p:ext uri="{BB962C8B-B14F-4D97-AF65-F5344CB8AC3E}">
        <p14:creationId xmlns:p14="http://schemas.microsoft.com/office/powerpoint/2010/main" val="80504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76A9-1328-3337-1320-ECE32977A8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7D8BCC-76B4-774E-FA13-FC47075728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AA1F79-EA86-2274-7602-774D1DF162B8}"/>
              </a:ext>
            </a:extLst>
          </p:cNvPr>
          <p:cNvSpPr>
            <a:spLocks noGrp="1"/>
          </p:cNvSpPr>
          <p:nvPr>
            <p:ph type="dt" sz="half" idx="10"/>
          </p:nvPr>
        </p:nvSpPr>
        <p:spPr/>
        <p:txBody>
          <a:bodyPr/>
          <a:lstStyle/>
          <a:p>
            <a:fld id="{FA28CF0F-4F83-405B-9FFA-386561D77DC2}" type="datetimeFigureOut">
              <a:rPr lang="en-GB" smtClean="0"/>
              <a:t>12/10/2023</a:t>
            </a:fld>
            <a:endParaRPr lang="en-GB"/>
          </a:p>
        </p:txBody>
      </p:sp>
      <p:sp>
        <p:nvSpPr>
          <p:cNvPr id="5" name="Footer Placeholder 4">
            <a:extLst>
              <a:ext uri="{FF2B5EF4-FFF2-40B4-BE49-F238E27FC236}">
                <a16:creationId xmlns:a16="http://schemas.microsoft.com/office/drawing/2014/main" id="{96F732A4-0E48-986D-DE7B-D4ED5554F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6E016A-CF6E-3941-D628-9C6B6C99C86E}"/>
              </a:ext>
            </a:extLst>
          </p:cNvPr>
          <p:cNvSpPr>
            <a:spLocks noGrp="1"/>
          </p:cNvSpPr>
          <p:nvPr>
            <p:ph type="sldNum" sz="quarter" idx="12"/>
          </p:nvPr>
        </p:nvSpPr>
        <p:spPr/>
        <p:txBody>
          <a:bodyPr/>
          <a:lstStyle/>
          <a:p>
            <a:fld id="{E0261D2A-B420-4AF2-9A8F-BB465B0C9337}" type="slidenum">
              <a:rPr lang="en-GB" smtClean="0"/>
              <a:t>‹#›</a:t>
            </a:fld>
            <a:endParaRPr lang="en-GB"/>
          </a:p>
        </p:txBody>
      </p:sp>
    </p:spTree>
    <p:extLst>
      <p:ext uri="{BB962C8B-B14F-4D97-AF65-F5344CB8AC3E}">
        <p14:creationId xmlns:p14="http://schemas.microsoft.com/office/powerpoint/2010/main" val="407985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8A1F23-8729-A119-CB35-775BDBE63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9D5B50-53DF-0368-9B90-09534D93CA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AA2B5D-2F3A-9F0D-B0BB-09EDE75BCE51}"/>
              </a:ext>
            </a:extLst>
          </p:cNvPr>
          <p:cNvSpPr>
            <a:spLocks noGrp="1"/>
          </p:cNvSpPr>
          <p:nvPr>
            <p:ph type="dt" sz="half" idx="10"/>
          </p:nvPr>
        </p:nvSpPr>
        <p:spPr/>
        <p:txBody>
          <a:bodyPr/>
          <a:lstStyle/>
          <a:p>
            <a:fld id="{FA28CF0F-4F83-405B-9FFA-386561D77DC2}" type="datetimeFigureOut">
              <a:rPr lang="en-GB" smtClean="0"/>
              <a:t>12/10/2023</a:t>
            </a:fld>
            <a:endParaRPr lang="en-GB"/>
          </a:p>
        </p:txBody>
      </p:sp>
      <p:sp>
        <p:nvSpPr>
          <p:cNvPr id="5" name="Footer Placeholder 4">
            <a:extLst>
              <a:ext uri="{FF2B5EF4-FFF2-40B4-BE49-F238E27FC236}">
                <a16:creationId xmlns:a16="http://schemas.microsoft.com/office/drawing/2014/main" id="{10712C8B-2E8F-C500-1897-2CD344FA50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235BF-BBEF-25BD-8054-7B55139F4C28}"/>
              </a:ext>
            </a:extLst>
          </p:cNvPr>
          <p:cNvSpPr>
            <a:spLocks noGrp="1"/>
          </p:cNvSpPr>
          <p:nvPr>
            <p:ph type="sldNum" sz="quarter" idx="12"/>
          </p:nvPr>
        </p:nvSpPr>
        <p:spPr/>
        <p:txBody>
          <a:bodyPr/>
          <a:lstStyle/>
          <a:p>
            <a:fld id="{E0261D2A-B420-4AF2-9A8F-BB465B0C9337}" type="slidenum">
              <a:rPr lang="en-GB" smtClean="0"/>
              <a:t>‹#›</a:t>
            </a:fld>
            <a:endParaRPr lang="en-GB"/>
          </a:p>
        </p:txBody>
      </p:sp>
    </p:spTree>
    <p:extLst>
      <p:ext uri="{BB962C8B-B14F-4D97-AF65-F5344CB8AC3E}">
        <p14:creationId xmlns:p14="http://schemas.microsoft.com/office/powerpoint/2010/main" val="3560365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1C9F-1957-6B4E-BEAC-BED1D479E9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ED10C-6B75-AE42-849A-3EC020B99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F7A38-B077-AB4E-8348-85D3EB13F842}"/>
              </a:ext>
            </a:extLst>
          </p:cNvPr>
          <p:cNvSpPr>
            <a:spLocks noGrp="1"/>
          </p:cNvSpPr>
          <p:nvPr>
            <p:ph type="dt" sz="half" idx="10"/>
          </p:nvPr>
        </p:nvSpPr>
        <p:spPr/>
        <p:txBody>
          <a:bodyPr/>
          <a:lstStyle/>
          <a:p>
            <a:fld id="{61003019-3CAA-3E4E-A7F3-2F915E438735}" type="datetimeFigureOut">
              <a:rPr lang="en-US" smtClean="0"/>
              <a:t>10/12/2023</a:t>
            </a:fld>
            <a:endParaRPr lang="en-US"/>
          </a:p>
        </p:txBody>
      </p:sp>
      <p:sp>
        <p:nvSpPr>
          <p:cNvPr id="5" name="Footer Placeholder 4">
            <a:extLst>
              <a:ext uri="{FF2B5EF4-FFF2-40B4-BE49-F238E27FC236}">
                <a16:creationId xmlns:a16="http://schemas.microsoft.com/office/drawing/2014/main" id="{75488C42-6C71-BC49-8F3E-281DA12AE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87D5F-AEEA-1443-B3BD-CDB48CAC15DB}"/>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2138231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731C-CABA-CD4A-9844-6BEC16767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FAE269-CC97-AC40-B968-80FBD281A5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E755F-D942-9D46-A6E4-9F131A80D575}"/>
              </a:ext>
            </a:extLst>
          </p:cNvPr>
          <p:cNvSpPr>
            <a:spLocks noGrp="1"/>
          </p:cNvSpPr>
          <p:nvPr>
            <p:ph type="dt" sz="half" idx="10"/>
          </p:nvPr>
        </p:nvSpPr>
        <p:spPr/>
        <p:txBody>
          <a:bodyPr/>
          <a:lstStyle/>
          <a:p>
            <a:fld id="{61003019-3CAA-3E4E-A7F3-2F915E438735}" type="datetimeFigureOut">
              <a:rPr lang="en-US" smtClean="0"/>
              <a:t>10/12/2023</a:t>
            </a:fld>
            <a:endParaRPr lang="en-US"/>
          </a:p>
        </p:txBody>
      </p:sp>
      <p:sp>
        <p:nvSpPr>
          <p:cNvPr id="5" name="Footer Placeholder 4">
            <a:extLst>
              <a:ext uri="{FF2B5EF4-FFF2-40B4-BE49-F238E27FC236}">
                <a16:creationId xmlns:a16="http://schemas.microsoft.com/office/drawing/2014/main" id="{9EA63B98-EA09-9C4C-889D-854AC5A4D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9104B-23C5-264D-A8BB-CE023973E6F0}"/>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2338173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20F6-895E-9347-9209-CEF84B7EE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948C3F-0FFA-2049-A8BC-94C1DB8BDD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2A43A5-AE97-F54F-8736-4F6A0EA501B2}"/>
              </a:ext>
            </a:extLst>
          </p:cNvPr>
          <p:cNvSpPr>
            <a:spLocks noGrp="1"/>
          </p:cNvSpPr>
          <p:nvPr>
            <p:ph type="dt" sz="half" idx="10"/>
          </p:nvPr>
        </p:nvSpPr>
        <p:spPr/>
        <p:txBody>
          <a:bodyPr/>
          <a:lstStyle/>
          <a:p>
            <a:fld id="{61003019-3CAA-3E4E-A7F3-2F915E438735}" type="datetimeFigureOut">
              <a:rPr lang="en-US" smtClean="0"/>
              <a:t>10/12/2023</a:t>
            </a:fld>
            <a:endParaRPr lang="en-US"/>
          </a:p>
        </p:txBody>
      </p:sp>
      <p:sp>
        <p:nvSpPr>
          <p:cNvPr id="5" name="Footer Placeholder 4">
            <a:extLst>
              <a:ext uri="{FF2B5EF4-FFF2-40B4-BE49-F238E27FC236}">
                <a16:creationId xmlns:a16="http://schemas.microsoft.com/office/drawing/2014/main" id="{9E723F29-DBED-3141-A76F-74B07C653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FA2A5-9C54-164F-AD9C-190C774DC651}"/>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046345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D056-8CE5-044A-886B-C5A6F4699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92DAE-E7F1-C441-80E5-0102A00736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09393-2054-D545-807B-2BC218CB87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423B10-4FCA-E449-B6FA-37E013AB74F0}"/>
              </a:ext>
            </a:extLst>
          </p:cNvPr>
          <p:cNvSpPr>
            <a:spLocks noGrp="1"/>
          </p:cNvSpPr>
          <p:nvPr>
            <p:ph type="dt" sz="half" idx="10"/>
          </p:nvPr>
        </p:nvSpPr>
        <p:spPr/>
        <p:txBody>
          <a:bodyPr/>
          <a:lstStyle/>
          <a:p>
            <a:fld id="{61003019-3CAA-3E4E-A7F3-2F915E438735}" type="datetimeFigureOut">
              <a:rPr lang="en-US" smtClean="0"/>
              <a:t>10/12/2023</a:t>
            </a:fld>
            <a:endParaRPr lang="en-US"/>
          </a:p>
        </p:txBody>
      </p:sp>
      <p:sp>
        <p:nvSpPr>
          <p:cNvPr id="6" name="Footer Placeholder 5">
            <a:extLst>
              <a:ext uri="{FF2B5EF4-FFF2-40B4-BE49-F238E27FC236}">
                <a16:creationId xmlns:a16="http://schemas.microsoft.com/office/drawing/2014/main" id="{C1B46073-BB6D-AA45-BEAA-CF8BD3255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9CDE1-41A9-C843-AA73-BDBD983B0D4F}"/>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2920835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E852-2A95-3E4C-A3E6-4B9270583F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FD282D-28A8-6941-9355-207425DAC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9384B9-E58D-274E-B498-5A7235BAE3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031F9D-3C54-0B48-A8AE-7CA43515C6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73C0CD-7795-5C40-A769-F59E2F4619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3EE03B-DDB8-5648-9D67-067C0398A386}"/>
              </a:ext>
            </a:extLst>
          </p:cNvPr>
          <p:cNvSpPr>
            <a:spLocks noGrp="1"/>
          </p:cNvSpPr>
          <p:nvPr>
            <p:ph type="dt" sz="half" idx="10"/>
          </p:nvPr>
        </p:nvSpPr>
        <p:spPr/>
        <p:txBody>
          <a:bodyPr/>
          <a:lstStyle/>
          <a:p>
            <a:fld id="{61003019-3CAA-3E4E-A7F3-2F915E438735}" type="datetimeFigureOut">
              <a:rPr lang="en-US" smtClean="0"/>
              <a:t>10/12/2023</a:t>
            </a:fld>
            <a:endParaRPr lang="en-US"/>
          </a:p>
        </p:txBody>
      </p:sp>
      <p:sp>
        <p:nvSpPr>
          <p:cNvPr id="8" name="Footer Placeholder 7">
            <a:extLst>
              <a:ext uri="{FF2B5EF4-FFF2-40B4-BE49-F238E27FC236}">
                <a16:creationId xmlns:a16="http://schemas.microsoft.com/office/drawing/2014/main" id="{98509128-831A-B04C-9A0C-24F55084FB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9AF-F201-B54C-99E2-712EBB22C8FF}"/>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435924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8089-DA19-4A4B-AB45-04AA49E6A3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38AD3-057D-7247-9A8C-7B70955966A3}"/>
              </a:ext>
            </a:extLst>
          </p:cNvPr>
          <p:cNvSpPr>
            <a:spLocks noGrp="1"/>
          </p:cNvSpPr>
          <p:nvPr>
            <p:ph type="dt" sz="half" idx="10"/>
          </p:nvPr>
        </p:nvSpPr>
        <p:spPr/>
        <p:txBody>
          <a:bodyPr/>
          <a:lstStyle/>
          <a:p>
            <a:fld id="{61003019-3CAA-3E4E-A7F3-2F915E438735}" type="datetimeFigureOut">
              <a:rPr lang="en-US" smtClean="0"/>
              <a:t>10/12/2023</a:t>
            </a:fld>
            <a:endParaRPr lang="en-US"/>
          </a:p>
        </p:txBody>
      </p:sp>
      <p:sp>
        <p:nvSpPr>
          <p:cNvPr id="4" name="Footer Placeholder 3">
            <a:extLst>
              <a:ext uri="{FF2B5EF4-FFF2-40B4-BE49-F238E27FC236}">
                <a16:creationId xmlns:a16="http://schemas.microsoft.com/office/drawing/2014/main" id="{DD06C835-2BA9-9B45-8942-A9CC6A00AC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841DF7-95B3-8F4B-A384-63DCB99A2ECD}"/>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6576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D895-D4E5-2711-EEB3-8B6B7832D9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501F53-6B6F-0245-620C-A37DF08F49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259B36-457B-63EA-BA59-C3215A636488}"/>
              </a:ext>
            </a:extLst>
          </p:cNvPr>
          <p:cNvSpPr>
            <a:spLocks noGrp="1"/>
          </p:cNvSpPr>
          <p:nvPr>
            <p:ph type="dt" sz="half" idx="10"/>
          </p:nvPr>
        </p:nvSpPr>
        <p:spPr/>
        <p:txBody>
          <a:bodyPr/>
          <a:lstStyle/>
          <a:p>
            <a:fld id="{7A43F176-329B-42F9-B7AF-C1C6132C337A}" type="datetimeFigureOut">
              <a:rPr lang="en-GB" smtClean="0"/>
              <a:t>12/10/2023</a:t>
            </a:fld>
            <a:endParaRPr lang="en-GB"/>
          </a:p>
        </p:txBody>
      </p:sp>
      <p:sp>
        <p:nvSpPr>
          <p:cNvPr id="5" name="Footer Placeholder 4">
            <a:extLst>
              <a:ext uri="{FF2B5EF4-FFF2-40B4-BE49-F238E27FC236}">
                <a16:creationId xmlns:a16="http://schemas.microsoft.com/office/drawing/2014/main" id="{CDB36C60-3254-15F6-1FBA-E7E1B9D029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622C34-FA74-54F8-2D5A-26CA03042DED}"/>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1928618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88994-EAEC-7249-8E85-CE2F803ECE1B}"/>
              </a:ext>
            </a:extLst>
          </p:cNvPr>
          <p:cNvSpPr>
            <a:spLocks noGrp="1"/>
          </p:cNvSpPr>
          <p:nvPr>
            <p:ph type="dt" sz="half" idx="10"/>
          </p:nvPr>
        </p:nvSpPr>
        <p:spPr/>
        <p:txBody>
          <a:bodyPr/>
          <a:lstStyle/>
          <a:p>
            <a:fld id="{61003019-3CAA-3E4E-A7F3-2F915E438735}" type="datetimeFigureOut">
              <a:rPr lang="en-US" smtClean="0"/>
              <a:t>10/12/2023</a:t>
            </a:fld>
            <a:endParaRPr lang="en-US"/>
          </a:p>
        </p:txBody>
      </p:sp>
      <p:sp>
        <p:nvSpPr>
          <p:cNvPr id="3" name="Footer Placeholder 2">
            <a:extLst>
              <a:ext uri="{FF2B5EF4-FFF2-40B4-BE49-F238E27FC236}">
                <a16:creationId xmlns:a16="http://schemas.microsoft.com/office/drawing/2014/main" id="{9EDD3760-553C-BC44-8CC7-05C620719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F3ABD-3EA8-2B40-9700-A36F3DD32086}"/>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56683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DEDD-5A5C-6042-97AB-8008FD147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CBAB34-668D-0D4D-A0BC-FEEE5C21C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F4B6D6-8CE0-2F43-9FC3-DB033382B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F1495F-DD35-7E43-BEB7-9247C0735384}"/>
              </a:ext>
            </a:extLst>
          </p:cNvPr>
          <p:cNvSpPr>
            <a:spLocks noGrp="1"/>
          </p:cNvSpPr>
          <p:nvPr>
            <p:ph type="dt" sz="half" idx="10"/>
          </p:nvPr>
        </p:nvSpPr>
        <p:spPr/>
        <p:txBody>
          <a:bodyPr/>
          <a:lstStyle/>
          <a:p>
            <a:fld id="{61003019-3CAA-3E4E-A7F3-2F915E438735}" type="datetimeFigureOut">
              <a:rPr lang="en-US" smtClean="0"/>
              <a:t>10/12/2023</a:t>
            </a:fld>
            <a:endParaRPr lang="en-US"/>
          </a:p>
        </p:txBody>
      </p:sp>
      <p:sp>
        <p:nvSpPr>
          <p:cNvPr id="6" name="Footer Placeholder 5">
            <a:extLst>
              <a:ext uri="{FF2B5EF4-FFF2-40B4-BE49-F238E27FC236}">
                <a16:creationId xmlns:a16="http://schemas.microsoft.com/office/drawing/2014/main" id="{AED76BF0-47C9-484B-9818-58E7BDA87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10E25-6FFA-8A4E-9788-448DCFF983FE}"/>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996987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B025-ACF1-A945-BAC6-D3EB7BF28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4B238F-18D3-8C4F-9436-E6DD8821F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D780B-BC82-8F47-A462-01227C3A5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BD1390-1592-7F4E-9895-262F248A3DD9}"/>
              </a:ext>
            </a:extLst>
          </p:cNvPr>
          <p:cNvSpPr>
            <a:spLocks noGrp="1"/>
          </p:cNvSpPr>
          <p:nvPr>
            <p:ph type="dt" sz="half" idx="10"/>
          </p:nvPr>
        </p:nvSpPr>
        <p:spPr/>
        <p:txBody>
          <a:bodyPr/>
          <a:lstStyle/>
          <a:p>
            <a:fld id="{61003019-3CAA-3E4E-A7F3-2F915E438735}" type="datetimeFigureOut">
              <a:rPr lang="en-US" smtClean="0"/>
              <a:t>10/12/2023</a:t>
            </a:fld>
            <a:endParaRPr lang="en-US"/>
          </a:p>
        </p:txBody>
      </p:sp>
      <p:sp>
        <p:nvSpPr>
          <p:cNvPr id="6" name="Footer Placeholder 5">
            <a:extLst>
              <a:ext uri="{FF2B5EF4-FFF2-40B4-BE49-F238E27FC236}">
                <a16:creationId xmlns:a16="http://schemas.microsoft.com/office/drawing/2014/main" id="{2A100521-FEB5-0A47-81F3-0F3E2813D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7CE7D-E40E-E14A-9A39-77B8153B891C}"/>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555405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8903-466B-8E43-8A0C-E64E04F760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0E00A6-1118-6549-89AD-A222D59B07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CD25F-EFAF-7446-9EE7-EEC21DA34932}"/>
              </a:ext>
            </a:extLst>
          </p:cNvPr>
          <p:cNvSpPr>
            <a:spLocks noGrp="1"/>
          </p:cNvSpPr>
          <p:nvPr>
            <p:ph type="dt" sz="half" idx="10"/>
          </p:nvPr>
        </p:nvSpPr>
        <p:spPr/>
        <p:txBody>
          <a:bodyPr/>
          <a:lstStyle/>
          <a:p>
            <a:fld id="{61003019-3CAA-3E4E-A7F3-2F915E438735}" type="datetimeFigureOut">
              <a:rPr lang="en-US" smtClean="0"/>
              <a:t>10/12/2023</a:t>
            </a:fld>
            <a:endParaRPr lang="en-US"/>
          </a:p>
        </p:txBody>
      </p:sp>
      <p:sp>
        <p:nvSpPr>
          <p:cNvPr id="5" name="Footer Placeholder 4">
            <a:extLst>
              <a:ext uri="{FF2B5EF4-FFF2-40B4-BE49-F238E27FC236}">
                <a16:creationId xmlns:a16="http://schemas.microsoft.com/office/drawing/2014/main" id="{94E14A63-2005-9647-AD96-216176C3E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FCA25-220A-FA42-B291-AADD82F40D64}"/>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2509862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4EB09-1AC2-E348-84AE-57E34F9EF5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0C733-D3A0-7846-89FF-2D476ECF6B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81275-623B-A241-85E5-D7EAF309D199}"/>
              </a:ext>
            </a:extLst>
          </p:cNvPr>
          <p:cNvSpPr>
            <a:spLocks noGrp="1"/>
          </p:cNvSpPr>
          <p:nvPr>
            <p:ph type="dt" sz="half" idx="10"/>
          </p:nvPr>
        </p:nvSpPr>
        <p:spPr/>
        <p:txBody>
          <a:bodyPr/>
          <a:lstStyle/>
          <a:p>
            <a:fld id="{61003019-3CAA-3E4E-A7F3-2F915E438735}" type="datetimeFigureOut">
              <a:rPr lang="en-US" smtClean="0"/>
              <a:t>10/12/2023</a:t>
            </a:fld>
            <a:endParaRPr lang="en-US"/>
          </a:p>
        </p:txBody>
      </p:sp>
      <p:sp>
        <p:nvSpPr>
          <p:cNvPr id="5" name="Footer Placeholder 4">
            <a:extLst>
              <a:ext uri="{FF2B5EF4-FFF2-40B4-BE49-F238E27FC236}">
                <a16:creationId xmlns:a16="http://schemas.microsoft.com/office/drawing/2014/main" id="{BF17C168-7379-3549-82C1-DB936E753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DF47-4FB1-5C46-9438-EFC0F2D096E1}"/>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8676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F61A-5E0E-1BA9-7BA8-854AC04770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FD5F7E-09FD-AFC2-2846-98EECD1C9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A30BE-678B-8B80-08A7-02D6E66AFB7E}"/>
              </a:ext>
            </a:extLst>
          </p:cNvPr>
          <p:cNvSpPr>
            <a:spLocks noGrp="1"/>
          </p:cNvSpPr>
          <p:nvPr>
            <p:ph type="dt" sz="half" idx="10"/>
          </p:nvPr>
        </p:nvSpPr>
        <p:spPr/>
        <p:txBody>
          <a:bodyPr/>
          <a:lstStyle/>
          <a:p>
            <a:fld id="{7A43F176-329B-42F9-B7AF-C1C6132C337A}" type="datetimeFigureOut">
              <a:rPr lang="en-GB" smtClean="0"/>
              <a:t>12/10/2023</a:t>
            </a:fld>
            <a:endParaRPr lang="en-GB"/>
          </a:p>
        </p:txBody>
      </p:sp>
      <p:sp>
        <p:nvSpPr>
          <p:cNvPr id="5" name="Footer Placeholder 4">
            <a:extLst>
              <a:ext uri="{FF2B5EF4-FFF2-40B4-BE49-F238E27FC236}">
                <a16:creationId xmlns:a16="http://schemas.microsoft.com/office/drawing/2014/main" id="{2FFFB58C-1B76-75DE-ABFB-1166483799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ACBA60-5CF3-9C25-8AB4-786844E757BB}"/>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33732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28F8-91CE-5D7B-D970-E43F02131F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1D6D7F-3B8B-9808-45E4-A4715FD5A1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EA082A-A957-6DE8-D0F7-F8586690AD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F321ED-C95F-4738-DB18-D839BA3ED416}"/>
              </a:ext>
            </a:extLst>
          </p:cNvPr>
          <p:cNvSpPr>
            <a:spLocks noGrp="1"/>
          </p:cNvSpPr>
          <p:nvPr>
            <p:ph type="dt" sz="half" idx="10"/>
          </p:nvPr>
        </p:nvSpPr>
        <p:spPr/>
        <p:txBody>
          <a:bodyPr/>
          <a:lstStyle/>
          <a:p>
            <a:fld id="{7A43F176-329B-42F9-B7AF-C1C6132C337A}" type="datetimeFigureOut">
              <a:rPr lang="en-GB" smtClean="0"/>
              <a:t>12/10/2023</a:t>
            </a:fld>
            <a:endParaRPr lang="en-GB"/>
          </a:p>
        </p:txBody>
      </p:sp>
      <p:sp>
        <p:nvSpPr>
          <p:cNvPr id="6" name="Footer Placeholder 5">
            <a:extLst>
              <a:ext uri="{FF2B5EF4-FFF2-40B4-BE49-F238E27FC236}">
                <a16:creationId xmlns:a16="http://schemas.microsoft.com/office/drawing/2014/main" id="{39408CCE-0A24-3D74-FC25-1887E0BDA5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AFB5AB-1301-CBEC-9AFC-9C8B5B9E521F}"/>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102268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343A-AFFD-1A8D-27A4-46DA610C85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07756C-2C3B-9E81-9B19-418EF666A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3FB2E4-F6EC-A9B4-AC0C-F0A80EE9EE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3D7BE0-BEAC-51E3-8F3F-1AF2E29CE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5F24FC-3AC8-A1A4-F7B8-07349A8AB6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E8BE47-79F9-1CBF-B8C9-D49648BB8EFF}"/>
              </a:ext>
            </a:extLst>
          </p:cNvPr>
          <p:cNvSpPr>
            <a:spLocks noGrp="1"/>
          </p:cNvSpPr>
          <p:nvPr>
            <p:ph type="dt" sz="half" idx="10"/>
          </p:nvPr>
        </p:nvSpPr>
        <p:spPr/>
        <p:txBody>
          <a:bodyPr/>
          <a:lstStyle/>
          <a:p>
            <a:fld id="{7A43F176-329B-42F9-B7AF-C1C6132C337A}" type="datetimeFigureOut">
              <a:rPr lang="en-GB" smtClean="0"/>
              <a:t>12/10/2023</a:t>
            </a:fld>
            <a:endParaRPr lang="en-GB"/>
          </a:p>
        </p:txBody>
      </p:sp>
      <p:sp>
        <p:nvSpPr>
          <p:cNvPr id="8" name="Footer Placeholder 7">
            <a:extLst>
              <a:ext uri="{FF2B5EF4-FFF2-40B4-BE49-F238E27FC236}">
                <a16:creationId xmlns:a16="http://schemas.microsoft.com/office/drawing/2014/main" id="{B06A99AB-D5C9-61FB-6406-E477299597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6BA071-711A-CFFF-72FB-4AC5946E3188}"/>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45746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132-BAE8-CC32-A700-B047223F11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AC178A-39EA-9AAB-FDD9-A41B185A37E4}"/>
              </a:ext>
            </a:extLst>
          </p:cNvPr>
          <p:cNvSpPr>
            <a:spLocks noGrp="1"/>
          </p:cNvSpPr>
          <p:nvPr>
            <p:ph type="dt" sz="half" idx="10"/>
          </p:nvPr>
        </p:nvSpPr>
        <p:spPr/>
        <p:txBody>
          <a:bodyPr/>
          <a:lstStyle/>
          <a:p>
            <a:fld id="{7A43F176-329B-42F9-B7AF-C1C6132C337A}" type="datetimeFigureOut">
              <a:rPr lang="en-GB" smtClean="0"/>
              <a:t>12/10/2023</a:t>
            </a:fld>
            <a:endParaRPr lang="en-GB"/>
          </a:p>
        </p:txBody>
      </p:sp>
      <p:sp>
        <p:nvSpPr>
          <p:cNvPr id="4" name="Footer Placeholder 3">
            <a:extLst>
              <a:ext uri="{FF2B5EF4-FFF2-40B4-BE49-F238E27FC236}">
                <a16:creationId xmlns:a16="http://schemas.microsoft.com/office/drawing/2014/main" id="{82D9ACF9-9E92-D172-2587-9361840E51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CF5257-9BC0-26E1-BA10-7D6C79FC304E}"/>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25014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A5566A-116E-7539-29C2-310635FEB145}"/>
              </a:ext>
            </a:extLst>
          </p:cNvPr>
          <p:cNvSpPr>
            <a:spLocks noGrp="1"/>
          </p:cNvSpPr>
          <p:nvPr>
            <p:ph type="dt" sz="half" idx="10"/>
          </p:nvPr>
        </p:nvSpPr>
        <p:spPr/>
        <p:txBody>
          <a:bodyPr/>
          <a:lstStyle/>
          <a:p>
            <a:fld id="{7A43F176-329B-42F9-B7AF-C1C6132C337A}" type="datetimeFigureOut">
              <a:rPr lang="en-GB" smtClean="0"/>
              <a:t>12/10/2023</a:t>
            </a:fld>
            <a:endParaRPr lang="en-GB"/>
          </a:p>
        </p:txBody>
      </p:sp>
      <p:sp>
        <p:nvSpPr>
          <p:cNvPr id="3" name="Footer Placeholder 2">
            <a:extLst>
              <a:ext uri="{FF2B5EF4-FFF2-40B4-BE49-F238E27FC236}">
                <a16:creationId xmlns:a16="http://schemas.microsoft.com/office/drawing/2014/main" id="{EC4A4892-BF7E-E82C-6044-419AADA717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6910C5-46C1-6C22-93C3-6DF3E893DFEA}"/>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328734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D23A-4252-4E5F-C789-01E800B28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6285D0-D167-B605-1A3F-773BC7E54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657383-C9A5-026F-5339-31FAAB8C6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6A2ED-8BD7-A348-F788-9DB635B949CB}"/>
              </a:ext>
            </a:extLst>
          </p:cNvPr>
          <p:cNvSpPr>
            <a:spLocks noGrp="1"/>
          </p:cNvSpPr>
          <p:nvPr>
            <p:ph type="dt" sz="half" idx="10"/>
          </p:nvPr>
        </p:nvSpPr>
        <p:spPr/>
        <p:txBody>
          <a:bodyPr/>
          <a:lstStyle/>
          <a:p>
            <a:fld id="{7A43F176-329B-42F9-B7AF-C1C6132C337A}" type="datetimeFigureOut">
              <a:rPr lang="en-GB" smtClean="0"/>
              <a:t>12/10/2023</a:t>
            </a:fld>
            <a:endParaRPr lang="en-GB"/>
          </a:p>
        </p:txBody>
      </p:sp>
      <p:sp>
        <p:nvSpPr>
          <p:cNvPr id="6" name="Footer Placeholder 5">
            <a:extLst>
              <a:ext uri="{FF2B5EF4-FFF2-40B4-BE49-F238E27FC236}">
                <a16:creationId xmlns:a16="http://schemas.microsoft.com/office/drawing/2014/main" id="{142E4CAA-C7A7-B623-EC93-EB51602B09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051574-0F90-1B6A-242F-E286655B17C2}"/>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40948746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3.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240067"/>
      </p:ext>
    </p:extLst>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48F488-5198-920E-73B1-445C9F7F1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220580-5852-2A0B-6056-DDAEE8CAC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8B6CB1-ECB6-1C2A-C2A7-2A37BA114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3F176-329B-42F9-B7AF-C1C6132C337A}" type="datetimeFigureOut">
              <a:rPr lang="en-GB" smtClean="0"/>
              <a:t>12/10/2023</a:t>
            </a:fld>
            <a:endParaRPr lang="en-GB"/>
          </a:p>
        </p:txBody>
      </p:sp>
      <p:sp>
        <p:nvSpPr>
          <p:cNvPr id="5" name="Footer Placeholder 4">
            <a:extLst>
              <a:ext uri="{FF2B5EF4-FFF2-40B4-BE49-F238E27FC236}">
                <a16:creationId xmlns:a16="http://schemas.microsoft.com/office/drawing/2014/main" id="{1EC020C3-5338-A53E-063D-B8A4AE8AA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28DB75-4767-411C-5897-406B72169F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7BA7F-83A5-4766-9108-55FD1BCFE0AC}" type="slidenum">
              <a:rPr lang="en-GB" smtClean="0"/>
              <a:t>‹#›</a:t>
            </a:fld>
            <a:endParaRPr lang="en-GB"/>
          </a:p>
        </p:txBody>
      </p:sp>
      <p:sp>
        <p:nvSpPr>
          <p:cNvPr id="7" name="Rectangle 6">
            <a:extLst>
              <a:ext uri="{FF2B5EF4-FFF2-40B4-BE49-F238E27FC236}">
                <a16:creationId xmlns:a16="http://schemas.microsoft.com/office/drawing/2014/main" id="{1C78F90C-E7E7-0F43-A87E-A952CEDB1ABF}"/>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FC8AD2F-F4FE-03E1-66CF-B17D38D9B28E}"/>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A61D4DF-FD7B-378A-DDC4-84A100B98552}"/>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tent Placeholder 2" descr="A picture containing logo&#10;&#10;Description automatically generated">
            <a:extLst>
              <a:ext uri="{FF2B5EF4-FFF2-40B4-BE49-F238E27FC236}">
                <a16:creationId xmlns:a16="http://schemas.microsoft.com/office/drawing/2014/main" id="{2FADE826-7DA1-E25B-8D86-0A9025E5D09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23901" y="6296220"/>
            <a:ext cx="1108075" cy="474076"/>
          </a:xfrm>
          <a:prstGeom prst="rect">
            <a:avLst/>
          </a:prstGeom>
        </p:spPr>
      </p:pic>
      <p:pic>
        <p:nvPicPr>
          <p:cNvPr id="11" name="Picture 10" descr="A close up of a sign&#10;&#10;Description automatically generated">
            <a:extLst>
              <a:ext uri="{FF2B5EF4-FFF2-40B4-BE49-F238E27FC236}">
                <a16:creationId xmlns:a16="http://schemas.microsoft.com/office/drawing/2014/main" id="{08533AFC-FD25-6ED4-F5DC-693CD098C3A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12" name="Picture 11" descr="A picture containing computer&#10;&#10;Description automatically generated">
            <a:extLst>
              <a:ext uri="{FF2B5EF4-FFF2-40B4-BE49-F238E27FC236}">
                <a16:creationId xmlns:a16="http://schemas.microsoft.com/office/drawing/2014/main" id="{C973BFF0-0561-6AD6-17C4-A9E183A2158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904A82-E844-400D-0875-2A36D9D059B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A47F87BD-7096-5E06-228E-82B81A7421E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963429" y="6311714"/>
            <a:ext cx="834006" cy="443089"/>
          </a:xfrm>
          <a:prstGeom prst="rect">
            <a:avLst/>
          </a:prstGeom>
        </p:spPr>
      </p:pic>
    </p:spTree>
    <p:extLst>
      <p:ext uri="{BB962C8B-B14F-4D97-AF65-F5344CB8AC3E}">
        <p14:creationId xmlns:p14="http://schemas.microsoft.com/office/powerpoint/2010/main" val="20736394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1C0F3-7EE0-A66E-D300-8E28718D9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79ED86-767F-78B3-C65D-1D160BDF6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9FC8FD-927D-C609-7F5E-D3A1FA479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8CF0F-4F83-405B-9FFA-386561D77DC2}" type="datetimeFigureOut">
              <a:rPr lang="en-GB" smtClean="0"/>
              <a:t>12/10/2023</a:t>
            </a:fld>
            <a:endParaRPr lang="en-GB"/>
          </a:p>
        </p:txBody>
      </p:sp>
      <p:sp>
        <p:nvSpPr>
          <p:cNvPr id="5" name="Footer Placeholder 4">
            <a:extLst>
              <a:ext uri="{FF2B5EF4-FFF2-40B4-BE49-F238E27FC236}">
                <a16:creationId xmlns:a16="http://schemas.microsoft.com/office/drawing/2014/main" id="{EF3E48AE-5632-D40C-D933-259DC3F3DD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BF9FC0-1102-D5BE-572E-4B01C4835C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61D2A-B420-4AF2-9A8F-BB465B0C9337}" type="slidenum">
              <a:rPr lang="en-GB" smtClean="0"/>
              <a:t>‹#›</a:t>
            </a:fld>
            <a:endParaRPr lang="en-GB"/>
          </a:p>
        </p:txBody>
      </p:sp>
    </p:spTree>
    <p:extLst>
      <p:ext uri="{BB962C8B-B14F-4D97-AF65-F5344CB8AC3E}">
        <p14:creationId xmlns:p14="http://schemas.microsoft.com/office/powerpoint/2010/main" val="22954699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9BF72-4032-A44F-8537-B65947D72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B64ACB-0D54-CB42-81E9-AD5AFE860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995BE-D678-DD48-8DAE-418C5F3AB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03019-3CAA-3E4E-A7F3-2F915E438735}" type="datetimeFigureOut">
              <a:rPr lang="en-US" smtClean="0"/>
              <a:t>10/12/2023</a:t>
            </a:fld>
            <a:endParaRPr lang="en-US"/>
          </a:p>
        </p:txBody>
      </p:sp>
      <p:sp>
        <p:nvSpPr>
          <p:cNvPr id="5" name="Footer Placeholder 4">
            <a:extLst>
              <a:ext uri="{FF2B5EF4-FFF2-40B4-BE49-F238E27FC236}">
                <a16:creationId xmlns:a16="http://schemas.microsoft.com/office/drawing/2014/main" id="{C301BEB7-4ECB-E342-A3A9-9252BC106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62FFEC-FC7D-434F-9138-41B108756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AA398-7739-5B44-9E9A-131B3F53E007}" type="slidenum">
              <a:rPr lang="en-US" smtClean="0"/>
              <a:t>‹#›</a:t>
            </a:fld>
            <a:endParaRPr lang="en-US"/>
          </a:p>
        </p:txBody>
      </p:sp>
    </p:spTree>
    <p:extLst>
      <p:ext uri="{BB962C8B-B14F-4D97-AF65-F5344CB8AC3E}">
        <p14:creationId xmlns:p14="http://schemas.microsoft.com/office/powerpoint/2010/main" val="7730528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www.wholeschoolsend.org.uk/events/live-discussion-understanding-behaviour-communication-primary" TargetMode="External"/><Relationship Id="rId13" Type="http://schemas.openxmlformats.org/officeDocument/2006/relationships/hyperlink" Target="https://www.wholeschoolsend.org.uk/events/live-discussion-understanding-behaviour-communication-secondary-further-education" TargetMode="External"/><Relationship Id="rId18" Type="http://schemas.openxmlformats.org/officeDocument/2006/relationships/image" Target="../media/image14.jpeg"/><Relationship Id="rId3" Type="http://schemas.openxmlformats.org/officeDocument/2006/relationships/hyperlink" Target="https://www.wholeschoolsend.org.uk/events" TargetMode="External"/><Relationship Id="rId21" Type="http://schemas.openxmlformats.org/officeDocument/2006/relationships/image" Target="../media/image17.png"/><Relationship Id="rId7" Type="http://schemas.openxmlformats.org/officeDocument/2006/relationships/hyperlink" Target="http://www.wholeschoolsend.org.uk/events/live-discussion-understanding-behaviour-communication-secondary-further-education" TargetMode="External"/><Relationship Id="rId12" Type="http://schemas.openxmlformats.org/officeDocument/2006/relationships/hyperlink" Target="https://www.wholeschoolsend.org.uk/events/live-discussion-identifying-and-supporting-speech-language-and-communication-needs-slcn-0" TargetMode="External"/><Relationship Id="rId17" Type="http://schemas.openxmlformats.org/officeDocument/2006/relationships/image" Target="../media/image13.png"/><Relationship Id="rId2" Type="http://schemas.openxmlformats.org/officeDocument/2006/relationships/notesSlide" Target="../notesSlides/notesSlide7.xml"/><Relationship Id="rId16" Type="http://schemas.openxmlformats.org/officeDocument/2006/relationships/hyperlink" Target="https://www.wholeschoolsend.org.uk/page/universal-send-services" TargetMode="External"/><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hyperlink" Target="https://www.wholeschoolsend.org.uk/events/live-discussion-supporting-development-speech-language-and-communication-skills-primary" TargetMode="External"/><Relationship Id="rId5" Type="http://schemas.openxmlformats.org/officeDocument/2006/relationships/image" Target="../media/image11.jpeg"/><Relationship Id="rId15" Type="http://schemas.openxmlformats.org/officeDocument/2006/relationships/hyperlink" Target="https://www.wholeschoolsend.org.uk/events/live-discussion-creating-learning-environment-supports-speech-language-and-communication-0" TargetMode="External"/><Relationship Id="rId10" Type="http://schemas.openxmlformats.org/officeDocument/2006/relationships/hyperlink" Target="https://www.wholeschoolsend.org.uk/events/live-discussion-supporting-development-speech-language-and-communication-skills-secondary" TargetMode="External"/><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hyperlink" Target="http://www.wholeschoolsend.org.uk/events/live-discussion-identifying-and-supporting-speech-language-and-communication-needs-slcn-0" TargetMode="External"/><Relationship Id="rId14" Type="http://schemas.openxmlformats.org/officeDocument/2006/relationships/hyperlink" Target="https://www.wholeschoolsend.org.uk/events/live-discussion-introduction-speech-language-and-communication-needs-slcn-secondary-furth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4A65A2-4C51-A136-9B21-FCBB46792BC0}"/>
              </a:ext>
            </a:extLst>
          </p:cNvPr>
          <p:cNvSpPr/>
          <p:nvPr/>
        </p:nvSpPr>
        <p:spPr>
          <a:xfrm>
            <a:off x="0" y="6359616"/>
            <a:ext cx="12192000" cy="498384"/>
          </a:xfrm>
          <a:prstGeom prst="rect">
            <a:avLst/>
          </a:prstGeom>
          <a:solidFill>
            <a:srgbClr val="2C2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3CA2FF7-8F4D-9EFC-1CA8-1DC896C1D3B6}"/>
              </a:ext>
            </a:extLst>
          </p:cNvPr>
          <p:cNvSpPr/>
          <p:nvPr/>
        </p:nvSpPr>
        <p:spPr>
          <a:xfrm>
            <a:off x="0" y="1"/>
            <a:ext cx="12192000" cy="190500"/>
          </a:xfrm>
          <a:prstGeom prst="rect">
            <a:avLst/>
          </a:prstGeom>
          <a:solidFill>
            <a:srgbClr val="E9B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B9B73D4-5ECE-5E4B-C5D3-C545FDF8B0BD}"/>
              </a:ext>
            </a:extLst>
          </p:cNvPr>
          <p:cNvPicPr>
            <a:picLocks noChangeAspect="1"/>
          </p:cNvPicPr>
          <p:nvPr/>
        </p:nvPicPr>
        <p:blipFill rotWithShape="1">
          <a:blip r:embed="rId3">
            <a:extLst>
              <a:ext uri="{28A0092B-C50C-407E-A947-70E740481C1C}">
                <a14:useLocalDpi xmlns:a14="http://schemas.microsoft.com/office/drawing/2010/main" val="0"/>
              </a:ext>
            </a:extLst>
          </a:blip>
          <a:srcRect l="6617" t="78" r="-6620" b="24275"/>
          <a:stretch/>
        </p:blipFill>
        <p:spPr>
          <a:xfrm rot="10800000">
            <a:off x="6887683" y="-1863"/>
            <a:ext cx="4896000" cy="6372000"/>
          </a:xfrm>
          <a:prstGeom prst="rect">
            <a:avLst/>
          </a:prstGeom>
        </p:spPr>
      </p:pic>
      <p:sp>
        <p:nvSpPr>
          <p:cNvPr id="16" name="TextBox 15">
            <a:extLst>
              <a:ext uri="{FF2B5EF4-FFF2-40B4-BE49-F238E27FC236}">
                <a16:creationId xmlns:a16="http://schemas.microsoft.com/office/drawing/2014/main" id="{FFC2C50A-E552-D782-6995-4F41962178F8}"/>
              </a:ext>
            </a:extLst>
          </p:cNvPr>
          <p:cNvSpPr txBox="1"/>
          <p:nvPr/>
        </p:nvSpPr>
        <p:spPr>
          <a:xfrm>
            <a:off x="5033513" y="6384734"/>
            <a:ext cx="2695575" cy="376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www.learnsendhub.co.uk</a:t>
            </a:r>
          </a:p>
        </p:txBody>
      </p:sp>
      <p:sp>
        <p:nvSpPr>
          <p:cNvPr id="5" name="TextBox 4">
            <a:extLst>
              <a:ext uri="{FF2B5EF4-FFF2-40B4-BE49-F238E27FC236}">
                <a16:creationId xmlns:a16="http://schemas.microsoft.com/office/drawing/2014/main" id="{CC845C78-07F7-D11B-7215-146883E521AF}"/>
              </a:ext>
            </a:extLst>
          </p:cNvPr>
          <p:cNvSpPr txBox="1"/>
          <p:nvPr/>
        </p:nvSpPr>
        <p:spPr>
          <a:xfrm>
            <a:off x="664335" y="769108"/>
            <a:ext cx="6549439" cy="1754326"/>
          </a:xfrm>
          <a:prstGeom prst="rect">
            <a:avLst/>
          </a:prstGeom>
          <a:noFill/>
        </p:spPr>
        <p:txBody>
          <a:bodyPr wrap="square" rtlCol="0">
            <a:spAutoFit/>
          </a:bodyPr>
          <a:lstStyle>
            <a:defPPr>
              <a:defRPr lang="en-US"/>
            </a:defPPr>
            <a:lvl1pPr>
              <a:defRPr sz="3600" b="1">
                <a:latin typeface="Gill Sans MT" panose="020B05020201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2C2F88"/>
                </a:solidFill>
                <a:effectLst/>
                <a:uLnTx/>
                <a:uFillTx/>
                <a:latin typeface="Gill Sans MT" panose="020B0502020104020203" pitchFamily="34" charset="0"/>
                <a:ea typeface="+mn-ea"/>
                <a:cs typeface="+mn-cs"/>
              </a:rPr>
              <a:t>Introduction to </a:t>
            </a:r>
            <a:r>
              <a:rPr lang="en-GB" dirty="0">
                <a:solidFill>
                  <a:srgbClr val="2C2F88"/>
                </a:solidFill>
              </a:rPr>
              <a:t>SEND Leadership- A Tiered Approach</a:t>
            </a:r>
            <a:endParaRPr kumimoji="0" lang="en-GB" sz="3600" b="1" i="0" u="none" strike="noStrike" kern="1200" cap="none" spc="0" normalizeH="0" baseline="0" noProof="0" dirty="0">
              <a:ln>
                <a:noFill/>
              </a:ln>
              <a:solidFill>
                <a:srgbClr val="2C2F88"/>
              </a:solidFill>
              <a:effectLst/>
              <a:uLnTx/>
              <a:uFillTx/>
              <a:latin typeface="Gill Sans MT" panose="020B0502020104020203" pitchFamily="34" charset="0"/>
              <a:ea typeface="+mn-ea"/>
              <a:cs typeface="+mn-cs"/>
            </a:endParaRPr>
          </a:p>
        </p:txBody>
      </p:sp>
      <p:pic>
        <p:nvPicPr>
          <p:cNvPr id="1026" name="Picture 2" descr="Keystone | Identifying, developing and co-ordinating school-based expertise">
            <a:extLst>
              <a:ext uri="{FF2B5EF4-FFF2-40B4-BE49-F238E27FC236}">
                <a16:creationId xmlns:a16="http://schemas.microsoft.com/office/drawing/2014/main" id="{070CDA01-E725-66D6-9E20-A53B07D81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37" y="3035174"/>
            <a:ext cx="451485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993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60504" y="6448092"/>
            <a:ext cx="118709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charset="0"/>
                <a:ea typeface="Gill Sans" charset="0"/>
                <a:cs typeface="Gill Sans" charset="0"/>
              </a:rPr>
              <a:t>chris.lincoln@learnsendhub.co.uk</a:t>
            </a:r>
          </a:p>
        </p:txBody>
      </p:sp>
      <p:sp>
        <p:nvSpPr>
          <p:cNvPr id="8" name="TextBox 7"/>
          <p:cNvSpPr txBox="1"/>
          <p:nvPr/>
        </p:nvSpPr>
        <p:spPr>
          <a:xfrm>
            <a:off x="9165655" y="1909114"/>
            <a:ext cx="286584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7030A0"/>
                </a:solidFill>
                <a:effectLst/>
                <a:uLnTx/>
                <a:uFillTx/>
                <a:latin typeface="Gill Sans" charset="0"/>
                <a:ea typeface="Gill Sans" charset="0"/>
                <a:cs typeface="Gill Sans" charset="0"/>
              </a:rPr>
              <a:t>Scan the QR code to follow us on Twitter: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Gill Sans" charset="0"/>
                <a:ea typeface="Gill Sans" charset="0"/>
                <a:cs typeface="Gill Sans" charset="0"/>
              </a:rPr>
              <a:t>@SENDworkforce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144" y="3828491"/>
            <a:ext cx="2295186" cy="2295186"/>
          </a:xfrm>
          <a:prstGeom prst="rect">
            <a:avLst/>
          </a:prstGeom>
        </p:spPr>
      </p:pic>
      <p:sp>
        <p:nvSpPr>
          <p:cNvPr id="11" name="TextBox 10"/>
          <p:cNvSpPr txBox="1"/>
          <p:nvPr/>
        </p:nvSpPr>
        <p:spPr>
          <a:xfrm>
            <a:off x="321009" y="284568"/>
            <a:ext cx="118709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ill Sans" charset="0"/>
                <a:ea typeface="Gill Sans" charset="0"/>
                <a:cs typeface="Gill Sans" charset="0"/>
              </a:rPr>
              <a:t>SEND Workforce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ill Sans" charset="0"/>
                <a:ea typeface="Gill Sans" charset="0"/>
                <a:cs typeface="Gill Sans" charset="0"/>
              </a:rPr>
              <a:t>Modules available include:</a:t>
            </a:r>
          </a:p>
        </p:txBody>
      </p:sp>
      <p:sp>
        <p:nvSpPr>
          <p:cNvPr id="12" name="TextBox 11"/>
          <p:cNvSpPr txBox="1"/>
          <p:nvPr/>
        </p:nvSpPr>
        <p:spPr>
          <a:xfrm>
            <a:off x="321009" y="1443223"/>
            <a:ext cx="4282813"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AD47"/>
                </a:solidFill>
                <a:effectLst/>
                <a:uLnTx/>
                <a:uFillTx/>
                <a:latin typeface="Gill Sans" charset="0"/>
                <a:ea typeface="Gill Sans" charset="0"/>
                <a:cs typeface="Gill Sans" charset="0"/>
              </a:rPr>
              <a:t>Induction Tier: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Gill Sans" charset="0"/>
                <a:ea typeface="Gill Sans" charset="0"/>
                <a:cs typeface="Gill Sans" charset="0"/>
              </a:rPr>
              <a:t>(Now also available to parents)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Types of SEND</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Awareness of a Neuro-Typical Child</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What is Inclusion?</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SEND Code of Practice</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Respecting Individuals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Working with Professionals</a:t>
            </a:r>
          </a:p>
        </p:txBody>
      </p:sp>
      <p:sp>
        <p:nvSpPr>
          <p:cNvPr id="13" name="TextBox 12"/>
          <p:cNvSpPr txBox="1"/>
          <p:nvPr/>
        </p:nvSpPr>
        <p:spPr>
          <a:xfrm>
            <a:off x="4703123" y="1443223"/>
            <a:ext cx="4462532"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AD47"/>
                </a:solidFill>
                <a:effectLst/>
                <a:uLnTx/>
                <a:uFillTx/>
                <a:latin typeface="Gill Sans" charset="0"/>
                <a:ea typeface="Gill Sans" charset="0"/>
                <a:cs typeface="Gill Sans" charset="0"/>
              </a:rPr>
              <a:t>Tier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Gill Sans" charset="0"/>
                <a:ea typeface="Gill Sans" charset="0"/>
                <a:cs typeface="Gill Sans" charset="0"/>
              </a:rPr>
              <a:t>(Modules released every 2-3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Sensory Processing and Integration</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Supporting Transitions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Support Interventions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Restorative Practice</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Four Areas of Need</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Nurture Principles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Personal Care and Dignity</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Introduction to Attachment</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Trauma</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Intensive Interaction</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Communication</a:t>
            </a:r>
          </a:p>
        </p:txBody>
      </p:sp>
      <p:sp>
        <p:nvSpPr>
          <p:cNvPr id="15" name="Oval Callout 14"/>
          <p:cNvSpPr/>
          <p:nvPr/>
        </p:nvSpPr>
        <p:spPr>
          <a:xfrm>
            <a:off x="321009" y="4771524"/>
            <a:ext cx="3644053" cy="1906514"/>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371384" y="5170284"/>
            <a:ext cx="35433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 very clear and concise </a:t>
            </a: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toolkit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of strategies. I enjoyed working through the scenarios and the downloadable content”</a:t>
            </a:r>
          </a:p>
        </p:txBody>
      </p:sp>
    </p:spTree>
    <p:extLst>
      <p:ext uri="{BB962C8B-B14F-4D97-AF65-F5344CB8AC3E}">
        <p14:creationId xmlns:p14="http://schemas.microsoft.com/office/powerpoint/2010/main" val="213435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FDD5-5EF4-2825-3AD3-7D20A1889DC0}"/>
              </a:ext>
            </a:extLst>
          </p:cNvPr>
          <p:cNvSpPr txBox="1">
            <a:spLocks/>
          </p:cNvSpPr>
          <p:nvPr/>
        </p:nvSpPr>
        <p:spPr>
          <a:xfrm>
            <a:off x="1524000" y="1122363"/>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a:solidFill>
                  <a:srgbClr val="C00000"/>
                </a:solidFill>
              </a:rPr>
              <a:t>WSS Updates Autumn 23-24</a:t>
            </a:r>
          </a:p>
        </p:txBody>
      </p:sp>
    </p:spTree>
    <p:extLst>
      <p:ext uri="{BB962C8B-B14F-4D97-AF65-F5344CB8AC3E}">
        <p14:creationId xmlns:p14="http://schemas.microsoft.com/office/powerpoint/2010/main" val="314309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7D8755E-0E1B-D936-AFE3-80332D0AB9AE}"/>
              </a:ext>
            </a:extLst>
          </p:cNvPr>
          <p:cNvSpPr txBox="1"/>
          <p:nvPr/>
        </p:nvSpPr>
        <p:spPr>
          <a:xfrm>
            <a:off x="1239690" y="-2350"/>
            <a:ext cx="9724712" cy="343492"/>
          </a:xfrm>
          <a:prstGeom prst="rect">
            <a:avLst/>
          </a:prstGeom>
          <a:solidFill>
            <a:srgbClr val="D1D1D1"/>
          </a:solidFill>
        </p:spPr>
        <p:txBody>
          <a:bodyPr wrap="square" rtlCol="0">
            <a:spAutoFit/>
          </a:bodyPr>
          <a:lstStyle/>
          <a:p>
            <a:pPr defTabSz="829178"/>
            <a:endParaRPr lang="en-GB" sz="1632" kern="0">
              <a:solidFill>
                <a:sysClr val="windowText" lastClr="000000"/>
              </a:solidFill>
            </a:endParaRPr>
          </a:p>
        </p:txBody>
      </p:sp>
      <p:sp>
        <p:nvSpPr>
          <p:cNvPr id="24" name="Rectangle 23">
            <a:extLst>
              <a:ext uri="{FF2B5EF4-FFF2-40B4-BE49-F238E27FC236}">
                <a16:creationId xmlns:a16="http://schemas.microsoft.com/office/drawing/2014/main" id="{3124EFA5-8146-583B-29FC-7E2AA26BBA87}"/>
              </a:ext>
            </a:extLst>
          </p:cNvPr>
          <p:cNvSpPr/>
          <p:nvPr/>
        </p:nvSpPr>
        <p:spPr>
          <a:xfrm>
            <a:off x="9499356" y="-6921"/>
            <a:ext cx="1460277" cy="971718"/>
          </a:xfrm>
          <a:prstGeom prst="rect">
            <a:avLst/>
          </a:prstGeom>
          <a:solidFill>
            <a:srgbClr val="EEEE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61" name="Rectangle 60">
            <a:extLst>
              <a:ext uri="{FF2B5EF4-FFF2-40B4-BE49-F238E27FC236}">
                <a16:creationId xmlns:a16="http://schemas.microsoft.com/office/drawing/2014/main" id="{1E93B727-5606-478D-84E5-096C19EF823D}"/>
              </a:ext>
            </a:extLst>
          </p:cNvPr>
          <p:cNvSpPr/>
          <p:nvPr/>
        </p:nvSpPr>
        <p:spPr>
          <a:xfrm>
            <a:off x="1238272" y="-28262"/>
            <a:ext cx="9700228" cy="989256"/>
          </a:xfrm>
          <a:prstGeom prst="rect">
            <a:avLst/>
          </a:prstGeom>
          <a:solidFill>
            <a:srgbClr val="016C76"/>
          </a:solidFill>
          <a:ln>
            <a:solidFill>
              <a:srgbClr val="016C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pPr defTabSz="829178">
              <a:defRPr/>
            </a:pPr>
            <a:endParaRPr lang="en-GB" sz="1632" kern="0">
              <a:solidFill>
                <a:prstClr val="white"/>
              </a:solidFill>
              <a:latin typeface="Calibri"/>
            </a:endParaRPr>
          </a:p>
        </p:txBody>
      </p:sp>
      <p:sp>
        <p:nvSpPr>
          <p:cNvPr id="63" name="Text Placeholder 6">
            <a:extLst>
              <a:ext uri="{FF2B5EF4-FFF2-40B4-BE49-F238E27FC236}">
                <a16:creationId xmlns:a16="http://schemas.microsoft.com/office/drawing/2014/main" id="{9140167A-6261-4E03-9C08-78AF7FF3BDBD}"/>
              </a:ext>
            </a:extLst>
          </p:cNvPr>
          <p:cNvSpPr>
            <a:spLocks noGrp="1"/>
          </p:cNvSpPr>
          <p:nvPr>
            <p:ph type="body" idx="10"/>
          </p:nvPr>
        </p:nvSpPr>
        <p:spPr>
          <a:xfrm>
            <a:off x="1451437" y="335794"/>
            <a:ext cx="9358910" cy="527797"/>
          </a:xfrm>
          <a:prstGeom prst="rect">
            <a:avLst/>
          </a:prstGeom>
          <a:noFill/>
          <a:ln w="0" cmpd="sng">
            <a:noFill/>
            <a:prstDash val="solid"/>
          </a:ln>
        </p:spPr>
        <p:txBody>
          <a:bodyPr vert="horz" lIns="0" tIns="2879" rIns="0" bIns="0" anchor="t">
            <a:normAutofit fontScale="82500" lnSpcReduction="10000"/>
          </a:bodyPr>
          <a:lstStyle/>
          <a:p>
            <a:pPr marL="0">
              <a:lnSpc>
                <a:spcPts val="3174"/>
              </a:lnSpc>
            </a:pPr>
            <a:r>
              <a:rPr lang="en-US" sz="4353" b="1" spc="-32">
                <a:solidFill>
                  <a:srgbClr val="EEEEEE"/>
                </a:solidFill>
                <a:latin typeface="+mn-lt"/>
              </a:rPr>
              <a:t>UNIVERSAL SEND SERVICES EVENTS CALENDAR</a:t>
            </a:r>
            <a:endParaRPr lang="en-US" sz="4353" b="1" spc="-103">
              <a:solidFill>
                <a:srgbClr val="EEEEEE"/>
              </a:solidFill>
              <a:latin typeface="+mn-lt"/>
            </a:endParaRPr>
          </a:p>
        </p:txBody>
      </p:sp>
      <p:sp>
        <p:nvSpPr>
          <p:cNvPr id="66" name="Text Placeholder 8">
            <a:extLst>
              <a:ext uri="{FF2B5EF4-FFF2-40B4-BE49-F238E27FC236}">
                <a16:creationId xmlns:a16="http://schemas.microsoft.com/office/drawing/2014/main" id="{85E3E4AD-43DB-421E-8B61-A8B3DC844319}"/>
              </a:ext>
            </a:extLst>
          </p:cNvPr>
          <p:cNvSpPr>
            <a:spLocks noGrp="1"/>
          </p:cNvSpPr>
          <p:nvPr>
            <p:ph type="body" idx="10"/>
          </p:nvPr>
        </p:nvSpPr>
        <p:spPr>
          <a:xfrm>
            <a:off x="4230686" y="760479"/>
            <a:ext cx="3742719" cy="248163"/>
          </a:xfrm>
          <a:prstGeom prst="rect">
            <a:avLst/>
          </a:prstGeom>
          <a:noFill/>
          <a:ln w="0" cmpd="sng">
            <a:noFill/>
            <a:prstDash val="solid"/>
          </a:ln>
        </p:spPr>
        <p:txBody>
          <a:bodyPr vert="horz" lIns="0" tIns="9213" rIns="0" bIns="0" anchor="t">
            <a:noAutofit/>
          </a:bodyPr>
          <a:lstStyle/>
          <a:p>
            <a:pPr marL="0">
              <a:lnSpc>
                <a:spcPts val="997"/>
              </a:lnSpc>
              <a:spcAft>
                <a:spcPts val="82"/>
              </a:spcAft>
            </a:pPr>
            <a:r>
              <a:rPr lang="en-US" sz="997" b="1" spc="-5">
                <a:solidFill>
                  <a:schemeClr val="bg1"/>
                </a:solidFill>
                <a:latin typeface="+mn-lt"/>
              </a:rPr>
              <a:t>VIEW EVENTS ONLINE: </a:t>
            </a:r>
            <a:r>
              <a:rPr lang="en-US" sz="997" b="1" spc="-5">
                <a:solidFill>
                  <a:schemeClr val="bg1"/>
                </a:solidFill>
                <a:latin typeface="+mn-lt"/>
                <a:hlinkClick r:id="rId3">
                  <a:extLst>
                    <a:ext uri="{A12FA001-AC4F-418D-AE19-62706E023703}">
                      <ahyp:hlinkClr xmlns:ahyp="http://schemas.microsoft.com/office/drawing/2018/hyperlinkcolor" val="tx"/>
                    </a:ext>
                  </a:extLst>
                </a:hlinkClick>
              </a:rPr>
              <a:t>https://www.wholeschoolsend.org.uk/events</a:t>
            </a:r>
            <a:endParaRPr lang="en-US" sz="997" spc="-5">
              <a:solidFill>
                <a:schemeClr val="bg1"/>
              </a:solidFill>
              <a:latin typeface="+mn-lt"/>
            </a:endParaRPr>
          </a:p>
        </p:txBody>
      </p:sp>
      <p:sp>
        <p:nvSpPr>
          <p:cNvPr id="74" name="Rectangle 73">
            <a:extLst>
              <a:ext uri="{FF2B5EF4-FFF2-40B4-BE49-F238E27FC236}">
                <a16:creationId xmlns:a16="http://schemas.microsoft.com/office/drawing/2014/main" id="{B6698B58-7A40-4945-BE60-90DF175198DE}"/>
              </a:ext>
            </a:extLst>
          </p:cNvPr>
          <p:cNvSpPr/>
          <p:nvPr/>
        </p:nvSpPr>
        <p:spPr>
          <a:xfrm>
            <a:off x="1241334" y="1005429"/>
            <a:ext cx="1117660" cy="3081206"/>
          </a:xfrm>
          <a:prstGeom prst="rect">
            <a:avLst/>
          </a:prstGeom>
          <a:solidFill>
            <a:srgbClr val="016C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GB" sz="1632" kern="0">
              <a:solidFill>
                <a:prstClr val="white"/>
              </a:solidFill>
              <a:latin typeface="Calibri"/>
            </a:endParaRPr>
          </a:p>
        </p:txBody>
      </p:sp>
      <p:sp>
        <p:nvSpPr>
          <p:cNvPr id="75" name="Text Placeholder 17">
            <a:extLst>
              <a:ext uri="{FF2B5EF4-FFF2-40B4-BE49-F238E27FC236}">
                <a16:creationId xmlns:a16="http://schemas.microsoft.com/office/drawing/2014/main" id="{592D0A0F-0370-4B34-83BA-9C5B361495EF}"/>
              </a:ext>
            </a:extLst>
          </p:cNvPr>
          <p:cNvSpPr>
            <a:spLocks noGrp="1"/>
          </p:cNvSpPr>
          <p:nvPr>
            <p:ph type="body" idx="10"/>
          </p:nvPr>
        </p:nvSpPr>
        <p:spPr>
          <a:xfrm>
            <a:off x="1658550" y="1362432"/>
            <a:ext cx="632157" cy="2145538"/>
          </a:xfrm>
          <a:prstGeom prst="rect">
            <a:avLst/>
          </a:prstGeom>
          <a:noFill/>
          <a:ln w="0" cmpd="sng">
            <a:noFill/>
            <a:prstDash val="solid"/>
          </a:ln>
        </p:spPr>
        <p:txBody>
          <a:bodyPr vert="vert270" lIns="0" tIns="0" rIns="0" bIns="0" anchor="t">
            <a:normAutofit fontScale="97500"/>
          </a:bodyPr>
          <a:lstStyle/>
          <a:p>
            <a:pPr marL="0">
              <a:lnSpc>
                <a:spcPts val="3537"/>
              </a:lnSpc>
              <a:spcAft>
                <a:spcPts val="694"/>
              </a:spcAft>
            </a:pPr>
            <a:r>
              <a:rPr lang="en-US" sz="4897" b="1" spc="-317">
                <a:solidFill>
                  <a:srgbClr val="EEEEEE"/>
                </a:solidFill>
                <a:latin typeface="Arial Narrow" panose="02020603050405020304" pitchFamily="2"/>
              </a:rPr>
              <a:t>Autumn</a:t>
            </a:r>
          </a:p>
        </p:txBody>
      </p:sp>
      <p:grpSp>
        <p:nvGrpSpPr>
          <p:cNvPr id="27" name="Group 26">
            <a:extLst>
              <a:ext uri="{FF2B5EF4-FFF2-40B4-BE49-F238E27FC236}">
                <a16:creationId xmlns:a16="http://schemas.microsoft.com/office/drawing/2014/main" id="{A8567656-80A4-409E-9348-BB3EA37F1098}"/>
              </a:ext>
            </a:extLst>
          </p:cNvPr>
          <p:cNvGrpSpPr/>
          <p:nvPr/>
        </p:nvGrpSpPr>
        <p:grpSpPr>
          <a:xfrm>
            <a:off x="1243425" y="4360613"/>
            <a:ext cx="1119391" cy="989256"/>
            <a:chOff x="170843" y="5172186"/>
            <a:chExt cx="1234440" cy="1090930"/>
          </a:xfrm>
        </p:grpSpPr>
        <p:sp>
          <p:nvSpPr>
            <p:cNvPr id="80" name="Rectangle 79">
              <a:extLst>
                <a:ext uri="{FF2B5EF4-FFF2-40B4-BE49-F238E27FC236}">
                  <a16:creationId xmlns:a16="http://schemas.microsoft.com/office/drawing/2014/main" id="{2C92E5CA-FF86-4DA7-B441-5A8BB4457989}"/>
                </a:ext>
              </a:extLst>
            </p:cNvPr>
            <p:cNvSpPr/>
            <p:nvPr/>
          </p:nvSpPr>
          <p:spPr>
            <a:xfrm>
              <a:off x="170843" y="5172186"/>
              <a:ext cx="1234440" cy="1090930"/>
            </a:xfrm>
            <a:prstGeom prst="rect">
              <a:avLst/>
            </a:prstGeom>
            <a:solidFill>
              <a:srgbClr val="EEEE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GB" sz="1632" kern="0">
                <a:solidFill>
                  <a:prstClr val="white"/>
                </a:solidFill>
                <a:latin typeface="Calibri"/>
              </a:endParaRPr>
            </a:p>
          </p:txBody>
        </p:sp>
        <p:pic>
          <p:nvPicPr>
            <p:cNvPr id="90" name="Picture 89" descr="Graphical user interface, application, website&#10;&#10;Description automatically generated">
              <a:extLst>
                <a:ext uri="{FF2B5EF4-FFF2-40B4-BE49-F238E27FC236}">
                  <a16:creationId xmlns:a16="http://schemas.microsoft.com/office/drawing/2014/main" id="{854677F6-4987-4CF9-A00F-A289A131C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153" y="5188683"/>
              <a:ext cx="1129130" cy="873194"/>
            </a:xfrm>
            <a:prstGeom prst="rect">
              <a:avLst/>
            </a:prstGeom>
          </p:spPr>
        </p:pic>
      </p:grpSp>
      <p:grpSp>
        <p:nvGrpSpPr>
          <p:cNvPr id="26" name="Group 25">
            <a:extLst>
              <a:ext uri="{FF2B5EF4-FFF2-40B4-BE49-F238E27FC236}">
                <a16:creationId xmlns:a16="http://schemas.microsoft.com/office/drawing/2014/main" id="{98BA7135-3901-4956-A012-1E74D12C29A9}"/>
              </a:ext>
            </a:extLst>
          </p:cNvPr>
          <p:cNvGrpSpPr/>
          <p:nvPr/>
        </p:nvGrpSpPr>
        <p:grpSpPr>
          <a:xfrm>
            <a:off x="1241271" y="5875488"/>
            <a:ext cx="1119391" cy="989256"/>
            <a:chOff x="170843" y="6368799"/>
            <a:chExt cx="1234440" cy="1090930"/>
          </a:xfrm>
        </p:grpSpPr>
        <p:sp>
          <p:nvSpPr>
            <p:cNvPr id="81" name="Rectangle 80">
              <a:extLst>
                <a:ext uri="{FF2B5EF4-FFF2-40B4-BE49-F238E27FC236}">
                  <a16:creationId xmlns:a16="http://schemas.microsoft.com/office/drawing/2014/main" id="{E42C29BC-97B3-48B6-91BA-BEED91A58597}"/>
                </a:ext>
              </a:extLst>
            </p:cNvPr>
            <p:cNvSpPr/>
            <p:nvPr/>
          </p:nvSpPr>
          <p:spPr>
            <a:xfrm>
              <a:off x="170843" y="6368799"/>
              <a:ext cx="1234440" cy="1090930"/>
            </a:xfrm>
            <a:prstGeom prst="rect">
              <a:avLst/>
            </a:prstGeom>
            <a:solidFill>
              <a:srgbClr val="EEEE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GB" sz="1632" kern="0">
                <a:solidFill>
                  <a:prstClr val="white"/>
                </a:solidFill>
                <a:latin typeface="Calibri"/>
              </a:endParaRPr>
            </a:p>
          </p:txBody>
        </p:sp>
        <p:pic>
          <p:nvPicPr>
            <p:cNvPr id="92" name="Picture 91" descr="A picture containing text, clipart&#10;&#10;Description automatically generated">
              <a:extLst>
                <a:ext uri="{FF2B5EF4-FFF2-40B4-BE49-F238E27FC236}">
                  <a16:creationId xmlns:a16="http://schemas.microsoft.com/office/drawing/2014/main" id="{98CB318E-2B95-4B0E-8D87-FDB042B8CD56}"/>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2300" y="6741053"/>
              <a:ext cx="1062551" cy="340160"/>
            </a:xfrm>
            <a:prstGeom prst="rect">
              <a:avLst/>
            </a:prstGeom>
          </p:spPr>
        </p:pic>
      </p:grpSp>
      <p:sp>
        <p:nvSpPr>
          <p:cNvPr id="94" name="Rectangle 93">
            <a:extLst>
              <a:ext uri="{FF2B5EF4-FFF2-40B4-BE49-F238E27FC236}">
                <a16:creationId xmlns:a16="http://schemas.microsoft.com/office/drawing/2014/main" id="{1552461D-FACB-4617-BDC8-BF5F211D2043}"/>
              </a:ext>
            </a:extLst>
          </p:cNvPr>
          <p:cNvSpPr/>
          <p:nvPr/>
        </p:nvSpPr>
        <p:spPr>
          <a:xfrm>
            <a:off x="1233060" y="4037012"/>
            <a:ext cx="1129196" cy="323601"/>
          </a:xfrm>
          <a:prstGeom prst="rect">
            <a:avLst/>
          </a:prstGeom>
          <a:solidFill>
            <a:srgbClr val="8686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GB" sz="1632" kern="0">
              <a:solidFill>
                <a:prstClr val="white"/>
              </a:solidFill>
              <a:latin typeface="Calibri"/>
            </a:endParaRPr>
          </a:p>
        </p:txBody>
      </p:sp>
      <p:sp>
        <p:nvSpPr>
          <p:cNvPr id="99" name="Rectangle 98">
            <a:extLst>
              <a:ext uri="{FF2B5EF4-FFF2-40B4-BE49-F238E27FC236}">
                <a16:creationId xmlns:a16="http://schemas.microsoft.com/office/drawing/2014/main" id="{3DC45F5F-15D6-4C01-B347-3835B7F100B9}"/>
              </a:ext>
            </a:extLst>
          </p:cNvPr>
          <p:cNvSpPr/>
          <p:nvPr/>
        </p:nvSpPr>
        <p:spPr>
          <a:xfrm>
            <a:off x="1241698" y="970144"/>
            <a:ext cx="1128276" cy="323601"/>
          </a:xfrm>
          <a:prstGeom prst="rect">
            <a:avLst/>
          </a:prstGeom>
          <a:solidFill>
            <a:srgbClr val="8686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GB" sz="1632" kern="0">
              <a:solidFill>
                <a:prstClr val="white"/>
              </a:solidFill>
              <a:latin typeface="Calibri"/>
            </a:endParaRPr>
          </a:p>
        </p:txBody>
      </p:sp>
      <p:sp>
        <p:nvSpPr>
          <p:cNvPr id="93" name="Text Placeholder 16">
            <a:extLst>
              <a:ext uri="{FF2B5EF4-FFF2-40B4-BE49-F238E27FC236}">
                <a16:creationId xmlns:a16="http://schemas.microsoft.com/office/drawing/2014/main" id="{47DA1ACC-51F4-43E4-91C5-7C0F49EE9FAF}"/>
              </a:ext>
            </a:extLst>
          </p:cNvPr>
          <p:cNvSpPr>
            <a:spLocks noGrp="1"/>
          </p:cNvSpPr>
          <p:nvPr>
            <p:ph type="body" idx="10"/>
          </p:nvPr>
        </p:nvSpPr>
        <p:spPr>
          <a:xfrm>
            <a:off x="1233060" y="878357"/>
            <a:ext cx="1147031" cy="492325"/>
          </a:xfrm>
          <a:prstGeom prst="rect">
            <a:avLst/>
          </a:prstGeom>
          <a:noFill/>
          <a:ln w="0" cmpd="sng">
            <a:noFill/>
            <a:prstDash val="solid"/>
          </a:ln>
        </p:spPr>
        <p:txBody>
          <a:bodyPr vert="horz" lIns="0" tIns="41459" rIns="0" bIns="0" anchor="t">
            <a:normAutofit fontScale="97500"/>
          </a:bodyPr>
          <a:lstStyle/>
          <a:p>
            <a:pPr marL="0" algn="ctr">
              <a:lnSpc>
                <a:spcPts val="3174"/>
              </a:lnSpc>
              <a:spcAft>
                <a:spcPts val="322"/>
              </a:spcAft>
            </a:pPr>
            <a:r>
              <a:rPr lang="en-US" sz="2630" b="1" spc="-113">
                <a:solidFill>
                  <a:srgbClr val="EEEEEE"/>
                </a:solidFill>
                <a:latin typeface="Arial Narrow" panose="02020603050405020304" pitchFamily="2"/>
              </a:rPr>
              <a:t>2023</a:t>
            </a:r>
            <a:r>
              <a:rPr lang="en-US" sz="2811" b="1" spc="-113">
                <a:solidFill>
                  <a:srgbClr val="EEEEEE"/>
                </a:solidFill>
                <a:latin typeface="Arial Narrow" panose="02020603050405020304" pitchFamily="2"/>
              </a:rPr>
              <a:t> </a:t>
            </a:r>
          </a:p>
        </p:txBody>
      </p:sp>
      <p:sp>
        <p:nvSpPr>
          <p:cNvPr id="100" name="Text Placeholder 16">
            <a:extLst>
              <a:ext uri="{FF2B5EF4-FFF2-40B4-BE49-F238E27FC236}">
                <a16:creationId xmlns:a16="http://schemas.microsoft.com/office/drawing/2014/main" id="{B657C8E3-CEED-4AF1-B75C-D036AF92571B}"/>
              </a:ext>
            </a:extLst>
          </p:cNvPr>
          <p:cNvSpPr>
            <a:spLocks noGrp="1"/>
          </p:cNvSpPr>
          <p:nvPr>
            <p:ph type="body" idx="10"/>
          </p:nvPr>
        </p:nvSpPr>
        <p:spPr>
          <a:xfrm>
            <a:off x="1190402" y="3936306"/>
            <a:ext cx="1147031" cy="492325"/>
          </a:xfrm>
          <a:prstGeom prst="rect">
            <a:avLst/>
          </a:prstGeom>
          <a:noFill/>
          <a:ln w="0" cmpd="sng">
            <a:noFill/>
            <a:prstDash val="solid"/>
          </a:ln>
        </p:spPr>
        <p:txBody>
          <a:bodyPr vert="horz" lIns="0" tIns="41459" rIns="0" bIns="0" anchor="t">
            <a:normAutofit fontScale="97500"/>
          </a:bodyPr>
          <a:lstStyle/>
          <a:p>
            <a:pPr marL="0" algn="ctr">
              <a:lnSpc>
                <a:spcPts val="3174"/>
              </a:lnSpc>
              <a:spcAft>
                <a:spcPts val="322"/>
              </a:spcAft>
            </a:pPr>
            <a:r>
              <a:rPr lang="en-US" sz="1814" b="1" spc="-113">
                <a:solidFill>
                  <a:srgbClr val="EEEEEE"/>
                </a:solidFill>
                <a:latin typeface="Arial Narrow" panose="02020603050405020304" pitchFamily="2"/>
              </a:rPr>
              <a:t>NOV</a:t>
            </a:r>
          </a:p>
        </p:txBody>
      </p:sp>
      <p:sp>
        <p:nvSpPr>
          <p:cNvPr id="186" name="TextBox 185">
            <a:extLst>
              <a:ext uri="{FF2B5EF4-FFF2-40B4-BE49-F238E27FC236}">
                <a16:creationId xmlns:a16="http://schemas.microsoft.com/office/drawing/2014/main" id="{1EAE36B0-9647-45B5-95EB-FBBB9EEADE55}"/>
              </a:ext>
            </a:extLst>
          </p:cNvPr>
          <p:cNvSpPr txBox="1"/>
          <p:nvPr/>
        </p:nvSpPr>
        <p:spPr>
          <a:xfrm>
            <a:off x="1396161" y="5847324"/>
            <a:ext cx="684803" cy="238848"/>
          </a:xfrm>
          <a:prstGeom prst="rect">
            <a:avLst/>
          </a:prstGeom>
          <a:noFill/>
        </p:spPr>
        <p:txBody>
          <a:bodyPr wrap="none" rtlCol="0">
            <a:spAutoFit/>
          </a:bodyPr>
          <a:lstStyle/>
          <a:p>
            <a:pPr defTabSz="829178">
              <a:defRPr/>
            </a:pPr>
            <a:r>
              <a:rPr lang="en-GB" sz="952" kern="0">
                <a:solidFill>
                  <a:prstClr val="black">
                    <a:lumMod val="75000"/>
                    <a:lumOff val="25000"/>
                  </a:prstClr>
                </a:solidFill>
                <a:latin typeface="Calibri"/>
              </a:rPr>
              <a:t>Hosted by</a:t>
            </a:r>
          </a:p>
        </p:txBody>
      </p:sp>
      <p:pic>
        <p:nvPicPr>
          <p:cNvPr id="25" name="Picture 24">
            <a:extLst>
              <a:ext uri="{FF2B5EF4-FFF2-40B4-BE49-F238E27FC236}">
                <a16:creationId xmlns:a16="http://schemas.microsoft.com/office/drawing/2014/main" id="{C1865828-99E3-916B-B55E-D42EDA904FE3}"/>
              </a:ext>
            </a:extLst>
          </p:cNvPr>
          <p:cNvPicPr>
            <a:picLocks noChangeAspect="1"/>
          </p:cNvPicPr>
          <p:nvPr/>
        </p:nvPicPr>
        <p:blipFill>
          <a:blip r:embed="rId6"/>
          <a:stretch>
            <a:fillRect/>
          </a:stretch>
        </p:blipFill>
        <p:spPr>
          <a:xfrm>
            <a:off x="1310843" y="5443828"/>
            <a:ext cx="923615" cy="313681"/>
          </a:xfrm>
          <a:prstGeom prst="rect">
            <a:avLst/>
          </a:prstGeom>
        </p:spPr>
      </p:pic>
      <p:sp>
        <p:nvSpPr>
          <p:cNvPr id="263" name="Rectangle: Rounded Corners 262">
            <a:extLst>
              <a:ext uri="{FF2B5EF4-FFF2-40B4-BE49-F238E27FC236}">
                <a16:creationId xmlns:a16="http://schemas.microsoft.com/office/drawing/2014/main" id="{678C93B9-3361-2808-AA5E-D61341C3EB1D}"/>
              </a:ext>
            </a:extLst>
          </p:cNvPr>
          <p:cNvSpPr/>
          <p:nvPr/>
        </p:nvSpPr>
        <p:spPr>
          <a:xfrm>
            <a:off x="2478645" y="3965883"/>
            <a:ext cx="3964738" cy="838462"/>
          </a:xfrm>
          <a:prstGeom prst="roundRect">
            <a:avLst/>
          </a:prstGeom>
          <a:solidFill>
            <a:srgbClr val="016C7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264" name="TextBox 263">
            <a:extLst>
              <a:ext uri="{FF2B5EF4-FFF2-40B4-BE49-F238E27FC236}">
                <a16:creationId xmlns:a16="http://schemas.microsoft.com/office/drawing/2014/main" id="{9AA1B2A6-617A-C92B-9506-3BC1475BC1EC}"/>
              </a:ext>
            </a:extLst>
          </p:cNvPr>
          <p:cNvSpPr txBox="1"/>
          <p:nvPr/>
        </p:nvSpPr>
        <p:spPr>
          <a:xfrm>
            <a:off x="2489099" y="3945288"/>
            <a:ext cx="1741587" cy="245773"/>
          </a:xfrm>
          <a:prstGeom prst="rect">
            <a:avLst/>
          </a:prstGeom>
          <a:noFill/>
        </p:spPr>
        <p:txBody>
          <a:bodyPr wrap="square" rtlCol="0">
            <a:spAutoFit/>
          </a:bodyPr>
          <a:lstStyle/>
          <a:p>
            <a:pPr defTabSz="829178"/>
            <a:r>
              <a:rPr lang="en-GB" sz="997" kern="0">
                <a:solidFill>
                  <a:prstClr val="white"/>
                </a:solidFill>
                <a:latin typeface="Calibri"/>
              </a:rPr>
              <a:t>Wednesday 15 November</a:t>
            </a:r>
          </a:p>
        </p:txBody>
      </p:sp>
      <p:sp>
        <p:nvSpPr>
          <p:cNvPr id="265" name="TextBox 264">
            <a:extLst>
              <a:ext uri="{FF2B5EF4-FFF2-40B4-BE49-F238E27FC236}">
                <a16:creationId xmlns:a16="http://schemas.microsoft.com/office/drawing/2014/main" id="{E25FA81C-4D1D-DC27-71D8-8710E1BAA710}"/>
              </a:ext>
            </a:extLst>
          </p:cNvPr>
          <p:cNvSpPr txBox="1"/>
          <p:nvPr/>
        </p:nvSpPr>
        <p:spPr>
          <a:xfrm>
            <a:off x="2675344" y="4122054"/>
            <a:ext cx="3807967" cy="259751"/>
          </a:xfrm>
          <a:prstGeom prst="rect">
            <a:avLst/>
          </a:prstGeom>
          <a:noFill/>
        </p:spPr>
        <p:txBody>
          <a:bodyPr wrap="square" rtlCol="0">
            <a:spAutoFit/>
          </a:bodyPr>
          <a:lstStyle/>
          <a:p>
            <a:pPr algn="ctr" defTabSz="829178"/>
            <a:r>
              <a:rPr lang="en-GB" sz="1088" kern="0">
                <a:solidFill>
                  <a:prstClr val="white"/>
                </a:solidFill>
                <a:latin typeface="Calibri" panose="020F0502020204030204" pitchFamily="34" charset="0"/>
              </a:rPr>
              <a:t>Understanding behaviour as communication - Primary</a:t>
            </a:r>
            <a:endParaRPr lang="en-GB" sz="1088" kern="0">
              <a:solidFill>
                <a:prstClr val="white"/>
              </a:solidFill>
            </a:endParaRPr>
          </a:p>
        </p:txBody>
      </p:sp>
      <p:sp>
        <p:nvSpPr>
          <p:cNvPr id="267" name="TextBox 266">
            <a:hlinkClick r:id="rId7"/>
            <a:extLst>
              <a:ext uri="{FF2B5EF4-FFF2-40B4-BE49-F238E27FC236}">
                <a16:creationId xmlns:a16="http://schemas.microsoft.com/office/drawing/2014/main" id="{274CBCB6-5AD1-CACA-40BA-35AD9492C16B}"/>
              </a:ext>
            </a:extLst>
          </p:cNvPr>
          <p:cNvSpPr txBox="1"/>
          <p:nvPr/>
        </p:nvSpPr>
        <p:spPr>
          <a:xfrm>
            <a:off x="4065956" y="4576215"/>
            <a:ext cx="1002961" cy="318385"/>
          </a:xfrm>
          <a:prstGeom prst="roundRect">
            <a:avLst/>
          </a:prstGeom>
          <a:gradFill flip="none" rotWithShape="1">
            <a:gsLst>
              <a:gs pos="0">
                <a:srgbClr val="016C76">
                  <a:tint val="66000"/>
                  <a:satMod val="160000"/>
                </a:srgbClr>
              </a:gs>
              <a:gs pos="50000">
                <a:srgbClr val="016C76">
                  <a:tint val="44500"/>
                  <a:satMod val="160000"/>
                </a:srgbClr>
              </a:gs>
              <a:gs pos="100000">
                <a:srgbClr val="016C76">
                  <a:tint val="23500"/>
                  <a:satMod val="160000"/>
                </a:srgbClr>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829178"/>
            <a:r>
              <a:rPr lang="en-GB" sz="1270" kern="0">
                <a:solidFill>
                  <a:srgbClr val="016C76"/>
                </a:solidFill>
                <a:latin typeface="Calibri"/>
                <a:hlinkClick r:id="rId8"/>
              </a:rPr>
              <a:t>Book now!</a:t>
            </a:r>
            <a:endParaRPr lang="en-GB" sz="1270" kern="0">
              <a:solidFill>
                <a:srgbClr val="016C76"/>
              </a:solidFill>
              <a:latin typeface="Calibri"/>
            </a:endParaRPr>
          </a:p>
        </p:txBody>
      </p:sp>
      <p:sp>
        <p:nvSpPr>
          <p:cNvPr id="268" name="TextBox 267">
            <a:extLst>
              <a:ext uri="{FF2B5EF4-FFF2-40B4-BE49-F238E27FC236}">
                <a16:creationId xmlns:a16="http://schemas.microsoft.com/office/drawing/2014/main" id="{A8B23023-94DA-813E-F539-0DCC9AE1C30C}"/>
              </a:ext>
            </a:extLst>
          </p:cNvPr>
          <p:cNvSpPr txBox="1"/>
          <p:nvPr/>
        </p:nvSpPr>
        <p:spPr>
          <a:xfrm>
            <a:off x="5528146" y="3951859"/>
            <a:ext cx="1002961" cy="245773"/>
          </a:xfrm>
          <a:prstGeom prst="rect">
            <a:avLst/>
          </a:prstGeom>
          <a:noFill/>
        </p:spPr>
        <p:txBody>
          <a:bodyPr wrap="square" rtlCol="0">
            <a:spAutoFit/>
          </a:bodyPr>
          <a:lstStyle/>
          <a:p>
            <a:pPr algn="ctr" defTabSz="829178"/>
            <a:r>
              <a:rPr lang="en-GB" sz="997" kern="0">
                <a:solidFill>
                  <a:prstClr val="white"/>
                </a:solidFill>
                <a:latin typeface="Calibri"/>
              </a:rPr>
              <a:t>16:00 – 17:00</a:t>
            </a:r>
          </a:p>
        </p:txBody>
      </p:sp>
      <p:sp>
        <p:nvSpPr>
          <p:cNvPr id="269" name="Rectangle: Rounded Corners 268">
            <a:extLst>
              <a:ext uri="{FF2B5EF4-FFF2-40B4-BE49-F238E27FC236}">
                <a16:creationId xmlns:a16="http://schemas.microsoft.com/office/drawing/2014/main" id="{0C381FAC-161D-6EF5-1B93-B581CC9D0ACD}"/>
              </a:ext>
            </a:extLst>
          </p:cNvPr>
          <p:cNvSpPr/>
          <p:nvPr/>
        </p:nvSpPr>
        <p:spPr>
          <a:xfrm>
            <a:off x="6638440" y="3975807"/>
            <a:ext cx="4100118" cy="837710"/>
          </a:xfrm>
          <a:prstGeom prst="roundRect">
            <a:avLst/>
          </a:prstGeom>
          <a:solidFill>
            <a:srgbClr val="016C7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270" name="TextBox 269">
            <a:extLst>
              <a:ext uri="{FF2B5EF4-FFF2-40B4-BE49-F238E27FC236}">
                <a16:creationId xmlns:a16="http://schemas.microsoft.com/office/drawing/2014/main" id="{3AD19E25-92CD-053E-2F23-430DD5959929}"/>
              </a:ext>
            </a:extLst>
          </p:cNvPr>
          <p:cNvSpPr txBox="1"/>
          <p:nvPr/>
        </p:nvSpPr>
        <p:spPr>
          <a:xfrm>
            <a:off x="6564084" y="4113363"/>
            <a:ext cx="4231739" cy="427168"/>
          </a:xfrm>
          <a:prstGeom prst="rect">
            <a:avLst/>
          </a:prstGeom>
          <a:noFill/>
        </p:spPr>
        <p:txBody>
          <a:bodyPr wrap="square" rtlCol="0">
            <a:spAutoFit/>
          </a:bodyPr>
          <a:lstStyle/>
          <a:p>
            <a:pPr algn="ctr" defTabSz="829178"/>
            <a:r>
              <a:rPr lang="en-GB" sz="1088" kern="0">
                <a:solidFill>
                  <a:prstClr val="white"/>
                </a:solidFill>
                <a:latin typeface="Calibri" panose="020F0502020204030204" pitchFamily="34" charset="0"/>
              </a:rPr>
              <a:t>Supporting the development of speech, language and communication skills – Secondary / FE </a:t>
            </a:r>
            <a:endParaRPr lang="en-GB" sz="1088" kern="0">
              <a:solidFill>
                <a:prstClr val="white"/>
              </a:solidFill>
            </a:endParaRPr>
          </a:p>
        </p:txBody>
      </p:sp>
      <p:sp>
        <p:nvSpPr>
          <p:cNvPr id="272" name="TextBox 271">
            <a:hlinkClick r:id="rId9"/>
            <a:extLst>
              <a:ext uri="{FF2B5EF4-FFF2-40B4-BE49-F238E27FC236}">
                <a16:creationId xmlns:a16="http://schemas.microsoft.com/office/drawing/2014/main" id="{B08A8065-F752-80D3-B513-105E77D05AFF}"/>
              </a:ext>
            </a:extLst>
          </p:cNvPr>
          <p:cNvSpPr txBox="1"/>
          <p:nvPr/>
        </p:nvSpPr>
        <p:spPr>
          <a:xfrm>
            <a:off x="8097451" y="4595416"/>
            <a:ext cx="1002961" cy="318385"/>
          </a:xfrm>
          <a:prstGeom prst="roundRect">
            <a:avLst/>
          </a:prstGeom>
          <a:gradFill flip="none" rotWithShape="1">
            <a:gsLst>
              <a:gs pos="0">
                <a:srgbClr val="016C76">
                  <a:tint val="66000"/>
                  <a:satMod val="160000"/>
                </a:srgbClr>
              </a:gs>
              <a:gs pos="50000">
                <a:srgbClr val="016C76">
                  <a:tint val="44500"/>
                  <a:satMod val="160000"/>
                </a:srgbClr>
              </a:gs>
              <a:gs pos="100000">
                <a:srgbClr val="016C76">
                  <a:tint val="23500"/>
                  <a:satMod val="160000"/>
                </a:srgbClr>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829178"/>
            <a:r>
              <a:rPr lang="en-GB" sz="1270" kern="0">
                <a:solidFill>
                  <a:srgbClr val="016C76"/>
                </a:solidFill>
                <a:latin typeface="Calibri"/>
                <a:hlinkClick r:id="rId10"/>
              </a:rPr>
              <a:t>Book now!</a:t>
            </a:r>
            <a:endParaRPr lang="en-GB" sz="1270" kern="0">
              <a:solidFill>
                <a:srgbClr val="016C76"/>
              </a:solidFill>
              <a:latin typeface="Calibri"/>
            </a:endParaRPr>
          </a:p>
        </p:txBody>
      </p:sp>
      <p:sp>
        <p:nvSpPr>
          <p:cNvPr id="273" name="TextBox 272">
            <a:extLst>
              <a:ext uri="{FF2B5EF4-FFF2-40B4-BE49-F238E27FC236}">
                <a16:creationId xmlns:a16="http://schemas.microsoft.com/office/drawing/2014/main" id="{FC7A3A1E-88B1-BA30-8D09-B642D860E60B}"/>
              </a:ext>
            </a:extLst>
          </p:cNvPr>
          <p:cNvSpPr txBox="1"/>
          <p:nvPr/>
        </p:nvSpPr>
        <p:spPr>
          <a:xfrm>
            <a:off x="9831337" y="3960831"/>
            <a:ext cx="1002961" cy="245773"/>
          </a:xfrm>
          <a:prstGeom prst="rect">
            <a:avLst/>
          </a:prstGeom>
          <a:noFill/>
        </p:spPr>
        <p:txBody>
          <a:bodyPr wrap="square" rtlCol="0">
            <a:spAutoFit/>
          </a:bodyPr>
          <a:lstStyle/>
          <a:p>
            <a:pPr algn="ctr" defTabSz="829178"/>
            <a:r>
              <a:rPr lang="en-GB" sz="997" kern="0">
                <a:solidFill>
                  <a:prstClr val="white"/>
                </a:solidFill>
                <a:latin typeface="Calibri"/>
              </a:rPr>
              <a:t>16:00 – 17:00</a:t>
            </a:r>
          </a:p>
        </p:txBody>
      </p:sp>
      <p:sp>
        <p:nvSpPr>
          <p:cNvPr id="274" name="TextBox 273">
            <a:extLst>
              <a:ext uri="{FF2B5EF4-FFF2-40B4-BE49-F238E27FC236}">
                <a16:creationId xmlns:a16="http://schemas.microsoft.com/office/drawing/2014/main" id="{6FDE5373-C7C1-0148-A39F-D4DA74028C99}"/>
              </a:ext>
            </a:extLst>
          </p:cNvPr>
          <p:cNvSpPr txBox="1"/>
          <p:nvPr/>
        </p:nvSpPr>
        <p:spPr>
          <a:xfrm>
            <a:off x="6675616" y="3953360"/>
            <a:ext cx="1432289" cy="245773"/>
          </a:xfrm>
          <a:prstGeom prst="rect">
            <a:avLst/>
          </a:prstGeom>
          <a:noFill/>
        </p:spPr>
        <p:txBody>
          <a:bodyPr wrap="square" rtlCol="0">
            <a:spAutoFit/>
          </a:bodyPr>
          <a:lstStyle/>
          <a:p>
            <a:pPr defTabSz="829178"/>
            <a:r>
              <a:rPr lang="en-GB" sz="997" kern="0">
                <a:solidFill>
                  <a:prstClr val="white"/>
                </a:solidFill>
                <a:latin typeface="Calibri"/>
              </a:rPr>
              <a:t>Tuesday 21 November</a:t>
            </a:r>
          </a:p>
        </p:txBody>
      </p:sp>
      <p:sp>
        <p:nvSpPr>
          <p:cNvPr id="294" name="Rectangle: Rounded Corners 293">
            <a:extLst>
              <a:ext uri="{FF2B5EF4-FFF2-40B4-BE49-F238E27FC236}">
                <a16:creationId xmlns:a16="http://schemas.microsoft.com/office/drawing/2014/main" id="{79629C6D-F61F-ABF8-9995-4093B8F15C83}"/>
              </a:ext>
            </a:extLst>
          </p:cNvPr>
          <p:cNvSpPr/>
          <p:nvPr/>
        </p:nvSpPr>
        <p:spPr>
          <a:xfrm>
            <a:off x="13552371" y="5933811"/>
            <a:ext cx="829179" cy="829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2" name="Rectangle: Rounded Corners 1">
            <a:extLst>
              <a:ext uri="{FF2B5EF4-FFF2-40B4-BE49-F238E27FC236}">
                <a16:creationId xmlns:a16="http://schemas.microsoft.com/office/drawing/2014/main" id="{0BB72EF5-66E5-754E-4314-27810616BD94}"/>
              </a:ext>
            </a:extLst>
          </p:cNvPr>
          <p:cNvSpPr/>
          <p:nvPr/>
        </p:nvSpPr>
        <p:spPr>
          <a:xfrm>
            <a:off x="2489100" y="2983223"/>
            <a:ext cx="3964738" cy="838462"/>
          </a:xfrm>
          <a:prstGeom prst="roundRect">
            <a:avLst/>
          </a:prstGeom>
          <a:solidFill>
            <a:srgbClr val="016C7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3" name="TextBox 2">
            <a:extLst>
              <a:ext uri="{FF2B5EF4-FFF2-40B4-BE49-F238E27FC236}">
                <a16:creationId xmlns:a16="http://schemas.microsoft.com/office/drawing/2014/main" id="{D36BE836-92FD-9777-E0DD-4D14195FE12B}"/>
              </a:ext>
            </a:extLst>
          </p:cNvPr>
          <p:cNvSpPr txBox="1"/>
          <p:nvPr/>
        </p:nvSpPr>
        <p:spPr>
          <a:xfrm>
            <a:off x="2499554" y="2962628"/>
            <a:ext cx="1345651" cy="245773"/>
          </a:xfrm>
          <a:prstGeom prst="rect">
            <a:avLst/>
          </a:prstGeom>
          <a:noFill/>
        </p:spPr>
        <p:txBody>
          <a:bodyPr wrap="square" rtlCol="0">
            <a:spAutoFit/>
          </a:bodyPr>
          <a:lstStyle/>
          <a:p>
            <a:pPr defTabSz="829178"/>
            <a:r>
              <a:rPr lang="en-GB" sz="997" kern="0">
                <a:solidFill>
                  <a:prstClr val="white"/>
                </a:solidFill>
                <a:latin typeface="Calibri"/>
              </a:rPr>
              <a:t>Tuesday 7 November</a:t>
            </a:r>
          </a:p>
        </p:txBody>
      </p:sp>
      <p:sp>
        <p:nvSpPr>
          <p:cNvPr id="7" name="TextBox 6">
            <a:extLst>
              <a:ext uri="{FF2B5EF4-FFF2-40B4-BE49-F238E27FC236}">
                <a16:creationId xmlns:a16="http://schemas.microsoft.com/office/drawing/2014/main" id="{320D3CFE-3C4C-12FF-1AEF-93DC81BCDFD9}"/>
              </a:ext>
            </a:extLst>
          </p:cNvPr>
          <p:cNvSpPr txBox="1"/>
          <p:nvPr/>
        </p:nvSpPr>
        <p:spPr>
          <a:xfrm>
            <a:off x="2685798" y="3139394"/>
            <a:ext cx="3807967" cy="427168"/>
          </a:xfrm>
          <a:prstGeom prst="rect">
            <a:avLst/>
          </a:prstGeom>
          <a:noFill/>
        </p:spPr>
        <p:txBody>
          <a:bodyPr wrap="square" rtlCol="0">
            <a:spAutoFit/>
          </a:bodyPr>
          <a:lstStyle/>
          <a:p>
            <a:pPr algn="ctr" defTabSz="829178"/>
            <a:r>
              <a:rPr lang="en-GB" sz="1088" kern="0">
                <a:solidFill>
                  <a:prstClr val="white"/>
                </a:solidFill>
                <a:latin typeface="Calibri" panose="020F0502020204030204" pitchFamily="34" charset="0"/>
              </a:rPr>
              <a:t>Supporting the development of speech, language and communication skills - Primary</a:t>
            </a:r>
            <a:endParaRPr lang="en-GB" sz="1088" kern="0">
              <a:solidFill>
                <a:prstClr val="white"/>
              </a:solidFill>
            </a:endParaRPr>
          </a:p>
        </p:txBody>
      </p:sp>
      <p:sp>
        <p:nvSpPr>
          <p:cNvPr id="8" name="TextBox 7">
            <a:hlinkClick r:id="rId7"/>
            <a:extLst>
              <a:ext uri="{FF2B5EF4-FFF2-40B4-BE49-F238E27FC236}">
                <a16:creationId xmlns:a16="http://schemas.microsoft.com/office/drawing/2014/main" id="{CF7DFEC4-0187-2CBA-55BE-C59DE2BA11FC}"/>
              </a:ext>
            </a:extLst>
          </p:cNvPr>
          <p:cNvSpPr txBox="1"/>
          <p:nvPr/>
        </p:nvSpPr>
        <p:spPr>
          <a:xfrm>
            <a:off x="4065956" y="3611073"/>
            <a:ext cx="1002961" cy="318385"/>
          </a:xfrm>
          <a:prstGeom prst="roundRect">
            <a:avLst/>
          </a:prstGeom>
          <a:gradFill flip="none" rotWithShape="1">
            <a:gsLst>
              <a:gs pos="0">
                <a:srgbClr val="016C76">
                  <a:tint val="66000"/>
                  <a:satMod val="160000"/>
                </a:srgbClr>
              </a:gs>
              <a:gs pos="50000">
                <a:srgbClr val="016C76">
                  <a:tint val="44500"/>
                  <a:satMod val="160000"/>
                </a:srgbClr>
              </a:gs>
              <a:gs pos="100000">
                <a:srgbClr val="016C76">
                  <a:tint val="23500"/>
                  <a:satMod val="160000"/>
                </a:srgbClr>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829178"/>
            <a:r>
              <a:rPr lang="en-GB" sz="1270" kern="0">
                <a:solidFill>
                  <a:srgbClr val="016C76"/>
                </a:solidFill>
                <a:latin typeface="Calibri"/>
                <a:hlinkClick r:id="rId11"/>
              </a:rPr>
              <a:t>Book now!</a:t>
            </a:r>
            <a:endParaRPr lang="en-GB" sz="1270" kern="0">
              <a:solidFill>
                <a:srgbClr val="016C76"/>
              </a:solidFill>
              <a:latin typeface="Calibri"/>
            </a:endParaRPr>
          </a:p>
        </p:txBody>
      </p:sp>
      <p:sp>
        <p:nvSpPr>
          <p:cNvPr id="10" name="TextBox 9">
            <a:extLst>
              <a:ext uri="{FF2B5EF4-FFF2-40B4-BE49-F238E27FC236}">
                <a16:creationId xmlns:a16="http://schemas.microsoft.com/office/drawing/2014/main" id="{D8EE1F57-5B4F-F3B0-7428-B4F4006B10E0}"/>
              </a:ext>
            </a:extLst>
          </p:cNvPr>
          <p:cNvSpPr txBox="1"/>
          <p:nvPr/>
        </p:nvSpPr>
        <p:spPr>
          <a:xfrm>
            <a:off x="5538601" y="2969200"/>
            <a:ext cx="1002961" cy="245773"/>
          </a:xfrm>
          <a:prstGeom prst="rect">
            <a:avLst/>
          </a:prstGeom>
          <a:noFill/>
        </p:spPr>
        <p:txBody>
          <a:bodyPr wrap="square" rtlCol="0">
            <a:spAutoFit/>
          </a:bodyPr>
          <a:lstStyle/>
          <a:p>
            <a:pPr algn="ctr" defTabSz="829178"/>
            <a:r>
              <a:rPr lang="en-GB" sz="997" kern="0">
                <a:solidFill>
                  <a:prstClr val="white"/>
                </a:solidFill>
                <a:latin typeface="Calibri"/>
              </a:rPr>
              <a:t>16:00 – 17:00</a:t>
            </a:r>
          </a:p>
        </p:txBody>
      </p:sp>
      <p:sp>
        <p:nvSpPr>
          <p:cNvPr id="11" name="Rectangle: Rounded Corners 10">
            <a:extLst>
              <a:ext uri="{FF2B5EF4-FFF2-40B4-BE49-F238E27FC236}">
                <a16:creationId xmlns:a16="http://schemas.microsoft.com/office/drawing/2014/main" id="{FE75B8CB-DF51-6A05-4C65-BF85749033EF}"/>
              </a:ext>
            </a:extLst>
          </p:cNvPr>
          <p:cNvSpPr/>
          <p:nvPr/>
        </p:nvSpPr>
        <p:spPr>
          <a:xfrm>
            <a:off x="6648894" y="2993148"/>
            <a:ext cx="4100118" cy="837710"/>
          </a:xfrm>
          <a:prstGeom prst="roundRect">
            <a:avLst/>
          </a:prstGeom>
          <a:solidFill>
            <a:srgbClr val="016C7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12" name="TextBox 11">
            <a:extLst>
              <a:ext uri="{FF2B5EF4-FFF2-40B4-BE49-F238E27FC236}">
                <a16:creationId xmlns:a16="http://schemas.microsoft.com/office/drawing/2014/main" id="{8D21A875-7C90-AC0A-042B-B678715F3AC1}"/>
              </a:ext>
            </a:extLst>
          </p:cNvPr>
          <p:cNvSpPr txBox="1"/>
          <p:nvPr/>
        </p:nvSpPr>
        <p:spPr>
          <a:xfrm>
            <a:off x="6574539" y="3130703"/>
            <a:ext cx="4231739" cy="427168"/>
          </a:xfrm>
          <a:prstGeom prst="rect">
            <a:avLst/>
          </a:prstGeom>
          <a:noFill/>
        </p:spPr>
        <p:txBody>
          <a:bodyPr wrap="square" rtlCol="0">
            <a:spAutoFit/>
          </a:bodyPr>
          <a:lstStyle/>
          <a:p>
            <a:pPr algn="ctr" defTabSz="829178"/>
            <a:r>
              <a:rPr lang="en-GB" sz="1088" kern="0">
                <a:solidFill>
                  <a:prstClr val="white"/>
                </a:solidFill>
                <a:latin typeface="Calibri" panose="020F0502020204030204" pitchFamily="34" charset="0"/>
              </a:rPr>
              <a:t>Identifying and supporting speech, language and communication needs – Primary</a:t>
            </a:r>
            <a:endParaRPr lang="en-GB" sz="1088" kern="0">
              <a:solidFill>
                <a:prstClr val="white"/>
              </a:solidFill>
            </a:endParaRPr>
          </a:p>
        </p:txBody>
      </p:sp>
      <p:sp>
        <p:nvSpPr>
          <p:cNvPr id="13" name="TextBox 12">
            <a:hlinkClick r:id="rId9"/>
            <a:extLst>
              <a:ext uri="{FF2B5EF4-FFF2-40B4-BE49-F238E27FC236}">
                <a16:creationId xmlns:a16="http://schemas.microsoft.com/office/drawing/2014/main" id="{DFDC77E4-ADCE-6B72-194B-51FF25D1478E}"/>
              </a:ext>
            </a:extLst>
          </p:cNvPr>
          <p:cNvSpPr txBox="1"/>
          <p:nvPr/>
        </p:nvSpPr>
        <p:spPr>
          <a:xfrm>
            <a:off x="8097451" y="3640067"/>
            <a:ext cx="1002961" cy="318385"/>
          </a:xfrm>
          <a:prstGeom prst="roundRect">
            <a:avLst/>
          </a:prstGeom>
          <a:gradFill flip="none" rotWithShape="1">
            <a:gsLst>
              <a:gs pos="0">
                <a:srgbClr val="016C76">
                  <a:tint val="66000"/>
                  <a:satMod val="160000"/>
                </a:srgbClr>
              </a:gs>
              <a:gs pos="50000">
                <a:srgbClr val="016C76">
                  <a:tint val="44500"/>
                  <a:satMod val="160000"/>
                </a:srgbClr>
              </a:gs>
              <a:gs pos="100000">
                <a:srgbClr val="016C76">
                  <a:tint val="23500"/>
                  <a:satMod val="160000"/>
                </a:srgbClr>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829178"/>
            <a:r>
              <a:rPr lang="en-GB" sz="1270" kern="0">
                <a:solidFill>
                  <a:srgbClr val="016C76"/>
                </a:solidFill>
                <a:latin typeface="Calibri"/>
                <a:hlinkClick r:id="rId12"/>
              </a:rPr>
              <a:t>Book now!</a:t>
            </a:r>
            <a:endParaRPr lang="en-GB" sz="1270" kern="0">
              <a:solidFill>
                <a:srgbClr val="016C76"/>
              </a:solidFill>
              <a:latin typeface="Calibri"/>
            </a:endParaRPr>
          </a:p>
        </p:txBody>
      </p:sp>
      <p:sp>
        <p:nvSpPr>
          <p:cNvPr id="14" name="TextBox 13">
            <a:extLst>
              <a:ext uri="{FF2B5EF4-FFF2-40B4-BE49-F238E27FC236}">
                <a16:creationId xmlns:a16="http://schemas.microsoft.com/office/drawing/2014/main" id="{BF00B7AA-D8AD-FEA9-3E7C-EF20EB5A5508}"/>
              </a:ext>
            </a:extLst>
          </p:cNvPr>
          <p:cNvSpPr txBox="1"/>
          <p:nvPr/>
        </p:nvSpPr>
        <p:spPr>
          <a:xfrm>
            <a:off x="9850903" y="2978172"/>
            <a:ext cx="1002961" cy="245773"/>
          </a:xfrm>
          <a:prstGeom prst="rect">
            <a:avLst/>
          </a:prstGeom>
          <a:noFill/>
        </p:spPr>
        <p:txBody>
          <a:bodyPr wrap="square" rtlCol="0">
            <a:spAutoFit/>
          </a:bodyPr>
          <a:lstStyle/>
          <a:p>
            <a:pPr algn="ctr" defTabSz="829178"/>
            <a:r>
              <a:rPr lang="en-GB" sz="997" kern="0">
                <a:solidFill>
                  <a:prstClr val="white"/>
                </a:solidFill>
                <a:latin typeface="Calibri"/>
              </a:rPr>
              <a:t>16:00 – 17:00</a:t>
            </a:r>
          </a:p>
        </p:txBody>
      </p:sp>
      <p:sp>
        <p:nvSpPr>
          <p:cNvPr id="15" name="TextBox 14">
            <a:extLst>
              <a:ext uri="{FF2B5EF4-FFF2-40B4-BE49-F238E27FC236}">
                <a16:creationId xmlns:a16="http://schemas.microsoft.com/office/drawing/2014/main" id="{C05EFBDA-2242-0769-7AD7-AC41105E3322}"/>
              </a:ext>
            </a:extLst>
          </p:cNvPr>
          <p:cNvSpPr txBox="1"/>
          <p:nvPr/>
        </p:nvSpPr>
        <p:spPr>
          <a:xfrm>
            <a:off x="6686071" y="2970701"/>
            <a:ext cx="1411380" cy="245773"/>
          </a:xfrm>
          <a:prstGeom prst="rect">
            <a:avLst/>
          </a:prstGeom>
          <a:noFill/>
        </p:spPr>
        <p:txBody>
          <a:bodyPr wrap="square" rtlCol="0">
            <a:spAutoFit/>
          </a:bodyPr>
          <a:lstStyle/>
          <a:p>
            <a:pPr defTabSz="829178"/>
            <a:r>
              <a:rPr lang="en-GB" sz="997" kern="0">
                <a:solidFill>
                  <a:prstClr val="white"/>
                </a:solidFill>
                <a:latin typeface="Calibri"/>
              </a:rPr>
              <a:t>Tuesday 14 November</a:t>
            </a:r>
          </a:p>
        </p:txBody>
      </p:sp>
      <p:sp>
        <p:nvSpPr>
          <p:cNvPr id="16" name="Rectangle: Rounded Corners 15">
            <a:extLst>
              <a:ext uri="{FF2B5EF4-FFF2-40B4-BE49-F238E27FC236}">
                <a16:creationId xmlns:a16="http://schemas.microsoft.com/office/drawing/2014/main" id="{EDE8901C-F9D5-CA2A-7699-686091DA11A4}"/>
              </a:ext>
            </a:extLst>
          </p:cNvPr>
          <p:cNvSpPr/>
          <p:nvPr/>
        </p:nvSpPr>
        <p:spPr>
          <a:xfrm>
            <a:off x="2489100" y="1999118"/>
            <a:ext cx="3964738" cy="838462"/>
          </a:xfrm>
          <a:prstGeom prst="roundRect">
            <a:avLst/>
          </a:prstGeom>
          <a:solidFill>
            <a:srgbClr val="016C7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17" name="TextBox 16">
            <a:extLst>
              <a:ext uri="{FF2B5EF4-FFF2-40B4-BE49-F238E27FC236}">
                <a16:creationId xmlns:a16="http://schemas.microsoft.com/office/drawing/2014/main" id="{4B7A2A3A-261D-ED64-4BF2-80013C6458E7}"/>
              </a:ext>
            </a:extLst>
          </p:cNvPr>
          <p:cNvSpPr txBox="1"/>
          <p:nvPr/>
        </p:nvSpPr>
        <p:spPr>
          <a:xfrm>
            <a:off x="2499553" y="1978522"/>
            <a:ext cx="1507955" cy="245773"/>
          </a:xfrm>
          <a:prstGeom prst="rect">
            <a:avLst/>
          </a:prstGeom>
          <a:noFill/>
        </p:spPr>
        <p:txBody>
          <a:bodyPr wrap="square" rtlCol="0">
            <a:spAutoFit/>
          </a:bodyPr>
          <a:lstStyle/>
          <a:p>
            <a:pPr defTabSz="829178"/>
            <a:r>
              <a:rPr lang="en-GB" sz="997" kern="0">
                <a:solidFill>
                  <a:prstClr val="white"/>
                </a:solidFill>
                <a:latin typeface="Calibri"/>
              </a:rPr>
              <a:t>Wednesday 1 November</a:t>
            </a:r>
          </a:p>
        </p:txBody>
      </p:sp>
      <p:sp>
        <p:nvSpPr>
          <p:cNvPr id="18" name="TextBox 17">
            <a:extLst>
              <a:ext uri="{FF2B5EF4-FFF2-40B4-BE49-F238E27FC236}">
                <a16:creationId xmlns:a16="http://schemas.microsoft.com/office/drawing/2014/main" id="{19918673-0079-25AF-D616-CFD54D835FC2}"/>
              </a:ext>
            </a:extLst>
          </p:cNvPr>
          <p:cNvSpPr txBox="1"/>
          <p:nvPr/>
        </p:nvSpPr>
        <p:spPr>
          <a:xfrm>
            <a:off x="2685798" y="2155289"/>
            <a:ext cx="3807967" cy="259751"/>
          </a:xfrm>
          <a:prstGeom prst="rect">
            <a:avLst/>
          </a:prstGeom>
          <a:noFill/>
        </p:spPr>
        <p:txBody>
          <a:bodyPr wrap="square" rtlCol="0">
            <a:spAutoFit/>
          </a:bodyPr>
          <a:lstStyle/>
          <a:p>
            <a:pPr algn="ctr" defTabSz="829178"/>
            <a:r>
              <a:rPr lang="en-GB" sz="1088" kern="0">
                <a:solidFill>
                  <a:prstClr val="white"/>
                </a:solidFill>
                <a:latin typeface="Calibri" panose="020F0502020204030204" pitchFamily="34" charset="0"/>
              </a:rPr>
              <a:t>Understanding behaviour as communication – Secondary / FE</a:t>
            </a:r>
            <a:endParaRPr lang="en-GB" sz="1088" kern="0">
              <a:solidFill>
                <a:prstClr val="white"/>
              </a:solidFill>
            </a:endParaRPr>
          </a:p>
        </p:txBody>
      </p:sp>
      <p:sp>
        <p:nvSpPr>
          <p:cNvPr id="19" name="TextBox 18">
            <a:hlinkClick r:id="rId7"/>
            <a:extLst>
              <a:ext uri="{FF2B5EF4-FFF2-40B4-BE49-F238E27FC236}">
                <a16:creationId xmlns:a16="http://schemas.microsoft.com/office/drawing/2014/main" id="{BA36913B-ACAA-074B-04E0-150E120F13D7}"/>
              </a:ext>
            </a:extLst>
          </p:cNvPr>
          <p:cNvSpPr txBox="1"/>
          <p:nvPr/>
        </p:nvSpPr>
        <p:spPr>
          <a:xfrm>
            <a:off x="4003329" y="2638982"/>
            <a:ext cx="1002961" cy="318385"/>
          </a:xfrm>
          <a:prstGeom prst="roundRect">
            <a:avLst/>
          </a:prstGeom>
          <a:gradFill flip="none" rotWithShape="1">
            <a:gsLst>
              <a:gs pos="0">
                <a:srgbClr val="016C76">
                  <a:tint val="66000"/>
                  <a:satMod val="160000"/>
                </a:srgbClr>
              </a:gs>
              <a:gs pos="50000">
                <a:srgbClr val="016C76">
                  <a:tint val="44500"/>
                  <a:satMod val="160000"/>
                </a:srgbClr>
              </a:gs>
              <a:gs pos="100000">
                <a:srgbClr val="016C76">
                  <a:tint val="23500"/>
                  <a:satMod val="160000"/>
                </a:srgbClr>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829178"/>
            <a:r>
              <a:rPr lang="en-GB" sz="1270" kern="0">
                <a:solidFill>
                  <a:srgbClr val="016C76"/>
                </a:solidFill>
                <a:latin typeface="Calibri"/>
                <a:hlinkClick r:id="rId13"/>
              </a:rPr>
              <a:t>Book now!</a:t>
            </a:r>
            <a:endParaRPr lang="en-GB" sz="1270" kern="0">
              <a:solidFill>
                <a:srgbClr val="016C76"/>
              </a:solidFill>
              <a:latin typeface="Calibri"/>
            </a:endParaRPr>
          </a:p>
        </p:txBody>
      </p:sp>
      <p:sp>
        <p:nvSpPr>
          <p:cNvPr id="20" name="TextBox 19">
            <a:extLst>
              <a:ext uri="{FF2B5EF4-FFF2-40B4-BE49-F238E27FC236}">
                <a16:creationId xmlns:a16="http://schemas.microsoft.com/office/drawing/2014/main" id="{B9CB8843-C5B1-7410-0B7E-FF462AC4880C}"/>
              </a:ext>
            </a:extLst>
          </p:cNvPr>
          <p:cNvSpPr txBox="1"/>
          <p:nvPr/>
        </p:nvSpPr>
        <p:spPr>
          <a:xfrm>
            <a:off x="5538601" y="1985094"/>
            <a:ext cx="1002961" cy="245773"/>
          </a:xfrm>
          <a:prstGeom prst="rect">
            <a:avLst/>
          </a:prstGeom>
          <a:noFill/>
        </p:spPr>
        <p:txBody>
          <a:bodyPr wrap="square" rtlCol="0">
            <a:spAutoFit/>
          </a:bodyPr>
          <a:lstStyle/>
          <a:p>
            <a:pPr algn="ctr" defTabSz="829178"/>
            <a:r>
              <a:rPr lang="en-GB" sz="997" kern="0">
                <a:solidFill>
                  <a:prstClr val="white"/>
                </a:solidFill>
                <a:latin typeface="Calibri"/>
              </a:rPr>
              <a:t>16:00 – 17:00</a:t>
            </a:r>
          </a:p>
        </p:txBody>
      </p:sp>
      <p:sp>
        <p:nvSpPr>
          <p:cNvPr id="21" name="Rectangle: Rounded Corners 20">
            <a:extLst>
              <a:ext uri="{FF2B5EF4-FFF2-40B4-BE49-F238E27FC236}">
                <a16:creationId xmlns:a16="http://schemas.microsoft.com/office/drawing/2014/main" id="{43E06C73-92EF-8144-5868-BD1762EA9808}"/>
              </a:ext>
            </a:extLst>
          </p:cNvPr>
          <p:cNvSpPr/>
          <p:nvPr/>
        </p:nvSpPr>
        <p:spPr>
          <a:xfrm>
            <a:off x="6648894" y="2009042"/>
            <a:ext cx="4100118" cy="837710"/>
          </a:xfrm>
          <a:prstGeom prst="roundRect">
            <a:avLst/>
          </a:prstGeom>
          <a:solidFill>
            <a:srgbClr val="016C7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22" name="TextBox 21">
            <a:extLst>
              <a:ext uri="{FF2B5EF4-FFF2-40B4-BE49-F238E27FC236}">
                <a16:creationId xmlns:a16="http://schemas.microsoft.com/office/drawing/2014/main" id="{1BF94B14-91AD-3E1E-13DD-3FE489C67544}"/>
              </a:ext>
            </a:extLst>
          </p:cNvPr>
          <p:cNvSpPr txBox="1"/>
          <p:nvPr/>
        </p:nvSpPr>
        <p:spPr>
          <a:xfrm>
            <a:off x="6574539" y="2146598"/>
            <a:ext cx="4231739" cy="427168"/>
          </a:xfrm>
          <a:prstGeom prst="rect">
            <a:avLst/>
          </a:prstGeom>
          <a:noFill/>
        </p:spPr>
        <p:txBody>
          <a:bodyPr wrap="square" rtlCol="0">
            <a:spAutoFit/>
          </a:bodyPr>
          <a:lstStyle/>
          <a:p>
            <a:pPr algn="ctr" defTabSz="829178"/>
            <a:r>
              <a:rPr lang="en-GB" sz="1088" kern="0">
                <a:solidFill>
                  <a:prstClr val="white"/>
                </a:solidFill>
                <a:latin typeface="Calibri" panose="020F0502020204030204" pitchFamily="34" charset="0"/>
              </a:rPr>
              <a:t>An introduction to speech, language and communication needs – Secondary / FE</a:t>
            </a:r>
            <a:endParaRPr lang="en-GB" sz="1088" kern="0">
              <a:solidFill>
                <a:prstClr val="white"/>
              </a:solidFill>
            </a:endParaRPr>
          </a:p>
        </p:txBody>
      </p:sp>
      <p:sp>
        <p:nvSpPr>
          <p:cNvPr id="23" name="TextBox 22">
            <a:hlinkClick r:id="rId9"/>
            <a:extLst>
              <a:ext uri="{FF2B5EF4-FFF2-40B4-BE49-F238E27FC236}">
                <a16:creationId xmlns:a16="http://schemas.microsoft.com/office/drawing/2014/main" id="{9B800F75-16B5-F881-B28A-E0A012483A8A}"/>
              </a:ext>
            </a:extLst>
          </p:cNvPr>
          <p:cNvSpPr txBox="1"/>
          <p:nvPr/>
        </p:nvSpPr>
        <p:spPr>
          <a:xfrm>
            <a:off x="8097451" y="2638982"/>
            <a:ext cx="1002961" cy="318385"/>
          </a:xfrm>
          <a:prstGeom prst="roundRect">
            <a:avLst/>
          </a:prstGeom>
          <a:gradFill flip="none" rotWithShape="1">
            <a:gsLst>
              <a:gs pos="0">
                <a:srgbClr val="016C76">
                  <a:tint val="66000"/>
                  <a:satMod val="160000"/>
                </a:srgbClr>
              </a:gs>
              <a:gs pos="50000">
                <a:srgbClr val="016C76">
                  <a:tint val="44500"/>
                  <a:satMod val="160000"/>
                </a:srgbClr>
              </a:gs>
              <a:gs pos="100000">
                <a:srgbClr val="016C76">
                  <a:tint val="23500"/>
                  <a:satMod val="160000"/>
                </a:srgbClr>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829178"/>
            <a:r>
              <a:rPr lang="en-GB" sz="1270" kern="0">
                <a:solidFill>
                  <a:srgbClr val="016C76"/>
                </a:solidFill>
                <a:latin typeface="Calibri"/>
                <a:hlinkClick r:id="rId14"/>
              </a:rPr>
              <a:t>Book now!</a:t>
            </a:r>
            <a:endParaRPr lang="en-GB" sz="1270" kern="0">
              <a:solidFill>
                <a:srgbClr val="016C76"/>
              </a:solidFill>
              <a:latin typeface="Calibri"/>
            </a:endParaRPr>
          </a:p>
        </p:txBody>
      </p:sp>
      <p:sp>
        <p:nvSpPr>
          <p:cNvPr id="28" name="TextBox 27">
            <a:extLst>
              <a:ext uri="{FF2B5EF4-FFF2-40B4-BE49-F238E27FC236}">
                <a16:creationId xmlns:a16="http://schemas.microsoft.com/office/drawing/2014/main" id="{FC6303F4-E559-4777-CAB9-760E02ECB5D2}"/>
              </a:ext>
            </a:extLst>
          </p:cNvPr>
          <p:cNvSpPr txBox="1"/>
          <p:nvPr/>
        </p:nvSpPr>
        <p:spPr>
          <a:xfrm>
            <a:off x="9832679" y="1994066"/>
            <a:ext cx="1002961" cy="245773"/>
          </a:xfrm>
          <a:prstGeom prst="rect">
            <a:avLst/>
          </a:prstGeom>
          <a:noFill/>
        </p:spPr>
        <p:txBody>
          <a:bodyPr wrap="square" rtlCol="0">
            <a:spAutoFit/>
          </a:bodyPr>
          <a:lstStyle/>
          <a:p>
            <a:pPr algn="ctr" defTabSz="829178"/>
            <a:r>
              <a:rPr lang="en-GB" sz="997" kern="0">
                <a:solidFill>
                  <a:prstClr val="white"/>
                </a:solidFill>
                <a:latin typeface="Calibri"/>
              </a:rPr>
              <a:t>16:00 – 17:00</a:t>
            </a:r>
          </a:p>
        </p:txBody>
      </p:sp>
      <p:sp>
        <p:nvSpPr>
          <p:cNvPr id="224" name="Rectangle: Rounded Corners 223">
            <a:extLst>
              <a:ext uri="{FF2B5EF4-FFF2-40B4-BE49-F238E27FC236}">
                <a16:creationId xmlns:a16="http://schemas.microsoft.com/office/drawing/2014/main" id="{865626EC-0251-FC97-E018-1885DD42B782}"/>
              </a:ext>
            </a:extLst>
          </p:cNvPr>
          <p:cNvSpPr/>
          <p:nvPr/>
        </p:nvSpPr>
        <p:spPr>
          <a:xfrm>
            <a:off x="2489100" y="4930859"/>
            <a:ext cx="3964738" cy="838462"/>
          </a:xfrm>
          <a:prstGeom prst="roundRect">
            <a:avLst/>
          </a:prstGeom>
          <a:solidFill>
            <a:srgbClr val="016C7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225" name="TextBox 224">
            <a:extLst>
              <a:ext uri="{FF2B5EF4-FFF2-40B4-BE49-F238E27FC236}">
                <a16:creationId xmlns:a16="http://schemas.microsoft.com/office/drawing/2014/main" id="{8863AC9F-0288-0C3F-01C9-3620BA657641}"/>
              </a:ext>
            </a:extLst>
          </p:cNvPr>
          <p:cNvSpPr txBox="1"/>
          <p:nvPr/>
        </p:nvSpPr>
        <p:spPr>
          <a:xfrm>
            <a:off x="2499554" y="4910264"/>
            <a:ext cx="1576856" cy="245773"/>
          </a:xfrm>
          <a:prstGeom prst="rect">
            <a:avLst/>
          </a:prstGeom>
          <a:noFill/>
        </p:spPr>
        <p:txBody>
          <a:bodyPr wrap="square" rtlCol="0">
            <a:spAutoFit/>
          </a:bodyPr>
          <a:lstStyle/>
          <a:p>
            <a:pPr defTabSz="829178"/>
            <a:r>
              <a:rPr lang="en-GB" sz="997" kern="0">
                <a:solidFill>
                  <a:prstClr val="white"/>
                </a:solidFill>
                <a:latin typeface="Calibri"/>
              </a:rPr>
              <a:t>Tuesday 28 November</a:t>
            </a:r>
          </a:p>
        </p:txBody>
      </p:sp>
      <p:sp>
        <p:nvSpPr>
          <p:cNvPr id="226" name="TextBox 225">
            <a:extLst>
              <a:ext uri="{FF2B5EF4-FFF2-40B4-BE49-F238E27FC236}">
                <a16:creationId xmlns:a16="http://schemas.microsoft.com/office/drawing/2014/main" id="{2B2AC6E8-4234-6DC7-5047-747BC20FF8D6}"/>
              </a:ext>
            </a:extLst>
          </p:cNvPr>
          <p:cNvSpPr txBox="1"/>
          <p:nvPr/>
        </p:nvSpPr>
        <p:spPr>
          <a:xfrm>
            <a:off x="2685798" y="5087030"/>
            <a:ext cx="3807967" cy="427168"/>
          </a:xfrm>
          <a:prstGeom prst="rect">
            <a:avLst/>
          </a:prstGeom>
          <a:noFill/>
        </p:spPr>
        <p:txBody>
          <a:bodyPr wrap="square" rtlCol="0">
            <a:spAutoFit/>
          </a:bodyPr>
          <a:lstStyle/>
          <a:p>
            <a:pPr algn="ctr" defTabSz="829178"/>
            <a:r>
              <a:rPr lang="en-GB" sz="1088" kern="0">
                <a:solidFill>
                  <a:prstClr val="white"/>
                </a:solidFill>
                <a:latin typeface="Calibri" panose="020F0502020204030204" pitchFamily="34" charset="0"/>
              </a:rPr>
              <a:t>Creating a learning environment that supports speech, language and communication – Secondary / FE</a:t>
            </a:r>
            <a:endParaRPr lang="en-GB" sz="1088" kern="0">
              <a:solidFill>
                <a:prstClr val="white"/>
              </a:solidFill>
            </a:endParaRPr>
          </a:p>
        </p:txBody>
      </p:sp>
      <p:sp>
        <p:nvSpPr>
          <p:cNvPr id="229" name="TextBox 228">
            <a:hlinkClick r:id="rId7"/>
            <a:extLst>
              <a:ext uri="{FF2B5EF4-FFF2-40B4-BE49-F238E27FC236}">
                <a16:creationId xmlns:a16="http://schemas.microsoft.com/office/drawing/2014/main" id="{24BD9A94-B94C-7708-546E-F6D9913A58E3}"/>
              </a:ext>
            </a:extLst>
          </p:cNvPr>
          <p:cNvSpPr txBox="1"/>
          <p:nvPr/>
        </p:nvSpPr>
        <p:spPr>
          <a:xfrm>
            <a:off x="4076410" y="5541191"/>
            <a:ext cx="1002961" cy="318385"/>
          </a:xfrm>
          <a:prstGeom prst="roundRect">
            <a:avLst/>
          </a:prstGeom>
          <a:gradFill flip="none" rotWithShape="1">
            <a:gsLst>
              <a:gs pos="0">
                <a:srgbClr val="016C76">
                  <a:tint val="66000"/>
                  <a:satMod val="160000"/>
                </a:srgbClr>
              </a:gs>
              <a:gs pos="50000">
                <a:srgbClr val="016C76">
                  <a:tint val="44500"/>
                  <a:satMod val="160000"/>
                </a:srgbClr>
              </a:gs>
              <a:gs pos="100000">
                <a:srgbClr val="016C76">
                  <a:tint val="23500"/>
                  <a:satMod val="160000"/>
                </a:srgbClr>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829178"/>
            <a:r>
              <a:rPr lang="en-GB" sz="1270" kern="0">
                <a:solidFill>
                  <a:srgbClr val="016C76"/>
                </a:solidFill>
                <a:latin typeface="Calibri"/>
                <a:hlinkClick r:id="rId15"/>
              </a:rPr>
              <a:t>Book now!</a:t>
            </a:r>
            <a:endParaRPr lang="en-GB" sz="1270" kern="0">
              <a:solidFill>
                <a:srgbClr val="016C76"/>
              </a:solidFill>
              <a:latin typeface="Calibri"/>
            </a:endParaRPr>
          </a:p>
        </p:txBody>
      </p:sp>
      <p:sp>
        <p:nvSpPr>
          <p:cNvPr id="230" name="TextBox 229">
            <a:extLst>
              <a:ext uri="{FF2B5EF4-FFF2-40B4-BE49-F238E27FC236}">
                <a16:creationId xmlns:a16="http://schemas.microsoft.com/office/drawing/2014/main" id="{F0894D70-9CB0-3713-9CD1-52852781A942}"/>
              </a:ext>
            </a:extLst>
          </p:cNvPr>
          <p:cNvSpPr txBox="1"/>
          <p:nvPr/>
        </p:nvSpPr>
        <p:spPr>
          <a:xfrm>
            <a:off x="5538601" y="4916835"/>
            <a:ext cx="1002961" cy="245773"/>
          </a:xfrm>
          <a:prstGeom prst="rect">
            <a:avLst/>
          </a:prstGeom>
          <a:noFill/>
        </p:spPr>
        <p:txBody>
          <a:bodyPr wrap="square" rtlCol="0">
            <a:spAutoFit/>
          </a:bodyPr>
          <a:lstStyle/>
          <a:p>
            <a:pPr algn="ctr" defTabSz="829178"/>
            <a:r>
              <a:rPr lang="en-GB" sz="997" kern="0">
                <a:solidFill>
                  <a:prstClr val="white"/>
                </a:solidFill>
                <a:latin typeface="Calibri"/>
              </a:rPr>
              <a:t>16:00 – 17:00</a:t>
            </a:r>
          </a:p>
        </p:txBody>
      </p:sp>
      <p:sp>
        <p:nvSpPr>
          <p:cNvPr id="246" name="TextBox 245">
            <a:extLst>
              <a:ext uri="{FF2B5EF4-FFF2-40B4-BE49-F238E27FC236}">
                <a16:creationId xmlns:a16="http://schemas.microsoft.com/office/drawing/2014/main" id="{6E7EC846-9B01-ACCD-E8A3-BB3C570FA1D0}"/>
              </a:ext>
            </a:extLst>
          </p:cNvPr>
          <p:cNvSpPr txBox="1"/>
          <p:nvPr/>
        </p:nvSpPr>
        <p:spPr>
          <a:xfrm>
            <a:off x="6680486" y="1980030"/>
            <a:ext cx="1503679" cy="245773"/>
          </a:xfrm>
          <a:prstGeom prst="rect">
            <a:avLst/>
          </a:prstGeom>
          <a:noFill/>
        </p:spPr>
        <p:txBody>
          <a:bodyPr wrap="square" rtlCol="0">
            <a:spAutoFit/>
          </a:bodyPr>
          <a:lstStyle/>
          <a:p>
            <a:pPr defTabSz="829178"/>
            <a:r>
              <a:rPr lang="en-GB" sz="997" kern="0">
                <a:solidFill>
                  <a:prstClr val="white"/>
                </a:solidFill>
                <a:latin typeface="Calibri"/>
              </a:rPr>
              <a:t>Thursday 2 November</a:t>
            </a:r>
          </a:p>
        </p:txBody>
      </p:sp>
      <p:sp>
        <p:nvSpPr>
          <p:cNvPr id="4" name="TextBox 3">
            <a:extLst>
              <a:ext uri="{FF2B5EF4-FFF2-40B4-BE49-F238E27FC236}">
                <a16:creationId xmlns:a16="http://schemas.microsoft.com/office/drawing/2014/main" id="{39051BBE-4521-04F7-0FD2-20AA677AF1CA}"/>
              </a:ext>
            </a:extLst>
          </p:cNvPr>
          <p:cNvSpPr txBox="1"/>
          <p:nvPr/>
        </p:nvSpPr>
        <p:spPr>
          <a:xfrm>
            <a:off x="2499554" y="1072695"/>
            <a:ext cx="8239004" cy="1096967"/>
          </a:xfrm>
          <a:prstGeom prst="rect">
            <a:avLst/>
          </a:prstGeom>
          <a:noFill/>
        </p:spPr>
        <p:txBody>
          <a:bodyPr wrap="square" rtlCol="0">
            <a:spAutoFit/>
          </a:bodyPr>
          <a:lstStyle/>
          <a:p>
            <a:pPr algn="ctr" defTabSz="829178"/>
            <a:r>
              <a:rPr lang="en-GB" sz="1632" kern="0">
                <a:solidFill>
                  <a:sysClr val="windowText" lastClr="000000"/>
                </a:solidFill>
                <a:latin typeface="Calibri"/>
              </a:rPr>
              <a:t>Join us for our FREE hour-long discussions on a range of themes related to inclusive practice. Hosted by Regional SEND Leaders with specialist guests from our partner organisations. </a:t>
            </a:r>
          </a:p>
          <a:p>
            <a:pPr algn="ctr" defTabSz="829178"/>
            <a:r>
              <a:rPr lang="en-GB" sz="1632" kern="0">
                <a:solidFill>
                  <a:sysClr val="windowText" lastClr="000000"/>
                </a:solidFill>
                <a:latin typeface="Calibri"/>
              </a:rPr>
              <a:t>ASK SPECIALIST ADVICE – NETWORK WITH COLLEAGUES – SHARE EXPERIENCES</a:t>
            </a:r>
          </a:p>
          <a:p>
            <a:pPr algn="ctr" defTabSz="829178"/>
            <a:endParaRPr lang="en-GB" sz="1632" kern="0">
              <a:solidFill>
                <a:sysClr val="windowText" lastClr="000000"/>
              </a:solidFill>
              <a:latin typeface="Calibri"/>
            </a:endParaRPr>
          </a:p>
        </p:txBody>
      </p:sp>
      <p:sp>
        <p:nvSpPr>
          <p:cNvPr id="6" name="Rectangle: Rounded Corners 5">
            <a:extLst>
              <a:ext uri="{FF2B5EF4-FFF2-40B4-BE49-F238E27FC236}">
                <a16:creationId xmlns:a16="http://schemas.microsoft.com/office/drawing/2014/main" id="{E42BF16A-F7D2-D988-0A1C-BADBAEF2733C}"/>
              </a:ext>
            </a:extLst>
          </p:cNvPr>
          <p:cNvSpPr/>
          <p:nvPr/>
        </p:nvSpPr>
        <p:spPr>
          <a:xfrm>
            <a:off x="2489099" y="6022003"/>
            <a:ext cx="8232185" cy="639582"/>
          </a:xfrm>
          <a:prstGeom prst="roundRect">
            <a:avLst/>
          </a:prstGeom>
          <a:solidFill>
            <a:srgbClr val="CDD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endParaRPr lang="en-GB" sz="1632" kern="0">
              <a:solidFill>
                <a:prstClr val="white"/>
              </a:solidFill>
              <a:latin typeface="Calibri"/>
            </a:endParaRPr>
          </a:p>
        </p:txBody>
      </p:sp>
      <p:sp>
        <p:nvSpPr>
          <p:cNvPr id="30" name="TextBox 29">
            <a:extLst>
              <a:ext uri="{FF2B5EF4-FFF2-40B4-BE49-F238E27FC236}">
                <a16:creationId xmlns:a16="http://schemas.microsoft.com/office/drawing/2014/main" id="{6AECF036-30CB-29F9-FD54-7644F1C2642C}"/>
              </a:ext>
            </a:extLst>
          </p:cNvPr>
          <p:cNvSpPr txBox="1"/>
          <p:nvPr/>
        </p:nvSpPr>
        <p:spPr>
          <a:xfrm>
            <a:off x="2475103" y="6043948"/>
            <a:ext cx="8232185" cy="594586"/>
          </a:xfrm>
          <a:prstGeom prst="rect">
            <a:avLst/>
          </a:prstGeom>
          <a:noFill/>
        </p:spPr>
        <p:txBody>
          <a:bodyPr wrap="square" rtlCol="0">
            <a:spAutoFit/>
          </a:bodyPr>
          <a:lstStyle/>
          <a:p>
            <a:pPr defTabSz="829178"/>
            <a:r>
              <a:rPr lang="en-GB" sz="1088" kern="0">
                <a:solidFill>
                  <a:prstClr val="black">
                    <a:lumMod val="65000"/>
                    <a:lumOff val="35000"/>
                  </a:prstClr>
                </a:solidFill>
                <a:latin typeface="Calibri"/>
              </a:rPr>
              <a:t>Part of </a:t>
            </a:r>
            <a:r>
              <a:rPr lang="en-GB" sz="1088" kern="0">
                <a:solidFill>
                  <a:prstClr val="black">
                    <a:lumMod val="65000"/>
                    <a:lumOff val="35000"/>
                  </a:prstClr>
                </a:solidFill>
                <a:latin typeface="Calibri"/>
                <a:hlinkClick r:id="rId16"/>
              </a:rPr>
              <a:t>Universal SEND Services</a:t>
            </a:r>
            <a:r>
              <a:rPr lang="en-GB" sz="1088" kern="0">
                <a:solidFill>
                  <a:prstClr val="black">
                    <a:lumMod val="65000"/>
                    <a:lumOff val="35000"/>
                  </a:prstClr>
                </a:solidFill>
                <a:latin typeface="Calibri"/>
              </a:rPr>
              <a:t>: an ambitious 3-year programme, funded until 2025 by the Department for Education, and delivered by nasen through the Whole School SEND consortium, in strategic partnership with the Education and Training Foundation, and the Autism Education Trust. It aims to develop the education workforce to identify and meet the needs of all children and young people effectively.</a:t>
            </a:r>
          </a:p>
        </p:txBody>
      </p:sp>
      <p:sp>
        <p:nvSpPr>
          <p:cNvPr id="5" name="Rectangle: Rounded Corners 4">
            <a:extLst>
              <a:ext uri="{FF2B5EF4-FFF2-40B4-BE49-F238E27FC236}">
                <a16:creationId xmlns:a16="http://schemas.microsoft.com/office/drawing/2014/main" id="{DAF7EE13-9C52-E00F-B815-A5A5DCA67989}"/>
              </a:ext>
            </a:extLst>
          </p:cNvPr>
          <p:cNvSpPr/>
          <p:nvPr/>
        </p:nvSpPr>
        <p:spPr>
          <a:xfrm>
            <a:off x="6693804" y="4967003"/>
            <a:ext cx="4044754" cy="838462"/>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829178"/>
            <a:endParaRPr lang="en-GB" sz="1632" kern="0">
              <a:solidFill>
                <a:prstClr val="white"/>
              </a:solidFill>
              <a:latin typeface="Calibri"/>
            </a:endParaRPr>
          </a:p>
        </p:txBody>
      </p:sp>
      <p:pic>
        <p:nvPicPr>
          <p:cNvPr id="31" name="Picture 30" descr="A picture containing graphics, screenshot, graphic design, design&#10;&#10;Description automatically generated">
            <a:extLst>
              <a:ext uri="{FF2B5EF4-FFF2-40B4-BE49-F238E27FC236}">
                <a16:creationId xmlns:a16="http://schemas.microsoft.com/office/drawing/2014/main" id="{8CE263AC-EC9F-1A0A-8A69-3A13923DEBE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05856" y="5076118"/>
            <a:ext cx="843511" cy="463849"/>
          </a:xfrm>
          <a:prstGeom prst="rect">
            <a:avLst/>
          </a:prstGeom>
        </p:spPr>
      </p:pic>
      <p:pic>
        <p:nvPicPr>
          <p:cNvPr id="227" name="Picture 226" descr="A logo with blue and green squares&#10;&#10;Description automatically generated">
            <a:extLst>
              <a:ext uri="{FF2B5EF4-FFF2-40B4-BE49-F238E27FC236}">
                <a16:creationId xmlns:a16="http://schemas.microsoft.com/office/drawing/2014/main" id="{68E19996-BAF3-BE62-63FE-2B1C84B3D0D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52049" y="5092147"/>
            <a:ext cx="927696" cy="463849"/>
          </a:xfrm>
          <a:prstGeom prst="rect">
            <a:avLst/>
          </a:prstGeom>
        </p:spPr>
      </p:pic>
      <p:pic>
        <p:nvPicPr>
          <p:cNvPr id="228" name="Picture 227" descr="A close up of a logo&#10;&#10;Description automatically generated">
            <a:extLst>
              <a:ext uri="{FF2B5EF4-FFF2-40B4-BE49-F238E27FC236}">
                <a16:creationId xmlns:a16="http://schemas.microsoft.com/office/drawing/2014/main" id="{44CA40CD-2809-D1FD-AFB4-05620F61ADB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39767" y="5145457"/>
            <a:ext cx="651561" cy="318946"/>
          </a:xfrm>
          <a:prstGeom prst="rect">
            <a:avLst/>
          </a:prstGeom>
        </p:spPr>
      </p:pic>
      <p:sp>
        <p:nvSpPr>
          <p:cNvPr id="231" name="TextBox 230">
            <a:extLst>
              <a:ext uri="{FF2B5EF4-FFF2-40B4-BE49-F238E27FC236}">
                <a16:creationId xmlns:a16="http://schemas.microsoft.com/office/drawing/2014/main" id="{AFB41C16-D484-6E5E-90D4-F605B0439DB5}"/>
              </a:ext>
            </a:extLst>
          </p:cNvPr>
          <p:cNvSpPr txBox="1"/>
          <p:nvPr/>
        </p:nvSpPr>
        <p:spPr>
          <a:xfrm>
            <a:off x="9717570" y="5091949"/>
            <a:ext cx="718222" cy="343492"/>
          </a:xfrm>
          <a:prstGeom prst="rect">
            <a:avLst/>
          </a:prstGeom>
          <a:solidFill>
            <a:schemeClr val="tx1"/>
          </a:solidFill>
        </p:spPr>
        <p:txBody>
          <a:bodyPr wrap="square" rtlCol="0">
            <a:spAutoFit/>
          </a:bodyPr>
          <a:lstStyle/>
          <a:p>
            <a:pPr defTabSz="829178"/>
            <a:endParaRPr lang="en-GB" sz="1632" kern="0">
              <a:solidFill>
                <a:sysClr val="windowText" lastClr="000000"/>
              </a:solidFill>
            </a:endParaRPr>
          </a:p>
        </p:txBody>
      </p:sp>
      <p:pic>
        <p:nvPicPr>
          <p:cNvPr id="232" name="Picture 231" descr="A black background with white text&#10;&#10;Description automatically generated">
            <a:extLst>
              <a:ext uri="{FF2B5EF4-FFF2-40B4-BE49-F238E27FC236}">
                <a16:creationId xmlns:a16="http://schemas.microsoft.com/office/drawing/2014/main" id="{C592551C-B7CE-76D9-537A-65EF18487A37}"/>
              </a:ext>
            </a:extLst>
          </p:cNvPr>
          <p:cNvPicPr>
            <a:picLocks noChangeAspect="1"/>
          </p:cNvPicPr>
          <p:nvPr/>
        </p:nvPicPr>
        <p:blipFill rotWithShape="1">
          <a:blip r:embed="rId20">
            <a:extLst>
              <a:ext uri="{28A0092B-C50C-407E-A947-70E740481C1C}">
                <a14:useLocalDpi xmlns:a14="http://schemas.microsoft.com/office/drawing/2010/main" val="0"/>
              </a:ext>
            </a:extLst>
          </a:blip>
          <a:srcRect t="-6145" r="78436" b="6199"/>
          <a:stretch/>
        </p:blipFill>
        <p:spPr>
          <a:xfrm>
            <a:off x="9764875" y="5110908"/>
            <a:ext cx="627631" cy="365444"/>
          </a:xfrm>
          <a:prstGeom prst="rect">
            <a:avLst/>
          </a:prstGeom>
        </p:spPr>
      </p:pic>
      <p:sp>
        <p:nvSpPr>
          <p:cNvPr id="233" name="TextBox 232">
            <a:extLst>
              <a:ext uri="{FF2B5EF4-FFF2-40B4-BE49-F238E27FC236}">
                <a16:creationId xmlns:a16="http://schemas.microsoft.com/office/drawing/2014/main" id="{2F33B554-45D8-3FCC-FE74-B23B00AAA8CC}"/>
              </a:ext>
            </a:extLst>
          </p:cNvPr>
          <p:cNvSpPr txBox="1"/>
          <p:nvPr/>
        </p:nvSpPr>
        <p:spPr>
          <a:xfrm>
            <a:off x="6741600" y="4967003"/>
            <a:ext cx="1611711" cy="245773"/>
          </a:xfrm>
          <a:prstGeom prst="rect">
            <a:avLst/>
          </a:prstGeom>
          <a:noFill/>
        </p:spPr>
        <p:txBody>
          <a:bodyPr wrap="square" rtlCol="0">
            <a:spAutoFit/>
          </a:bodyPr>
          <a:lstStyle/>
          <a:p>
            <a:pPr defTabSz="829178"/>
            <a:r>
              <a:rPr lang="en-GB" sz="997" kern="0">
                <a:solidFill>
                  <a:sysClr val="windowText" lastClr="000000"/>
                </a:solidFill>
                <a:latin typeface="Calibri"/>
              </a:rPr>
              <a:t>Featuring specialists from:</a:t>
            </a:r>
          </a:p>
        </p:txBody>
      </p:sp>
      <p:pic>
        <p:nvPicPr>
          <p:cNvPr id="234" name="Picture 233" descr="A picture containing graphics, font, graphic design, text&#10;&#10;Description automatically generated">
            <a:extLst>
              <a:ext uri="{FF2B5EF4-FFF2-40B4-BE49-F238E27FC236}">
                <a16:creationId xmlns:a16="http://schemas.microsoft.com/office/drawing/2014/main" id="{ECF14CF5-A791-4577-168B-3F3AE9302F6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37099" y="5499746"/>
            <a:ext cx="950812" cy="270374"/>
          </a:xfrm>
          <a:prstGeom prst="rect">
            <a:avLst/>
          </a:prstGeom>
        </p:spPr>
      </p:pic>
    </p:spTree>
    <p:extLst>
      <p:ext uri="{BB962C8B-B14F-4D97-AF65-F5344CB8AC3E}">
        <p14:creationId xmlns:p14="http://schemas.microsoft.com/office/powerpoint/2010/main" val="111936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1D41-FEF6-DCE1-D3A3-00E3A0588E58}"/>
              </a:ext>
            </a:extLst>
          </p:cNvPr>
          <p:cNvSpPr>
            <a:spLocks noGrp="1"/>
          </p:cNvSpPr>
          <p:nvPr>
            <p:ph type="title" idx="4294967295"/>
          </p:nvPr>
        </p:nvSpPr>
        <p:spPr>
          <a:xfrm>
            <a:off x="924301" y="428407"/>
            <a:ext cx="10515600" cy="1325563"/>
          </a:xfrm>
        </p:spPr>
        <p:txBody>
          <a:bodyPr>
            <a:normAutofit/>
          </a:bodyPr>
          <a:lstStyle/>
          <a:p>
            <a:r>
              <a:rPr lang="en-GB" sz="3200">
                <a:solidFill>
                  <a:srgbClr val="026973"/>
                </a:solidFill>
                <a:latin typeface="Arial" panose="020B0604020202020204" pitchFamily="34" charset="0"/>
                <a:cs typeface="Arial" panose="020B0604020202020204" pitchFamily="34" charset="0"/>
              </a:rPr>
              <a:t>Universal SEND Services programme:</a:t>
            </a:r>
            <a:br>
              <a:rPr lang="en-GB">
                <a:solidFill>
                  <a:srgbClr val="026973"/>
                </a:solidFill>
                <a:latin typeface="Arial" panose="020B0604020202020204" pitchFamily="34" charset="0"/>
                <a:cs typeface="Arial" panose="020B0604020202020204" pitchFamily="34" charset="0"/>
              </a:rPr>
            </a:br>
            <a:r>
              <a:rPr lang="en-GB" b="1">
                <a:solidFill>
                  <a:srgbClr val="026973"/>
                </a:solidFill>
                <a:latin typeface="Arial" panose="020B0604020202020204" pitchFamily="34" charset="0"/>
                <a:cs typeface="Arial" panose="020B0604020202020204" pitchFamily="34" charset="0"/>
              </a:rPr>
              <a:t>Online SEND CPD units</a:t>
            </a:r>
            <a:endParaRPr lang="en-GB" sz="3600" b="1">
              <a:solidFill>
                <a:srgbClr val="026973"/>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AD04998-91AF-1400-FF82-B34399BE14CA}"/>
              </a:ext>
            </a:extLst>
          </p:cNvPr>
          <p:cNvPicPr>
            <a:picLocks noChangeAspect="1"/>
          </p:cNvPicPr>
          <p:nvPr/>
        </p:nvPicPr>
        <p:blipFill rotWithShape="1">
          <a:blip r:embed="rId3"/>
          <a:srcRect r="2121"/>
          <a:stretch/>
        </p:blipFill>
        <p:spPr>
          <a:xfrm>
            <a:off x="1259281" y="1868405"/>
            <a:ext cx="4408734" cy="3627262"/>
          </a:xfrm>
          <a:prstGeom prst="rect">
            <a:avLst/>
          </a:prstGeom>
        </p:spPr>
      </p:pic>
      <p:sp>
        <p:nvSpPr>
          <p:cNvPr id="7" name="TextBox 6">
            <a:extLst>
              <a:ext uri="{FF2B5EF4-FFF2-40B4-BE49-F238E27FC236}">
                <a16:creationId xmlns:a16="http://schemas.microsoft.com/office/drawing/2014/main" id="{959228DC-A779-B9E6-049C-243D52CA1FDD}"/>
              </a:ext>
            </a:extLst>
          </p:cNvPr>
          <p:cNvSpPr txBox="1"/>
          <p:nvPr/>
        </p:nvSpPr>
        <p:spPr>
          <a:xfrm>
            <a:off x="6182102" y="1868405"/>
            <a:ext cx="5592777" cy="286232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7E6E6">
                    <a:lumMod val="25000"/>
                  </a:srgbClr>
                </a:solidFill>
                <a:effectLst/>
                <a:uLnTx/>
                <a:uFillTx/>
                <a:latin typeface="Arial" panose="020B0604020202020204" pitchFamily="34" charset="0"/>
                <a:ea typeface="Calibri" panose="020F0502020204030204" pitchFamily="34" charset="0"/>
                <a:cs typeface="+mn-cs"/>
              </a:rPr>
              <a:t>20 free to access </a:t>
            </a:r>
            <a:r>
              <a:rPr kumimoji="0" lang="en-GB" sz="2000" b="0" i="0" u="none" strike="noStrike" kern="1200" cap="none" spc="0" normalizeH="0" baseline="0" noProof="0">
                <a:ln>
                  <a:noFill/>
                </a:ln>
                <a:solidFill>
                  <a:srgbClr val="E7E6E6">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e-learning units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7E6E6">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20 minutes to complete a unit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7E6E6">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Each unit addresses one of the most commonly observed barriers to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E7E6E6">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Applicable to all ages, stages and area of 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mn-cs"/>
              </a:rPr>
              <a:t>Suitable for teachers / tutors and support staff in schools and FE settings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mn-cs"/>
            </a:endParaRPr>
          </a:p>
        </p:txBody>
      </p:sp>
      <p:sp>
        <p:nvSpPr>
          <p:cNvPr id="3" name="TextBox 2">
            <a:extLst>
              <a:ext uri="{FF2B5EF4-FFF2-40B4-BE49-F238E27FC236}">
                <a16:creationId xmlns:a16="http://schemas.microsoft.com/office/drawing/2014/main" id="{9378EE4D-1364-D65B-F804-FF4BA5934396}"/>
              </a:ext>
            </a:extLst>
          </p:cNvPr>
          <p:cNvSpPr txBox="1"/>
          <p:nvPr/>
        </p:nvSpPr>
        <p:spPr>
          <a:xfrm>
            <a:off x="6056766" y="4919365"/>
            <a:ext cx="59424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3646F"/>
                </a:solidFill>
                <a:effectLst/>
                <a:uLnTx/>
                <a:uFillTx/>
                <a:latin typeface="Arial" panose="020B0604020202020204" pitchFamily="34" charset="0"/>
                <a:ea typeface="Calibri" panose="020F0502020204030204" pitchFamily="34" charset="0"/>
                <a:cs typeface="+mn-cs"/>
              </a:rPr>
              <a:t>www.wholeschoolsend.org.uk/page/online-cpd-units</a:t>
            </a:r>
            <a:endParaRPr kumimoji="0" lang="en-GB" sz="1400" b="1" i="0" u="none" strike="noStrike" kern="1200" cap="none" spc="0" normalizeH="0" baseline="0" noProof="0">
              <a:ln>
                <a:noFill/>
              </a:ln>
              <a:solidFill>
                <a:srgbClr val="03646F"/>
              </a:solidFill>
              <a:effectLst/>
              <a:uLnTx/>
              <a:uFillTx/>
              <a:latin typeface="Arial" panose="020B0604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90237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1D41-FEF6-DCE1-D3A3-00E3A0588E58}"/>
              </a:ext>
            </a:extLst>
          </p:cNvPr>
          <p:cNvSpPr>
            <a:spLocks noGrp="1"/>
          </p:cNvSpPr>
          <p:nvPr>
            <p:ph type="title" idx="4294967295"/>
          </p:nvPr>
        </p:nvSpPr>
        <p:spPr>
          <a:xfrm>
            <a:off x="5975286" y="306893"/>
            <a:ext cx="6083930" cy="1325563"/>
          </a:xfrm>
        </p:spPr>
        <p:txBody>
          <a:bodyPr>
            <a:normAutofit fontScale="90000"/>
          </a:bodyPr>
          <a:lstStyle/>
          <a:p>
            <a:r>
              <a:rPr lang="en-GB" sz="3200">
                <a:solidFill>
                  <a:srgbClr val="026973"/>
                </a:solidFill>
                <a:latin typeface="Arial" panose="020B0604020202020204" pitchFamily="34" charset="0"/>
                <a:cs typeface="Arial" panose="020B0604020202020204" pitchFamily="34" charset="0"/>
              </a:rPr>
              <a:t>Universal SEND Services</a:t>
            </a:r>
            <a:br>
              <a:rPr lang="en-GB">
                <a:solidFill>
                  <a:srgbClr val="026973"/>
                </a:solidFill>
                <a:latin typeface="Arial" panose="020B0604020202020204" pitchFamily="34" charset="0"/>
                <a:cs typeface="Arial" panose="020B0604020202020204" pitchFamily="34" charset="0"/>
              </a:rPr>
            </a:br>
            <a:r>
              <a:rPr lang="en-GB" b="1">
                <a:solidFill>
                  <a:srgbClr val="026973"/>
                </a:solidFill>
                <a:latin typeface="Arial" panose="020B0604020202020204" pitchFamily="34" charset="0"/>
                <a:cs typeface="Arial" panose="020B0604020202020204" pitchFamily="34" charset="0"/>
              </a:rPr>
              <a:t>Online SEND CPD units</a:t>
            </a:r>
            <a:endParaRPr lang="en-GB" sz="3600" b="1">
              <a:solidFill>
                <a:srgbClr val="02697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1D0E467-BBD6-8857-3779-36A9F381E491}"/>
              </a:ext>
            </a:extLst>
          </p:cNvPr>
          <p:cNvSpPr txBox="1"/>
          <p:nvPr/>
        </p:nvSpPr>
        <p:spPr>
          <a:xfrm>
            <a:off x="6096000" y="1763064"/>
            <a:ext cx="4412810" cy="21852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7E6E6">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Register for updates about new units:</a:t>
            </a:r>
            <a:endParaRPr kumimoji="0" lang="en-GB" sz="24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mn-cs"/>
            </a:endParaRPr>
          </a:p>
        </p:txBody>
      </p:sp>
      <p:pic>
        <p:nvPicPr>
          <p:cNvPr id="6" name="Picture 5">
            <a:extLst>
              <a:ext uri="{FF2B5EF4-FFF2-40B4-BE49-F238E27FC236}">
                <a16:creationId xmlns:a16="http://schemas.microsoft.com/office/drawing/2014/main" id="{AFA6F739-C0F1-3A93-904D-5D2E3106ACB7}"/>
              </a:ext>
            </a:extLst>
          </p:cNvPr>
          <p:cNvPicPr>
            <a:picLocks noChangeAspect="1"/>
          </p:cNvPicPr>
          <p:nvPr/>
        </p:nvPicPr>
        <p:blipFill>
          <a:blip r:embed="rId3"/>
          <a:stretch>
            <a:fillRect/>
          </a:stretch>
        </p:blipFill>
        <p:spPr>
          <a:xfrm>
            <a:off x="910624" y="371094"/>
            <a:ext cx="4766649" cy="5455434"/>
          </a:xfrm>
          <a:prstGeom prst="rect">
            <a:avLst/>
          </a:prstGeom>
        </p:spPr>
      </p:pic>
      <p:pic>
        <p:nvPicPr>
          <p:cNvPr id="4" name="Picture 3" descr="A qr code with a few black squares&#10;&#10;Description automatically generated">
            <a:extLst>
              <a:ext uri="{FF2B5EF4-FFF2-40B4-BE49-F238E27FC236}">
                <a16:creationId xmlns:a16="http://schemas.microsoft.com/office/drawing/2014/main" id="{25967455-D8AE-4CFF-67FC-DDB055D94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323" y="2967551"/>
            <a:ext cx="2297094" cy="2297094"/>
          </a:xfrm>
          <a:prstGeom prst="rect">
            <a:avLst/>
          </a:prstGeom>
        </p:spPr>
      </p:pic>
    </p:spTree>
    <p:extLst>
      <p:ext uri="{BB962C8B-B14F-4D97-AF65-F5344CB8AC3E}">
        <p14:creationId xmlns:p14="http://schemas.microsoft.com/office/powerpoint/2010/main" val="35306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1D41-FEF6-DCE1-D3A3-00E3A0588E58}"/>
              </a:ext>
            </a:extLst>
          </p:cNvPr>
          <p:cNvSpPr>
            <a:spLocks noGrp="1"/>
          </p:cNvSpPr>
          <p:nvPr>
            <p:ph type="title" idx="4294967295"/>
          </p:nvPr>
        </p:nvSpPr>
        <p:spPr>
          <a:xfrm>
            <a:off x="838200" y="306893"/>
            <a:ext cx="10515600" cy="1325563"/>
          </a:xfrm>
        </p:spPr>
        <p:txBody>
          <a:bodyPr>
            <a:normAutofit/>
          </a:bodyPr>
          <a:lstStyle/>
          <a:p>
            <a:r>
              <a:rPr lang="en-GB" sz="3200">
                <a:solidFill>
                  <a:srgbClr val="026973"/>
                </a:solidFill>
                <a:latin typeface="Arial" panose="020B0604020202020204" pitchFamily="34" charset="0"/>
                <a:cs typeface="Arial" panose="020B0604020202020204" pitchFamily="34" charset="0"/>
              </a:rPr>
              <a:t>Universal SEND Services programme:</a:t>
            </a:r>
            <a:br>
              <a:rPr lang="en-GB">
                <a:solidFill>
                  <a:srgbClr val="026973"/>
                </a:solidFill>
                <a:latin typeface="Arial" panose="020B0604020202020204" pitchFamily="34" charset="0"/>
                <a:cs typeface="Arial" panose="020B0604020202020204" pitchFamily="34" charset="0"/>
              </a:rPr>
            </a:br>
            <a:r>
              <a:rPr lang="en-GB" b="1">
                <a:solidFill>
                  <a:srgbClr val="026973"/>
                </a:solidFill>
                <a:latin typeface="Arial" panose="020B0604020202020204" pitchFamily="34" charset="0"/>
                <a:cs typeface="Arial" panose="020B0604020202020204" pitchFamily="34" charset="0"/>
              </a:rPr>
              <a:t>Live online discussions</a:t>
            </a:r>
            <a:endParaRPr lang="en-GB" sz="3600" b="1">
              <a:solidFill>
                <a:srgbClr val="026973"/>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59228DC-A779-B9E6-049C-243D52CA1FDD}"/>
              </a:ext>
            </a:extLst>
          </p:cNvPr>
          <p:cNvSpPr txBox="1"/>
          <p:nvPr/>
        </p:nvSpPr>
        <p:spPr>
          <a:xfrm>
            <a:off x="5424268" y="1582340"/>
            <a:ext cx="620385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AFCA3A9-ECFD-8EC9-7E47-69FC38E1C9E6}"/>
              </a:ext>
            </a:extLst>
          </p:cNvPr>
          <p:cNvSpPr txBox="1"/>
          <p:nvPr/>
        </p:nvSpPr>
        <p:spPr>
          <a:xfrm>
            <a:off x="6081761" y="1632456"/>
            <a:ext cx="6110239" cy="489364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Informal, interactive online meetings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Led by WSS regional leads, ETF Centres for Excellence, and subject specialists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Chance to share experiences and seek advice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Tailored to </a:t>
            </a:r>
            <a:r>
              <a:rPr kumimoji="0" lang="en-GB" sz="2400" b="0" i="1" u="none" strike="noStrike" kern="1200" cap="none" spc="0" normalizeH="0" baseline="0" noProof="0">
                <a:ln>
                  <a:noFill/>
                </a:ln>
                <a:solidFill>
                  <a:srgbClr val="E7E6E6">
                    <a:lumMod val="25000"/>
                  </a:srgbClr>
                </a:solidFill>
                <a:effectLst/>
                <a:uLnTx/>
                <a:uFillTx/>
                <a:latin typeface="Calibri" panose="020F0502020204030204"/>
                <a:ea typeface="+mn-ea"/>
                <a:cs typeface="+mn-cs"/>
              </a:rPr>
              <a:t>Primary</a:t>
            </a: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 or </a:t>
            </a:r>
            <a:r>
              <a:rPr kumimoji="0" lang="en-GB" sz="2400" b="0" i="1" u="none" strike="noStrike" kern="1200" cap="none" spc="0" normalizeH="0" baseline="0" noProof="0">
                <a:ln>
                  <a:noFill/>
                </a:ln>
                <a:solidFill>
                  <a:srgbClr val="E7E6E6">
                    <a:lumMod val="25000"/>
                  </a:srgbClr>
                </a:solidFill>
                <a:effectLst/>
                <a:uLnTx/>
                <a:uFillTx/>
                <a:latin typeface="Calibri" panose="020F0502020204030204"/>
                <a:ea typeface="+mn-ea"/>
                <a:cs typeface="+mn-cs"/>
              </a:rPr>
              <a:t>Secondary / FE </a:t>
            </a: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settings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Support contextualisation and application of learning from our online SEND CPD units (although there’s no obligation to have completed the units)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Opportunity to network with colleagues from across the country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endParaRPr>
          </a:p>
        </p:txBody>
      </p:sp>
      <p:pic>
        <p:nvPicPr>
          <p:cNvPr id="8" name="Picture 7" descr="A computer screen with people on it&#10;&#10;Description automatically generated">
            <a:extLst>
              <a:ext uri="{FF2B5EF4-FFF2-40B4-BE49-F238E27FC236}">
                <a16:creationId xmlns:a16="http://schemas.microsoft.com/office/drawing/2014/main" id="{F0A95D8C-FA65-1720-4B48-20D371D1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552" y="1718319"/>
            <a:ext cx="4963840" cy="3557341"/>
          </a:xfrm>
          <a:prstGeom prst="rect">
            <a:avLst/>
          </a:prstGeom>
        </p:spPr>
      </p:pic>
      <p:sp>
        <p:nvSpPr>
          <p:cNvPr id="13" name="Speech Bubble: Rectangle with Corners Rounded 12">
            <a:extLst>
              <a:ext uri="{FF2B5EF4-FFF2-40B4-BE49-F238E27FC236}">
                <a16:creationId xmlns:a16="http://schemas.microsoft.com/office/drawing/2014/main" id="{6541CCB9-CF6E-1431-2634-6A339A9CE0E8}"/>
              </a:ext>
            </a:extLst>
          </p:cNvPr>
          <p:cNvSpPr/>
          <p:nvPr/>
        </p:nvSpPr>
        <p:spPr>
          <a:xfrm>
            <a:off x="1695040" y="4605156"/>
            <a:ext cx="3815356" cy="1464907"/>
          </a:xfrm>
          <a:prstGeom prst="wedgeRoundRectCallout">
            <a:avLst>
              <a:gd name="adj1" fmla="val 20661"/>
              <a:gd name="adj2" fmla="val 49854"/>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ple-system"/>
                <a:ea typeface="+mn-ea"/>
                <a:cs typeface="+mn-cs"/>
              </a:rPr>
              <a:t>“It has been wonderful to be able to share experiences and approaches with people from different settings. Very enriching.”</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507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1D41-FEF6-DCE1-D3A3-00E3A0588E58}"/>
              </a:ext>
            </a:extLst>
          </p:cNvPr>
          <p:cNvSpPr>
            <a:spLocks noGrp="1"/>
          </p:cNvSpPr>
          <p:nvPr>
            <p:ph type="title" idx="4294967295"/>
          </p:nvPr>
        </p:nvSpPr>
        <p:spPr>
          <a:xfrm>
            <a:off x="838200" y="306893"/>
            <a:ext cx="10515600" cy="1325563"/>
          </a:xfrm>
        </p:spPr>
        <p:txBody>
          <a:bodyPr>
            <a:normAutofit/>
          </a:bodyPr>
          <a:lstStyle/>
          <a:p>
            <a:r>
              <a:rPr lang="en-GB" sz="3200">
                <a:solidFill>
                  <a:srgbClr val="026973"/>
                </a:solidFill>
                <a:latin typeface="Arial" panose="020B0604020202020204" pitchFamily="34" charset="0"/>
                <a:cs typeface="Arial" panose="020B0604020202020204" pitchFamily="34" charset="0"/>
              </a:rPr>
              <a:t>Universal SEND Services programme:</a:t>
            </a:r>
            <a:br>
              <a:rPr lang="en-GB">
                <a:solidFill>
                  <a:srgbClr val="026973"/>
                </a:solidFill>
                <a:latin typeface="Arial" panose="020B0604020202020204" pitchFamily="34" charset="0"/>
                <a:cs typeface="Arial" panose="020B0604020202020204" pitchFamily="34" charset="0"/>
              </a:rPr>
            </a:br>
            <a:r>
              <a:rPr lang="en-GB" b="1">
                <a:solidFill>
                  <a:srgbClr val="026973"/>
                </a:solidFill>
                <a:latin typeface="Arial" panose="020B0604020202020204" pitchFamily="34" charset="0"/>
                <a:cs typeface="Arial" panose="020B0604020202020204" pitchFamily="34" charset="0"/>
              </a:rPr>
              <a:t>Webinars and webinar recordings</a:t>
            </a:r>
            <a:endParaRPr lang="en-GB" sz="3600" b="1">
              <a:solidFill>
                <a:srgbClr val="026973"/>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59228DC-A779-B9E6-049C-243D52CA1FDD}"/>
              </a:ext>
            </a:extLst>
          </p:cNvPr>
          <p:cNvSpPr txBox="1"/>
          <p:nvPr/>
        </p:nvSpPr>
        <p:spPr>
          <a:xfrm>
            <a:off x="5424268" y="1582340"/>
            <a:ext cx="620385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AFCA3A9-ECFD-8EC9-7E47-69FC38E1C9E6}"/>
              </a:ext>
            </a:extLst>
          </p:cNvPr>
          <p:cNvSpPr txBox="1"/>
          <p:nvPr/>
        </p:nvSpPr>
        <p:spPr>
          <a:xfrm>
            <a:off x="6081761" y="1632456"/>
            <a:ext cx="6110239" cy="483209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Four live webinars each year, responding to the needs of the sector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Access to recordings of all previous webinars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Led by WSS National Coordinators, Regional Leads, external subject specialists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Previous USS webinars include: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A8C96"/>
                </a:solidFill>
                <a:effectLst/>
                <a:uLnTx/>
                <a:uFillTx/>
                <a:latin typeface="Calibri" panose="020F0502020204030204"/>
                <a:ea typeface="+mn-ea"/>
                <a:cs typeface="+mn-cs"/>
              </a:rPr>
              <a:t>Ensuring accurate identification of SEN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A8C96"/>
                </a:solidFill>
                <a:effectLst/>
                <a:uLnTx/>
                <a:uFillTx/>
                <a:latin typeface="Calibri" panose="020F0502020204030204"/>
                <a:ea typeface="+mn-ea"/>
                <a:cs typeface="+mn-cs"/>
              </a:rPr>
              <a:t>Supporting reflection on SEND using Ofsted framework</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A8C96"/>
                </a:solidFill>
                <a:effectLst/>
                <a:uLnTx/>
                <a:uFillTx/>
                <a:latin typeface="Calibri" panose="020F0502020204030204"/>
                <a:ea typeface="+mn-ea"/>
                <a:cs typeface="+mn-cs"/>
              </a:rPr>
              <a:t>Ensuring an ambitious and accessible curriculum for learners with SEND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A8C96"/>
                </a:solidFill>
                <a:effectLst/>
                <a:uLnTx/>
                <a:uFillTx/>
                <a:latin typeface="Calibri" panose="020F0502020204030204"/>
                <a:ea typeface="+mn-ea"/>
                <a:cs typeface="+mn-cs"/>
              </a:rPr>
              <a:t>Meeting increasing SEMH needs within mainstream settings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endParaRPr>
          </a:p>
        </p:txBody>
      </p:sp>
      <p:pic>
        <p:nvPicPr>
          <p:cNvPr id="4" name="Picture 3" descr="A person talking to a person on a computer&#10;&#10;Description automatically generated">
            <a:extLst>
              <a:ext uri="{FF2B5EF4-FFF2-40B4-BE49-F238E27FC236}">
                <a16:creationId xmlns:a16="http://schemas.microsoft.com/office/drawing/2014/main" id="{40C64CF9-8120-77B0-67FD-5A8E550DA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90" y="1802510"/>
            <a:ext cx="5095745" cy="3398861"/>
          </a:xfrm>
          <a:prstGeom prst="rect">
            <a:avLst/>
          </a:prstGeom>
        </p:spPr>
      </p:pic>
      <p:sp>
        <p:nvSpPr>
          <p:cNvPr id="15" name="Rectangle 14">
            <a:extLst>
              <a:ext uri="{FF2B5EF4-FFF2-40B4-BE49-F238E27FC236}">
                <a16:creationId xmlns:a16="http://schemas.microsoft.com/office/drawing/2014/main" id="{7594C4D0-8794-B4F0-6450-80A0CAAA98DB}"/>
              </a:ext>
            </a:extLst>
          </p:cNvPr>
          <p:cNvSpPr/>
          <p:nvPr/>
        </p:nvSpPr>
        <p:spPr>
          <a:xfrm rot="1099823">
            <a:off x="3475564" y="3889346"/>
            <a:ext cx="1214449" cy="15418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FF5ADA96-E25C-1B7C-AD4F-90D4E8239C67}"/>
              </a:ext>
            </a:extLst>
          </p:cNvPr>
          <p:cNvPicPr>
            <a:picLocks noChangeAspect="1"/>
          </p:cNvPicPr>
          <p:nvPr/>
        </p:nvPicPr>
        <p:blipFill>
          <a:blip r:embed="rId4"/>
          <a:stretch>
            <a:fillRect/>
          </a:stretch>
        </p:blipFill>
        <p:spPr>
          <a:xfrm rot="716526">
            <a:off x="3322412" y="2784205"/>
            <a:ext cx="1529588" cy="1079624"/>
          </a:xfrm>
          <a:prstGeom prst="rect">
            <a:avLst/>
          </a:prstGeom>
          <a:ln w="76200">
            <a:solidFill>
              <a:schemeClr val="tx1"/>
            </a:solidFill>
          </a:ln>
        </p:spPr>
      </p:pic>
      <p:pic>
        <p:nvPicPr>
          <p:cNvPr id="9" name="Picture 8" descr="A person on a computer&#10;&#10;Description automatically generated">
            <a:extLst>
              <a:ext uri="{FF2B5EF4-FFF2-40B4-BE49-F238E27FC236}">
                <a16:creationId xmlns:a16="http://schemas.microsoft.com/office/drawing/2014/main" id="{74688BBD-6A8A-C4BF-D38A-E429F58E2206}"/>
              </a:ext>
            </a:extLst>
          </p:cNvPr>
          <p:cNvPicPr>
            <a:picLocks noChangeAspect="1"/>
          </p:cNvPicPr>
          <p:nvPr/>
        </p:nvPicPr>
        <p:blipFill rotWithShape="1">
          <a:blip r:embed="rId5">
            <a:extLst>
              <a:ext uri="{28A0092B-C50C-407E-A947-70E740481C1C}">
                <a14:useLocalDpi xmlns:a14="http://schemas.microsoft.com/office/drawing/2010/main" val="0"/>
              </a:ext>
            </a:extLst>
          </a:blip>
          <a:srcRect l="22191" t="21031" r="35080" b="34712"/>
          <a:stretch/>
        </p:blipFill>
        <p:spPr>
          <a:xfrm rot="855537">
            <a:off x="4117393" y="3406591"/>
            <a:ext cx="679491" cy="675124"/>
          </a:xfrm>
          <a:prstGeom prst="rect">
            <a:avLst/>
          </a:prstGeom>
        </p:spPr>
      </p:pic>
      <p:sp>
        <p:nvSpPr>
          <p:cNvPr id="17" name="Oval 16">
            <a:extLst>
              <a:ext uri="{FF2B5EF4-FFF2-40B4-BE49-F238E27FC236}">
                <a16:creationId xmlns:a16="http://schemas.microsoft.com/office/drawing/2014/main" id="{3FC63DA7-9F8A-371F-DBA1-0BBCA71ED812}"/>
              </a:ext>
            </a:extLst>
          </p:cNvPr>
          <p:cNvSpPr/>
          <p:nvPr/>
        </p:nvSpPr>
        <p:spPr>
          <a:xfrm>
            <a:off x="3630248" y="3808891"/>
            <a:ext cx="63566" cy="6599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7928B7F-C17E-6C28-D773-1B053AF4EE3A}"/>
              </a:ext>
            </a:extLst>
          </p:cNvPr>
          <p:cNvSpPr/>
          <p:nvPr/>
        </p:nvSpPr>
        <p:spPr>
          <a:xfrm>
            <a:off x="3780339" y="3856317"/>
            <a:ext cx="63566" cy="6599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8FD58CF1-353B-E9FC-99E5-671100E953F4}"/>
              </a:ext>
            </a:extLst>
          </p:cNvPr>
          <p:cNvSpPr/>
          <p:nvPr/>
        </p:nvSpPr>
        <p:spPr>
          <a:xfrm>
            <a:off x="3950844" y="3900078"/>
            <a:ext cx="63566" cy="6599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peech Bubble: Rectangle with Corners Rounded 12">
            <a:extLst>
              <a:ext uri="{FF2B5EF4-FFF2-40B4-BE49-F238E27FC236}">
                <a16:creationId xmlns:a16="http://schemas.microsoft.com/office/drawing/2014/main" id="{6541CCB9-CF6E-1431-2634-6A339A9CE0E8}"/>
              </a:ext>
            </a:extLst>
          </p:cNvPr>
          <p:cNvSpPr/>
          <p:nvPr/>
        </p:nvSpPr>
        <p:spPr>
          <a:xfrm>
            <a:off x="1695040" y="4605156"/>
            <a:ext cx="3815356" cy="1464907"/>
          </a:xfrm>
          <a:prstGeom prst="wedgeRoundRectCallout">
            <a:avLst>
              <a:gd name="adj1" fmla="val 20661"/>
              <a:gd name="adj2" fmla="val 49854"/>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ple-system"/>
                <a:ea typeface="+mn-ea"/>
                <a:cs typeface="+mn-cs"/>
              </a:rPr>
              <a:t>“Amazing 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ple-system"/>
                <a:ea typeface="+mn-ea"/>
                <a:cs typeface="+mn-cs"/>
              </a:rPr>
              <a:t>Thoroughly practical and in a relaxed, supporting manner.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ple-system"/>
                <a:ea typeface="+mn-ea"/>
                <a:cs typeface="+mn-cs"/>
              </a:rPr>
              <a:t>Many thanks.”</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51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1D41-FEF6-DCE1-D3A3-00E3A0588E58}"/>
              </a:ext>
            </a:extLst>
          </p:cNvPr>
          <p:cNvSpPr>
            <a:spLocks noGrp="1"/>
          </p:cNvSpPr>
          <p:nvPr>
            <p:ph type="title" idx="4294967295"/>
          </p:nvPr>
        </p:nvSpPr>
        <p:spPr>
          <a:xfrm>
            <a:off x="838200" y="306893"/>
            <a:ext cx="10515600" cy="1325563"/>
          </a:xfrm>
        </p:spPr>
        <p:txBody>
          <a:bodyPr>
            <a:normAutofit fontScale="90000"/>
          </a:bodyPr>
          <a:lstStyle/>
          <a:p>
            <a:r>
              <a:rPr lang="en-GB" sz="3200">
                <a:solidFill>
                  <a:srgbClr val="026973"/>
                </a:solidFill>
                <a:latin typeface="Arial" panose="020B0604020202020204" pitchFamily="34" charset="0"/>
                <a:cs typeface="Arial" panose="020B0604020202020204" pitchFamily="34" charset="0"/>
              </a:rPr>
              <a:t>Universal SEND Services programme:</a:t>
            </a:r>
            <a:br>
              <a:rPr lang="en-GB">
                <a:solidFill>
                  <a:srgbClr val="026973"/>
                </a:solidFill>
                <a:latin typeface="Arial" panose="020B0604020202020204" pitchFamily="34" charset="0"/>
                <a:cs typeface="Arial" panose="020B0604020202020204" pitchFamily="34" charset="0"/>
              </a:rPr>
            </a:br>
            <a:r>
              <a:rPr lang="en-GB" b="1">
                <a:solidFill>
                  <a:srgbClr val="026973"/>
                </a:solidFill>
                <a:latin typeface="Arial" panose="020B0604020202020204" pitchFamily="34" charset="0"/>
                <a:cs typeface="Arial" panose="020B0604020202020204" pitchFamily="34" charset="0"/>
              </a:rPr>
              <a:t>Live online discussions, webinars and webinar recordings</a:t>
            </a:r>
            <a:endParaRPr lang="en-GB" sz="3600" b="1">
              <a:solidFill>
                <a:srgbClr val="026973"/>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59228DC-A779-B9E6-049C-243D52CA1FDD}"/>
              </a:ext>
            </a:extLst>
          </p:cNvPr>
          <p:cNvSpPr txBox="1"/>
          <p:nvPr/>
        </p:nvSpPr>
        <p:spPr>
          <a:xfrm>
            <a:off x="5424268" y="1582340"/>
            <a:ext cx="620385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22A35"/>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939FD37-FD3E-D93E-BCD0-C81123433577}"/>
              </a:ext>
            </a:extLst>
          </p:cNvPr>
          <p:cNvSpPr txBox="1"/>
          <p:nvPr/>
        </p:nvSpPr>
        <p:spPr>
          <a:xfrm>
            <a:off x="867512" y="1415905"/>
            <a:ext cx="40670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Book for live discussions and  webinars:</a:t>
            </a:r>
          </a:p>
        </p:txBody>
      </p:sp>
      <p:sp>
        <p:nvSpPr>
          <p:cNvPr id="9" name="TextBox 8">
            <a:extLst>
              <a:ext uri="{FF2B5EF4-FFF2-40B4-BE49-F238E27FC236}">
                <a16:creationId xmlns:a16="http://schemas.microsoft.com/office/drawing/2014/main" id="{051CE6B0-0260-4CD5-2813-B5EE1AC37394}"/>
              </a:ext>
            </a:extLst>
          </p:cNvPr>
          <p:cNvSpPr txBox="1"/>
          <p:nvPr/>
        </p:nvSpPr>
        <p:spPr>
          <a:xfrm>
            <a:off x="867511" y="3581083"/>
            <a:ext cx="40670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View past webinar recordings:</a:t>
            </a:r>
          </a:p>
        </p:txBody>
      </p:sp>
      <p:pic>
        <p:nvPicPr>
          <p:cNvPr id="10" name="Picture 9">
            <a:extLst>
              <a:ext uri="{FF2B5EF4-FFF2-40B4-BE49-F238E27FC236}">
                <a16:creationId xmlns:a16="http://schemas.microsoft.com/office/drawing/2014/main" id="{DCBE56B1-7A53-7DDE-ADF2-67BF0F46C5E2}"/>
              </a:ext>
            </a:extLst>
          </p:cNvPr>
          <p:cNvPicPr>
            <a:picLocks noChangeAspect="1"/>
          </p:cNvPicPr>
          <p:nvPr/>
        </p:nvPicPr>
        <p:blipFill>
          <a:blip r:embed="rId3"/>
          <a:stretch>
            <a:fillRect/>
          </a:stretch>
        </p:blipFill>
        <p:spPr>
          <a:xfrm>
            <a:off x="980884" y="4025392"/>
            <a:ext cx="1184449" cy="1184449"/>
          </a:xfrm>
          <a:prstGeom prst="rect">
            <a:avLst/>
          </a:prstGeom>
        </p:spPr>
      </p:pic>
      <p:pic>
        <p:nvPicPr>
          <p:cNvPr id="12" name="Picture 11">
            <a:extLst>
              <a:ext uri="{FF2B5EF4-FFF2-40B4-BE49-F238E27FC236}">
                <a16:creationId xmlns:a16="http://schemas.microsoft.com/office/drawing/2014/main" id="{00AE1E27-9973-E4DA-70FC-28593405BF05}"/>
              </a:ext>
            </a:extLst>
          </p:cNvPr>
          <p:cNvPicPr>
            <a:picLocks noChangeAspect="1"/>
          </p:cNvPicPr>
          <p:nvPr/>
        </p:nvPicPr>
        <p:blipFill>
          <a:blip r:embed="rId4"/>
          <a:stretch>
            <a:fillRect/>
          </a:stretch>
        </p:blipFill>
        <p:spPr>
          <a:xfrm>
            <a:off x="980883" y="2211230"/>
            <a:ext cx="1184449" cy="1184449"/>
          </a:xfrm>
          <a:prstGeom prst="rect">
            <a:avLst/>
          </a:prstGeom>
        </p:spPr>
      </p:pic>
      <p:sp>
        <p:nvSpPr>
          <p:cNvPr id="16" name="Speech Bubble: Rectangle with Corners Rounded 15">
            <a:extLst>
              <a:ext uri="{FF2B5EF4-FFF2-40B4-BE49-F238E27FC236}">
                <a16:creationId xmlns:a16="http://schemas.microsoft.com/office/drawing/2014/main" id="{72103443-80D0-A340-979C-34023109C20A}"/>
              </a:ext>
            </a:extLst>
          </p:cNvPr>
          <p:cNvSpPr/>
          <p:nvPr/>
        </p:nvSpPr>
        <p:spPr>
          <a:xfrm>
            <a:off x="7167028" y="1347499"/>
            <a:ext cx="3587112" cy="1436754"/>
          </a:xfrm>
          <a:prstGeom prst="wedgeRoundRectCallout">
            <a:avLst>
              <a:gd name="adj1" fmla="val 20661"/>
              <a:gd name="adj2" fmla="val 49854"/>
              <a:gd name="adj3" fmla="val 16667"/>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ple-system"/>
                <a:ea typeface="+mn-ea"/>
                <a:cs typeface="+mn-cs"/>
              </a:rPr>
              <a:t>“Breakout rooms were useful. Conversations were insightful and provided lots of ideas to use.”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pple-system"/>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pple-system"/>
                <a:ea typeface="+mn-ea"/>
                <a:cs typeface="+mn-cs"/>
              </a:rPr>
              <a:t>Online Discussion Participant</a:t>
            </a:r>
            <a:endParaRPr kumimoji="0" lang="en-GB"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peech Bubble: Rectangle with Corners Rounded 18">
            <a:extLst>
              <a:ext uri="{FF2B5EF4-FFF2-40B4-BE49-F238E27FC236}">
                <a16:creationId xmlns:a16="http://schemas.microsoft.com/office/drawing/2014/main" id="{8F3C8645-D522-3926-B199-B690E4FBB441}"/>
              </a:ext>
            </a:extLst>
          </p:cNvPr>
          <p:cNvSpPr/>
          <p:nvPr/>
        </p:nvSpPr>
        <p:spPr>
          <a:xfrm>
            <a:off x="7167028" y="2871509"/>
            <a:ext cx="3587112" cy="1436754"/>
          </a:xfrm>
          <a:prstGeom prst="wedgeRoundRectCallout">
            <a:avLst>
              <a:gd name="adj1" fmla="val 20661"/>
              <a:gd name="adj2" fmla="val 49854"/>
              <a:gd name="adj3" fmla="val 16667"/>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ple-system"/>
                <a:ea typeface="+mn-ea"/>
                <a:cs typeface="+mn-cs"/>
              </a:rPr>
              <a:t>“Delivered in a way that was real and made easy to understand. I will use this as CPD for my team.”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pple-system"/>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pple-system"/>
                <a:ea typeface="+mn-ea"/>
                <a:cs typeface="+mn-cs"/>
              </a:rPr>
              <a:t>Live Webinar Delegate</a:t>
            </a:r>
            <a:endParaRPr kumimoji="0" lang="en-GB"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Speech Bubble: Rectangle with Corners Rounded 22">
            <a:extLst>
              <a:ext uri="{FF2B5EF4-FFF2-40B4-BE49-F238E27FC236}">
                <a16:creationId xmlns:a16="http://schemas.microsoft.com/office/drawing/2014/main" id="{7C848740-58E4-96E4-2B73-B501C9D4EDA8}"/>
              </a:ext>
            </a:extLst>
          </p:cNvPr>
          <p:cNvSpPr/>
          <p:nvPr/>
        </p:nvSpPr>
        <p:spPr>
          <a:xfrm>
            <a:off x="7167028" y="4395519"/>
            <a:ext cx="3587112" cy="1436754"/>
          </a:xfrm>
          <a:prstGeom prst="wedgeRoundRectCallout">
            <a:avLst>
              <a:gd name="adj1" fmla="val 20661"/>
              <a:gd name="adj2" fmla="val 49854"/>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ple-system"/>
                <a:ea typeface="+mn-ea"/>
                <a:cs typeface="+mn-cs"/>
              </a:rPr>
              <a:t>“Excellent session – very motivating. I’ll share the recording across my trust. Thank you.”</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pple-system"/>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pple-system"/>
                <a:ea typeface="+mn-ea"/>
                <a:cs typeface="+mn-cs"/>
              </a:rPr>
              <a:t>Live Webinar Delegate</a:t>
            </a:r>
            <a:endParaRPr kumimoji="0" lang="en-GB"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1EB41C9-BF57-3038-243C-E90036F8A536}"/>
              </a:ext>
            </a:extLst>
          </p:cNvPr>
          <p:cNvSpPr txBox="1"/>
          <p:nvPr/>
        </p:nvSpPr>
        <p:spPr>
          <a:xfrm>
            <a:off x="838200" y="5529710"/>
            <a:ext cx="59424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3646F"/>
                </a:solidFill>
                <a:effectLst/>
                <a:uLnTx/>
                <a:uFillTx/>
                <a:latin typeface="Arial" panose="020B0604020202020204" pitchFamily="34" charset="0"/>
                <a:ea typeface="Calibri" panose="020F0502020204030204" pitchFamily="34" charset="0"/>
                <a:cs typeface="+mn-cs"/>
              </a:rPr>
              <a:t>www.wholeschoolsend.org.uk/events</a:t>
            </a:r>
            <a:endParaRPr kumimoji="0" lang="en-GB" sz="1400" b="1" i="0" u="none" strike="noStrike" kern="1200" cap="none" spc="0" normalizeH="0" baseline="0" noProof="0">
              <a:ln>
                <a:noFill/>
              </a:ln>
              <a:solidFill>
                <a:srgbClr val="03646F"/>
              </a:solidFill>
              <a:effectLst/>
              <a:uLnTx/>
              <a:uFillTx/>
              <a:latin typeface="Arial" panose="020B0604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178612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4A65A2-4C51-A136-9B21-FCBB46792BC0}"/>
              </a:ext>
            </a:extLst>
          </p:cNvPr>
          <p:cNvSpPr/>
          <p:nvPr/>
        </p:nvSpPr>
        <p:spPr>
          <a:xfrm>
            <a:off x="0" y="6359616"/>
            <a:ext cx="12192000" cy="498384"/>
          </a:xfrm>
          <a:prstGeom prst="rect">
            <a:avLst/>
          </a:prstGeom>
          <a:solidFill>
            <a:srgbClr val="2C2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3CA2FF7-8F4D-9EFC-1CA8-1DC896C1D3B6}"/>
              </a:ext>
            </a:extLst>
          </p:cNvPr>
          <p:cNvSpPr/>
          <p:nvPr/>
        </p:nvSpPr>
        <p:spPr>
          <a:xfrm>
            <a:off x="0" y="1"/>
            <a:ext cx="12192000" cy="190500"/>
          </a:xfrm>
          <a:prstGeom prst="rect">
            <a:avLst/>
          </a:prstGeom>
          <a:solidFill>
            <a:srgbClr val="E9B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B9B73D4-5ECE-5E4B-C5D3-C545FDF8B0BD}"/>
              </a:ext>
            </a:extLst>
          </p:cNvPr>
          <p:cNvPicPr>
            <a:picLocks noChangeAspect="1"/>
          </p:cNvPicPr>
          <p:nvPr/>
        </p:nvPicPr>
        <p:blipFill rotWithShape="1">
          <a:blip r:embed="rId2">
            <a:extLst>
              <a:ext uri="{28A0092B-C50C-407E-A947-70E740481C1C}">
                <a14:useLocalDpi xmlns:a14="http://schemas.microsoft.com/office/drawing/2010/main" val="0"/>
              </a:ext>
            </a:extLst>
          </a:blip>
          <a:srcRect l="-30225" r="30225"/>
          <a:stretch/>
        </p:blipFill>
        <p:spPr>
          <a:xfrm>
            <a:off x="8560654" y="1619045"/>
            <a:ext cx="3096774" cy="5327915"/>
          </a:xfrm>
          <a:prstGeom prst="rect">
            <a:avLst/>
          </a:prstGeom>
        </p:spPr>
      </p:pic>
      <p:sp>
        <p:nvSpPr>
          <p:cNvPr id="16" name="TextBox 15">
            <a:extLst>
              <a:ext uri="{FF2B5EF4-FFF2-40B4-BE49-F238E27FC236}">
                <a16:creationId xmlns:a16="http://schemas.microsoft.com/office/drawing/2014/main" id="{FFC2C50A-E552-D782-6995-4F41962178F8}"/>
              </a:ext>
            </a:extLst>
          </p:cNvPr>
          <p:cNvSpPr txBox="1"/>
          <p:nvPr/>
        </p:nvSpPr>
        <p:spPr>
          <a:xfrm>
            <a:off x="5033513" y="6384734"/>
            <a:ext cx="2695575" cy="376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www.learnsendhub.co.uk</a:t>
            </a:r>
          </a:p>
        </p:txBody>
      </p:sp>
      <p:sp>
        <p:nvSpPr>
          <p:cNvPr id="3" name="TextBox 2">
            <a:extLst>
              <a:ext uri="{FF2B5EF4-FFF2-40B4-BE49-F238E27FC236}">
                <a16:creationId xmlns:a16="http://schemas.microsoft.com/office/drawing/2014/main" id="{FFB18342-EA6E-7711-9CE0-44F39F17E21F}"/>
              </a:ext>
            </a:extLst>
          </p:cNvPr>
          <p:cNvSpPr txBox="1"/>
          <p:nvPr/>
        </p:nvSpPr>
        <p:spPr>
          <a:xfrm>
            <a:off x="584010" y="670004"/>
            <a:ext cx="7424530"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C2F88"/>
                </a:solidFill>
                <a:effectLst/>
                <a:uLnTx/>
                <a:uFillTx/>
                <a:latin typeface="GillSans-Bold"/>
                <a:ea typeface="+mn-ea"/>
                <a:cs typeface="+mn-cs"/>
              </a:rPr>
              <a:t>Tier 2: SENCos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2C2F88"/>
              </a:solidFill>
              <a:effectLst/>
              <a:uLnTx/>
              <a:uFillTx/>
              <a:latin typeface="GillSans-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C2F88"/>
                </a:solidFill>
                <a:effectLst/>
                <a:uLnTx/>
                <a:uFillTx/>
                <a:latin typeface="GillSans"/>
                <a:ea typeface="+mn-ea"/>
                <a:cs typeface="+mn-cs"/>
              </a:rPr>
              <a:t>Aimed at SENCos, to support them in being strategic leaders, linking closely with the senior leadership team to cascade information and training throughout the school. It will address new research and government-led recommendations and initiatives, identify and signpost support organisations e.g. Whole school SEND and will include EEF SEND in the Mainstream guidance. The trainers will support and challenge the delegates to consider the next steps required to meet the recommendations from the various evidence sources, enabling them to link theory and practice in their own provision, leading to future-proofing inclusive education.</a:t>
            </a:r>
            <a:endParaRPr kumimoji="0" lang="en-GB" sz="2000" b="0" i="0" u="none" strike="noStrike" kern="1200" cap="none" spc="0" normalizeH="0" baseline="0" noProof="0" dirty="0">
              <a:ln>
                <a:noFill/>
              </a:ln>
              <a:solidFill>
                <a:srgbClr val="2C2F88"/>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60CDC23-A27A-2883-F2E6-CF2F7E478A70}"/>
              </a:ext>
            </a:extLst>
          </p:cNvPr>
          <p:cNvSpPr txBox="1"/>
          <p:nvPr/>
        </p:nvSpPr>
        <p:spPr>
          <a:xfrm>
            <a:off x="584010" y="5170190"/>
            <a:ext cx="6094674"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C2F88"/>
                </a:solidFill>
                <a:effectLst/>
                <a:uLnTx/>
                <a:uFillTx/>
                <a:latin typeface="Calibri" panose="020F0502020204030204"/>
                <a:ea typeface="+mn-ea"/>
                <a:cs typeface="+mn-cs"/>
              </a:rPr>
              <a:t>More details on P23 of the LEARN SEND Hub brochure.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2D45A90-534A-DB9E-483B-ED796062BAA3}"/>
              </a:ext>
            </a:extLst>
          </p:cNvPr>
          <p:cNvSpPr txBox="1"/>
          <p:nvPr/>
        </p:nvSpPr>
        <p:spPr>
          <a:xfrm>
            <a:off x="7820899" y="372388"/>
            <a:ext cx="352148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srgbClr val="E9BB1B"/>
                </a:solidFill>
                <a:effectLst/>
                <a:uLnTx/>
                <a:uFillTx/>
                <a:latin typeface="Calibri" panose="020F0502020204030204"/>
                <a:ea typeface="+mn-ea"/>
                <a:cs typeface="+mn-cs"/>
              </a:rPr>
              <a:t>New Venue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9BB1B"/>
                </a:solidFill>
                <a:effectLst/>
                <a:uLnTx/>
                <a:uFillTx/>
                <a:latin typeface="FS Me Pro"/>
                <a:ea typeface="+mn-ea"/>
                <a:cs typeface="+mn-cs"/>
              </a:rPr>
              <a:t>YMCA Lincolnshire,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9BB1B"/>
                </a:solidFill>
                <a:effectLst/>
                <a:uLnTx/>
                <a:uFillTx/>
                <a:latin typeface="FS Me Pro"/>
                <a:ea typeface="+mn-ea"/>
                <a:cs typeface="+mn-cs"/>
              </a:rPr>
              <a:t>The Showroom, Tritton Road,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9BB1B"/>
                </a:solidFill>
                <a:effectLst/>
                <a:uLnTx/>
                <a:uFillTx/>
                <a:latin typeface="FS Me Pro"/>
                <a:ea typeface="+mn-ea"/>
                <a:cs typeface="+mn-cs"/>
              </a:rPr>
              <a:t>Lincoln, LN6 7QY</a:t>
            </a:r>
          </a:p>
        </p:txBody>
      </p:sp>
    </p:spTree>
    <p:extLst>
      <p:ext uri="{BB962C8B-B14F-4D97-AF65-F5344CB8AC3E}">
        <p14:creationId xmlns:p14="http://schemas.microsoft.com/office/powerpoint/2010/main" val="214719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4A65A2-4C51-A136-9B21-FCBB46792BC0}"/>
              </a:ext>
            </a:extLst>
          </p:cNvPr>
          <p:cNvSpPr/>
          <p:nvPr/>
        </p:nvSpPr>
        <p:spPr>
          <a:xfrm>
            <a:off x="0" y="6359616"/>
            <a:ext cx="12192000" cy="498384"/>
          </a:xfrm>
          <a:prstGeom prst="rect">
            <a:avLst/>
          </a:prstGeom>
          <a:solidFill>
            <a:srgbClr val="2C2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3CA2FF7-8F4D-9EFC-1CA8-1DC896C1D3B6}"/>
              </a:ext>
            </a:extLst>
          </p:cNvPr>
          <p:cNvSpPr/>
          <p:nvPr/>
        </p:nvSpPr>
        <p:spPr>
          <a:xfrm>
            <a:off x="0" y="1"/>
            <a:ext cx="12192000" cy="190500"/>
          </a:xfrm>
          <a:prstGeom prst="rect">
            <a:avLst/>
          </a:prstGeom>
          <a:solidFill>
            <a:srgbClr val="E9B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B9B73D4-5ECE-5E4B-C5D3-C545FDF8B0BD}"/>
              </a:ext>
            </a:extLst>
          </p:cNvPr>
          <p:cNvPicPr>
            <a:picLocks noChangeAspect="1"/>
          </p:cNvPicPr>
          <p:nvPr/>
        </p:nvPicPr>
        <p:blipFill rotWithShape="1">
          <a:blip r:embed="rId2">
            <a:extLst>
              <a:ext uri="{28A0092B-C50C-407E-A947-70E740481C1C}">
                <a14:useLocalDpi xmlns:a14="http://schemas.microsoft.com/office/drawing/2010/main" val="0"/>
              </a:ext>
            </a:extLst>
          </a:blip>
          <a:srcRect l="-30225" r="30225"/>
          <a:stretch/>
        </p:blipFill>
        <p:spPr>
          <a:xfrm>
            <a:off x="8560654" y="1619045"/>
            <a:ext cx="3096774" cy="5327915"/>
          </a:xfrm>
          <a:prstGeom prst="rect">
            <a:avLst/>
          </a:prstGeom>
        </p:spPr>
      </p:pic>
      <p:sp>
        <p:nvSpPr>
          <p:cNvPr id="16" name="TextBox 15">
            <a:extLst>
              <a:ext uri="{FF2B5EF4-FFF2-40B4-BE49-F238E27FC236}">
                <a16:creationId xmlns:a16="http://schemas.microsoft.com/office/drawing/2014/main" id="{FFC2C50A-E552-D782-6995-4F41962178F8}"/>
              </a:ext>
            </a:extLst>
          </p:cNvPr>
          <p:cNvSpPr txBox="1"/>
          <p:nvPr/>
        </p:nvSpPr>
        <p:spPr>
          <a:xfrm>
            <a:off x="5033513" y="6384734"/>
            <a:ext cx="2695575" cy="376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www.learnsendhub.co.uk</a:t>
            </a:r>
          </a:p>
        </p:txBody>
      </p:sp>
      <p:sp>
        <p:nvSpPr>
          <p:cNvPr id="3" name="TextBox 2">
            <a:extLst>
              <a:ext uri="{FF2B5EF4-FFF2-40B4-BE49-F238E27FC236}">
                <a16:creationId xmlns:a16="http://schemas.microsoft.com/office/drawing/2014/main" id="{E5E571D0-1295-2324-6ECE-12AB2214BD27}"/>
              </a:ext>
            </a:extLst>
          </p:cNvPr>
          <p:cNvSpPr txBox="1"/>
          <p:nvPr/>
        </p:nvSpPr>
        <p:spPr>
          <a:xfrm>
            <a:off x="677850" y="928237"/>
            <a:ext cx="6094674"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2C2F88"/>
                </a:solidFill>
                <a:effectLst/>
                <a:uLnTx/>
                <a:uFillTx/>
                <a:latin typeface="GillSans-Bold"/>
                <a:ea typeface="+mn-ea"/>
                <a:cs typeface="+mn-cs"/>
              </a:rPr>
              <a:t>Tier 3: Middle leaders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2C2F88"/>
              </a:solidFill>
              <a:effectLst/>
              <a:uLnTx/>
              <a:uFillTx/>
              <a:latin typeface="GillSans-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C2F88"/>
                </a:solidFill>
                <a:effectLst/>
                <a:uLnTx/>
                <a:uFillTx/>
                <a:latin typeface="GillSans"/>
                <a:ea typeface="+mn-ea"/>
                <a:cs typeface="+mn-cs"/>
              </a:rPr>
              <a:t>Aimed at Middle Leaders (MLs). It will ensure that MLs have a clear understanding of statutory requirements in relation to SEND. It will enable them to review their curriculum offer, check that it meets the needs of all learners and consider how it can be adapted to do so. MLs will consider how to support teachers in implementing this, and monitor effectiveness through a SEND lens using the EEFs implementation cycle.</a:t>
            </a:r>
            <a:endParaRPr kumimoji="0" lang="en-GB" sz="2000" b="0" i="0" u="none" strike="noStrike" kern="1200" cap="none" spc="0" normalizeH="0" baseline="0" noProof="0">
              <a:ln>
                <a:noFill/>
              </a:ln>
              <a:solidFill>
                <a:srgbClr val="2C2F88"/>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A2046F9-B018-2FF0-B748-D20C64C5FD4B}"/>
              </a:ext>
            </a:extLst>
          </p:cNvPr>
          <p:cNvSpPr txBox="1"/>
          <p:nvPr/>
        </p:nvSpPr>
        <p:spPr>
          <a:xfrm>
            <a:off x="750987" y="4931072"/>
            <a:ext cx="6094674"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C2F88"/>
                </a:solidFill>
                <a:effectLst/>
                <a:uLnTx/>
                <a:uFillTx/>
                <a:latin typeface="Calibri" panose="020F0502020204030204"/>
                <a:ea typeface="+mn-ea"/>
                <a:cs typeface="+mn-cs"/>
              </a:rPr>
              <a:t>More details on P23 of the LEARN SEND Hub brochure.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86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4A65A2-4C51-A136-9B21-FCBB46792BC0}"/>
              </a:ext>
            </a:extLst>
          </p:cNvPr>
          <p:cNvSpPr/>
          <p:nvPr/>
        </p:nvSpPr>
        <p:spPr>
          <a:xfrm>
            <a:off x="0" y="6359616"/>
            <a:ext cx="12192000" cy="498384"/>
          </a:xfrm>
          <a:prstGeom prst="rect">
            <a:avLst/>
          </a:prstGeom>
          <a:solidFill>
            <a:srgbClr val="2C2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3CA2FF7-8F4D-9EFC-1CA8-1DC896C1D3B6}"/>
              </a:ext>
            </a:extLst>
          </p:cNvPr>
          <p:cNvSpPr/>
          <p:nvPr/>
        </p:nvSpPr>
        <p:spPr>
          <a:xfrm>
            <a:off x="0" y="1"/>
            <a:ext cx="12192000" cy="190500"/>
          </a:xfrm>
          <a:prstGeom prst="rect">
            <a:avLst/>
          </a:prstGeom>
          <a:solidFill>
            <a:srgbClr val="E9B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B9B73D4-5ECE-5E4B-C5D3-C545FDF8B0BD}"/>
              </a:ext>
            </a:extLst>
          </p:cNvPr>
          <p:cNvPicPr>
            <a:picLocks noChangeAspect="1"/>
          </p:cNvPicPr>
          <p:nvPr/>
        </p:nvPicPr>
        <p:blipFill rotWithShape="1">
          <a:blip r:embed="rId2">
            <a:extLst>
              <a:ext uri="{28A0092B-C50C-407E-A947-70E740481C1C}">
                <a14:useLocalDpi xmlns:a14="http://schemas.microsoft.com/office/drawing/2010/main" val="0"/>
              </a:ext>
            </a:extLst>
          </a:blip>
          <a:srcRect l="-30225" r="30225"/>
          <a:stretch/>
        </p:blipFill>
        <p:spPr>
          <a:xfrm>
            <a:off x="8560654" y="1619045"/>
            <a:ext cx="3096774" cy="5327915"/>
          </a:xfrm>
          <a:prstGeom prst="rect">
            <a:avLst/>
          </a:prstGeom>
        </p:spPr>
      </p:pic>
      <p:sp>
        <p:nvSpPr>
          <p:cNvPr id="16" name="TextBox 15">
            <a:extLst>
              <a:ext uri="{FF2B5EF4-FFF2-40B4-BE49-F238E27FC236}">
                <a16:creationId xmlns:a16="http://schemas.microsoft.com/office/drawing/2014/main" id="{FFC2C50A-E552-D782-6995-4F41962178F8}"/>
              </a:ext>
            </a:extLst>
          </p:cNvPr>
          <p:cNvSpPr txBox="1"/>
          <p:nvPr/>
        </p:nvSpPr>
        <p:spPr>
          <a:xfrm>
            <a:off x="5033513" y="6384734"/>
            <a:ext cx="2695575" cy="376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www.learnsendhub.co.uk</a:t>
            </a:r>
          </a:p>
        </p:txBody>
      </p:sp>
      <p:graphicFrame>
        <p:nvGraphicFramePr>
          <p:cNvPr id="5" name="Table 5">
            <a:extLst>
              <a:ext uri="{FF2B5EF4-FFF2-40B4-BE49-F238E27FC236}">
                <a16:creationId xmlns:a16="http://schemas.microsoft.com/office/drawing/2014/main" id="{79C2AB3D-694A-5361-5388-7CE5DDEBE9A5}"/>
              </a:ext>
            </a:extLst>
          </p:cNvPr>
          <p:cNvGraphicFramePr>
            <a:graphicFrameLocks noGrp="1"/>
          </p:cNvGraphicFramePr>
          <p:nvPr/>
        </p:nvGraphicFramePr>
        <p:xfrm>
          <a:off x="461851" y="2267793"/>
          <a:ext cx="5533368" cy="4023360"/>
        </p:xfrm>
        <a:graphic>
          <a:graphicData uri="http://schemas.openxmlformats.org/drawingml/2006/table">
            <a:tbl>
              <a:tblPr firstRow="1" bandRow="1">
                <a:tableStyleId>{5C22544A-7EE6-4342-B048-85BDC9FD1C3A}</a:tableStyleId>
              </a:tblPr>
              <a:tblGrid>
                <a:gridCol w="5533368">
                  <a:extLst>
                    <a:ext uri="{9D8B030D-6E8A-4147-A177-3AD203B41FA5}">
                      <a16:colId xmlns:a16="http://schemas.microsoft.com/office/drawing/2014/main" val="3111774407"/>
                    </a:ext>
                  </a:extLst>
                </a:gridCol>
              </a:tblGrid>
              <a:tr h="286447">
                <a:tc>
                  <a:txBody>
                    <a:bodyPr/>
                    <a:lstStyle/>
                    <a:p>
                      <a:r>
                        <a:rPr lang="en-GB"/>
                        <a:t>Module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AC04"/>
                    </a:solidFill>
                  </a:tcPr>
                </a:tc>
                <a:extLst>
                  <a:ext uri="{0D108BD9-81ED-4DB2-BD59-A6C34878D82A}">
                    <a16:rowId xmlns:a16="http://schemas.microsoft.com/office/drawing/2014/main" val="1157269144"/>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a:solidFill>
                            <a:srgbClr val="2C2F88"/>
                          </a:solidFill>
                          <a:latin typeface="GillSans-Bold"/>
                        </a:rPr>
                        <a:t>High Quality Teaching - the Inclusive Teacher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3329851"/>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a:solidFill>
                            <a:srgbClr val="2C2F88"/>
                          </a:solidFill>
                          <a:latin typeface="GillSans-Bold"/>
                        </a:rPr>
                        <a:t>Working with support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5837958"/>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a:solidFill>
                            <a:srgbClr val="2C2F88"/>
                          </a:solidFill>
                          <a:latin typeface="GillSans-Bold"/>
                        </a:rPr>
                        <a:t>Scaffolding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025776"/>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a:solidFill>
                            <a:srgbClr val="2C2F88"/>
                          </a:solidFill>
                          <a:latin typeface="GillSans-Bold"/>
                        </a:rPr>
                        <a:t>Teachers toolkit for meeting Cognition and Learning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660430"/>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a:solidFill>
                            <a:srgbClr val="2C2F88"/>
                          </a:solidFill>
                          <a:latin typeface="GillSans-Bold"/>
                        </a:rPr>
                        <a:t>Teachers toolkit for meeting Communication and Interaction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3652327"/>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a:solidFill>
                            <a:srgbClr val="2C2F88"/>
                          </a:solidFill>
                          <a:latin typeface="GillSans-Bold"/>
                        </a:rPr>
                        <a:t>Teachers toolkit for meeting Social, Emotional and Mental Health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0825693"/>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a:solidFill>
                            <a:srgbClr val="2C2F88"/>
                          </a:solidFill>
                          <a:latin typeface="GillSans-Bold"/>
                        </a:rPr>
                        <a:t>Teachers toolkit for meeting Physical and Sensory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61517"/>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a:solidFill>
                            <a:srgbClr val="2C2F88"/>
                          </a:solidFill>
                          <a:latin typeface="GillSans-Bold"/>
                        </a:rPr>
                        <a:t>Behaviour and Engagement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854635"/>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a:solidFill>
                            <a:srgbClr val="2C2F88"/>
                          </a:solidFill>
                          <a:latin typeface="GillSans-Bold"/>
                        </a:rPr>
                        <a:t>IEP - Plan through to implementation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896164"/>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a:solidFill>
                            <a:srgbClr val="2C2F88"/>
                          </a:solidFill>
                          <a:latin typeface="GillSans-Bold"/>
                        </a:rPr>
                        <a:t>Learning environments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2187712"/>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a:solidFill>
                            <a:srgbClr val="2C2F88"/>
                          </a:solidFill>
                          <a:latin typeface="GillSans-Bold"/>
                        </a:rPr>
                        <a:t>Working in Partnership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5601017"/>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a:solidFill>
                            <a:srgbClr val="2C2F88"/>
                          </a:solidFill>
                          <a:latin typeface="GillSans-Bold"/>
                        </a:rPr>
                        <a:t>Successful SEND support-graduated approach cycle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8024903"/>
                  </a:ext>
                </a:extLst>
              </a:tr>
            </a:tbl>
          </a:graphicData>
        </a:graphic>
      </p:graphicFrame>
      <p:sp>
        <p:nvSpPr>
          <p:cNvPr id="6" name="TextBox 5">
            <a:extLst>
              <a:ext uri="{FF2B5EF4-FFF2-40B4-BE49-F238E27FC236}">
                <a16:creationId xmlns:a16="http://schemas.microsoft.com/office/drawing/2014/main" id="{5E04A7D5-8E5B-1A43-D234-DD08FD9763DC}"/>
              </a:ext>
            </a:extLst>
          </p:cNvPr>
          <p:cNvSpPr txBox="1"/>
          <p:nvPr/>
        </p:nvSpPr>
        <p:spPr>
          <a:xfrm>
            <a:off x="6196782" y="3804259"/>
            <a:ext cx="3514868"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C2F88"/>
                </a:solidFill>
                <a:effectLst/>
                <a:uLnTx/>
                <a:uFillTx/>
                <a:latin typeface="Calibri" panose="020F0502020204030204"/>
                <a:ea typeface="+mn-ea"/>
                <a:cs typeface="+mn-cs"/>
              </a:rPr>
              <a:t>More details on P24 &amp; 25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C2F88"/>
                </a:solidFill>
                <a:effectLst/>
                <a:uLnTx/>
                <a:uFillTx/>
                <a:latin typeface="Calibri" panose="020F0502020204030204"/>
                <a:ea typeface="+mn-ea"/>
                <a:cs typeface="+mn-cs"/>
              </a:rPr>
              <a:t>LEARN SEND Hub brochure.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DE8F974-D7B2-C6BA-5814-ADF8E947B5CE}"/>
              </a:ext>
            </a:extLst>
          </p:cNvPr>
          <p:cNvSpPr txBox="1"/>
          <p:nvPr/>
        </p:nvSpPr>
        <p:spPr>
          <a:xfrm>
            <a:off x="399898" y="284620"/>
            <a:ext cx="1139220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2C2F88"/>
                </a:solidFill>
                <a:effectLst/>
                <a:uLnTx/>
                <a:uFillTx/>
                <a:latin typeface="GillSans-Bold"/>
                <a:ea typeface="+mn-ea"/>
                <a:cs typeface="+mn-cs"/>
              </a:rPr>
              <a:t>Tier 4: Teachers</a:t>
            </a:r>
            <a:endParaRPr kumimoji="0" lang="en-GB" sz="2000" b="1" i="0" u="none" strike="noStrike" kern="1200" cap="none" spc="0" normalizeH="0" baseline="0" noProof="0">
              <a:ln>
                <a:noFill/>
              </a:ln>
              <a:solidFill>
                <a:srgbClr val="2C2F88"/>
              </a:solidFill>
              <a:effectLst/>
              <a:uLnTx/>
              <a:uFillTx/>
              <a:latin typeface="GillSans-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C2F88"/>
                </a:solidFill>
                <a:effectLst/>
                <a:uLnTx/>
                <a:uFillTx/>
                <a:latin typeface="GillSans"/>
                <a:ea typeface="+mn-ea"/>
                <a:cs typeface="+mn-cs"/>
              </a:rPr>
              <a:t>This is a modular toolkit which can be accessed by all Teachers depending on their individual CPD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C2F88"/>
                </a:solidFill>
                <a:effectLst/>
                <a:uLnTx/>
                <a:uFillTx/>
                <a:latin typeface="GillSans"/>
                <a:ea typeface="+mn-ea"/>
                <a:cs typeface="+mn-cs"/>
              </a:rPr>
              <a:t>requirements. The twelve modules complement the ECT and NPQ packages by providing practical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C2F88"/>
                </a:solidFill>
                <a:effectLst/>
                <a:uLnTx/>
                <a:uFillTx/>
                <a:latin typeface="GillSans"/>
                <a:ea typeface="+mn-ea"/>
                <a:cs typeface="+mn-cs"/>
              </a:rPr>
              <a:t>guidance, They will address research and common themes affecting learners and schools within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C2F88"/>
                </a:solidFill>
                <a:effectLst/>
                <a:uLnTx/>
                <a:uFillTx/>
                <a:latin typeface="GillSans"/>
                <a:ea typeface="+mn-ea"/>
                <a:cs typeface="+mn-cs"/>
              </a:rPr>
              <a:t>County. Each session will be held as a series of webinars 1.5 hrs in length.</a:t>
            </a:r>
            <a:endParaRPr kumimoji="0" lang="en-GB" sz="2000" b="0" i="0" u="none" strike="noStrike" kern="1200" cap="none" spc="0" normalizeH="0" baseline="0" noProof="0">
              <a:ln>
                <a:noFill/>
              </a:ln>
              <a:solidFill>
                <a:srgbClr val="2C2F8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35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4A65A2-4C51-A136-9B21-FCBB46792BC0}"/>
              </a:ext>
            </a:extLst>
          </p:cNvPr>
          <p:cNvSpPr/>
          <p:nvPr/>
        </p:nvSpPr>
        <p:spPr>
          <a:xfrm>
            <a:off x="0" y="6359616"/>
            <a:ext cx="12192000" cy="498384"/>
          </a:xfrm>
          <a:prstGeom prst="rect">
            <a:avLst/>
          </a:prstGeom>
          <a:solidFill>
            <a:srgbClr val="2C2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3CA2FF7-8F4D-9EFC-1CA8-1DC896C1D3B6}"/>
              </a:ext>
            </a:extLst>
          </p:cNvPr>
          <p:cNvSpPr/>
          <p:nvPr/>
        </p:nvSpPr>
        <p:spPr>
          <a:xfrm>
            <a:off x="0" y="1"/>
            <a:ext cx="12192000" cy="190500"/>
          </a:xfrm>
          <a:prstGeom prst="rect">
            <a:avLst/>
          </a:prstGeom>
          <a:solidFill>
            <a:srgbClr val="E9B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FC2C50A-E552-D782-6995-4F41962178F8}"/>
              </a:ext>
            </a:extLst>
          </p:cNvPr>
          <p:cNvSpPr txBox="1"/>
          <p:nvPr/>
        </p:nvSpPr>
        <p:spPr>
          <a:xfrm>
            <a:off x="5033513" y="6384734"/>
            <a:ext cx="2695575" cy="376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www.learnsendhub.co.uk</a:t>
            </a:r>
          </a:p>
        </p:txBody>
      </p:sp>
      <p:graphicFrame>
        <p:nvGraphicFramePr>
          <p:cNvPr id="5" name="Table 5">
            <a:extLst>
              <a:ext uri="{FF2B5EF4-FFF2-40B4-BE49-F238E27FC236}">
                <a16:creationId xmlns:a16="http://schemas.microsoft.com/office/drawing/2014/main" id="{79C2AB3D-694A-5361-5388-7CE5DDEBE9A5}"/>
              </a:ext>
            </a:extLst>
          </p:cNvPr>
          <p:cNvGraphicFramePr>
            <a:graphicFrameLocks noGrp="1"/>
          </p:cNvGraphicFramePr>
          <p:nvPr/>
        </p:nvGraphicFramePr>
        <p:xfrm>
          <a:off x="151764" y="2013535"/>
          <a:ext cx="8866875" cy="4358640"/>
        </p:xfrm>
        <a:graphic>
          <a:graphicData uri="http://schemas.openxmlformats.org/drawingml/2006/table">
            <a:tbl>
              <a:tblPr firstRow="1" bandRow="1">
                <a:tableStyleId>{5C22544A-7EE6-4342-B048-85BDC9FD1C3A}</a:tableStyleId>
              </a:tblPr>
              <a:tblGrid>
                <a:gridCol w="8866875">
                  <a:extLst>
                    <a:ext uri="{9D8B030D-6E8A-4147-A177-3AD203B41FA5}">
                      <a16:colId xmlns:a16="http://schemas.microsoft.com/office/drawing/2014/main" val="3111774407"/>
                    </a:ext>
                  </a:extLst>
                </a:gridCol>
              </a:tblGrid>
              <a:tr h="286447">
                <a:tc>
                  <a:txBody>
                    <a:bodyPr/>
                    <a:lstStyle/>
                    <a:p>
                      <a:r>
                        <a:rPr lang="en-GB" sz="1600"/>
                        <a:t>Module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AC04"/>
                    </a:solidFill>
                  </a:tcPr>
                </a:tc>
                <a:extLst>
                  <a:ext uri="{0D108BD9-81ED-4DB2-BD59-A6C34878D82A}">
                    <a16:rowId xmlns:a16="http://schemas.microsoft.com/office/drawing/2014/main" val="1157269144"/>
                  </a:ext>
                </a:extLst>
              </a:tr>
              <a:tr h="286447">
                <a:tc>
                  <a:txBody>
                    <a:bodyPr/>
                    <a:lstStyle/>
                    <a:p>
                      <a:r>
                        <a:rPr lang="en-GB" sz="1600" b="0" i="0" u="none" strike="noStrike" kern="1200" baseline="0">
                          <a:solidFill>
                            <a:srgbClr val="2C2F88"/>
                          </a:solidFill>
                          <a:latin typeface="+mn-lt"/>
                          <a:ea typeface="+mn-ea"/>
                          <a:cs typeface="+mn-cs"/>
                        </a:rPr>
                        <a:t>The role of the teaching assistant with pupils with SEND and development of working relationships.</a:t>
                      </a:r>
                      <a:endParaRPr lang="en-GB" sz="1600" b="0" i="0" u="none" strike="noStrike" baseline="0">
                        <a:solidFill>
                          <a:srgbClr val="2C2F88"/>
                        </a:solidFill>
                        <a:latin typeface="Gill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3329851"/>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a:solidFill>
                            <a:srgbClr val="2C2F88"/>
                          </a:solidFill>
                          <a:latin typeface="+mn-lt"/>
                          <a:ea typeface="+mn-ea"/>
                          <a:cs typeface="+mn-cs"/>
                        </a:rPr>
                        <a:t>High Quality Teaching</a:t>
                      </a:r>
                      <a:endParaRPr lang="en-GB" sz="1600" b="0" i="0" u="none" strike="noStrike" baseline="0">
                        <a:solidFill>
                          <a:srgbClr val="2C2F88"/>
                        </a:solidFill>
                        <a:latin typeface="Gill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5837958"/>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a:solidFill>
                            <a:srgbClr val="2C2F88"/>
                          </a:solidFill>
                          <a:latin typeface="+mn-lt"/>
                          <a:ea typeface="+mn-ea"/>
                          <a:cs typeface="+mn-cs"/>
                        </a:rPr>
                        <a:t>Promoting effective group working</a:t>
                      </a:r>
                      <a:endParaRPr lang="en-GB" sz="1600" b="0" i="0" u="none" strike="noStrike" baseline="0">
                        <a:solidFill>
                          <a:srgbClr val="2C2F88"/>
                        </a:solidFill>
                        <a:latin typeface="Gill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025776"/>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a:solidFill>
                            <a:srgbClr val="2C2F88"/>
                          </a:solidFill>
                          <a:latin typeface="+mn-lt"/>
                          <a:ea typeface="+mn-ea"/>
                          <a:cs typeface="+mn-cs"/>
                        </a:rPr>
                        <a:t>Promoting independence</a:t>
                      </a:r>
                      <a:endParaRPr lang="en-GB" sz="1600" b="0" i="0" u="none" strike="noStrike" baseline="0">
                        <a:solidFill>
                          <a:srgbClr val="2C2F88"/>
                        </a:solidFill>
                        <a:latin typeface="Gill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660430"/>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a:solidFill>
                            <a:srgbClr val="2C2F88"/>
                          </a:solidFill>
                          <a:latin typeface="+mn-lt"/>
                          <a:ea typeface="+mn-ea"/>
                          <a:cs typeface="+mn-cs"/>
                        </a:rPr>
                        <a:t>Scaffolding and questioning</a:t>
                      </a:r>
                      <a:endParaRPr lang="en-GB" sz="1600" b="0" i="0" u="none" strike="noStrike" baseline="0">
                        <a:solidFill>
                          <a:srgbClr val="2C2F88"/>
                        </a:solidFill>
                        <a:latin typeface="Gill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3652327"/>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a:solidFill>
                            <a:srgbClr val="2C2F88"/>
                          </a:solidFill>
                          <a:latin typeface="+mn-lt"/>
                          <a:ea typeface="+mn-ea"/>
                          <a:cs typeface="+mn-cs"/>
                        </a:rPr>
                        <a:t>Delivering effective intervention programmes</a:t>
                      </a:r>
                      <a:endParaRPr lang="en-GB" sz="1600" b="0" i="0" u="none" strike="noStrike" baseline="0">
                        <a:solidFill>
                          <a:srgbClr val="2C2F88"/>
                        </a:solidFill>
                        <a:latin typeface="Gill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0825693"/>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a:solidFill>
                            <a:srgbClr val="2C2F88"/>
                          </a:solidFill>
                          <a:latin typeface="+mn-lt"/>
                          <a:ea typeface="+mn-ea"/>
                          <a:cs typeface="+mn-cs"/>
                        </a:rPr>
                        <a:t>Providing valuable feedback for teachers and pupil</a:t>
                      </a:r>
                      <a:endParaRPr lang="en-GB" sz="1600" b="0" i="0" u="none" strike="noStrike" baseline="0">
                        <a:solidFill>
                          <a:srgbClr val="2C2F88"/>
                        </a:solidFill>
                        <a:latin typeface="Gill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61517"/>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a:solidFill>
                            <a:srgbClr val="2C2F88"/>
                          </a:solidFill>
                          <a:latin typeface="+mn-lt"/>
                          <a:ea typeface="+mn-ea"/>
                          <a:cs typeface="+mn-cs"/>
                        </a:rPr>
                        <a:t>Understanding Communication and Interaction needs</a:t>
                      </a:r>
                      <a:endParaRPr lang="en-GB" sz="1600" b="0" i="0" u="none" strike="noStrike" baseline="0">
                        <a:solidFill>
                          <a:srgbClr val="2C2F88"/>
                        </a:solidFill>
                        <a:latin typeface="Gill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854635"/>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a:solidFill>
                            <a:srgbClr val="2C2F88"/>
                          </a:solidFill>
                          <a:latin typeface="+mn-lt"/>
                          <a:ea typeface="+mn-ea"/>
                          <a:cs typeface="+mn-cs"/>
                        </a:rPr>
                        <a:t>Understanding Cognition and Learning needs</a:t>
                      </a:r>
                      <a:endParaRPr lang="en-GB" sz="1600" b="0" i="0" u="none" strike="noStrike" baseline="0">
                        <a:solidFill>
                          <a:srgbClr val="2C2F88"/>
                        </a:solidFill>
                        <a:latin typeface="Gill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896164"/>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a:solidFill>
                            <a:srgbClr val="2C2F88"/>
                          </a:solidFill>
                          <a:latin typeface="+mn-lt"/>
                          <a:ea typeface="+mn-ea"/>
                          <a:cs typeface="+mn-cs"/>
                        </a:rPr>
                        <a:t>Understanding Social, Emotional and Mental Health Needs</a:t>
                      </a:r>
                      <a:endParaRPr lang="en-GB" sz="1600" b="0" i="0" u="none" strike="noStrike" baseline="0">
                        <a:solidFill>
                          <a:srgbClr val="2C2F88"/>
                        </a:solidFill>
                        <a:latin typeface="Gill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2187712"/>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a:solidFill>
                            <a:srgbClr val="2C2F88"/>
                          </a:solidFill>
                          <a:latin typeface="+mn-lt"/>
                          <a:ea typeface="+mn-ea"/>
                          <a:cs typeface="+mn-cs"/>
                        </a:rPr>
                        <a:t>Understanding Physical and Sensory Needs</a:t>
                      </a:r>
                      <a:endParaRPr lang="en-GB" sz="1600" b="0" i="0" u="none" strike="noStrike" baseline="0">
                        <a:solidFill>
                          <a:srgbClr val="2C2F88"/>
                        </a:solidFill>
                        <a:latin typeface="Gill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5601017"/>
                  </a:ext>
                </a:extLst>
              </a:tr>
              <a:tr h="28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a:solidFill>
                            <a:srgbClr val="2C2F88"/>
                          </a:solidFill>
                          <a:latin typeface="+mn-lt"/>
                          <a:ea typeface="+mn-ea"/>
                          <a:cs typeface="+mn-cs"/>
                        </a:rPr>
                        <a:t>Calm and ‘ready’ to learn</a:t>
                      </a:r>
                      <a:endParaRPr lang="en-GB" sz="1600" b="0" i="0" u="none" strike="noStrike" baseline="0">
                        <a:solidFill>
                          <a:srgbClr val="2C2F88"/>
                        </a:solidFill>
                        <a:latin typeface="GillSans-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8024903"/>
                  </a:ext>
                </a:extLst>
              </a:tr>
            </a:tbl>
          </a:graphicData>
        </a:graphic>
      </p:graphicFrame>
      <p:sp>
        <p:nvSpPr>
          <p:cNvPr id="6" name="TextBox 5">
            <a:extLst>
              <a:ext uri="{FF2B5EF4-FFF2-40B4-BE49-F238E27FC236}">
                <a16:creationId xmlns:a16="http://schemas.microsoft.com/office/drawing/2014/main" id="{5E04A7D5-8E5B-1A43-D234-DD08FD9763DC}"/>
              </a:ext>
            </a:extLst>
          </p:cNvPr>
          <p:cNvSpPr txBox="1"/>
          <p:nvPr/>
        </p:nvSpPr>
        <p:spPr>
          <a:xfrm>
            <a:off x="9299656" y="3122027"/>
            <a:ext cx="2587543"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C2F88"/>
                </a:solidFill>
                <a:effectLst/>
                <a:uLnTx/>
                <a:uFillTx/>
                <a:latin typeface="Calibri" panose="020F0502020204030204"/>
                <a:ea typeface="+mn-ea"/>
                <a:cs typeface="+mn-cs"/>
              </a:rPr>
              <a:t>More details on P26 &amp; 27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C2F88"/>
                </a:solidFill>
                <a:effectLst/>
                <a:uLnTx/>
                <a:uFillTx/>
                <a:latin typeface="Calibri" panose="020F0502020204030204"/>
                <a:ea typeface="+mn-ea"/>
                <a:cs typeface="+mn-cs"/>
              </a:rPr>
              <a:t>LEARN SEND Hub brochure.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DE8F974-D7B2-C6BA-5814-ADF8E947B5CE}"/>
              </a:ext>
            </a:extLst>
          </p:cNvPr>
          <p:cNvSpPr txBox="1"/>
          <p:nvPr/>
        </p:nvSpPr>
        <p:spPr>
          <a:xfrm>
            <a:off x="78658" y="284620"/>
            <a:ext cx="1219200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2C2F88"/>
                </a:solidFill>
                <a:effectLst/>
                <a:uLnTx/>
                <a:uFillTx/>
                <a:latin typeface="Gill Sans MT" panose="020B0502020104020203" pitchFamily="34" charset="0"/>
                <a:ea typeface="+mn-ea"/>
                <a:cs typeface="+mn-cs"/>
              </a:rPr>
              <a:t>TEACHING ASSISTANT– SEND-SPECIFIC 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C2F88"/>
                </a:solidFill>
                <a:effectLst/>
                <a:uLnTx/>
                <a:uFillTx/>
                <a:latin typeface="GillSans"/>
                <a:ea typeface="+mn-ea"/>
                <a:cs typeface="+mn-cs"/>
              </a:rPr>
              <a:t>This is a modular toolkit which can be accessed by all teaching assistants working with pupils with SEND in mainstream primary and secondary school settings. These will be one-hour long webinars which will be time-accessible on the LEARN website. They have been developed to assist teaching assistants in developing their skills, effectiveness and confidence when working with pupils with SEND. Available from Spring 2024.</a:t>
            </a:r>
            <a:endParaRPr kumimoji="0" lang="en-GB" sz="1800" b="0" i="0" u="none" strike="noStrike" kern="1200" cap="none" spc="0" normalizeH="0" baseline="0" noProof="0">
              <a:ln>
                <a:noFill/>
              </a:ln>
              <a:solidFill>
                <a:srgbClr val="2C2F8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61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009" y="284568"/>
            <a:ext cx="118709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ill Sans" charset="0"/>
                <a:ea typeface="Gill Sans" charset="0"/>
                <a:cs typeface="Gill Sans" charset="0"/>
              </a:rPr>
              <a:t>SEND Workforce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ill Sans" charset="0"/>
                <a:ea typeface="Gill Sans" charset="0"/>
                <a:cs typeface="Gill Sans" charset="0"/>
              </a:rPr>
              <a:t>Scan the QR code to register for FREE!</a:t>
            </a:r>
          </a:p>
        </p:txBody>
      </p:sp>
      <p:sp>
        <p:nvSpPr>
          <p:cNvPr id="14" name="Oval 13"/>
          <p:cNvSpPr/>
          <p:nvPr/>
        </p:nvSpPr>
        <p:spPr>
          <a:xfrm>
            <a:off x="6403737" y="4132416"/>
            <a:ext cx="2340244" cy="222721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9297868" y="1621594"/>
            <a:ext cx="2340244" cy="226275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p:cNvSpPr/>
          <p:nvPr/>
        </p:nvSpPr>
        <p:spPr>
          <a:xfrm>
            <a:off x="6403737" y="1574223"/>
            <a:ext cx="2340244" cy="230010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282156" y="1968141"/>
            <a:ext cx="258340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4000+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Modules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completed</a:t>
            </a:r>
          </a:p>
        </p:txBody>
      </p:sp>
      <p:sp>
        <p:nvSpPr>
          <p:cNvPr id="9" name="TextBox 8"/>
          <p:cNvSpPr txBox="1"/>
          <p:nvPr/>
        </p:nvSpPr>
        <p:spPr>
          <a:xfrm>
            <a:off x="9704698" y="1968141"/>
            <a:ext cx="152658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216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Lincs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engaged</a:t>
            </a:r>
          </a:p>
        </p:txBody>
      </p:sp>
      <p:sp>
        <p:nvSpPr>
          <p:cNvPr id="11" name="TextBox 10"/>
          <p:cNvSpPr txBox="1"/>
          <p:nvPr/>
        </p:nvSpPr>
        <p:spPr>
          <a:xfrm>
            <a:off x="6663333" y="4461194"/>
            <a:ext cx="182105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Satisfaction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rate</a:t>
            </a:r>
          </a:p>
        </p:txBody>
      </p:sp>
      <p:sp>
        <p:nvSpPr>
          <p:cNvPr id="16" name="Oval 15"/>
          <p:cNvSpPr/>
          <p:nvPr/>
        </p:nvSpPr>
        <p:spPr>
          <a:xfrm>
            <a:off x="9297868" y="4132415"/>
            <a:ext cx="2340244" cy="222721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9704698" y="4461193"/>
            <a:ext cx="152658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Average mins per module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43" y="1855165"/>
            <a:ext cx="4272643" cy="4272643"/>
          </a:xfrm>
          <a:prstGeom prst="rect">
            <a:avLst/>
          </a:prstGeom>
        </p:spPr>
      </p:pic>
      <p:sp>
        <p:nvSpPr>
          <p:cNvPr id="18" name="TextBox 17"/>
          <p:cNvSpPr txBox="1"/>
          <p:nvPr/>
        </p:nvSpPr>
        <p:spPr>
          <a:xfrm>
            <a:off x="160504" y="6448092"/>
            <a:ext cx="118709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charset="0"/>
                <a:ea typeface="Gill Sans" charset="0"/>
                <a:cs typeface="Gill Sans" charset="0"/>
              </a:rPr>
              <a:t>chris.lincoln@learnsendhub.co.uk</a:t>
            </a:r>
          </a:p>
        </p:txBody>
      </p:sp>
    </p:spTree>
    <p:extLst>
      <p:ext uri="{BB962C8B-B14F-4D97-AF65-F5344CB8AC3E}">
        <p14:creationId xmlns:p14="http://schemas.microsoft.com/office/powerpoint/2010/main" val="132315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321010" y="284568"/>
            <a:ext cx="11465320"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ill Sans" charset="0"/>
                <a:ea typeface="Gill Sans" charset="0"/>
                <a:cs typeface="Gill Sans" charset="0"/>
              </a:rPr>
              <a:t>Workforce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ill Sans" charset="0"/>
                <a:ea typeface="Gill Sans" charset="0"/>
                <a:cs typeface="Gill Sans" charset="0"/>
              </a:rPr>
              <a:t>Tier 1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charset="0"/>
                <a:ea typeface="Gill Sans" charset="0"/>
                <a:cs typeface="Gill Sans" charset="0"/>
              </a:rPr>
              <a:t>Restorative 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rPr>
              <a:t>‘The module has helped me to be much more child focussed/led with the huge importance of not chasing a sorry’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rPr>
              <a:t>‘A very clear and concise approach to restorative practice, including the aims, benefits, different strategies and how to manage conversations by using key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rPr>
              <a:t>‘I learnt about restorative practice and the benefits of using a restorative approach with pupils, as the relationship between you and them is important and encourages respect.  The downloadable resource will be very useful to my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charset="0"/>
                <a:ea typeface="Gill Sans" charset="0"/>
                <a:cs typeface="Gill Sans" charset="0"/>
              </a:rPr>
              <a:t>Sensory Processing and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rPr>
              <a:t>‘I learnt about positive sensory profiling on a deeper level and additional strategies that can support learners such as weighted jackets and sensory circuits’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rPr>
              <a:t>‘I was unaware of some of the sensory systems and the content will help me use sensory equipment in a better way, underpinned by the correct purpose. It will also help me to to use sensory circuits more effectively with a greater understanding of each stage in supporting sensory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rPr>
              <a:t>‘I learnt the significance of understanding that every child is different and can respond differently to various things such as sound. It has helped me get a better understanding of what strategies can be used to support those children’</a:t>
            </a:r>
          </a:p>
        </p:txBody>
      </p:sp>
      <p:sp>
        <p:nvSpPr>
          <p:cNvPr id="8" name="TextBox 7"/>
          <p:cNvSpPr txBox="1"/>
          <p:nvPr/>
        </p:nvSpPr>
        <p:spPr>
          <a:xfrm>
            <a:off x="160504" y="6448092"/>
            <a:ext cx="118709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charset="0"/>
                <a:ea typeface="Gill Sans" charset="0"/>
                <a:cs typeface="Gill Sans" charset="0"/>
              </a:rPr>
              <a:t>chris.lincoln@learnsendhub.co.uk</a:t>
            </a:r>
          </a:p>
        </p:txBody>
      </p:sp>
    </p:spTree>
    <p:extLst>
      <p:ext uri="{BB962C8B-B14F-4D97-AF65-F5344CB8AC3E}">
        <p14:creationId xmlns:p14="http://schemas.microsoft.com/office/powerpoint/2010/main" val="130386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321010" y="159652"/>
            <a:ext cx="11465320" cy="6278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ill Sans" charset="0"/>
                <a:ea typeface="Gill Sans" charset="0"/>
                <a:cs typeface="Gill Sans" charset="0"/>
              </a:rPr>
              <a:t>Workforce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ill Sans" charset="0"/>
                <a:ea typeface="Gill Sans" charset="0"/>
                <a:cs typeface="Gill Sans" charset="0"/>
              </a:rPr>
              <a:t>Tier 1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charset="0"/>
                <a:ea typeface="Gill Sans" charset="0"/>
                <a:cs typeface="Gill Sans" charset="0"/>
              </a:rPr>
              <a:t>Support Interventions: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rPr>
              <a:t>‘The module helped me to think a great deal about interventions and now my processes will be much more logical’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rPr>
              <a:t>‘I now understand that it is vital that any support interventions are correctly identified, and then supported appropriately with assessments both at the start and the end of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rPr>
              <a:t>‘I now know how to plan a reliable and effective intervention whilst understanding the key areas/questions to consider when implementing an intervention. It is important to assess with accurate diagnostics and fidelity’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charset="0"/>
                <a:ea typeface="Gill Sans" charset="0"/>
                <a:cs typeface="Gill Sans" charset="0"/>
              </a:rPr>
              <a:t>Supporting Transitions: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rPr>
              <a:t>‘I learnt all about how important it is to do any transitions properly, whether it’s from nursery to primary, secondary to college/working/internships, ensuring that children are at the centre of their plans, their voices are heard and respected. It was good to see all the optional sites of support that are available to children and their families/people working alongside the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rPr>
              <a:t>‘The module will help me to support young people and students to develop, grow and help them on their journey in a safe, professional and happy environment.  To prioritise their development and ensure that their voice is heard.  To act as a mentor and also an advocate.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rPr>
              <a:t>‘I liked the toolkit sheets to record the child's voice with pictures and ‘all about me’ sheets. I now understand the importance of having high goals for children with SEND and putting transitional items in place early so that they have better </a:t>
            </a:r>
            <a:r>
              <a:rPr kumimoji="0" lang="en-US" sz="1600" b="0" i="1" u="none" strike="noStrike" kern="1200" cap="none" spc="0" normalizeH="0" baseline="0" noProof="0">
                <a:ln>
                  <a:noFill/>
                </a:ln>
                <a:solidFill>
                  <a:prstClr val="black"/>
                </a:solidFill>
                <a:effectLst/>
                <a:uLnTx/>
                <a:uFillTx/>
                <a:latin typeface="Gill Sans" charset="0"/>
                <a:ea typeface="Gill Sans" charset="0"/>
                <a:cs typeface="Gill Sans" charset="0"/>
              </a:rPr>
              <a:t>adult outcomes’</a:t>
            </a:r>
            <a:endParaRPr kumimoji="0" lang="en-US" sz="16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p:txBody>
      </p:sp>
      <p:sp>
        <p:nvSpPr>
          <p:cNvPr id="8" name="TextBox 7"/>
          <p:cNvSpPr txBox="1"/>
          <p:nvPr/>
        </p:nvSpPr>
        <p:spPr>
          <a:xfrm>
            <a:off x="160504" y="6448092"/>
            <a:ext cx="118709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charset="0"/>
                <a:ea typeface="Gill Sans" charset="0"/>
                <a:cs typeface="Gill Sans" charset="0"/>
              </a:rPr>
              <a:t>chris.lincoln@learnsendhub.co.uk</a:t>
            </a:r>
          </a:p>
        </p:txBody>
      </p:sp>
    </p:spTree>
    <p:extLst>
      <p:ext uri="{BB962C8B-B14F-4D97-AF65-F5344CB8AC3E}">
        <p14:creationId xmlns:p14="http://schemas.microsoft.com/office/powerpoint/2010/main" val="144397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009" y="284568"/>
            <a:ext cx="11870991"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ill Sans" charset="0"/>
                <a:ea typeface="Gill Sans" charset="0"/>
                <a:cs typeface="Gill Sans" charset="0"/>
              </a:rPr>
              <a:t>Workforce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ill Sans" charset="0"/>
                <a:ea typeface="Gill Sans" charset="0"/>
                <a:cs typeface="Gill Sans" charset="0"/>
              </a:rPr>
              <a:t>Where next?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charset="0"/>
                <a:ea typeface="Gill Sans" charset="0"/>
                <a:cs typeface="Gill Sans" charset="0"/>
              </a:rPr>
              <a:t>-Phased roll out of  Tier 1 across sectors continues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charset="0"/>
                <a:ea typeface="Gill Sans" charset="0"/>
                <a:cs typeface="Gill Sans" charset="0"/>
              </a:rPr>
              <a:t>-One module every 2-3 weeks. Module names to be announced on Twitter the week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Gill Sans" charset="0"/>
                <a:ea typeface="Gill Sans" charset="0"/>
                <a:cs typeface="Gill Sans" charset="0"/>
              </a:rPr>
              <a:t>Key Dates this term: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charset="0"/>
                <a:ea typeface="Gill Sans" charset="0"/>
                <a:cs typeface="Gill Sans" charset="0"/>
              </a:rPr>
              <a:t>SEND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charset="0"/>
                <a:ea typeface="Gill Sans" charset="0"/>
                <a:cs typeface="Gill Sans" charset="0"/>
              </a:rPr>
              <a:t>Mainstream</a:t>
            </a:r>
          </a:p>
        </p:txBody>
      </p:sp>
      <p:sp>
        <p:nvSpPr>
          <p:cNvPr id="6" name="Down Arrow 5"/>
          <p:cNvSpPr/>
          <p:nvPr/>
        </p:nvSpPr>
        <p:spPr>
          <a:xfrm rot="16200000">
            <a:off x="6927742" y="-840751"/>
            <a:ext cx="387457" cy="984142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4451943" y="3429034"/>
            <a:ext cx="1267734" cy="1266952"/>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7817530" y="3392705"/>
            <a:ext cx="1267734" cy="1266952"/>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9271151" y="3397960"/>
            <a:ext cx="1267734" cy="1266952"/>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Down Arrow 18"/>
          <p:cNvSpPr/>
          <p:nvPr/>
        </p:nvSpPr>
        <p:spPr>
          <a:xfrm rot="16200000">
            <a:off x="6916842" y="532492"/>
            <a:ext cx="409260" cy="9841427"/>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2100274" y="4763195"/>
            <a:ext cx="1267734" cy="126695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p:cNvSpPr/>
          <p:nvPr/>
        </p:nvSpPr>
        <p:spPr>
          <a:xfrm>
            <a:off x="3497432" y="4784730"/>
            <a:ext cx="1267734" cy="126695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4337611" y="3505208"/>
            <a:ext cx="15265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9</a:t>
            </a:r>
            <a:r>
              <a:rPr kumimoji="0" lang="en-US" sz="2000" b="1" i="0" u="none" strike="noStrike" kern="1200" cap="none" spc="0" normalizeH="0" baseline="30000" noProof="0" dirty="0">
                <a:ln>
                  <a:noFill/>
                </a:ln>
                <a:solidFill>
                  <a:prstClr val="black"/>
                </a:solidFill>
                <a:effectLst/>
                <a:uLnTx/>
                <a:uFillTx/>
                <a:latin typeface="Gill Sans MT" charset="0"/>
                <a:ea typeface="Gill Sans MT" charset="0"/>
                <a:cs typeface="Gill Sans MT" charset="0"/>
              </a:rPr>
              <a:t>th</a:t>
            </a:r>
            <a:r>
              <a:rPr kumimoji="0" lang="en-US" sz="2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Oct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Module 5</a:t>
            </a:r>
          </a:p>
        </p:txBody>
      </p:sp>
      <p:sp>
        <p:nvSpPr>
          <p:cNvPr id="21" name="TextBox 20"/>
          <p:cNvSpPr txBox="1"/>
          <p:nvPr/>
        </p:nvSpPr>
        <p:spPr>
          <a:xfrm>
            <a:off x="7718948" y="3470693"/>
            <a:ext cx="15265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6</a:t>
            </a:r>
            <a:r>
              <a:rPr kumimoji="0" lang="en-US" sz="2000" b="1" i="0" u="none" strike="noStrike" kern="1200" cap="none" spc="0" normalizeH="0" baseline="30000" noProof="0" dirty="0">
                <a:ln>
                  <a:noFill/>
                </a:ln>
                <a:solidFill>
                  <a:prstClr val="black"/>
                </a:solidFill>
                <a:effectLst/>
                <a:uLnTx/>
                <a:uFillTx/>
                <a:latin typeface="Gill Sans MT" charset="0"/>
                <a:ea typeface="Gill Sans MT" charset="0"/>
                <a:cs typeface="Gill Sans MT" charset="0"/>
              </a:rPr>
              <a:t>th</a:t>
            </a:r>
            <a:r>
              <a:rPr kumimoji="0" lang="en-US" sz="2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Nov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Module 6</a:t>
            </a:r>
          </a:p>
        </p:txBody>
      </p:sp>
      <p:sp>
        <p:nvSpPr>
          <p:cNvPr id="22" name="TextBox 21"/>
          <p:cNvSpPr txBox="1"/>
          <p:nvPr/>
        </p:nvSpPr>
        <p:spPr>
          <a:xfrm>
            <a:off x="9169081" y="3447251"/>
            <a:ext cx="15265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20</a:t>
            </a:r>
            <a:r>
              <a:rPr kumimoji="0" lang="en-US" sz="2000" b="1" i="0" u="none" strike="noStrike" kern="1200" cap="none" spc="0" normalizeH="0" baseline="30000" noProof="0" dirty="0">
                <a:ln>
                  <a:noFill/>
                </a:ln>
                <a:solidFill>
                  <a:prstClr val="black"/>
                </a:solidFill>
                <a:effectLst/>
                <a:uLnTx/>
                <a:uFillTx/>
                <a:latin typeface="Gill Sans MT" charset="0"/>
                <a:ea typeface="Gill Sans MT" charset="0"/>
                <a:cs typeface="Gill Sans MT" charset="0"/>
              </a:rPr>
              <a:t>th</a:t>
            </a:r>
            <a:r>
              <a:rPr kumimoji="0" lang="en-US" sz="2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Nov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Module 7</a:t>
            </a:r>
          </a:p>
        </p:txBody>
      </p:sp>
      <p:sp>
        <p:nvSpPr>
          <p:cNvPr id="23" name="TextBox 22"/>
          <p:cNvSpPr txBox="1"/>
          <p:nvPr/>
        </p:nvSpPr>
        <p:spPr>
          <a:xfrm>
            <a:off x="1970849" y="4834739"/>
            <a:ext cx="15265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18</a:t>
            </a:r>
            <a:r>
              <a:rPr kumimoji="0" lang="en-US" sz="2000" b="1" i="0" u="none" strike="noStrike" kern="1200" cap="none" spc="0" normalizeH="0" baseline="30000" noProof="0" dirty="0">
                <a:ln>
                  <a:noFill/>
                </a:ln>
                <a:solidFill>
                  <a:prstClr val="white"/>
                </a:solidFill>
                <a:effectLst/>
                <a:uLnTx/>
                <a:uFillTx/>
                <a:latin typeface="Gill Sans MT" charset="0"/>
                <a:ea typeface="Gill Sans MT" charset="0"/>
                <a:cs typeface="Gill Sans MT" charset="0"/>
              </a:rPr>
              <a:t>th</a:t>
            </a: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Sep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Module 3</a:t>
            </a:r>
          </a:p>
        </p:txBody>
      </p:sp>
      <p:sp>
        <p:nvSpPr>
          <p:cNvPr id="24" name="TextBox 23"/>
          <p:cNvSpPr txBox="1"/>
          <p:nvPr/>
        </p:nvSpPr>
        <p:spPr>
          <a:xfrm>
            <a:off x="3368007" y="4818935"/>
            <a:ext cx="15265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2</a:t>
            </a:r>
            <a:r>
              <a:rPr kumimoji="0" lang="en-US" sz="2000" b="1" i="0" u="none" strike="noStrike" kern="1200" cap="none" spc="0" normalizeH="0" baseline="30000" noProof="0" dirty="0">
                <a:ln>
                  <a:noFill/>
                </a:ln>
                <a:solidFill>
                  <a:prstClr val="white"/>
                </a:solidFill>
                <a:effectLst/>
                <a:uLnTx/>
                <a:uFillTx/>
                <a:latin typeface="Gill Sans MT" charset="0"/>
                <a:ea typeface="Gill Sans MT" charset="0"/>
                <a:cs typeface="Gill Sans MT" charset="0"/>
              </a:rPr>
              <a:t>nd</a:t>
            </a: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Oct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Module 4</a:t>
            </a:r>
          </a:p>
        </p:txBody>
      </p:sp>
      <p:sp>
        <p:nvSpPr>
          <p:cNvPr id="26" name="Oval 25"/>
          <p:cNvSpPr/>
          <p:nvPr/>
        </p:nvSpPr>
        <p:spPr>
          <a:xfrm>
            <a:off x="5244536" y="4758068"/>
            <a:ext cx="1267734" cy="126695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5115111" y="4800225"/>
            <a:ext cx="15265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16</a:t>
            </a:r>
            <a:r>
              <a:rPr kumimoji="0" lang="en-US" sz="2000" b="1" i="0" u="none" strike="noStrike" kern="1200" cap="none" spc="0" normalizeH="0" baseline="30000" noProof="0" dirty="0">
                <a:ln>
                  <a:noFill/>
                </a:ln>
                <a:solidFill>
                  <a:prstClr val="white"/>
                </a:solidFill>
                <a:effectLst/>
                <a:uLnTx/>
                <a:uFillTx/>
                <a:latin typeface="Gill Sans MT" charset="0"/>
                <a:ea typeface="Gill Sans MT" charset="0"/>
                <a:cs typeface="Gill Sans MT" charset="0"/>
              </a:rPr>
              <a:t>th</a:t>
            </a: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Oct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Module 5</a:t>
            </a:r>
          </a:p>
        </p:txBody>
      </p:sp>
      <p:sp>
        <p:nvSpPr>
          <p:cNvPr id="28" name="Oval 27"/>
          <p:cNvSpPr/>
          <p:nvPr/>
        </p:nvSpPr>
        <p:spPr>
          <a:xfrm>
            <a:off x="7817530" y="4758068"/>
            <a:ext cx="1267734" cy="126695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7718948" y="4818935"/>
            <a:ext cx="15265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6</a:t>
            </a:r>
            <a:r>
              <a:rPr kumimoji="0" lang="en-US" sz="2000" b="1" i="0" u="none" strike="noStrike" kern="1200" cap="none" spc="0" normalizeH="0" baseline="30000" noProof="0" dirty="0">
                <a:ln>
                  <a:noFill/>
                </a:ln>
                <a:solidFill>
                  <a:prstClr val="white"/>
                </a:solidFill>
                <a:effectLst/>
                <a:uLnTx/>
                <a:uFillTx/>
                <a:latin typeface="Gill Sans MT" charset="0"/>
                <a:ea typeface="Gill Sans MT" charset="0"/>
                <a:cs typeface="Gill Sans MT" charset="0"/>
              </a:rPr>
              <a:t>th</a:t>
            </a:r>
            <a:endPar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Nov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Module 6</a:t>
            </a:r>
          </a:p>
        </p:txBody>
      </p:sp>
      <p:sp>
        <p:nvSpPr>
          <p:cNvPr id="30" name="Oval 29"/>
          <p:cNvSpPr/>
          <p:nvPr/>
        </p:nvSpPr>
        <p:spPr>
          <a:xfrm>
            <a:off x="10779481" y="3379562"/>
            <a:ext cx="1267734" cy="1266952"/>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10667880" y="3423809"/>
            <a:ext cx="15265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4</a:t>
            </a:r>
            <a:r>
              <a:rPr kumimoji="0" lang="en-US" sz="2000" b="1" i="0" u="none" strike="noStrike" kern="1200" cap="none" spc="0" normalizeH="0" baseline="30000" noProof="0" dirty="0">
                <a:ln>
                  <a:noFill/>
                </a:ln>
                <a:solidFill>
                  <a:prstClr val="black"/>
                </a:solidFill>
                <a:effectLst/>
                <a:uLnTx/>
                <a:uFillTx/>
                <a:latin typeface="Gill Sans MT" charset="0"/>
                <a:ea typeface="Gill Sans MT" charset="0"/>
                <a:cs typeface="Gill Sans MT" charset="0"/>
              </a:rPr>
              <a:t>th</a:t>
            </a:r>
            <a:r>
              <a:rPr kumimoji="0" lang="en-US" sz="2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Dec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Module 8</a:t>
            </a:r>
          </a:p>
        </p:txBody>
      </p:sp>
      <p:sp>
        <p:nvSpPr>
          <p:cNvPr id="32" name="Oval 31"/>
          <p:cNvSpPr/>
          <p:nvPr/>
        </p:nvSpPr>
        <p:spPr>
          <a:xfrm>
            <a:off x="9299622" y="4756076"/>
            <a:ext cx="1267734" cy="126695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p:cNvSpPr/>
          <p:nvPr/>
        </p:nvSpPr>
        <p:spPr>
          <a:xfrm>
            <a:off x="10780373" y="4709094"/>
            <a:ext cx="1267734" cy="126695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9169081" y="4818935"/>
            <a:ext cx="15265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20</a:t>
            </a:r>
            <a:r>
              <a:rPr kumimoji="0" lang="en-US" sz="2000" b="1" i="0" u="none" strike="noStrike" kern="1200" cap="none" spc="0" normalizeH="0" baseline="30000" noProof="0" dirty="0">
                <a:ln>
                  <a:noFill/>
                </a:ln>
                <a:solidFill>
                  <a:prstClr val="white"/>
                </a:solidFill>
                <a:effectLst/>
                <a:uLnTx/>
                <a:uFillTx/>
                <a:latin typeface="Gill Sans MT" charset="0"/>
                <a:ea typeface="Gill Sans MT" charset="0"/>
                <a:cs typeface="Gill Sans MT" charset="0"/>
              </a:rPr>
              <a:t>th</a:t>
            </a:r>
            <a:endPar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Nov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Module 7</a:t>
            </a:r>
          </a:p>
        </p:txBody>
      </p:sp>
      <p:sp>
        <p:nvSpPr>
          <p:cNvPr id="35" name="TextBox 34"/>
          <p:cNvSpPr txBox="1"/>
          <p:nvPr/>
        </p:nvSpPr>
        <p:spPr>
          <a:xfrm>
            <a:off x="10665417" y="4800225"/>
            <a:ext cx="15265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4</a:t>
            </a:r>
            <a:r>
              <a:rPr kumimoji="0" lang="en-US" sz="2000" b="1" i="0" u="none" strike="noStrike" kern="1200" cap="none" spc="0" normalizeH="0" baseline="30000" noProof="0" dirty="0">
                <a:ln>
                  <a:noFill/>
                </a:ln>
                <a:solidFill>
                  <a:prstClr val="white"/>
                </a:solidFill>
                <a:effectLst/>
                <a:uLnTx/>
                <a:uFillTx/>
                <a:latin typeface="Gill Sans MT" charset="0"/>
                <a:ea typeface="Gill Sans MT" charset="0"/>
                <a:cs typeface="Gill Sans MT" charset="0"/>
              </a:rPr>
              <a:t>th</a:t>
            </a: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Dec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charset="0"/>
                <a:ea typeface="Gill Sans MT" charset="0"/>
                <a:cs typeface="Gill Sans MT" charset="0"/>
              </a:rPr>
              <a:t>Module 8</a:t>
            </a:r>
          </a:p>
        </p:txBody>
      </p:sp>
      <p:sp>
        <p:nvSpPr>
          <p:cNvPr id="36" name="Oval 35"/>
          <p:cNvSpPr/>
          <p:nvPr/>
        </p:nvSpPr>
        <p:spPr>
          <a:xfrm>
            <a:off x="6481742" y="4120904"/>
            <a:ext cx="1267734" cy="1266952"/>
          </a:xfrm>
          <a:prstGeom prst="ellipse">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6453653" y="4249974"/>
            <a:ext cx="13410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Gill Sans MT" charset="0"/>
                <a:ea typeface="Gill Sans MT" charset="0"/>
                <a:cs typeface="Gill Sans MT" charset="0"/>
              </a:rPr>
              <a:t>30</a:t>
            </a:r>
            <a:r>
              <a:rPr kumimoji="0" lang="en-US" sz="1400" b="1" i="0" u="none" strike="noStrike" kern="1200" cap="none" spc="0" normalizeH="0" baseline="30000" noProof="0" dirty="0">
                <a:ln>
                  <a:noFill/>
                </a:ln>
                <a:solidFill>
                  <a:srgbClr val="FFFF00"/>
                </a:solidFill>
                <a:effectLst/>
                <a:uLnTx/>
                <a:uFillTx/>
                <a:latin typeface="Gill Sans MT" charset="0"/>
                <a:ea typeface="Gill Sans MT" charset="0"/>
                <a:cs typeface="Gill Sans MT" charset="0"/>
              </a:rPr>
              <a:t>th</a:t>
            </a:r>
            <a:r>
              <a:rPr kumimoji="0" lang="en-US" sz="1400" b="1" i="0" u="none" strike="noStrike" kern="1200" cap="none" spc="0" normalizeH="0" baseline="0" noProof="0" dirty="0">
                <a:ln>
                  <a:noFill/>
                </a:ln>
                <a:solidFill>
                  <a:srgbClr val="FFFF00"/>
                </a:solidFill>
                <a:effectLst/>
                <a:uLnTx/>
                <a:uFillTx/>
                <a:latin typeface="Gill Sans MT" charset="0"/>
                <a:ea typeface="Gill Sans MT" charset="0"/>
                <a:cs typeface="Gill Sans MT" charset="0"/>
              </a:rPr>
              <a:t> Oct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Gill Sans MT" charset="0"/>
                <a:ea typeface="Gill Sans MT" charset="0"/>
                <a:cs typeface="Gill Sans MT" charset="0"/>
              </a:rPr>
              <a:t>Induction Tier for parents and carers</a:t>
            </a:r>
          </a:p>
        </p:txBody>
      </p:sp>
      <p:sp>
        <p:nvSpPr>
          <p:cNvPr id="39" name="TextBox 38"/>
          <p:cNvSpPr txBox="1"/>
          <p:nvPr/>
        </p:nvSpPr>
        <p:spPr>
          <a:xfrm>
            <a:off x="160504" y="6448092"/>
            <a:ext cx="118709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charset="0"/>
                <a:ea typeface="Gill Sans" charset="0"/>
                <a:cs typeface="Gill Sans" charset="0"/>
              </a:rPr>
              <a:t>chris.lincoln@learnsendhub.co.uk</a:t>
            </a:r>
          </a:p>
        </p:txBody>
      </p:sp>
    </p:spTree>
    <p:extLst>
      <p:ext uri="{BB962C8B-B14F-4D97-AF65-F5344CB8AC3E}">
        <p14:creationId xmlns:p14="http://schemas.microsoft.com/office/powerpoint/2010/main" val="163555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7" grpId="0"/>
      <p:bldP spid="29" grpId="0"/>
      <p:bldP spid="31" grpId="0"/>
      <p:bldP spid="34" grpId="0"/>
      <p:bldP spid="35" grpId="0"/>
      <p:bldP spid="37" grpId="0"/>
    </p:bldLst>
  </p:timing>
</p:sld>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Universal SEND Services all logos">
  <a:themeElements>
    <a:clrScheme name="WSS 1">
      <a:dk1>
        <a:sysClr val="windowText" lastClr="000000"/>
      </a:dk1>
      <a:lt1>
        <a:sysClr val="window" lastClr="FFFFFF"/>
      </a:lt1>
      <a:dk2>
        <a:srgbClr val="44546A"/>
      </a:dk2>
      <a:lt2>
        <a:srgbClr val="E7E6E6"/>
      </a:lt2>
      <a:accent1>
        <a:srgbClr val="2A8C96"/>
      </a:accent1>
      <a:accent2>
        <a:srgbClr val="DB3535"/>
      </a:accent2>
      <a:accent3>
        <a:srgbClr val="4ABE7E"/>
      </a:accent3>
      <a:accent4>
        <a:srgbClr val="61C1CB"/>
      </a:accent4>
      <a:accent5>
        <a:srgbClr val="5CB60A"/>
      </a:accent5>
      <a:accent6>
        <a:srgbClr val="F0AB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S 2022 PPT template v1" id="{9BB899FC-82F9-4EAF-A48B-0B7549714EEB}" vid="{BAF2EF6A-B7F6-4BE9-AC8C-5BCDF542E6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cd32bd-fdff-43ba-97da-66b7b0d1e724">
      <Terms xmlns="http://schemas.microsoft.com/office/infopath/2007/PartnerControls"/>
    </lcf76f155ced4ddcb4097134ff3c332f>
    <TaxCatchAll xmlns="6285ff97-8c00-4afd-898e-c92605ca5b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954DCF7A50DC4E92835BCDF3A6A589" ma:contentTypeVersion="17" ma:contentTypeDescription="Create a new document." ma:contentTypeScope="" ma:versionID="8069032ea100e46d017568cc67834785">
  <xsd:schema xmlns:xsd="http://www.w3.org/2001/XMLSchema" xmlns:xs="http://www.w3.org/2001/XMLSchema" xmlns:p="http://schemas.microsoft.com/office/2006/metadata/properties" xmlns:ns2="8acd32bd-fdff-43ba-97da-66b7b0d1e724" xmlns:ns3="6285ff97-8c00-4afd-898e-c92605ca5b53" targetNamespace="http://schemas.microsoft.com/office/2006/metadata/properties" ma:root="true" ma:fieldsID="05010d8f20b93a0603a982b706d89690" ns2:_="" ns3:_="">
    <xsd:import namespace="8acd32bd-fdff-43ba-97da-66b7b0d1e724"/>
    <xsd:import namespace="6285ff97-8c00-4afd-898e-c92605ca5b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d32bd-fdff-43ba-97da-66b7b0d1e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eda33-df78-43eb-aeae-47f7c35e74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85ff97-8c00-4afd-898e-c92605ca5b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bee7fd1-c6d8-4513-aae9-cda2130646e6}" ma:internalName="TaxCatchAll" ma:showField="CatchAllData" ma:web="6285ff97-8c00-4afd-898e-c92605ca5b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77104-2B70-4AD8-B646-E1BD0ECEEC51}">
  <ds:schemaRefs>
    <ds:schemaRef ds:uri="8acd32bd-fdff-43ba-97da-66b7b0d1e724"/>
    <ds:schemaRef ds:uri="6285ff97-8c00-4afd-898e-c92605ca5b53"/>
    <ds:schemaRef ds:uri="http://schemas.microsoft.com/office/2006/documentManagement/types"/>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DCBE4BD-ED7B-44DC-8AD1-A5B34CC74573}">
  <ds:schemaRefs>
    <ds:schemaRef ds:uri="http://schemas.microsoft.com/sharepoint/v3/contenttype/forms"/>
  </ds:schemaRefs>
</ds:datastoreItem>
</file>

<file path=customXml/itemProps3.xml><?xml version="1.0" encoding="utf-8"?>
<ds:datastoreItem xmlns:ds="http://schemas.openxmlformats.org/officeDocument/2006/customXml" ds:itemID="{9D103617-AF45-4077-9314-8E0AF9F69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d32bd-fdff-43ba-97da-66b7b0d1e724"/>
    <ds:schemaRef ds:uri="6285ff97-8c00-4afd-898e-c92605ca5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2277</Words>
  <Application>Microsoft Office PowerPoint</Application>
  <PresentationFormat>Widescreen</PresentationFormat>
  <Paragraphs>306</Paragraphs>
  <Slides>17</Slides>
  <Notes>12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17</vt:i4>
      </vt:variant>
    </vt:vector>
  </HeadingPairs>
  <TitlesOfParts>
    <vt:vector size="31" baseType="lpstr">
      <vt:lpstr>-apple-system</vt:lpstr>
      <vt:lpstr>Arial</vt:lpstr>
      <vt:lpstr>Arial Narrow</vt:lpstr>
      <vt:lpstr>Calibri</vt:lpstr>
      <vt:lpstr>Calibri Light</vt:lpstr>
      <vt:lpstr>FS Me Pro</vt:lpstr>
      <vt:lpstr>Gill Sans</vt:lpstr>
      <vt:lpstr>Gill Sans MT</vt:lpstr>
      <vt:lpstr>GillSans</vt:lpstr>
      <vt:lpstr>GillSans-Bold</vt:lpstr>
      <vt:lpstr>default layout</vt:lpstr>
      <vt:lpstr>Universal SEND Services all logos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Universal SEND Services programme: Online SEND CPD units</vt:lpstr>
      <vt:lpstr>Universal SEND Services Online SEND CPD units</vt:lpstr>
      <vt:lpstr>Universal SEND Services programme: Live online discussions</vt:lpstr>
      <vt:lpstr>Universal SEND Services programme: Webinars and webinar recordings</vt:lpstr>
      <vt:lpstr>Universal SEND Services programme: Live online discussions, webinars and webinar recordings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Walker</dc:creator>
  <cp:lastModifiedBy>Nicola Carter</cp:lastModifiedBy>
  <cp:revision>2</cp:revision>
  <dcterms:created xsi:type="dcterms:W3CDTF">2023-09-29T17:41:33Z</dcterms:created>
  <dcterms:modified xsi:type="dcterms:W3CDTF">2023-10-12T08:04:03Z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0x010100E6954DCF7A50DC4E92835BCDF3A6A589</vt:lpwstr>
  </property>
  <property fmtid="{D5CDD505-2E9C-101B-9397-08002B2CF9AE}" pid="3" name="MediaServiceImageTags">
    <vt:lpwstr/>
  </property>
</Properties>
</file>