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1"/>
  </p:notesMasterIdLst>
  <p:sldIdLst>
    <p:sldId id="256" r:id="rId2"/>
    <p:sldId id="261" r:id="rId3"/>
    <p:sldId id="262" r:id="rId4"/>
    <p:sldId id="257" r:id="rId5"/>
    <p:sldId id="258" r:id="rId6"/>
    <p:sldId id="259" r:id="rId7"/>
    <p:sldId id="260" r:id="rId8"/>
    <p:sldId id="263" r:id="rId9"/>
    <p:sldId id="264" r:id="rId10"/>
    <p:sldId id="265" r:id="rId11"/>
    <p:sldId id="266" r:id="rId12"/>
    <p:sldId id="267" r:id="rId13"/>
    <p:sldId id="268" r:id="rId14"/>
    <p:sldId id="269" r:id="rId15"/>
    <p:sldId id="270" r:id="rId16"/>
    <p:sldId id="271" r:id="rId17"/>
    <p:sldId id="272" r:id="rId18"/>
    <p:sldId id="274" r:id="rId19"/>
    <p:sldId id="27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0">
          <p15:clr>
            <a:srgbClr val="A4A3A4"/>
          </p15:clr>
        </p15:guide>
        <p15:guide id="2" orient="horz" pos="3408">
          <p15:clr>
            <a:srgbClr val="A4A3A4"/>
          </p15:clr>
        </p15:guide>
        <p15:guide id="3" pos="6936">
          <p15:clr>
            <a:srgbClr val="A4A3A4"/>
          </p15:clr>
        </p15:guide>
        <p15:guide id="4" pos="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7F4AFB-2BE3-4F0F-A2F7-9C8F96C1E378}">
  <a:tblStyle styleId="{E67F4AFB-2BE3-4F0F-A2F7-9C8F96C1E37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9cfbcab77_1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289cfbcab77_1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289cfbcab77_1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9cfbcab7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89cfbcab77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89cfbcab77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89cfbcab77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89cfbcab77_1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289cfbcab77_1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9cfbcab77_1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89cfbcab77_1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289cfbcab77_1_1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89cfbcab77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89cfbcab77_1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289cfbcab77_1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89cfbcab77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89cfbcab77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289cfbcab77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89cfbcab77_1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289cfbcab77_1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289cfbcab77_1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856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89cfbcab77_1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89cfbcab77_1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289cfbcab77_1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9cfbcab77_1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89cfbcab77_1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289cfbcab77_1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89cfbcab77_1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89cfbcab77_1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289cfbcab77_1_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89cfbcab77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89cfbcab77_1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89cfbcab77_1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sp>
          <p:nvSpPr>
            <p:cNvPr id="28" name="Google Shape;28;p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9" name="Google Shape;29;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0" name="Google Shape;30;p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1" name="Google Shape;31;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Google Shape;32;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2"/>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5" name="Google Shape;35;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6" name="Google Shape;36;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7" name="Google Shape;37;p2"/>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2"/>
          <p:cNvSpPr/>
          <p:nvPr/>
        </p:nvSpPr>
        <p:spPr>
          <a:xfrm>
            <a:off x="4000500" y="1087403"/>
            <a:ext cx="8191500" cy="5770597"/>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cxnSp>
        <p:nvCxnSpPr>
          <p:cNvPr id="44" name="Google Shape;44;p2"/>
          <p:cNvCxnSpPr/>
          <p:nvPr/>
        </p:nvCxnSpPr>
        <p:spPr>
          <a:xfrm>
            <a:off x="406241" y="183933"/>
            <a:ext cx="0" cy="1597708"/>
          </a:xfrm>
          <a:prstGeom prst="straightConnector1">
            <a:avLst/>
          </a:prstGeom>
          <a:noFill/>
          <a:ln w="127000" cap="rnd" cmpd="sng">
            <a:solidFill>
              <a:schemeClr val="accent4"/>
            </a:solidFill>
            <a:prstDash val="dash"/>
            <a:round/>
            <a:headEnd type="none" w="sm" len="sm"/>
            <a:tailEnd type="none" w="sm" len="sm"/>
          </a:ln>
        </p:spPr>
      </p:cxnSp>
      <p:sp>
        <p:nvSpPr>
          <p:cNvPr id="45" name="Google Shape;45;p2"/>
          <p:cNvSpPr/>
          <p:nvPr/>
        </p:nvSpPr>
        <p:spPr>
          <a:xfrm>
            <a:off x="5292348" y="1"/>
            <a:ext cx="2279742" cy="1267785"/>
          </a:xfrm>
          <a:custGeom>
            <a:avLst/>
            <a:gdLst/>
            <a:ahLst/>
            <a:cxnLst/>
            <a:rect l="l" t="t" r="r" b="b"/>
            <a:pathLst>
              <a:path w="2279742" h="1267785" extrusionOk="0">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47" name="Google Shape;47;p2"/>
          <p:cNvSpPr/>
          <p:nvPr/>
        </p:nvSpPr>
        <p:spPr>
          <a:xfrm>
            <a:off x="1569044" y="514898"/>
            <a:ext cx="2393351" cy="232842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flipH="1">
            <a:off x="0" y="2949740"/>
            <a:ext cx="1186451" cy="1771650"/>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49" name="Google Shape;49;p2"/>
          <p:cNvSpPr/>
          <p:nvPr/>
        </p:nvSpPr>
        <p:spPr>
          <a:xfrm rot="-5400000">
            <a:off x="1539683" y="4203427"/>
            <a:ext cx="4083433" cy="4083433"/>
          </a:xfrm>
          <a:prstGeom prst="arc">
            <a:avLst>
              <a:gd name="adj1" fmla="val 16200000"/>
              <a:gd name="adj2" fmla="val 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2"/>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2"/>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7" name="Google Shape;137;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2" name="Google Shape;152;p1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153" name="Google Shape;153;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6"/>
          <p:cNvSpPr>
            <a:spLocks noGrp="1"/>
          </p:cNvSpPr>
          <p:nvPr>
            <p:ph type="pic" idx="2"/>
          </p:nvPr>
        </p:nvSpPr>
        <p:spPr>
          <a:xfrm>
            <a:off x="677334" y="609600"/>
            <a:ext cx="8596668" cy="3845718"/>
          </a:xfrm>
          <a:prstGeom prst="rect">
            <a:avLst/>
          </a:prstGeom>
          <a:noFill/>
          <a:ln>
            <a:noFill/>
          </a:ln>
        </p:spPr>
      </p:sp>
      <p:sp>
        <p:nvSpPr>
          <p:cNvPr id="159" name="Google Shape;159;p1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0" name="Google Shape;160;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
        <p:nvSpPr>
          <p:cNvPr id="162" name="Google Shape;162;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7"/>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66" name="Google Shape;16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69"/>
        <p:cNvGrpSpPr/>
        <p:nvPr/>
      </p:nvGrpSpPr>
      <p:grpSpPr>
        <a:xfrm>
          <a:off x="0" y="0"/>
          <a:ext cx="0" cy="0"/>
          <a:chOff x="0" y="0"/>
          <a:chExt cx="0" cy="0"/>
        </a:xfrm>
      </p:grpSpPr>
      <p:sp>
        <p:nvSpPr>
          <p:cNvPr id="170" name="Google Shape;170;p1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2" name="Google Shape;172;p1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3" name="Google Shape;17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
        <p:nvSpPr>
          <p:cNvPr id="176" name="Google Shape;176;p1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b="0" i="0" u="none" strike="noStrike" cap="none">
                <a:solidFill>
                  <a:srgbClr val="9EDFF5"/>
                </a:solidFill>
                <a:latin typeface="Arial"/>
                <a:ea typeface="Arial"/>
                <a:cs typeface="Arial"/>
                <a:sym typeface="Arial"/>
              </a:rPr>
              <a:t>“</a:t>
            </a:r>
            <a:endParaRPr/>
          </a:p>
        </p:txBody>
      </p:sp>
      <p:sp>
        <p:nvSpPr>
          <p:cNvPr id="177" name="Google Shape;177;p1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b="0" i="0" u="none" strike="noStrike" cap="none">
                <a:solidFill>
                  <a:srgbClr val="9EDFF5"/>
                </a:solidFill>
                <a:latin typeface="Arial"/>
                <a:ea typeface="Arial"/>
                <a:cs typeface="Arial"/>
                <a:sym typeface="Aria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1" name="Google Shape;181;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7" name="Google Shape;187;p2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8" name="Google Shape;188;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
        <p:nvSpPr>
          <p:cNvPr id="191" name="Google Shape;191;p2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b="0" i="0" u="none" strike="noStrike" cap="none">
                <a:solidFill>
                  <a:srgbClr val="9EDFF5"/>
                </a:solidFill>
                <a:latin typeface="Arial"/>
                <a:ea typeface="Arial"/>
                <a:cs typeface="Arial"/>
                <a:sym typeface="Arial"/>
              </a:rPr>
              <a:t>“</a:t>
            </a:r>
            <a:endParaRPr/>
          </a:p>
        </p:txBody>
      </p:sp>
      <p:sp>
        <p:nvSpPr>
          <p:cNvPr id="192" name="Google Shape;192;p2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b="0" i="0" u="none" strike="noStrike" cap="none">
                <a:solidFill>
                  <a:srgbClr val="9EDFF5"/>
                </a:solidFill>
                <a:latin typeface="Arial"/>
                <a:ea typeface="Arial"/>
                <a:cs typeface="Arial"/>
                <a:sym typeface="Arial"/>
              </a:rPr>
              <a:t>”</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6" name="Google Shape;196;p2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7" name="Google Shape;197;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3" name="Google Shape;53;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2"/>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3" name="Google Shape;20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9" name="Google Shape;209;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12"/>
        <p:cNvGrpSpPr/>
        <p:nvPr/>
      </p:nvGrpSpPr>
      <p:grpSpPr>
        <a:xfrm>
          <a:off x="0" y="0"/>
          <a:ext cx="0" cy="0"/>
          <a:chOff x="0" y="0"/>
          <a:chExt cx="0" cy="0"/>
        </a:xfrm>
      </p:grpSpPr>
      <p:sp>
        <p:nvSpPr>
          <p:cNvPr id="213" name="Google Shape;213;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216" name="Google Shape;216;p24"/>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217" name="Google Shape;217;p24"/>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218" name="Google Shape;218;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small pictures">
  <p:cSld name="Title and Content 2 small pictures">
    <p:spTree>
      <p:nvGrpSpPr>
        <p:cNvPr id="1" name="Shape 56"/>
        <p:cNvGrpSpPr/>
        <p:nvPr/>
      </p:nvGrpSpPr>
      <p:grpSpPr>
        <a:xfrm>
          <a:off x="0" y="0"/>
          <a:ext cx="0" cy="0"/>
          <a:chOff x="0" y="0"/>
          <a:chExt cx="0" cy="0"/>
        </a:xfrm>
      </p:grpSpPr>
      <p:sp>
        <p:nvSpPr>
          <p:cNvPr id="57" name="Google Shape;57;p4"/>
          <p:cNvSpPr>
            <a:spLocks noGrp="1"/>
          </p:cNvSpPr>
          <p:nvPr>
            <p:ph type="pic" idx="2"/>
          </p:nvPr>
        </p:nvSpPr>
        <p:spPr>
          <a:xfrm>
            <a:off x="7200479" y="1150210"/>
            <a:ext cx="2207046" cy="2204178"/>
          </a:xfrm>
          <a:prstGeom prst="rect">
            <a:avLst/>
          </a:prstGeom>
          <a:noFill/>
          <a:ln>
            <a:noFill/>
          </a:ln>
        </p:spPr>
      </p:sp>
      <p:sp>
        <p:nvSpPr>
          <p:cNvPr id="58" name="Google Shape;58;p4"/>
          <p:cNvSpPr>
            <a:spLocks noGrp="1"/>
          </p:cNvSpPr>
          <p:nvPr>
            <p:ph type="pic" idx="3"/>
          </p:nvPr>
        </p:nvSpPr>
        <p:spPr>
          <a:xfrm>
            <a:off x="8444632" y="2579683"/>
            <a:ext cx="3096807" cy="3096807"/>
          </a:xfrm>
          <a:prstGeom prst="rect">
            <a:avLst/>
          </a:prstGeom>
          <a:noFill/>
          <a:ln>
            <a:noFill/>
          </a:ln>
        </p:spPr>
      </p:sp>
      <p:sp>
        <p:nvSpPr>
          <p:cNvPr id="59" name="Google Shape;59;p4"/>
          <p:cNvSpPr txBox="1">
            <a:spLocks noGrp="1"/>
          </p:cNvSpPr>
          <p:nvPr>
            <p:ph type="title"/>
          </p:nvPr>
        </p:nvSpPr>
        <p:spPr>
          <a:xfrm>
            <a:off x="539496" y="365124"/>
            <a:ext cx="5806440" cy="132588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
          <p:cNvSpPr txBox="1">
            <a:spLocks noGrp="1"/>
          </p:cNvSpPr>
          <p:nvPr>
            <p:ph type="body" idx="1"/>
          </p:nvPr>
        </p:nvSpPr>
        <p:spPr>
          <a:xfrm>
            <a:off x="539496" y="1825625"/>
            <a:ext cx="5806440" cy="435254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920"/>
              <a:buNone/>
              <a:defRPr sz="2400"/>
            </a:lvl1pPr>
            <a:lvl2pPr marL="914400" lvl="1" indent="-330200" algn="l">
              <a:lnSpc>
                <a:spcPct val="110000"/>
              </a:lnSpc>
              <a:spcBef>
                <a:spcPts val="1000"/>
              </a:spcBef>
              <a:spcAft>
                <a:spcPts val="0"/>
              </a:spcAft>
              <a:buSzPts val="1600"/>
              <a:buChar char="►"/>
              <a:defRPr sz="2000"/>
            </a:lvl2pPr>
            <a:lvl3pPr marL="1371600" lvl="2" indent="-320039" algn="l">
              <a:lnSpc>
                <a:spcPct val="110000"/>
              </a:lnSpc>
              <a:spcBef>
                <a:spcPts val="1000"/>
              </a:spcBef>
              <a:spcAft>
                <a:spcPts val="0"/>
              </a:spcAft>
              <a:buSzPts val="1440"/>
              <a:buChar char="►"/>
              <a:defRPr sz="1800"/>
            </a:lvl3pPr>
            <a:lvl4pPr marL="1828800" lvl="3" indent="-309880" algn="l">
              <a:lnSpc>
                <a:spcPct val="110000"/>
              </a:lnSpc>
              <a:spcBef>
                <a:spcPts val="1000"/>
              </a:spcBef>
              <a:spcAft>
                <a:spcPts val="0"/>
              </a:spcAft>
              <a:buSzPts val="1280"/>
              <a:buChar char="►"/>
              <a:defRPr sz="1600"/>
            </a:lvl4pPr>
            <a:lvl5pPr marL="2286000" lvl="4" indent="-289560" algn="l">
              <a:lnSpc>
                <a:spcPct val="110000"/>
              </a:lnSpc>
              <a:spcBef>
                <a:spcPts val="1000"/>
              </a:spcBef>
              <a:spcAft>
                <a:spcPts val="0"/>
              </a:spcAft>
              <a:buSzPts val="96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4"/>
          <p:cNvSpPr/>
          <p:nvPr/>
        </p:nvSpPr>
        <p:spPr>
          <a:xfrm>
            <a:off x="10249620" y="1555068"/>
            <a:ext cx="819303" cy="79707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65" name="Google Shape;65;p4"/>
          <p:cNvSpPr/>
          <p:nvPr/>
        </p:nvSpPr>
        <p:spPr>
          <a:xfrm>
            <a:off x="7590089" y="4034393"/>
            <a:ext cx="876704" cy="876704"/>
          </a:xfrm>
          <a:prstGeom prst="rect">
            <a:avLst/>
          </a:prstGeom>
          <a:noFill/>
          <a:ln w="1270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9" name="Google Shape;69;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2" name="Google Shape;72;p5"/>
          <p:cNvSpPr/>
          <p:nvPr/>
        </p:nvSpPr>
        <p:spPr>
          <a:xfrm>
            <a:off x="2815929" y="148929"/>
            <a:ext cx="6560142" cy="656014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73" name="Google Shape;73;p5"/>
          <p:cNvSpPr/>
          <p:nvPr/>
        </p:nvSpPr>
        <p:spPr>
          <a:xfrm rot="-1577571" flipH="1">
            <a:off x="2494119" y="-28502"/>
            <a:ext cx="6816262" cy="6816262"/>
          </a:xfrm>
          <a:prstGeom prst="arc">
            <a:avLst>
              <a:gd name="adj1" fmla="val 16200000"/>
              <a:gd name="adj2" fmla="val 20093138"/>
            </a:avLst>
          </a:prstGeom>
          <a:noFill/>
          <a:ln w="127000" cap="rnd" cmpd="sng">
            <a:solidFill>
              <a:schemeClr val="accent4">
                <a:alpha val="94901"/>
              </a:schemeClr>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74" name="Google Shape;74;p5"/>
          <p:cNvSpPr/>
          <p:nvPr/>
        </p:nvSpPr>
        <p:spPr>
          <a:xfrm>
            <a:off x="8165417" y="5241988"/>
            <a:ext cx="759403" cy="73880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with picture">
  <p:cSld name="Quote slide with picture">
    <p:bg>
      <p:bgPr>
        <a:solidFill>
          <a:schemeClr val="dk1"/>
        </a:solidFill>
        <a:effectLst/>
      </p:bgPr>
    </p:bg>
    <p:spTree>
      <p:nvGrpSpPr>
        <p:cNvPr id="1" name="Shape 75"/>
        <p:cNvGrpSpPr/>
        <p:nvPr/>
      </p:nvGrpSpPr>
      <p:grpSpPr>
        <a:xfrm>
          <a:off x="0" y="0"/>
          <a:ext cx="0" cy="0"/>
          <a:chOff x="0" y="0"/>
          <a:chExt cx="0" cy="0"/>
        </a:xfrm>
      </p:grpSpPr>
      <p:sp>
        <p:nvSpPr>
          <p:cNvPr id="76" name="Google Shape;76;p6"/>
          <p:cNvSpPr>
            <a:spLocks noGrp="1"/>
          </p:cNvSpPr>
          <p:nvPr>
            <p:ph type="pic" idx="2"/>
          </p:nvPr>
        </p:nvSpPr>
        <p:spPr>
          <a:xfrm>
            <a:off x="0" y="1"/>
            <a:ext cx="12192000" cy="6858000"/>
          </a:xfrm>
          <a:prstGeom prst="rect">
            <a:avLst/>
          </a:prstGeom>
          <a:noFill/>
          <a:ln>
            <a:noFill/>
          </a:ln>
        </p:spPr>
      </p:sp>
      <p:sp>
        <p:nvSpPr>
          <p:cNvPr id="77" name="Google Shape;77;p6"/>
          <p:cNvSpPr txBox="1">
            <a:spLocks noGrp="1"/>
          </p:cNvSpPr>
          <p:nvPr>
            <p:ph type="title"/>
          </p:nvPr>
        </p:nvSpPr>
        <p:spPr>
          <a:xfrm>
            <a:off x="3111500" y="370600"/>
            <a:ext cx="5923842" cy="5923842"/>
          </a:xfrm>
          <a:prstGeom prst="rect">
            <a:avLst/>
          </a:prstGeom>
          <a:solidFill>
            <a:schemeClr val="lt1">
              <a:alpha val="94901"/>
            </a:schemeClr>
          </a:solidFill>
          <a:ln>
            <a:noFill/>
          </a:ln>
        </p:spPr>
        <p:txBody>
          <a:bodyPr spcFirstLastPara="1" wrap="square" lIns="457200" tIns="45700" rIns="457200" bIns="2331700" anchor="b" anchorCtr="0">
            <a:noAutofit/>
          </a:bodyPr>
          <a:lstStyle>
            <a:lvl1pPr lvl="0" algn="ctr">
              <a:spcBef>
                <a:spcPts val="0"/>
              </a:spcBef>
              <a:spcAft>
                <a:spcPts val="0"/>
              </a:spcAft>
              <a:buClr>
                <a:schemeClr val="dk1"/>
              </a:buClr>
              <a:buSzPts val="4000"/>
              <a:buFont typeface="Trebuchet MS"/>
              <a:buNone/>
              <a:defRPr sz="4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
          <p:cNvSpPr txBox="1">
            <a:spLocks noGrp="1"/>
          </p:cNvSpPr>
          <p:nvPr>
            <p:ph type="body" idx="1"/>
          </p:nvPr>
        </p:nvSpPr>
        <p:spPr>
          <a:xfrm>
            <a:off x="3575304" y="4379976"/>
            <a:ext cx="5038344" cy="713232"/>
          </a:xfrm>
          <a:prstGeom prst="rect">
            <a:avLst/>
          </a:prstGeom>
          <a:noFill/>
          <a:ln>
            <a:noFill/>
          </a:ln>
        </p:spPr>
        <p:txBody>
          <a:bodyPr spcFirstLastPara="1" wrap="square" lIns="91425" tIns="45700" rIns="91425" bIns="45700" anchor="t" anchorCtr="0">
            <a:normAutofit/>
          </a:bodyPr>
          <a:lstStyle>
            <a:lvl1pPr marL="457200" lvl="0" indent="-228600" algn="ctr">
              <a:spcBef>
                <a:spcPts val="1000"/>
              </a:spcBef>
              <a:spcAft>
                <a:spcPts val="0"/>
              </a:spcAft>
              <a:buSzPts val="1920"/>
              <a:buNone/>
              <a:defRPr sz="2400">
                <a:solidFill>
                  <a:schemeClr val="dk1"/>
                </a:solidFill>
              </a:defRPr>
            </a:lvl1pPr>
            <a:lvl2pPr marL="914400" lvl="1" indent="-228600" algn="l">
              <a:spcBef>
                <a:spcPts val="1000"/>
              </a:spcBef>
              <a:spcAft>
                <a:spcPts val="0"/>
              </a:spcAft>
              <a:buSzPts val="1600"/>
              <a:buNone/>
              <a:defRPr sz="2000">
                <a:solidFill>
                  <a:srgbClr val="888888"/>
                </a:solidFill>
              </a:defRPr>
            </a:lvl2pPr>
            <a:lvl3pPr marL="1371600" lvl="2" indent="-228600" algn="l">
              <a:spcBef>
                <a:spcPts val="1000"/>
              </a:spcBef>
              <a:spcAft>
                <a:spcPts val="0"/>
              </a:spcAft>
              <a:buSzPts val="1440"/>
              <a:buNone/>
              <a:defRPr sz="1800">
                <a:solidFill>
                  <a:srgbClr val="888888"/>
                </a:solidFill>
              </a:defRPr>
            </a:lvl3pPr>
            <a:lvl4pPr marL="1828800" lvl="3" indent="-228600" algn="l">
              <a:spcBef>
                <a:spcPts val="1000"/>
              </a:spcBef>
              <a:spcAft>
                <a:spcPts val="0"/>
              </a:spcAft>
              <a:buSzPts val="1280"/>
              <a:buNone/>
              <a:defRPr sz="1600">
                <a:solidFill>
                  <a:srgbClr val="888888"/>
                </a:solidFill>
              </a:defRPr>
            </a:lvl4pPr>
            <a:lvl5pPr marL="2286000" lvl="4" indent="-228600" algn="l">
              <a:spcBef>
                <a:spcPts val="1000"/>
              </a:spcBef>
              <a:spcAft>
                <a:spcPts val="0"/>
              </a:spcAft>
              <a:buSzPts val="1280"/>
              <a:buNone/>
              <a:defRPr sz="1600">
                <a:solidFill>
                  <a:srgbClr val="888888"/>
                </a:solidFill>
              </a:defRPr>
            </a:lvl5pPr>
            <a:lvl6pPr marL="2743200" lvl="5" indent="-228600" algn="l">
              <a:spcBef>
                <a:spcPts val="1000"/>
              </a:spcBef>
              <a:spcAft>
                <a:spcPts val="0"/>
              </a:spcAft>
              <a:buSzPts val="1280"/>
              <a:buNone/>
              <a:defRPr sz="1600">
                <a:solidFill>
                  <a:srgbClr val="888888"/>
                </a:solidFill>
              </a:defRPr>
            </a:lvl6pPr>
            <a:lvl7pPr marL="3200400" lvl="6" indent="-228600" algn="l">
              <a:spcBef>
                <a:spcPts val="1000"/>
              </a:spcBef>
              <a:spcAft>
                <a:spcPts val="0"/>
              </a:spcAft>
              <a:buSzPts val="1280"/>
              <a:buNone/>
              <a:defRPr sz="1600">
                <a:solidFill>
                  <a:srgbClr val="888888"/>
                </a:solidFill>
              </a:defRPr>
            </a:lvl7pPr>
            <a:lvl8pPr marL="3657600" lvl="7" indent="-228600" algn="l">
              <a:spcBef>
                <a:spcPts val="1000"/>
              </a:spcBef>
              <a:spcAft>
                <a:spcPts val="0"/>
              </a:spcAft>
              <a:buSzPts val="1280"/>
              <a:buNone/>
              <a:defRPr sz="1600">
                <a:solidFill>
                  <a:srgbClr val="888888"/>
                </a:solidFill>
              </a:defRPr>
            </a:lvl8pPr>
            <a:lvl9pPr marL="4114800" lvl="8" indent="-228600" algn="l">
              <a:spcBef>
                <a:spcPts val="1000"/>
              </a:spcBef>
              <a:spcAft>
                <a:spcPts val="0"/>
              </a:spcAft>
              <a:buSzPts val="1280"/>
              <a:buNone/>
              <a:defRPr sz="1600">
                <a:solidFill>
                  <a:srgbClr val="888888"/>
                </a:solidFill>
              </a:defRPr>
            </a:lvl9pPr>
          </a:lstStyle>
          <a:p>
            <a:endParaRPr/>
          </a:p>
        </p:txBody>
      </p:sp>
      <p:sp>
        <p:nvSpPr>
          <p:cNvPr id="79" name="Google Shape;79;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chemeClr val="lt1"/>
                </a:solidFill>
                <a:latin typeface="Trebuchet MS"/>
                <a:ea typeface="Trebuchet MS"/>
                <a:cs typeface="Trebuchet MS"/>
                <a:sym typeface="Trebuchet MS"/>
              </a:defRPr>
            </a:lvl1pPr>
            <a:lvl2pPr marL="0" marR="0" lvl="1" indent="0" algn="r">
              <a:spcBef>
                <a:spcPts val="0"/>
              </a:spcBef>
              <a:buNone/>
              <a:defRPr sz="900" b="0" i="0" u="none" strike="noStrike" cap="none">
                <a:solidFill>
                  <a:schemeClr val="lt1"/>
                </a:solidFill>
                <a:latin typeface="Trebuchet MS"/>
                <a:ea typeface="Trebuchet MS"/>
                <a:cs typeface="Trebuchet MS"/>
                <a:sym typeface="Trebuchet MS"/>
              </a:defRPr>
            </a:lvl2pPr>
            <a:lvl3pPr marL="0" marR="0" lvl="2" indent="0" algn="r">
              <a:spcBef>
                <a:spcPts val="0"/>
              </a:spcBef>
              <a:buNone/>
              <a:defRPr sz="900" b="0" i="0" u="none" strike="noStrike" cap="none">
                <a:solidFill>
                  <a:schemeClr val="lt1"/>
                </a:solidFill>
                <a:latin typeface="Trebuchet MS"/>
                <a:ea typeface="Trebuchet MS"/>
                <a:cs typeface="Trebuchet MS"/>
                <a:sym typeface="Trebuchet MS"/>
              </a:defRPr>
            </a:lvl3pPr>
            <a:lvl4pPr marL="0" marR="0" lvl="3" indent="0" algn="r">
              <a:spcBef>
                <a:spcPts val="0"/>
              </a:spcBef>
              <a:buNone/>
              <a:defRPr sz="900" b="0" i="0" u="none" strike="noStrike" cap="none">
                <a:solidFill>
                  <a:schemeClr val="lt1"/>
                </a:solidFill>
                <a:latin typeface="Trebuchet MS"/>
                <a:ea typeface="Trebuchet MS"/>
                <a:cs typeface="Trebuchet MS"/>
                <a:sym typeface="Trebuchet MS"/>
              </a:defRPr>
            </a:lvl4pPr>
            <a:lvl5pPr marL="0" marR="0" lvl="4" indent="0" algn="r">
              <a:spcBef>
                <a:spcPts val="0"/>
              </a:spcBef>
              <a:buNone/>
              <a:defRPr sz="900" b="0" i="0" u="none" strike="noStrike" cap="none">
                <a:solidFill>
                  <a:schemeClr val="lt1"/>
                </a:solidFill>
                <a:latin typeface="Trebuchet MS"/>
                <a:ea typeface="Trebuchet MS"/>
                <a:cs typeface="Trebuchet MS"/>
                <a:sym typeface="Trebuchet MS"/>
              </a:defRPr>
            </a:lvl5pPr>
            <a:lvl6pPr marL="0" marR="0" lvl="5" indent="0" algn="r">
              <a:spcBef>
                <a:spcPts val="0"/>
              </a:spcBef>
              <a:buNone/>
              <a:defRPr sz="900" b="0" i="0" u="none" strike="noStrike" cap="none">
                <a:solidFill>
                  <a:schemeClr val="lt1"/>
                </a:solidFill>
                <a:latin typeface="Trebuchet MS"/>
                <a:ea typeface="Trebuchet MS"/>
                <a:cs typeface="Trebuchet MS"/>
                <a:sym typeface="Trebuchet MS"/>
              </a:defRPr>
            </a:lvl6pPr>
            <a:lvl7pPr marL="0" marR="0" lvl="6" indent="0" algn="r">
              <a:spcBef>
                <a:spcPts val="0"/>
              </a:spcBef>
              <a:buNone/>
              <a:defRPr sz="900" b="0" i="0" u="none" strike="noStrike" cap="none">
                <a:solidFill>
                  <a:schemeClr val="lt1"/>
                </a:solidFill>
                <a:latin typeface="Trebuchet MS"/>
                <a:ea typeface="Trebuchet MS"/>
                <a:cs typeface="Trebuchet MS"/>
                <a:sym typeface="Trebuchet MS"/>
              </a:defRPr>
            </a:lvl7pPr>
            <a:lvl8pPr marL="0" marR="0" lvl="7" indent="0" algn="r">
              <a:spcBef>
                <a:spcPts val="0"/>
              </a:spcBef>
              <a:buNone/>
              <a:defRPr sz="900" b="0" i="0" u="none" strike="noStrike" cap="none">
                <a:solidFill>
                  <a:schemeClr val="lt1"/>
                </a:solidFill>
                <a:latin typeface="Trebuchet MS"/>
                <a:ea typeface="Trebuchet MS"/>
                <a:cs typeface="Trebuchet MS"/>
                <a:sym typeface="Trebuchet MS"/>
              </a:defRPr>
            </a:lvl8pPr>
            <a:lvl9pPr marL="0" marR="0" lvl="8" indent="0" algn="r">
              <a:spcBef>
                <a:spcPts val="0"/>
              </a:spcBef>
              <a:buNone/>
              <a:defRPr sz="9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7"/>
          <p:cNvSpPr/>
          <p:nvPr/>
        </p:nvSpPr>
        <p:spPr>
          <a:xfrm rot="-5400000">
            <a:off x="-388933" y="4841194"/>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88" name="Google Shape;88;p7"/>
          <p:cNvSpPr/>
          <p:nvPr/>
        </p:nvSpPr>
        <p:spPr>
          <a:xfrm>
            <a:off x="10494433" y="2"/>
            <a:ext cx="849328" cy="35766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89" name="Google Shape;89;p7"/>
          <p:cNvSpPr txBox="1">
            <a:spLocks noGrp="1"/>
          </p:cNvSpPr>
          <p:nvPr>
            <p:ph type="body" idx="1"/>
          </p:nvPr>
        </p:nvSpPr>
        <p:spPr>
          <a:xfrm>
            <a:off x="838200" y="1911096"/>
            <a:ext cx="10515600" cy="385974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93" name="Google Shape;93;p8"/>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4" name="Google Shape;94;p8"/>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95" name="Google Shape;95;p8"/>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6" name="Google Shape;96;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3 column">
  <p:cSld name="Comparison 3 column">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9"/>
          <p:cNvSpPr txBox="1">
            <a:spLocks noGrp="1"/>
          </p:cNvSpPr>
          <p:nvPr>
            <p:ph type="body" idx="1"/>
          </p:nvPr>
        </p:nvSpPr>
        <p:spPr>
          <a:xfrm>
            <a:off x="83978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1000"/>
              </a:spcBef>
              <a:spcAft>
                <a:spcPts val="0"/>
              </a:spcAft>
              <a:buSzPts val="1920"/>
              <a:buNone/>
              <a:defRPr sz="2400" b="1"/>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2" name="Google Shape;102;p9"/>
          <p:cNvSpPr txBox="1">
            <a:spLocks noGrp="1"/>
          </p:cNvSpPr>
          <p:nvPr>
            <p:ph type="body" idx="2"/>
          </p:nvPr>
        </p:nvSpPr>
        <p:spPr>
          <a:xfrm>
            <a:off x="839788" y="2505075"/>
            <a:ext cx="3291840" cy="3684588"/>
          </a:xfrm>
          <a:prstGeom prst="rect">
            <a:avLst/>
          </a:prstGeom>
          <a:noFill/>
          <a:ln>
            <a:noFill/>
          </a:ln>
        </p:spPr>
        <p:txBody>
          <a:bodyPr spcFirstLastPara="1" wrap="square" lIns="91425" tIns="45700" rIns="91425" bIns="45700" anchor="t"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9"/>
          <p:cNvSpPr txBox="1">
            <a:spLocks noGrp="1"/>
          </p:cNvSpPr>
          <p:nvPr>
            <p:ph type="body" idx="3"/>
          </p:nvPr>
        </p:nvSpPr>
        <p:spPr>
          <a:xfrm>
            <a:off x="445312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1000"/>
              </a:spcBef>
              <a:spcAft>
                <a:spcPts val="0"/>
              </a:spcAft>
              <a:buSzPts val="1920"/>
              <a:buNone/>
              <a:defRPr sz="2400" b="1"/>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4" name="Google Shape;104;p9"/>
          <p:cNvSpPr txBox="1">
            <a:spLocks noGrp="1"/>
          </p:cNvSpPr>
          <p:nvPr>
            <p:ph type="body" idx="4"/>
          </p:nvPr>
        </p:nvSpPr>
        <p:spPr>
          <a:xfrm>
            <a:off x="4453128" y="2505075"/>
            <a:ext cx="3291840" cy="3684588"/>
          </a:xfrm>
          <a:prstGeom prst="rect">
            <a:avLst/>
          </a:prstGeom>
          <a:noFill/>
          <a:ln>
            <a:noFill/>
          </a:ln>
        </p:spPr>
        <p:txBody>
          <a:bodyPr spcFirstLastPara="1" wrap="square" lIns="91425" tIns="45700" rIns="91425" bIns="45700" anchor="t"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8" name="Google Shape;108;p9"/>
          <p:cNvSpPr txBox="1">
            <a:spLocks noGrp="1"/>
          </p:cNvSpPr>
          <p:nvPr>
            <p:ph type="body" idx="5"/>
          </p:nvPr>
        </p:nvSpPr>
        <p:spPr>
          <a:xfrm>
            <a:off x="8065008" y="1681163"/>
            <a:ext cx="3291840" cy="823912"/>
          </a:xfrm>
          <a:prstGeom prst="rect">
            <a:avLst/>
          </a:prstGeom>
          <a:noFill/>
          <a:ln>
            <a:noFill/>
          </a:ln>
        </p:spPr>
        <p:txBody>
          <a:bodyPr spcFirstLastPara="1" wrap="square" lIns="91425" tIns="45700" rIns="91425" bIns="45700" anchor="b" anchorCtr="0">
            <a:normAutofit/>
          </a:bodyPr>
          <a:lstStyle>
            <a:lvl1pPr marL="457200" lvl="0" indent="-228600" algn="l">
              <a:spcBef>
                <a:spcPts val="1000"/>
              </a:spcBef>
              <a:spcAft>
                <a:spcPts val="0"/>
              </a:spcAft>
              <a:buSzPts val="1920"/>
              <a:buNone/>
              <a:defRPr sz="2400" b="1"/>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9"/>
          <p:cNvSpPr txBox="1">
            <a:spLocks noGrp="1"/>
          </p:cNvSpPr>
          <p:nvPr>
            <p:ph type="body" idx="6"/>
          </p:nvPr>
        </p:nvSpPr>
        <p:spPr>
          <a:xfrm>
            <a:off x="8065008" y="2505075"/>
            <a:ext cx="3291840" cy="3684588"/>
          </a:xfrm>
          <a:prstGeom prst="rect">
            <a:avLst/>
          </a:prstGeom>
          <a:noFill/>
          <a:ln>
            <a:noFill/>
          </a:ln>
        </p:spPr>
        <p:txBody>
          <a:bodyPr spcFirstLastPara="1" wrap="square" lIns="91425" tIns="45700" rIns="91425" bIns="45700" anchor="t"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20"/>
        <p:cNvGrpSpPr/>
        <p:nvPr/>
      </p:nvGrpSpPr>
      <p:grpSpPr>
        <a:xfrm>
          <a:off x="0" y="0"/>
          <a:ext cx="0" cy="0"/>
          <a:chOff x="0" y="0"/>
          <a:chExt cx="0" cy="0"/>
        </a:xfrm>
      </p:grpSpPr>
      <p:sp>
        <p:nvSpPr>
          <p:cNvPr id="121" name="Google Shape;121;p11"/>
          <p:cNvSpPr/>
          <p:nvPr/>
        </p:nvSpPr>
        <p:spPr>
          <a:xfrm>
            <a:off x="707393" y="847600"/>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122" name="Google Shape;122;p11"/>
          <p:cNvSpPr/>
          <p:nvPr/>
        </p:nvSpPr>
        <p:spPr>
          <a:xfrm flipH="1">
            <a:off x="530529" y="0"/>
            <a:ext cx="1155142"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123" name="Google Shape;123;p11"/>
          <p:cNvSpPr/>
          <p:nvPr/>
        </p:nvSpPr>
        <p:spPr>
          <a:xfrm flipH="1">
            <a:off x="3961511" y="-1"/>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124" name="Google Shape;124;p11"/>
          <p:cNvSpPr/>
          <p:nvPr/>
        </p:nvSpPr>
        <p:spPr>
          <a:xfrm flipH="1">
            <a:off x="0" y="2936831"/>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125" name="Google Shape;125;p11"/>
          <p:cNvSpPr/>
          <p:nvPr/>
        </p:nvSpPr>
        <p:spPr>
          <a:xfrm flipH="1">
            <a:off x="0" y="5835649"/>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126" name="Google Shape;126;p11"/>
          <p:cNvSpPr/>
          <p:nvPr/>
        </p:nvSpPr>
        <p:spPr>
          <a:xfrm flipH="1">
            <a:off x="3405056" y="5717905"/>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Calibri"/>
              <a:ea typeface="Calibri"/>
              <a:cs typeface="Calibri"/>
              <a:sym typeface="Calibri"/>
            </a:endParaRPr>
          </a:p>
        </p:txBody>
      </p:sp>
      <p:sp>
        <p:nvSpPr>
          <p:cNvPr id="127" name="Google Shape;127;p11"/>
          <p:cNvSpPr/>
          <p:nvPr/>
        </p:nvSpPr>
        <p:spPr>
          <a:xfrm flipH="1">
            <a:off x="4132972" y="6258755"/>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Calibri"/>
              <a:ea typeface="Calibri"/>
              <a:cs typeface="Calibri"/>
              <a:sym typeface="Calibri"/>
            </a:endParaRPr>
          </a:p>
        </p:txBody>
      </p:sp>
      <p:sp>
        <p:nvSpPr>
          <p:cNvPr id="128" name="Google Shape;128;p11"/>
          <p:cNvSpPr txBox="1">
            <a:spLocks noGrp="1"/>
          </p:cNvSpPr>
          <p:nvPr>
            <p:ph type="title"/>
          </p:nvPr>
        </p:nvSpPr>
        <p:spPr>
          <a:xfrm>
            <a:off x="1389888" y="1234440"/>
            <a:ext cx="3236976" cy="406908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chemeClr val="lt1"/>
              </a:buClr>
              <a:buSzPts val="3600"/>
              <a:buFont typeface="Trebuchet MS"/>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1"/>
          <p:cNvSpPr txBox="1">
            <a:spLocks noGrp="1"/>
          </p:cNvSpPr>
          <p:nvPr>
            <p:ph type="dt" idx="10"/>
          </p:nvPr>
        </p:nvSpPr>
        <p:spPr>
          <a:xfrm>
            <a:off x="1682496" y="6356350"/>
            <a:ext cx="154533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1"/>
          <p:cNvSpPr txBox="1">
            <a:spLocks noGrp="1"/>
          </p:cNvSpPr>
          <p:nvPr>
            <p:ph type="ftr" idx="11"/>
          </p:nvPr>
        </p:nvSpPr>
        <p:spPr>
          <a:xfrm>
            <a:off x="609904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1"/>
          <p:cNvSpPr txBox="1">
            <a:spLocks noGrp="1"/>
          </p:cNvSpPr>
          <p:nvPr>
            <p:ph type="sldNum" idx="12"/>
          </p:nvPr>
        </p:nvSpPr>
        <p:spPr>
          <a:xfrm>
            <a:off x="10506456" y="6356350"/>
            <a:ext cx="85039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32" name="Google Shape;132;p11"/>
          <p:cNvSpPr txBox="1">
            <a:spLocks noGrp="1"/>
          </p:cNvSpPr>
          <p:nvPr>
            <p:ph type="body" idx="1"/>
          </p:nvPr>
        </p:nvSpPr>
        <p:spPr>
          <a:xfrm>
            <a:off x="6665976" y="2551176"/>
            <a:ext cx="4709160" cy="175564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920"/>
              <a:buNone/>
              <a:defRPr sz="2400"/>
            </a:lvl1pPr>
            <a:lvl2pPr marL="914400" lvl="1" indent="-320040" algn="l">
              <a:spcBef>
                <a:spcPts val="1000"/>
              </a:spcBef>
              <a:spcAft>
                <a:spcPts val="0"/>
              </a:spcAft>
              <a:buSzPts val="1440"/>
              <a:buChar char="►"/>
              <a:defRPr sz="1800"/>
            </a:lvl2pPr>
            <a:lvl3pPr marL="1371600" lvl="2" indent="-320039" algn="l">
              <a:spcBef>
                <a:spcPts val="1000"/>
              </a:spcBef>
              <a:spcAft>
                <a:spcPts val="0"/>
              </a:spcAft>
              <a:buSzPts val="1440"/>
              <a:buChar char="►"/>
              <a:defRPr sz="1800"/>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9" name="Google Shape;19;p1"/>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ctrTitle"/>
          </p:nvPr>
        </p:nvSpPr>
        <p:spPr>
          <a:xfrm>
            <a:off x="4921250" y="2520150"/>
            <a:ext cx="6707100" cy="396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FFFFFF"/>
              </a:buClr>
              <a:buSzPts val="5400"/>
              <a:buFont typeface="Trebuchet MS"/>
              <a:buNone/>
            </a:pPr>
            <a:r>
              <a:rPr lang="en-GB" sz="5700" b="1">
                <a:solidFill>
                  <a:srgbClr val="FFFFFF"/>
                </a:solidFill>
              </a:rPr>
              <a:t>Graduated Approach Briefing</a:t>
            </a:r>
            <a:endParaRPr sz="5700" b="1">
              <a:solidFill>
                <a:srgbClr val="FFFFFF"/>
              </a:solidFill>
            </a:endParaRPr>
          </a:p>
          <a:p>
            <a:pPr marL="0" lvl="0" indent="0" algn="r" rtl="0">
              <a:spcBef>
                <a:spcPts val="0"/>
              </a:spcBef>
              <a:spcAft>
                <a:spcPts val="0"/>
              </a:spcAft>
              <a:buClr>
                <a:srgbClr val="FFFFFF"/>
              </a:buClr>
              <a:buSzPts val="5400"/>
              <a:buFont typeface="Trebuchet MS"/>
              <a:buNone/>
            </a:pPr>
            <a:endParaRPr>
              <a:solidFill>
                <a:srgbClr val="FFFFFF"/>
              </a:solidFill>
            </a:endParaRPr>
          </a:p>
          <a:p>
            <a:pPr marL="0" lvl="0" indent="0" algn="r" rtl="0">
              <a:spcBef>
                <a:spcPts val="0"/>
              </a:spcBef>
              <a:spcAft>
                <a:spcPts val="0"/>
              </a:spcAft>
              <a:buClr>
                <a:srgbClr val="FFFFFF"/>
              </a:buClr>
              <a:buSzPts val="5400"/>
              <a:buFont typeface="Trebuchet MS"/>
              <a:buNone/>
            </a:pPr>
            <a:r>
              <a:rPr lang="en-GB">
                <a:solidFill>
                  <a:srgbClr val="FFFFFF"/>
                </a:solidFill>
              </a:rPr>
              <a:t>October 2023</a:t>
            </a:r>
            <a:endParaRPr>
              <a:solidFill>
                <a:srgbClr val="FFFFFF"/>
              </a:solidFill>
            </a:endParaRPr>
          </a:p>
        </p:txBody>
      </p:sp>
      <p:pic>
        <p:nvPicPr>
          <p:cNvPr id="225" name="Google Shape;225;p25"/>
          <p:cNvPicPr preferRelativeResize="0"/>
          <p:nvPr/>
        </p:nvPicPr>
        <p:blipFill>
          <a:blip r:embed="rId3">
            <a:alphaModFix/>
          </a:blip>
          <a:stretch>
            <a:fillRect/>
          </a:stretch>
        </p:blipFill>
        <p:spPr>
          <a:xfrm>
            <a:off x="2223103" y="598400"/>
            <a:ext cx="2613196" cy="26131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a:t>We can deliver…  </a:t>
            </a:r>
            <a:endParaRPr/>
          </a:p>
        </p:txBody>
      </p:sp>
      <p:sp>
        <p:nvSpPr>
          <p:cNvPr id="318" name="Google Shape;318;p34"/>
          <p:cNvSpPr txBox="1">
            <a:spLocks noGrp="1"/>
          </p:cNvSpPr>
          <p:nvPr>
            <p:ph type="body" idx="1"/>
          </p:nvPr>
        </p:nvSpPr>
        <p:spPr>
          <a:xfrm>
            <a:off x="8063500" y="1681182"/>
            <a:ext cx="3291900" cy="1325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endParaRPr/>
          </a:p>
          <a:p>
            <a:pPr marL="0" lvl="0" indent="0" algn="l" rtl="0">
              <a:spcBef>
                <a:spcPts val="0"/>
              </a:spcBef>
              <a:spcAft>
                <a:spcPts val="0"/>
              </a:spcAft>
              <a:buSzPts val="1920"/>
              <a:buNone/>
            </a:pPr>
            <a:endParaRPr/>
          </a:p>
          <a:p>
            <a:pPr marL="0" lvl="0" indent="0" algn="l" rtl="0">
              <a:spcBef>
                <a:spcPts val="0"/>
              </a:spcBef>
              <a:spcAft>
                <a:spcPts val="0"/>
              </a:spcAft>
              <a:buSzPts val="1920"/>
              <a:buNone/>
            </a:pPr>
            <a:endParaRPr/>
          </a:p>
          <a:p>
            <a:pPr marL="0" lvl="0" indent="0" algn="l" rtl="0">
              <a:spcBef>
                <a:spcPts val="0"/>
              </a:spcBef>
              <a:spcAft>
                <a:spcPts val="0"/>
              </a:spcAft>
              <a:buSzPts val="1920"/>
              <a:buNone/>
            </a:pPr>
            <a:endParaRPr/>
          </a:p>
          <a:p>
            <a:pPr marL="0" lvl="0" indent="0" algn="l" rtl="0">
              <a:spcBef>
                <a:spcPts val="0"/>
              </a:spcBef>
              <a:spcAft>
                <a:spcPts val="0"/>
              </a:spcAft>
              <a:buSzPts val="1920"/>
              <a:buNone/>
            </a:pPr>
            <a:endParaRPr/>
          </a:p>
          <a:p>
            <a:pPr marL="0" lvl="0" indent="0" algn="l" rtl="0">
              <a:spcBef>
                <a:spcPts val="0"/>
              </a:spcBef>
              <a:spcAft>
                <a:spcPts val="0"/>
              </a:spcAft>
              <a:buSzPts val="1920"/>
              <a:buNone/>
            </a:pPr>
            <a:endParaRPr b="0"/>
          </a:p>
          <a:p>
            <a:pPr marL="0" lvl="0" indent="0" algn="l" rtl="0">
              <a:spcBef>
                <a:spcPts val="0"/>
              </a:spcBef>
              <a:spcAft>
                <a:spcPts val="0"/>
              </a:spcAft>
              <a:buSzPts val="1920"/>
              <a:buNone/>
            </a:pPr>
            <a:endParaRPr b="0"/>
          </a:p>
        </p:txBody>
      </p:sp>
      <p:sp>
        <p:nvSpPr>
          <p:cNvPr id="319" name="Google Shape;319;p34"/>
          <p:cNvSpPr txBox="1">
            <a:spLocks noGrp="1"/>
          </p:cNvSpPr>
          <p:nvPr>
            <p:ph type="body" idx="4"/>
          </p:nvPr>
        </p:nvSpPr>
        <p:spPr>
          <a:xfrm>
            <a:off x="4775855" y="976332"/>
            <a:ext cx="4174800" cy="4061100"/>
          </a:xfrm>
          <a:prstGeom prst="rect">
            <a:avLst/>
          </a:prstGeom>
          <a:noFill/>
          <a:ln>
            <a:noFill/>
          </a:ln>
        </p:spPr>
        <p:txBody>
          <a:bodyPr spcFirstLastPara="1" wrap="square" lIns="91425" tIns="45700" rIns="91425" bIns="45700" anchor="t" anchorCtr="0">
            <a:normAutofit lnSpcReduction="10000"/>
          </a:bodyPr>
          <a:lstStyle/>
          <a:p>
            <a:pPr marL="342900" lvl="0" indent="0" algn="l" rtl="0">
              <a:spcBef>
                <a:spcPts val="0"/>
              </a:spcBef>
              <a:spcAft>
                <a:spcPts val="0"/>
              </a:spcAft>
              <a:buNone/>
            </a:pPr>
            <a:endParaRPr dirty="0"/>
          </a:p>
          <a:p>
            <a:pPr marL="342900" lvl="0" indent="0" algn="l" rtl="0">
              <a:spcBef>
                <a:spcPts val="0"/>
              </a:spcBef>
              <a:spcAft>
                <a:spcPts val="0"/>
              </a:spcAft>
              <a:buNone/>
            </a:pPr>
            <a:endParaRPr dirty="0"/>
          </a:p>
          <a:p>
            <a:pPr marL="342900" lvl="0" indent="-368300" algn="l" rtl="0">
              <a:spcBef>
                <a:spcPts val="0"/>
              </a:spcBef>
              <a:spcAft>
                <a:spcPts val="0"/>
              </a:spcAft>
              <a:buSzPts val="2000"/>
              <a:buChar char="►"/>
            </a:pPr>
            <a:r>
              <a:rPr lang="en-GB" sz="2400" dirty="0"/>
              <a:t>ADHD awareness and identification </a:t>
            </a:r>
            <a:endParaRPr sz="2400" dirty="0"/>
          </a:p>
          <a:p>
            <a:pPr marL="342900" lvl="0" indent="0" algn="l" rtl="0">
              <a:spcBef>
                <a:spcPts val="0"/>
              </a:spcBef>
              <a:spcAft>
                <a:spcPts val="0"/>
              </a:spcAft>
              <a:buNone/>
            </a:pPr>
            <a:endParaRPr sz="2400" dirty="0"/>
          </a:p>
          <a:p>
            <a:pPr marL="342900" lvl="0" indent="-368300" algn="l" rtl="0">
              <a:spcBef>
                <a:spcPts val="0"/>
              </a:spcBef>
              <a:spcAft>
                <a:spcPts val="0"/>
              </a:spcAft>
              <a:buSzPts val="2000"/>
              <a:buChar char="►"/>
            </a:pPr>
            <a:r>
              <a:rPr lang="en-GB" sz="2400" dirty="0"/>
              <a:t>Effective strategies to support children with ADHD </a:t>
            </a:r>
            <a:endParaRPr sz="2400" dirty="0"/>
          </a:p>
          <a:p>
            <a:pPr marL="342900" lvl="0" indent="0" algn="l" rtl="0">
              <a:spcBef>
                <a:spcPts val="0"/>
              </a:spcBef>
              <a:spcAft>
                <a:spcPts val="0"/>
              </a:spcAft>
              <a:buNone/>
            </a:pPr>
            <a:endParaRPr sz="2400" dirty="0"/>
          </a:p>
          <a:p>
            <a:pPr marL="342900" lvl="0" indent="-393700" algn="l" rtl="0">
              <a:spcBef>
                <a:spcPts val="0"/>
              </a:spcBef>
              <a:spcAft>
                <a:spcPts val="0"/>
              </a:spcAft>
              <a:buSzPts val="2400"/>
              <a:buChar char="►"/>
            </a:pPr>
            <a:r>
              <a:rPr lang="en-GB" sz="2400" dirty="0"/>
              <a:t>Dedicated programs for teachers, parents and pupils</a:t>
            </a:r>
            <a:endParaRPr sz="2400" dirty="0"/>
          </a:p>
          <a:p>
            <a:pPr marL="342900" lvl="0" indent="-241300" algn="l" rtl="0">
              <a:spcBef>
                <a:spcPts val="1000"/>
              </a:spcBef>
              <a:spcAft>
                <a:spcPts val="0"/>
              </a:spcAft>
              <a:buSzPts val="1600"/>
              <a:buNone/>
            </a:pPr>
            <a:endParaRPr dirty="0"/>
          </a:p>
        </p:txBody>
      </p:sp>
      <p:sp>
        <p:nvSpPr>
          <p:cNvPr id="320" name="Google Shape;320;p34"/>
          <p:cNvSpPr txBox="1">
            <a:spLocks noGrp="1"/>
          </p:cNvSpPr>
          <p:nvPr>
            <p:ph type="body" idx="6"/>
          </p:nvPr>
        </p:nvSpPr>
        <p:spPr>
          <a:xfrm>
            <a:off x="836600" y="1507338"/>
            <a:ext cx="3291900" cy="3279900"/>
          </a:xfrm>
          <a:prstGeom prst="rect">
            <a:avLst/>
          </a:prstGeom>
          <a:noFill/>
          <a:ln>
            <a:noFill/>
          </a:ln>
        </p:spPr>
        <p:txBody>
          <a:bodyPr spcFirstLastPara="1" wrap="square" lIns="91425" tIns="45700" rIns="91425" bIns="45700" anchor="t" anchorCtr="0">
            <a:normAutofit/>
          </a:bodyPr>
          <a:lstStyle/>
          <a:p>
            <a:pPr marL="342900" lvl="0" indent="-368300" algn="l" rtl="0">
              <a:spcBef>
                <a:spcPts val="0"/>
              </a:spcBef>
              <a:spcAft>
                <a:spcPts val="0"/>
              </a:spcAft>
              <a:buSzPts val="2000"/>
              <a:buChar char="►"/>
            </a:pPr>
            <a:r>
              <a:rPr lang="en-GB" sz="2400" b="1" dirty="0"/>
              <a:t>Whole school training</a:t>
            </a:r>
            <a:endParaRPr sz="2400" b="1" dirty="0"/>
          </a:p>
          <a:p>
            <a:pPr marL="342900" lvl="0" indent="-368300" algn="l" rtl="0">
              <a:spcBef>
                <a:spcPts val="1000"/>
              </a:spcBef>
              <a:spcAft>
                <a:spcPts val="0"/>
              </a:spcAft>
              <a:buSzPts val="2000"/>
              <a:buChar char="►"/>
            </a:pPr>
            <a:r>
              <a:rPr lang="en-GB" sz="2400" b="1" dirty="0"/>
              <a:t>Workshops and drop-in surgeries for parents and carers</a:t>
            </a:r>
            <a:endParaRPr sz="2400" b="1" dirty="0"/>
          </a:p>
          <a:p>
            <a:pPr marL="342900" lvl="0" indent="-368300" algn="l" rtl="0">
              <a:spcBef>
                <a:spcPts val="1000"/>
              </a:spcBef>
              <a:spcAft>
                <a:spcPts val="0"/>
              </a:spcAft>
              <a:buSzPts val="2000"/>
              <a:buChar char="►"/>
            </a:pPr>
            <a:r>
              <a:rPr lang="en-GB" sz="2400" b="1" dirty="0"/>
              <a:t>Governor training</a:t>
            </a:r>
            <a:endParaRPr sz="2400" b="1" dirty="0"/>
          </a:p>
          <a:p>
            <a:pPr marL="342900" lvl="0" indent="0" algn="l" rtl="0">
              <a:spcBef>
                <a:spcPts val="1000"/>
              </a:spcBef>
              <a:spcAft>
                <a:spcPts val="0"/>
              </a:spcAft>
              <a:buNone/>
            </a:pPr>
            <a:endParaRPr sz="2400" b="1" dirty="0"/>
          </a:p>
          <a:p>
            <a:pPr marL="342900" lvl="0" indent="-241300" algn="l" rtl="0">
              <a:spcBef>
                <a:spcPts val="1000"/>
              </a:spcBef>
              <a:spcAft>
                <a:spcPts val="0"/>
              </a:spcAft>
              <a:buSzPts val="1600"/>
              <a:buNone/>
            </a:pPr>
            <a:endParaRPr dirty="0"/>
          </a:p>
        </p:txBody>
      </p:sp>
      <p:pic>
        <p:nvPicPr>
          <p:cNvPr id="321" name="Google Shape;321;p34"/>
          <p:cNvPicPr preferRelativeResize="0"/>
          <p:nvPr/>
        </p:nvPicPr>
        <p:blipFill>
          <a:blip r:embed="rId3">
            <a:alphaModFix/>
          </a:blip>
          <a:stretch>
            <a:fillRect/>
          </a:stretch>
        </p:blipFill>
        <p:spPr>
          <a:xfrm>
            <a:off x="4633050" y="6083197"/>
            <a:ext cx="1982858" cy="610925"/>
          </a:xfrm>
          <a:prstGeom prst="rect">
            <a:avLst/>
          </a:prstGeom>
          <a:noFill/>
          <a:ln>
            <a:noFill/>
          </a:ln>
        </p:spPr>
      </p:pic>
      <p:sp>
        <p:nvSpPr>
          <p:cNvPr id="322" name="Google Shape;322;p34"/>
          <p:cNvSpPr txBox="1"/>
          <p:nvPr/>
        </p:nvSpPr>
        <p:spPr>
          <a:xfrm>
            <a:off x="89043" y="5219210"/>
            <a:ext cx="9983515" cy="682208"/>
          </a:xfrm>
          <a:prstGeom prst="rect">
            <a:avLst/>
          </a:prstGeom>
          <a:noFill/>
          <a:ln>
            <a:noFill/>
          </a:ln>
        </p:spPr>
        <p:txBody>
          <a:bodyPr spcFirstLastPara="1" wrap="square" lIns="91425" tIns="91425" rIns="91425" bIns="91425" anchor="t" anchorCtr="0">
            <a:spAutoFit/>
          </a:bodyPr>
          <a:lstStyle/>
          <a:p>
            <a:pPr marL="342900" lvl="0" indent="0" algn="l" rtl="0">
              <a:spcBef>
                <a:spcPts val="1000"/>
              </a:spcBef>
              <a:spcAft>
                <a:spcPts val="0"/>
              </a:spcAft>
              <a:buNone/>
            </a:pPr>
            <a:r>
              <a:rPr lang="en-GB" sz="2400" b="1" dirty="0">
                <a:solidFill>
                  <a:srgbClr val="3F3F3F"/>
                </a:solidFill>
                <a:latin typeface="Trebuchet MS"/>
                <a:ea typeface="Trebuchet MS"/>
                <a:cs typeface="Trebuchet MS"/>
                <a:sym typeface="Trebuchet MS"/>
              </a:rPr>
              <a:t>LET US KNOW YOUR REQUIREMENTS, WE CAN ACCOMODATE YOU</a:t>
            </a:r>
            <a:endParaRPr dirty="0">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 calcmode="lin" valueType="num">
                                      <p:cBhvr additive="base">
                                        <p:cTn id="7" dur="500" fill="hold"/>
                                        <p:tgtEl>
                                          <p:spTgt spid="3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0">
                                            <p:txEl>
                                              <p:pRg st="1" end="1"/>
                                            </p:txEl>
                                          </p:spTgt>
                                        </p:tgtEl>
                                        <p:attrNameLst>
                                          <p:attrName>style.visibility</p:attrName>
                                        </p:attrNameLst>
                                      </p:cBhvr>
                                      <p:to>
                                        <p:strVal val="visible"/>
                                      </p:to>
                                    </p:set>
                                    <p:anim calcmode="lin" valueType="num">
                                      <p:cBhvr additive="base">
                                        <p:cTn id="13" dur="500" fill="hold"/>
                                        <p:tgtEl>
                                          <p:spTgt spid="3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0">
                                            <p:txEl>
                                              <p:pRg st="2" end="2"/>
                                            </p:txEl>
                                          </p:spTgt>
                                        </p:tgtEl>
                                        <p:attrNameLst>
                                          <p:attrName>style.visibility</p:attrName>
                                        </p:attrNameLst>
                                      </p:cBhvr>
                                      <p:to>
                                        <p:strVal val="visible"/>
                                      </p:to>
                                    </p:set>
                                    <p:anim calcmode="lin" valueType="num">
                                      <p:cBhvr additive="base">
                                        <p:cTn id="19" dur="500" fill="hold"/>
                                        <p:tgtEl>
                                          <p:spTgt spid="3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9">
                                            <p:txEl>
                                              <p:pRg st="2" end="2"/>
                                            </p:txEl>
                                          </p:spTgt>
                                        </p:tgtEl>
                                        <p:attrNameLst>
                                          <p:attrName>style.visibility</p:attrName>
                                        </p:attrNameLst>
                                      </p:cBhvr>
                                      <p:to>
                                        <p:strVal val="visible"/>
                                      </p:to>
                                    </p:set>
                                    <p:anim calcmode="lin" valueType="num">
                                      <p:cBhvr additive="base">
                                        <p:cTn id="25" dur="500" fill="hold"/>
                                        <p:tgtEl>
                                          <p:spTgt spid="3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9">
                                            <p:txEl>
                                              <p:pRg st="4" end="4"/>
                                            </p:txEl>
                                          </p:spTgt>
                                        </p:tgtEl>
                                        <p:attrNameLst>
                                          <p:attrName>style.visibility</p:attrName>
                                        </p:attrNameLst>
                                      </p:cBhvr>
                                      <p:to>
                                        <p:strVal val="visible"/>
                                      </p:to>
                                    </p:set>
                                    <p:anim calcmode="lin" valueType="num">
                                      <p:cBhvr additive="base">
                                        <p:cTn id="31" dur="500" fill="hold"/>
                                        <p:tgtEl>
                                          <p:spTgt spid="3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9">
                                            <p:txEl>
                                              <p:pRg st="6" end="6"/>
                                            </p:txEl>
                                          </p:spTgt>
                                        </p:tgtEl>
                                        <p:attrNameLst>
                                          <p:attrName>style.visibility</p:attrName>
                                        </p:attrNameLst>
                                      </p:cBhvr>
                                      <p:to>
                                        <p:strVal val="visible"/>
                                      </p:to>
                                    </p:set>
                                    <p:anim calcmode="lin" valueType="num">
                                      <p:cBhvr additive="base">
                                        <p:cTn id="37" dur="500" fill="hold"/>
                                        <p:tgtEl>
                                          <p:spTgt spid="3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mph" presetSubtype="0" fill="hold" nodeType="clickEffect">
                                  <p:stCondLst>
                                    <p:cond delay="0"/>
                                  </p:stCondLst>
                                  <p:childTnLst>
                                    <p:animClr clrSpc="rgb" dir="cw">
                                      <p:cBhvr override="childStyle">
                                        <p:cTn id="42" dur="500" fill="hold"/>
                                        <p:tgtEl>
                                          <p:spTgt spid="322">
                                            <p:txEl>
                                              <p:pRg st="0" end="0"/>
                                            </p:txEl>
                                          </p:spTgt>
                                        </p:tgtEl>
                                        <p:attrNameLst>
                                          <p:attrName>style.color</p:attrName>
                                        </p:attrNameLst>
                                      </p:cBhvr>
                                      <p:to>
                                        <a:schemeClr val="accent2"/>
                                      </p:to>
                                    </p:animClr>
                                    <p:animClr clrSpc="rgb" dir="cw">
                                      <p:cBhvr>
                                        <p:cTn id="43" dur="500" fill="hold"/>
                                        <p:tgtEl>
                                          <p:spTgt spid="322">
                                            <p:txEl>
                                              <p:pRg st="0" end="0"/>
                                            </p:txEl>
                                          </p:spTgt>
                                        </p:tgtEl>
                                        <p:attrNameLst>
                                          <p:attrName>fillcolor</p:attrName>
                                        </p:attrNameLst>
                                      </p:cBhvr>
                                      <p:to>
                                        <a:schemeClr val="accent2"/>
                                      </p:to>
                                    </p:animClr>
                                    <p:set>
                                      <p:cBhvr>
                                        <p:cTn id="44" dur="500" fill="hold"/>
                                        <p:tgtEl>
                                          <p:spTgt spid="322">
                                            <p:txEl>
                                              <p:pRg st="0" end="0"/>
                                            </p:txEl>
                                          </p:spTgt>
                                        </p:tgtEl>
                                        <p:attrNameLst>
                                          <p:attrName>fill.type</p:attrName>
                                        </p:attrNameLst>
                                      </p:cBhvr>
                                      <p:to>
                                        <p:strVal val="solid"/>
                                      </p:to>
                                    </p:set>
                                    <p:set>
                                      <p:cBhvr>
                                        <p:cTn id="45" dur="500" fill="hold"/>
                                        <p:tgtEl>
                                          <p:spTgt spid="32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a:t>Our training teaches staff</a:t>
            </a:r>
            <a:endParaRPr/>
          </a:p>
        </p:txBody>
      </p:sp>
      <p:grpSp>
        <p:nvGrpSpPr>
          <p:cNvPr id="329" name="Google Shape;329;p35"/>
          <p:cNvGrpSpPr/>
          <p:nvPr/>
        </p:nvGrpSpPr>
        <p:grpSpPr>
          <a:xfrm>
            <a:off x="1676130" y="2504687"/>
            <a:ext cx="10188515" cy="2641500"/>
            <a:chOff x="3484" y="898200"/>
            <a:chExt cx="10188515" cy="2641500"/>
          </a:xfrm>
        </p:grpSpPr>
        <p:sp>
          <p:nvSpPr>
            <p:cNvPr id="330" name="Google Shape;330;p35"/>
            <p:cNvSpPr/>
            <p:nvPr/>
          </p:nvSpPr>
          <p:spPr>
            <a:xfrm>
              <a:off x="3484" y="898200"/>
              <a:ext cx="1886700" cy="2641500"/>
            </a:xfrm>
            <a:prstGeom prst="rect">
              <a:avLst/>
            </a:prstGeom>
            <a:solidFill>
              <a:srgbClr val="DEF4FB">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txBox="1"/>
            <p:nvPr/>
          </p:nvSpPr>
          <p:spPr>
            <a:xfrm>
              <a:off x="3484" y="1901965"/>
              <a:ext cx="1886700" cy="15849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None/>
              </a:pPr>
              <a:r>
                <a:rPr lang="en-GB" sz="1700" dirty="0">
                  <a:solidFill>
                    <a:schemeClr val="dk1"/>
                  </a:solidFill>
                </a:rPr>
                <a:t>What effective strategies look like and how to implement them</a:t>
              </a:r>
              <a:endParaRPr sz="2300" b="0" i="0" u="none" strike="noStrike" cap="none" dirty="0">
                <a:solidFill>
                  <a:schemeClr val="dk1"/>
                </a:solidFill>
                <a:latin typeface="Trebuchet MS"/>
                <a:ea typeface="Trebuchet MS"/>
                <a:cs typeface="Trebuchet MS"/>
                <a:sym typeface="Trebuchet MS"/>
              </a:endParaRPr>
            </a:p>
          </p:txBody>
        </p:sp>
        <p:sp>
          <p:nvSpPr>
            <p:cNvPr id="332" name="Google Shape;332;p35"/>
            <p:cNvSpPr/>
            <p:nvPr/>
          </p:nvSpPr>
          <p:spPr>
            <a:xfrm>
              <a:off x="550649" y="1162349"/>
              <a:ext cx="792300" cy="792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txBox="1"/>
            <p:nvPr/>
          </p:nvSpPr>
          <p:spPr>
            <a:xfrm>
              <a:off x="666700"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a:solidFill>
                    <a:schemeClr val="lt1"/>
                  </a:solidFill>
                  <a:latin typeface="Trebuchet MS"/>
                  <a:ea typeface="Trebuchet MS"/>
                  <a:cs typeface="Trebuchet MS"/>
                  <a:sym typeface="Trebuchet MS"/>
                </a:rPr>
                <a:t>1</a:t>
              </a:r>
              <a:endParaRPr sz="4000" b="0" i="0" u="none" strike="noStrike" cap="none">
                <a:solidFill>
                  <a:schemeClr val="lt1"/>
                </a:solidFill>
                <a:latin typeface="Trebuchet MS"/>
                <a:ea typeface="Trebuchet MS"/>
                <a:cs typeface="Trebuchet MS"/>
                <a:sym typeface="Trebuchet MS"/>
              </a:endParaRPr>
            </a:p>
          </p:txBody>
        </p:sp>
        <p:sp>
          <p:nvSpPr>
            <p:cNvPr id="334" name="Google Shape;334;p35"/>
            <p:cNvSpPr/>
            <p:nvPr/>
          </p:nvSpPr>
          <p:spPr>
            <a:xfrm>
              <a:off x="3484" y="3539615"/>
              <a:ext cx="1886700" cy="0"/>
            </a:xfrm>
            <a:prstGeom prst="rect">
              <a:avLst/>
            </a:prstGeom>
            <a:solidFill>
              <a:srgbClr val="41CEA1"/>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078938" y="898200"/>
              <a:ext cx="1886700" cy="2641500"/>
            </a:xfrm>
            <a:prstGeom prst="rect">
              <a:avLst/>
            </a:prstGeom>
            <a:solidFill>
              <a:srgbClr val="D3E6F4">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txBox="1"/>
            <p:nvPr/>
          </p:nvSpPr>
          <p:spPr>
            <a:xfrm>
              <a:off x="2078938" y="1736386"/>
              <a:ext cx="1886700" cy="15849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None/>
              </a:pPr>
              <a:r>
                <a:rPr lang="en-GB" sz="1500" dirty="0">
                  <a:solidFill>
                    <a:schemeClr val="dk1"/>
                  </a:solidFill>
                </a:rPr>
                <a:t>How these strategies will save time and classroom disruption in the long-run</a:t>
              </a:r>
              <a:endParaRPr sz="2100" b="0" i="0" u="none" strike="noStrike" cap="none" dirty="0">
                <a:solidFill>
                  <a:schemeClr val="dk1"/>
                </a:solidFill>
                <a:latin typeface="Trebuchet MS"/>
                <a:ea typeface="Trebuchet MS"/>
                <a:cs typeface="Trebuchet MS"/>
                <a:sym typeface="Trebuchet MS"/>
              </a:endParaRPr>
            </a:p>
          </p:txBody>
        </p:sp>
        <p:sp>
          <p:nvSpPr>
            <p:cNvPr id="337" name="Google Shape;337;p35"/>
            <p:cNvSpPr/>
            <p:nvPr/>
          </p:nvSpPr>
          <p:spPr>
            <a:xfrm>
              <a:off x="2626103" y="1162349"/>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txBox="1"/>
            <p:nvPr/>
          </p:nvSpPr>
          <p:spPr>
            <a:xfrm>
              <a:off x="2742154"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dirty="0">
                  <a:solidFill>
                    <a:schemeClr val="lt1"/>
                  </a:solidFill>
                  <a:latin typeface="Trebuchet MS"/>
                  <a:ea typeface="Trebuchet MS"/>
                  <a:cs typeface="Trebuchet MS"/>
                  <a:sym typeface="Trebuchet MS"/>
                </a:rPr>
                <a:t>2</a:t>
              </a:r>
              <a:endParaRPr sz="4000" b="0" i="0" u="none" strike="noStrike" cap="none" dirty="0">
                <a:solidFill>
                  <a:schemeClr val="lt1"/>
                </a:solidFill>
                <a:latin typeface="Trebuchet MS"/>
                <a:ea typeface="Trebuchet MS"/>
                <a:cs typeface="Trebuchet MS"/>
                <a:sym typeface="Trebuchet MS"/>
              </a:endParaRPr>
            </a:p>
          </p:txBody>
        </p:sp>
        <p:sp>
          <p:nvSpPr>
            <p:cNvPr id="339" name="Google Shape;339;p35"/>
            <p:cNvSpPr/>
            <p:nvPr/>
          </p:nvSpPr>
          <p:spPr>
            <a:xfrm>
              <a:off x="2078938" y="3539615"/>
              <a:ext cx="1886700" cy="0"/>
            </a:xfrm>
            <a:prstGeom prst="rect">
              <a:avLst/>
            </a:prstGeom>
            <a:solidFill>
              <a:srgbClr val="3FB04E"/>
            </a:solid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4154392" y="898200"/>
              <a:ext cx="1886700" cy="2641500"/>
            </a:xfrm>
            <a:prstGeom prst="rect">
              <a:avLst/>
            </a:prstGeom>
            <a:solidFill>
              <a:srgbClr val="CEEFE2">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txBox="1"/>
            <p:nvPr/>
          </p:nvSpPr>
          <p:spPr>
            <a:xfrm>
              <a:off x="4154391" y="1901965"/>
              <a:ext cx="1886700" cy="15849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None/>
              </a:pPr>
              <a:r>
                <a:rPr lang="en-GB" sz="1700" dirty="0">
                  <a:solidFill>
                    <a:schemeClr val="dk1"/>
                  </a:solidFill>
                </a:rPr>
                <a:t>How easy the strategies are to employ</a:t>
              </a:r>
              <a:endParaRPr sz="1700" b="0" i="0" u="none" strike="noStrike" cap="none" dirty="0">
                <a:solidFill>
                  <a:schemeClr val="dk1"/>
                </a:solidFill>
                <a:latin typeface="Trebuchet MS"/>
                <a:ea typeface="Trebuchet MS"/>
                <a:cs typeface="Trebuchet MS"/>
                <a:sym typeface="Trebuchet MS"/>
              </a:endParaRPr>
            </a:p>
          </p:txBody>
        </p:sp>
        <p:sp>
          <p:nvSpPr>
            <p:cNvPr id="342" name="Google Shape;342;p35"/>
            <p:cNvSpPr/>
            <p:nvPr/>
          </p:nvSpPr>
          <p:spPr>
            <a:xfrm>
              <a:off x="4701557" y="1162349"/>
              <a:ext cx="792300" cy="792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txBox="1"/>
            <p:nvPr/>
          </p:nvSpPr>
          <p:spPr>
            <a:xfrm>
              <a:off x="4817608"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dirty="0">
                  <a:solidFill>
                    <a:schemeClr val="lt1"/>
                  </a:solidFill>
                  <a:latin typeface="Trebuchet MS"/>
                  <a:ea typeface="Trebuchet MS"/>
                  <a:cs typeface="Trebuchet MS"/>
                  <a:sym typeface="Trebuchet MS"/>
                </a:rPr>
                <a:t>3</a:t>
              </a:r>
              <a:endParaRPr sz="4000" b="0" i="0" u="none" strike="noStrike" cap="none" dirty="0">
                <a:solidFill>
                  <a:schemeClr val="lt1"/>
                </a:solidFill>
                <a:latin typeface="Trebuchet MS"/>
                <a:ea typeface="Trebuchet MS"/>
                <a:cs typeface="Trebuchet MS"/>
                <a:sym typeface="Trebuchet MS"/>
              </a:endParaRPr>
            </a:p>
          </p:txBody>
        </p:sp>
        <p:sp>
          <p:nvSpPr>
            <p:cNvPr id="344" name="Google Shape;344;p35"/>
            <p:cNvSpPr/>
            <p:nvPr/>
          </p:nvSpPr>
          <p:spPr>
            <a:xfrm>
              <a:off x="4154392" y="3539615"/>
              <a:ext cx="1886700" cy="0"/>
            </a:xfrm>
            <a:prstGeom prst="rect">
              <a:avLst/>
            </a:prstGeom>
            <a:solidFill>
              <a:schemeClr val="accent4"/>
            </a:solid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txBox="1"/>
            <p:nvPr/>
          </p:nvSpPr>
          <p:spPr>
            <a:xfrm>
              <a:off x="6229845" y="1901965"/>
              <a:ext cx="1886700" cy="1584900"/>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Trebuchet MS"/>
                <a:buNone/>
              </a:pPr>
              <a:endParaRPr sz="1100" b="0" i="0" u="none" strike="noStrike" cap="none">
                <a:solidFill>
                  <a:schemeClr val="dk1"/>
                </a:solidFill>
                <a:latin typeface="Trebuchet MS"/>
                <a:ea typeface="Trebuchet MS"/>
                <a:cs typeface="Trebuchet MS"/>
                <a:sym typeface="Trebuchet MS"/>
              </a:endParaRPr>
            </a:p>
          </p:txBody>
        </p:sp>
        <p:sp>
          <p:nvSpPr>
            <p:cNvPr id="346" name="Google Shape;346;p35"/>
            <p:cNvSpPr txBox="1"/>
            <p:nvPr/>
          </p:nvSpPr>
          <p:spPr>
            <a:xfrm>
              <a:off x="8305299" y="1901965"/>
              <a:ext cx="1886700" cy="1584900"/>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Trebuchet MS"/>
                <a:buNone/>
              </a:pPr>
              <a:endParaRPr sz="1100" b="0" i="0" u="none" strike="noStrike" cap="none">
                <a:solidFill>
                  <a:schemeClr val="dk1"/>
                </a:solidFill>
                <a:latin typeface="Trebuchet MS"/>
                <a:ea typeface="Trebuchet MS"/>
                <a:cs typeface="Trebuchet MS"/>
                <a:sym typeface="Trebuchet MS"/>
              </a:endParaRPr>
            </a:p>
          </p:txBody>
        </p:sp>
      </p:grpSp>
      <p:pic>
        <p:nvPicPr>
          <p:cNvPr id="347" name="Google Shape;347;p35"/>
          <p:cNvPicPr preferRelativeResize="0"/>
          <p:nvPr/>
        </p:nvPicPr>
        <p:blipFill>
          <a:blip r:embed="rId3">
            <a:alphaModFix/>
          </a:blip>
          <a:stretch>
            <a:fillRect/>
          </a:stretch>
        </p:blipFill>
        <p:spPr>
          <a:xfrm>
            <a:off x="4633050" y="6083197"/>
            <a:ext cx="1982858" cy="610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a:t>Using these strategies doesn’t cost any money and everyone wins</a:t>
            </a:r>
            <a:endParaRPr/>
          </a:p>
        </p:txBody>
      </p:sp>
      <p:grpSp>
        <p:nvGrpSpPr>
          <p:cNvPr id="354" name="Google Shape;354;p36"/>
          <p:cNvGrpSpPr/>
          <p:nvPr/>
        </p:nvGrpSpPr>
        <p:grpSpPr>
          <a:xfrm>
            <a:off x="1000179" y="2480112"/>
            <a:ext cx="10188516" cy="2641500"/>
            <a:chOff x="3483" y="898200"/>
            <a:chExt cx="10188516" cy="2641500"/>
          </a:xfrm>
        </p:grpSpPr>
        <p:sp>
          <p:nvSpPr>
            <p:cNvPr id="355" name="Google Shape;355;p36"/>
            <p:cNvSpPr/>
            <p:nvPr/>
          </p:nvSpPr>
          <p:spPr>
            <a:xfrm>
              <a:off x="3484" y="898200"/>
              <a:ext cx="1886700" cy="2641500"/>
            </a:xfrm>
            <a:prstGeom prst="rect">
              <a:avLst/>
            </a:prstGeom>
            <a:solidFill>
              <a:srgbClr val="DEF4FB">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txBox="1"/>
            <p:nvPr/>
          </p:nvSpPr>
          <p:spPr>
            <a:xfrm>
              <a:off x="3483" y="1826058"/>
              <a:ext cx="1886700" cy="17136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None/>
              </a:pPr>
              <a:r>
                <a:rPr lang="en-GB" sz="1500" dirty="0">
                  <a:solidFill>
                    <a:schemeClr val="dk1"/>
                  </a:solidFill>
                </a:rPr>
                <a:t>Decrease the anxiety and SEMH for these students and improve ALL relationships</a:t>
              </a:r>
              <a:endParaRPr sz="2100" b="0" i="0" u="none" strike="noStrike" cap="none" dirty="0">
                <a:solidFill>
                  <a:schemeClr val="dk1"/>
                </a:solidFill>
                <a:latin typeface="Trebuchet MS"/>
                <a:ea typeface="Trebuchet MS"/>
                <a:cs typeface="Trebuchet MS"/>
                <a:sym typeface="Trebuchet MS"/>
              </a:endParaRPr>
            </a:p>
          </p:txBody>
        </p:sp>
        <p:sp>
          <p:nvSpPr>
            <p:cNvPr id="357" name="Google Shape;357;p36"/>
            <p:cNvSpPr/>
            <p:nvPr/>
          </p:nvSpPr>
          <p:spPr>
            <a:xfrm>
              <a:off x="550649" y="1162349"/>
              <a:ext cx="792300" cy="792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txBox="1"/>
            <p:nvPr/>
          </p:nvSpPr>
          <p:spPr>
            <a:xfrm>
              <a:off x="666700"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a:solidFill>
                    <a:schemeClr val="lt1"/>
                  </a:solidFill>
                  <a:latin typeface="Trebuchet MS"/>
                  <a:ea typeface="Trebuchet MS"/>
                  <a:cs typeface="Trebuchet MS"/>
                  <a:sym typeface="Trebuchet MS"/>
                </a:rPr>
                <a:t>1</a:t>
              </a:r>
              <a:endParaRPr sz="4000" b="0" i="0" u="none" strike="noStrike" cap="none">
                <a:solidFill>
                  <a:schemeClr val="lt1"/>
                </a:solidFill>
                <a:latin typeface="Trebuchet MS"/>
                <a:ea typeface="Trebuchet MS"/>
                <a:cs typeface="Trebuchet MS"/>
                <a:sym typeface="Trebuchet MS"/>
              </a:endParaRPr>
            </a:p>
          </p:txBody>
        </p:sp>
        <p:sp>
          <p:nvSpPr>
            <p:cNvPr id="359" name="Google Shape;359;p36"/>
            <p:cNvSpPr/>
            <p:nvPr/>
          </p:nvSpPr>
          <p:spPr>
            <a:xfrm>
              <a:off x="3484" y="3539615"/>
              <a:ext cx="1886700" cy="0"/>
            </a:xfrm>
            <a:prstGeom prst="rect">
              <a:avLst/>
            </a:prstGeom>
            <a:solidFill>
              <a:srgbClr val="41CEA1"/>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2078938" y="898200"/>
              <a:ext cx="1886700" cy="2641500"/>
            </a:xfrm>
            <a:prstGeom prst="rect">
              <a:avLst/>
            </a:prstGeom>
            <a:solidFill>
              <a:srgbClr val="D3E6F4">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txBox="1"/>
            <p:nvPr/>
          </p:nvSpPr>
          <p:spPr>
            <a:xfrm>
              <a:off x="2106798" y="1711811"/>
              <a:ext cx="1886700" cy="15849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None/>
              </a:pPr>
              <a:r>
                <a:rPr lang="en-GB" sz="1500" dirty="0">
                  <a:solidFill>
                    <a:schemeClr val="dk1"/>
                  </a:solidFill>
                </a:rPr>
                <a:t>Subject teachers spend less time managing behaviours and more time teaching</a:t>
              </a:r>
              <a:endParaRPr sz="2100" b="0" i="0" u="none" strike="noStrike" cap="none" dirty="0">
                <a:solidFill>
                  <a:schemeClr val="dk1"/>
                </a:solidFill>
                <a:latin typeface="Trebuchet MS"/>
                <a:ea typeface="Trebuchet MS"/>
                <a:cs typeface="Trebuchet MS"/>
                <a:sym typeface="Trebuchet MS"/>
              </a:endParaRPr>
            </a:p>
          </p:txBody>
        </p:sp>
        <p:sp>
          <p:nvSpPr>
            <p:cNvPr id="362" name="Google Shape;362;p36"/>
            <p:cNvSpPr/>
            <p:nvPr/>
          </p:nvSpPr>
          <p:spPr>
            <a:xfrm>
              <a:off x="2626103" y="1162349"/>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txBox="1"/>
            <p:nvPr/>
          </p:nvSpPr>
          <p:spPr>
            <a:xfrm>
              <a:off x="2742154"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a:solidFill>
                    <a:schemeClr val="lt1"/>
                  </a:solidFill>
                  <a:latin typeface="Trebuchet MS"/>
                  <a:ea typeface="Trebuchet MS"/>
                  <a:cs typeface="Trebuchet MS"/>
                  <a:sym typeface="Trebuchet MS"/>
                </a:rPr>
                <a:t>2</a:t>
              </a:r>
              <a:endParaRPr sz="4000" b="0" i="0" u="none" strike="noStrike" cap="none">
                <a:solidFill>
                  <a:schemeClr val="lt1"/>
                </a:solidFill>
                <a:latin typeface="Trebuchet MS"/>
                <a:ea typeface="Trebuchet MS"/>
                <a:cs typeface="Trebuchet MS"/>
                <a:sym typeface="Trebuchet MS"/>
              </a:endParaRPr>
            </a:p>
          </p:txBody>
        </p:sp>
        <p:sp>
          <p:nvSpPr>
            <p:cNvPr id="364" name="Google Shape;364;p36"/>
            <p:cNvSpPr/>
            <p:nvPr/>
          </p:nvSpPr>
          <p:spPr>
            <a:xfrm>
              <a:off x="2078938" y="3539615"/>
              <a:ext cx="1886700" cy="0"/>
            </a:xfrm>
            <a:prstGeom prst="rect">
              <a:avLst/>
            </a:prstGeom>
            <a:solidFill>
              <a:srgbClr val="3FB04E"/>
            </a:solid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4154392" y="898200"/>
              <a:ext cx="1886700" cy="2641500"/>
            </a:xfrm>
            <a:prstGeom prst="rect">
              <a:avLst/>
            </a:prstGeom>
            <a:solidFill>
              <a:srgbClr val="CEEFE2">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txBox="1"/>
            <p:nvPr/>
          </p:nvSpPr>
          <p:spPr>
            <a:xfrm>
              <a:off x="4154391" y="1903054"/>
              <a:ext cx="1886700" cy="15849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None/>
              </a:pPr>
              <a:r>
                <a:rPr lang="en-GB" sz="1700" dirty="0">
                  <a:solidFill>
                    <a:schemeClr val="dk1"/>
                  </a:solidFill>
                </a:rPr>
                <a:t>SENCO’s and SLT spend less time fire-fighting</a:t>
              </a:r>
              <a:endParaRPr sz="1700" b="0" i="0" u="none" strike="noStrike" cap="none" dirty="0">
                <a:solidFill>
                  <a:schemeClr val="dk1"/>
                </a:solidFill>
                <a:latin typeface="Trebuchet MS"/>
                <a:ea typeface="Trebuchet MS"/>
                <a:cs typeface="Trebuchet MS"/>
                <a:sym typeface="Trebuchet MS"/>
              </a:endParaRPr>
            </a:p>
          </p:txBody>
        </p:sp>
        <p:sp>
          <p:nvSpPr>
            <p:cNvPr id="367" name="Google Shape;367;p36"/>
            <p:cNvSpPr/>
            <p:nvPr/>
          </p:nvSpPr>
          <p:spPr>
            <a:xfrm>
              <a:off x="4701557" y="1162349"/>
              <a:ext cx="792300" cy="792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txBox="1"/>
            <p:nvPr/>
          </p:nvSpPr>
          <p:spPr>
            <a:xfrm>
              <a:off x="4817608"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a:solidFill>
                    <a:schemeClr val="lt1"/>
                  </a:solidFill>
                  <a:latin typeface="Trebuchet MS"/>
                  <a:ea typeface="Trebuchet MS"/>
                  <a:cs typeface="Trebuchet MS"/>
                  <a:sym typeface="Trebuchet MS"/>
                </a:rPr>
                <a:t>3</a:t>
              </a:r>
              <a:endParaRPr sz="4000" b="0" i="0" u="none" strike="noStrike" cap="none">
                <a:solidFill>
                  <a:schemeClr val="lt1"/>
                </a:solidFill>
                <a:latin typeface="Trebuchet MS"/>
                <a:ea typeface="Trebuchet MS"/>
                <a:cs typeface="Trebuchet MS"/>
                <a:sym typeface="Trebuchet MS"/>
              </a:endParaRPr>
            </a:p>
          </p:txBody>
        </p:sp>
        <p:sp>
          <p:nvSpPr>
            <p:cNvPr id="369" name="Google Shape;369;p36"/>
            <p:cNvSpPr/>
            <p:nvPr/>
          </p:nvSpPr>
          <p:spPr>
            <a:xfrm>
              <a:off x="4154392" y="3539615"/>
              <a:ext cx="1886700" cy="0"/>
            </a:xfrm>
            <a:prstGeom prst="rect">
              <a:avLst/>
            </a:prstGeom>
            <a:solidFill>
              <a:schemeClr val="accent4"/>
            </a:solid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6229845" y="898200"/>
              <a:ext cx="1886700" cy="2641500"/>
            </a:xfrm>
            <a:prstGeom prst="rect">
              <a:avLst/>
            </a:prstGeom>
            <a:solidFill>
              <a:srgbClr val="D7F0DB">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txBox="1"/>
            <p:nvPr/>
          </p:nvSpPr>
          <p:spPr>
            <a:xfrm>
              <a:off x="6229845" y="1901965"/>
              <a:ext cx="1886700" cy="15849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Clr>
                  <a:schemeClr val="dk1"/>
                </a:buClr>
                <a:buSzPts val="1100"/>
                <a:buFont typeface="Arial"/>
                <a:buNone/>
              </a:pPr>
              <a:r>
                <a:rPr lang="en-GB" sz="1700" dirty="0">
                  <a:solidFill>
                    <a:schemeClr val="dk1"/>
                  </a:solidFill>
                </a:rPr>
                <a:t>Less money is spent on additional resources</a:t>
              </a:r>
              <a:endParaRPr sz="1700" dirty="0">
                <a:solidFill>
                  <a:schemeClr val="dk1"/>
                </a:solidFill>
                <a:latin typeface="Trebuchet MS"/>
                <a:ea typeface="Trebuchet MS"/>
                <a:cs typeface="Trebuchet MS"/>
                <a:sym typeface="Trebuchet MS"/>
              </a:endParaRPr>
            </a:p>
          </p:txBody>
        </p:sp>
        <p:sp>
          <p:nvSpPr>
            <p:cNvPr id="372" name="Google Shape;372;p36"/>
            <p:cNvSpPr/>
            <p:nvPr/>
          </p:nvSpPr>
          <p:spPr>
            <a:xfrm>
              <a:off x="6777010" y="1162349"/>
              <a:ext cx="792300" cy="792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txBox="1"/>
            <p:nvPr/>
          </p:nvSpPr>
          <p:spPr>
            <a:xfrm>
              <a:off x="6893061"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a:solidFill>
                    <a:schemeClr val="lt1"/>
                  </a:solidFill>
                  <a:latin typeface="Trebuchet MS"/>
                  <a:ea typeface="Trebuchet MS"/>
                  <a:cs typeface="Trebuchet MS"/>
                  <a:sym typeface="Trebuchet MS"/>
                </a:rPr>
                <a:t>4</a:t>
              </a:r>
              <a:endParaRPr sz="4000" b="0" i="0" u="none" strike="noStrike" cap="none">
                <a:solidFill>
                  <a:schemeClr val="lt1"/>
                </a:solidFill>
                <a:latin typeface="Trebuchet MS"/>
                <a:ea typeface="Trebuchet MS"/>
                <a:cs typeface="Trebuchet MS"/>
                <a:sym typeface="Trebuchet MS"/>
              </a:endParaRPr>
            </a:p>
          </p:txBody>
        </p:sp>
        <p:sp>
          <p:nvSpPr>
            <p:cNvPr id="374" name="Google Shape;374;p36"/>
            <p:cNvSpPr/>
            <p:nvPr/>
          </p:nvSpPr>
          <p:spPr>
            <a:xfrm>
              <a:off x="6229845" y="3539615"/>
              <a:ext cx="1886700" cy="0"/>
            </a:xfrm>
            <a:prstGeom prst="rect">
              <a:avLst/>
            </a:prstGeom>
            <a:solidFill>
              <a:srgbClr val="2B9468"/>
            </a:solid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8305299" y="898200"/>
              <a:ext cx="1886700" cy="2641500"/>
            </a:xfrm>
            <a:prstGeom prst="rect">
              <a:avLst/>
            </a:prstGeom>
            <a:solidFill>
              <a:srgbClr val="E9F6D7">
                <a:alpha val="8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txBox="1"/>
            <p:nvPr/>
          </p:nvSpPr>
          <p:spPr>
            <a:xfrm>
              <a:off x="8305299" y="1901965"/>
              <a:ext cx="1886700" cy="1584900"/>
            </a:xfrm>
            <a:prstGeom prst="rect">
              <a:avLst/>
            </a:prstGeom>
            <a:noFill/>
            <a:ln>
              <a:noFill/>
            </a:ln>
          </p:spPr>
          <p:txBody>
            <a:bodyPr spcFirstLastPara="1" wrap="square" lIns="147100" tIns="330200" rIns="147100" bIns="330200" anchor="t" anchorCtr="0">
              <a:noAutofit/>
            </a:bodyPr>
            <a:lstStyle/>
            <a:p>
              <a:pPr marL="0" marR="0" lvl="0" indent="0" algn="l" rtl="0">
                <a:lnSpc>
                  <a:spcPct val="90000"/>
                </a:lnSpc>
                <a:spcBef>
                  <a:spcPts val="0"/>
                </a:spcBef>
                <a:spcAft>
                  <a:spcPts val="0"/>
                </a:spcAft>
                <a:buClr>
                  <a:schemeClr val="dk1"/>
                </a:buClr>
                <a:buSzPts val="1100"/>
                <a:buFont typeface="Trebuchet MS"/>
                <a:buNone/>
              </a:pPr>
              <a:endParaRPr sz="1100" b="0" i="0" u="none" strike="noStrike" cap="none">
                <a:solidFill>
                  <a:schemeClr val="dk1"/>
                </a:solidFill>
                <a:latin typeface="Trebuchet MS"/>
                <a:ea typeface="Trebuchet MS"/>
                <a:cs typeface="Trebuchet MS"/>
                <a:sym typeface="Trebuchet MS"/>
              </a:endParaRPr>
            </a:p>
          </p:txBody>
        </p:sp>
        <p:sp>
          <p:nvSpPr>
            <p:cNvPr id="377" name="Google Shape;377;p36"/>
            <p:cNvSpPr/>
            <p:nvPr/>
          </p:nvSpPr>
          <p:spPr>
            <a:xfrm>
              <a:off x="8852464" y="1162349"/>
              <a:ext cx="792300" cy="792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txBox="1"/>
            <p:nvPr/>
          </p:nvSpPr>
          <p:spPr>
            <a:xfrm>
              <a:off x="8968515" y="1278400"/>
              <a:ext cx="560400" cy="560400"/>
            </a:xfrm>
            <a:prstGeom prst="rect">
              <a:avLst/>
            </a:prstGeom>
            <a:noFill/>
            <a:ln>
              <a:noFill/>
            </a:ln>
          </p:spPr>
          <p:txBody>
            <a:bodyPr spcFirstLastPara="1" wrap="square" lIns="61775" tIns="12700" rIns="61775" bIns="12700" anchor="ctr" anchorCtr="0">
              <a:noAutofit/>
            </a:bodyPr>
            <a:lstStyle/>
            <a:p>
              <a:pPr marL="0" marR="0" lvl="0" indent="0" algn="ctr" rtl="0">
                <a:lnSpc>
                  <a:spcPct val="90000"/>
                </a:lnSpc>
                <a:spcBef>
                  <a:spcPts val="0"/>
                </a:spcBef>
                <a:spcAft>
                  <a:spcPts val="0"/>
                </a:spcAft>
                <a:buClr>
                  <a:schemeClr val="lt1"/>
                </a:buClr>
                <a:buSzPts val="4000"/>
                <a:buFont typeface="Trebuchet MS"/>
                <a:buNone/>
              </a:pPr>
              <a:r>
                <a:rPr lang="en-GB" sz="4000" b="0" i="0" u="none" strike="noStrike" cap="none">
                  <a:solidFill>
                    <a:schemeClr val="lt1"/>
                  </a:solidFill>
                  <a:latin typeface="Trebuchet MS"/>
                  <a:ea typeface="Trebuchet MS"/>
                  <a:cs typeface="Trebuchet MS"/>
                  <a:sym typeface="Trebuchet MS"/>
                </a:rPr>
                <a:t>5</a:t>
              </a:r>
              <a:endParaRPr/>
            </a:p>
          </p:txBody>
        </p:sp>
        <p:sp>
          <p:nvSpPr>
            <p:cNvPr id="379" name="Google Shape;379;p36"/>
            <p:cNvSpPr/>
            <p:nvPr/>
          </p:nvSpPr>
          <p:spPr>
            <a:xfrm>
              <a:off x="8305299" y="3539615"/>
              <a:ext cx="1886700" cy="0"/>
            </a:xfrm>
            <a:prstGeom prst="rect">
              <a:avLst/>
            </a:prstGeom>
            <a:solidFill>
              <a:srgbClr val="95D13E"/>
            </a:solidFill>
            <a:ln w="19050" cap="rnd" cmpd="sng">
              <a:solidFill>
                <a:srgbClr val="95D13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6"/>
          <p:cNvPicPr preferRelativeResize="0"/>
          <p:nvPr/>
        </p:nvPicPr>
        <p:blipFill>
          <a:blip r:embed="rId3">
            <a:alphaModFix/>
          </a:blip>
          <a:stretch>
            <a:fillRect/>
          </a:stretch>
        </p:blipFill>
        <p:spPr>
          <a:xfrm>
            <a:off x="4633050" y="6083197"/>
            <a:ext cx="1982858" cy="610925"/>
          </a:xfrm>
          <a:prstGeom prst="rect">
            <a:avLst/>
          </a:prstGeom>
          <a:noFill/>
          <a:ln>
            <a:noFill/>
          </a:ln>
        </p:spPr>
      </p:pic>
      <p:sp>
        <p:nvSpPr>
          <p:cNvPr id="381" name="Google Shape;381;p36"/>
          <p:cNvSpPr txBox="1"/>
          <p:nvPr/>
        </p:nvSpPr>
        <p:spPr>
          <a:xfrm>
            <a:off x="9274134" y="3510219"/>
            <a:ext cx="1886700" cy="1584900"/>
          </a:xfrm>
          <a:prstGeom prst="rect">
            <a:avLst/>
          </a:prstGeom>
          <a:noFill/>
          <a:ln>
            <a:noFill/>
          </a:ln>
        </p:spPr>
        <p:txBody>
          <a:bodyPr spcFirstLastPara="1" wrap="square" lIns="147100" tIns="330200" rIns="147100" bIns="330200" anchor="t" anchorCtr="0">
            <a:noAutofit/>
          </a:bodyPr>
          <a:lstStyle/>
          <a:p>
            <a:pPr marL="0" lvl="0" indent="0" algn="l" rtl="0">
              <a:spcBef>
                <a:spcPts val="0"/>
              </a:spcBef>
              <a:spcAft>
                <a:spcPts val="0"/>
              </a:spcAft>
              <a:buClr>
                <a:schemeClr val="dk1"/>
              </a:buClr>
              <a:buSzPts val="1100"/>
              <a:buFont typeface="Arial"/>
              <a:buNone/>
            </a:pPr>
            <a:r>
              <a:rPr lang="en-GB" sz="1700" dirty="0">
                <a:solidFill>
                  <a:schemeClr val="dk1"/>
                </a:solidFill>
              </a:rPr>
              <a:t>GCSE results improve</a:t>
            </a:r>
            <a:endParaRPr sz="17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7"/>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4000"/>
              <a:buFont typeface="Trebuchet MS"/>
              <a:buNone/>
            </a:pPr>
            <a:r>
              <a:rPr lang="en-GB">
                <a:solidFill>
                  <a:srgbClr val="FFFFFF"/>
                </a:solidFill>
              </a:rPr>
              <a:t>Topic one</a:t>
            </a:r>
            <a:endParaRPr/>
          </a:p>
        </p:txBody>
      </p:sp>
      <p:sp>
        <p:nvSpPr>
          <p:cNvPr id="388" name="Google Shape;388;p37"/>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a:solidFill>
                  <a:srgbClr val="FFFFFF"/>
                </a:solidFill>
              </a:rPr>
              <a:t>Subtitle</a:t>
            </a:r>
            <a:endParaRPr/>
          </a:p>
          <a:p>
            <a:pPr marL="0" lvl="0" indent="0" algn="l" rtl="0">
              <a:spcBef>
                <a:spcPts val="1000"/>
              </a:spcBef>
              <a:spcAft>
                <a:spcPts val="0"/>
              </a:spcAft>
              <a:buSzPts val="1600"/>
              <a:buNone/>
            </a:pPr>
            <a:endParaRPr/>
          </a:p>
        </p:txBody>
      </p:sp>
      <p:sp>
        <p:nvSpPr>
          <p:cNvPr id="389" name="Google Shape;389;p37"/>
          <p:cNvSpPr txBox="1"/>
          <p:nvPr/>
        </p:nvSpPr>
        <p:spPr>
          <a:xfrm>
            <a:off x="3790150" y="1547825"/>
            <a:ext cx="45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390" name="Google Shape;390;p37"/>
          <p:cNvSpPr txBox="1"/>
          <p:nvPr/>
        </p:nvSpPr>
        <p:spPr>
          <a:xfrm rot="-190">
            <a:off x="3386975" y="1999890"/>
            <a:ext cx="5423400" cy="3005921"/>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None/>
            </a:pPr>
            <a:r>
              <a:rPr lang="en-GB" sz="3500" b="1" dirty="0">
                <a:solidFill>
                  <a:schemeClr val="lt1"/>
                </a:solidFill>
                <a:latin typeface="Trebuchet MS"/>
                <a:ea typeface="Trebuchet MS"/>
                <a:cs typeface="Trebuchet MS"/>
                <a:sym typeface="Trebuchet MS"/>
              </a:rPr>
              <a:t>Employing ADHD-friendly strategies in the classroom will NOT harm any neurotypical children</a:t>
            </a:r>
            <a:endParaRPr sz="3500" b="1" dirty="0">
              <a:solidFill>
                <a:schemeClr val="lt1"/>
              </a:solidFill>
              <a:latin typeface="Trebuchet MS"/>
              <a:ea typeface="Trebuchet MS"/>
              <a:cs typeface="Trebuchet MS"/>
              <a:sym typeface="Trebuchet MS"/>
            </a:endParaRPr>
          </a:p>
        </p:txBody>
      </p:sp>
      <p:sp>
        <p:nvSpPr>
          <p:cNvPr id="391" name="Google Shape;391;p37"/>
          <p:cNvSpPr txBox="1">
            <a:spLocks noGrp="1"/>
          </p:cNvSpPr>
          <p:nvPr>
            <p:ph type="sldNum" idx="12"/>
          </p:nvPr>
        </p:nvSpPr>
        <p:spPr>
          <a:xfrm>
            <a:off x="8590663" y="604136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pic>
        <p:nvPicPr>
          <p:cNvPr id="392" name="Google Shape;392;p37"/>
          <p:cNvPicPr preferRelativeResize="0"/>
          <p:nvPr/>
        </p:nvPicPr>
        <p:blipFill>
          <a:blip r:embed="rId3">
            <a:alphaModFix/>
          </a:blip>
          <a:stretch>
            <a:fillRect/>
          </a:stretch>
        </p:blipFill>
        <p:spPr>
          <a:xfrm>
            <a:off x="677325" y="6041347"/>
            <a:ext cx="1982858" cy="61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0">
                                            <p:txEl>
                                              <p:pRg st="0" end="0"/>
                                            </p:txEl>
                                          </p:spTgt>
                                        </p:tgtEl>
                                        <p:attrNameLst>
                                          <p:attrName>style.visibility</p:attrName>
                                        </p:attrNameLst>
                                      </p:cBhvr>
                                      <p:to>
                                        <p:strVal val="visible"/>
                                      </p:to>
                                    </p:set>
                                    <p:animEffect transition="in" filter="fade">
                                      <p:cBhvr>
                                        <p:cTn id="7" dur="500"/>
                                        <p:tgtEl>
                                          <p:spTgt spid="3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4000"/>
              <a:buFont typeface="Trebuchet MS"/>
              <a:buNone/>
            </a:pPr>
            <a:r>
              <a:rPr lang="en-GB">
                <a:solidFill>
                  <a:srgbClr val="FFFFFF"/>
                </a:solidFill>
              </a:rPr>
              <a:t>Topic one</a:t>
            </a:r>
            <a:endParaRPr/>
          </a:p>
        </p:txBody>
      </p:sp>
      <p:sp>
        <p:nvSpPr>
          <p:cNvPr id="399" name="Google Shape;399;p38"/>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a:solidFill>
                  <a:srgbClr val="FFFFFF"/>
                </a:solidFill>
              </a:rPr>
              <a:t>Subtitle</a:t>
            </a:r>
            <a:endParaRPr/>
          </a:p>
          <a:p>
            <a:pPr marL="0" lvl="0" indent="0" algn="l" rtl="0">
              <a:spcBef>
                <a:spcPts val="1000"/>
              </a:spcBef>
              <a:spcAft>
                <a:spcPts val="0"/>
              </a:spcAft>
              <a:buSzPts val="1600"/>
              <a:buNone/>
            </a:pPr>
            <a:endParaRPr/>
          </a:p>
        </p:txBody>
      </p:sp>
      <p:sp>
        <p:nvSpPr>
          <p:cNvPr id="400" name="Google Shape;400;p38"/>
          <p:cNvSpPr txBox="1"/>
          <p:nvPr/>
        </p:nvSpPr>
        <p:spPr>
          <a:xfrm>
            <a:off x="3790150" y="1547825"/>
            <a:ext cx="45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401" name="Google Shape;401;p38"/>
          <p:cNvSpPr txBox="1"/>
          <p:nvPr/>
        </p:nvSpPr>
        <p:spPr>
          <a:xfrm>
            <a:off x="3387300" y="1489500"/>
            <a:ext cx="5417400" cy="4006195"/>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lt1"/>
              </a:buClr>
              <a:buSzPts val="2000"/>
              <a:buFont typeface="Arial"/>
              <a:buNone/>
            </a:pPr>
            <a:r>
              <a:rPr lang="en-GB" sz="3000" b="1" dirty="0">
                <a:solidFill>
                  <a:schemeClr val="lt1"/>
                </a:solidFill>
                <a:latin typeface="Trebuchet MS"/>
                <a:ea typeface="Trebuchet MS"/>
                <a:cs typeface="Trebuchet MS"/>
                <a:sym typeface="Trebuchet MS"/>
              </a:rPr>
              <a:t>ADHD Children are perceived to have some of the most extreme behaviours, so, if you treat every child in the classroom as though they have adhd then you will hit every behaviour profile on the way down</a:t>
            </a:r>
            <a:endParaRPr sz="3000" b="1" dirty="0">
              <a:solidFill>
                <a:schemeClr val="lt1"/>
              </a:solidFill>
              <a:latin typeface="Trebuchet MS"/>
              <a:ea typeface="Trebuchet MS"/>
              <a:cs typeface="Trebuchet MS"/>
              <a:sym typeface="Trebuchet MS"/>
            </a:endParaRPr>
          </a:p>
        </p:txBody>
      </p:sp>
      <p:pic>
        <p:nvPicPr>
          <p:cNvPr id="402" name="Google Shape;402;p38"/>
          <p:cNvPicPr preferRelativeResize="0"/>
          <p:nvPr/>
        </p:nvPicPr>
        <p:blipFill>
          <a:blip r:embed="rId3">
            <a:alphaModFix/>
          </a:blip>
          <a:stretch>
            <a:fillRect/>
          </a:stretch>
        </p:blipFill>
        <p:spPr>
          <a:xfrm>
            <a:off x="677325" y="6023672"/>
            <a:ext cx="1982858" cy="61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animEffect transition="in" filter="fade">
                                      <p:cBhvr>
                                        <p:cTn id="7" dur="500"/>
                                        <p:tgtEl>
                                          <p:spTgt spid="4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GB"/>
              <a:t>More and more employers are trying to attract people who have ADHD and we can see why</a:t>
            </a:r>
            <a:endParaRPr/>
          </a:p>
        </p:txBody>
      </p:sp>
      <p:grpSp>
        <p:nvGrpSpPr>
          <p:cNvPr id="409" name="Google Shape;409;p39"/>
          <p:cNvGrpSpPr/>
          <p:nvPr/>
        </p:nvGrpSpPr>
        <p:grpSpPr>
          <a:xfrm>
            <a:off x="693424" y="4002786"/>
            <a:ext cx="10811246" cy="1481192"/>
            <a:chOff x="300232" y="2539746"/>
            <a:chExt cx="10811246" cy="1481192"/>
          </a:xfrm>
        </p:grpSpPr>
        <p:sp>
          <p:nvSpPr>
            <p:cNvPr id="410" name="Google Shape;410;p39"/>
            <p:cNvSpPr/>
            <p:nvPr/>
          </p:nvSpPr>
          <p:spPr>
            <a:xfrm>
              <a:off x="300232" y="2951374"/>
              <a:ext cx="2389225" cy="487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a:off x="300232" y="3417023"/>
              <a:ext cx="2389225" cy="603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3107572" y="2951374"/>
              <a:ext cx="2389225" cy="487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5914913" y="2951374"/>
              <a:ext cx="2389225" cy="487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p:nvPr/>
          </p:nvSpPr>
          <p:spPr>
            <a:xfrm>
              <a:off x="6251818" y="2539746"/>
              <a:ext cx="2389225" cy="6039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a:off x="8722253" y="2951374"/>
              <a:ext cx="2389225" cy="4874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6" name="Google Shape;416;p39"/>
          <p:cNvPicPr preferRelativeResize="0"/>
          <p:nvPr/>
        </p:nvPicPr>
        <p:blipFill>
          <a:blip r:embed="rId3">
            <a:alphaModFix/>
          </a:blip>
          <a:stretch>
            <a:fillRect/>
          </a:stretch>
        </p:blipFill>
        <p:spPr>
          <a:xfrm>
            <a:off x="4633050" y="6083197"/>
            <a:ext cx="1982858" cy="610925"/>
          </a:xfrm>
          <a:prstGeom prst="rect">
            <a:avLst/>
          </a:prstGeom>
          <a:noFill/>
          <a:ln>
            <a:noFill/>
          </a:ln>
        </p:spPr>
      </p:pic>
      <p:sp>
        <p:nvSpPr>
          <p:cNvPr id="417" name="Google Shape;417;p39"/>
          <p:cNvSpPr/>
          <p:nvPr/>
        </p:nvSpPr>
        <p:spPr>
          <a:xfrm>
            <a:off x="892975" y="2341575"/>
            <a:ext cx="1686600" cy="1666800"/>
          </a:xfrm>
          <a:prstGeom prst="flowChartConnector">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18" name="Google Shape;418;p39"/>
          <p:cNvSpPr txBox="1"/>
          <p:nvPr/>
        </p:nvSpPr>
        <p:spPr>
          <a:xfrm>
            <a:off x="992200" y="2540000"/>
            <a:ext cx="1587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dirty="0">
                <a:solidFill>
                  <a:schemeClr val="lt1"/>
                </a:solidFill>
                <a:latin typeface="Trebuchet MS"/>
                <a:ea typeface="Trebuchet MS"/>
                <a:cs typeface="Trebuchet MS"/>
                <a:sym typeface="Trebuchet MS"/>
              </a:rPr>
              <a:t>Bishop Grosseteste University</a:t>
            </a:r>
            <a:endParaRPr sz="2000" b="1" dirty="0">
              <a:solidFill>
                <a:schemeClr val="lt1"/>
              </a:solidFill>
              <a:latin typeface="Trebuchet MS"/>
              <a:ea typeface="Trebuchet MS"/>
              <a:cs typeface="Trebuchet MS"/>
              <a:sym typeface="Trebuchet MS"/>
            </a:endParaRPr>
          </a:p>
        </p:txBody>
      </p:sp>
      <p:sp>
        <p:nvSpPr>
          <p:cNvPr id="419" name="Google Shape;419;p39"/>
          <p:cNvSpPr txBox="1"/>
          <p:nvPr/>
        </p:nvSpPr>
        <p:spPr>
          <a:xfrm>
            <a:off x="892974" y="4676338"/>
            <a:ext cx="8455725"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latin typeface="Trebuchet MS"/>
                <a:ea typeface="Trebuchet MS"/>
                <a:cs typeface="Trebuchet MS"/>
                <a:sym typeface="Trebuchet MS"/>
              </a:rPr>
              <a:t>We are working with these organisations and many more to create a fully neuro-inclusive environment</a:t>
            </a:r>
            <a:endParaRPr sz="2800" dirty="0">
              <a:latin typeface="Trebuchet MS"/>
              <a:ea typeface="Trebuchet MS"/>
              <a:cs typeface="Trebuchet MS"/>
              <a:sym typeface="Trebuchet MS"/>
            </a:endParaRPr>
          </a:p>
        </p:txBody>
      </p:sp>
      <p:sp>
        <p:nvSpPr>
          <p:cNvPr id="420" name="Google Shape;420;p39"/>
          <p:cNvSpPr/>
          <p:nvPr/>
        </p:nvSpPr>
        <p:spPr>
          <a:xfrm>
            <a:off x="3883025" y="2341575"/>
            <a:ext cx="1686600" cy="1666800"/>
          </a:xfrm>
          <a:prstGeom prst="flowChartConnector">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Trebuchet MS"/>
              <a:ea typeface="Trebuchet MS"/>
              <a:cs typeface="Trebuchet MS"/>
              <a:sym typeface="Trebuchet MS"/>
            </a:endParaRPr>
          </a:p>
        </p:txBody>
      </p:sp>
      <p:sp>
        <p:nvSpPr>
          <p:cNvPr id="421" name="Google Shape;421;p39"/>
          <p:cNvSpPr txBox="1"/>
          <p:nvPr/>
        </p:nvSpPr>
        <p:spPr>
          <a:xfrm>
            <a:off x="3882950" y="2540000"/>
            <a:ext cx="1686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dirty="0">
                <a:solidFill>
                  <a:schemeClr val="lt1"/>
                </a:solidFill>
                <a:latin typeface="Trebuchet MS"/>
                <a:ea typeface="Trebuchet MS"/>
                <a:cs typeface="Trebuchet MS"/>
                <a:sym typeface="Trebuchet MS"/>
              </a:rPr>
              <a:t>Royal Shakespeare Company</a:t>
            </a:r>
            <a:endParaRPr sz="2000" b="1" dirty="0">
              <a:solidFill>
                <a:schemeClr val="lt1"/>
              </a:solidFill>
              <a:latin typeface="Trebuchet MS"/>
              <a:ea typeface="Trebuchet MS"/>
              <a:cs typeface="Trebuchet MS"/>
              <a:sym typeface="Trebuchet MS"/>
            </a:endParaRPr>
          </a:p>
        </p:txBody>
      </p:sp>
      <p:sp>
        <p:nvSpPr>
          <p:cNvPr id="422" name="Google Shape;422;p39"/>
          <p:cNvSpPr/>
          <p:nvPr/>
        </p:nvSpPr>
        <p:spPr>
          <a:xfrm>
            <a:off x="6615900" y="2341575"/>
            <a:ext cx="1686600" cy="1666800"/>
          </a:xfrm>
          <a:prstGeom prst="flowChartConnector">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23" name="Google Shape;423;p39"/>
          <p:cNvSpPr txBox="1"/>
          <p:nvPr/>
        </p:nvSpPr>
        <p:spPr>
          <a:xfrm>
            <a:off x="6715125" y="2540000"/>
            <a:ext cx="1587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dirty="0">
                <a:solidFill>
                  <a:schemeClr val="lt1"/>
                </a:solidFill>
                <a:latin typeface="Trebuchet MS"/>
                <a:ea typeface="Trebuchet MS"/>
                <a:cs typeface="Trebuchet MS"/>
                <a:sym typeface="Trebuchet MS"/>
              </a:rPr>
              <a:t>Financial Institution in London</a:t>
            </a:r>
            <a:endParaRPr sz="2000" b="1" dirty="0">
              <a:solidFill>
                <a:schemeClr val="lt1"/>
              </a:solidFill>
              <a:latin typeface="Trebuchet MS"/>
              <a:ea typeface="Trebuchet MS"/>
              <a:cs typeface="Trebuchet MS"/>
              <a:sym typeface="Trebuchet MS"/>
            </a:endParaRPr>
          </a:p>
        </p:txBody>
      </p:sp>
      <p:sp>
        <p:nvSpPr>
          <p:cNvPr id="424" name="Google Shape;424;p39"/>
          <p:cNvSpPr/>
          <p:nvPr/>
        </p:nvSpPr>
        <p:spPr>
          <a:xfrm>
            <a:off x="9348775" y="2341575"/>
            <a:ext cx="1686600" cy="1666800"/>
          </a:xfrm>
          <a:prstGeom prst="flowChartConnector">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425" name="Google Shape;425;p39"/>
          <p:cNvSpPr txBox="1"/>
          <p:nvPr/>
        </p:nvSpPr>
        <p:spPr>
          <a:xfrm>
            <a:off x="9348700" y="2608907"/>
            <a:ext cx="1686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dirty="0">
                <a:solidFill>
                  <a:schemeClr val="lt1"/>
                </a:solidFill>
                <a:latin typeface="Trebuchet MS"/>
                <a:ea typeface="Trebuchet MS"/>
                <a:cs typeface="Trebuchet MS"/>
                <a:sym typeface="Trebuchet MS"/>
              </a:rPr>
              <a:t>Lincolnshire County Council</a:t>
            </a:r>
            <a:endParaRPr sz="2000" b="1" dirty="0">
              <a:solidFill>
                <a:schemeClr val="l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animEffect transition="in" filter="fade">
                                      <p:cBhvr>
                                        <p:cTn id="7" dur="500"/>
                                        <p:tgtEl>
                                          <p:spTgt spid="41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1">
                                            <p:txEl>
                                              <p:pRg st="0" end="0"/>
                                            </p:txEl>
                                          </p:spTgt>
                                        </p:tgtEl>
                                        <p:attrNameLst>
                                          <p:attrName>style.visibility</p:attrName>
                                        </p:attrNameLst>
                                      </p:cBhvr>
                                      <p:to>
                                        <p:strVal val="visible"/>
                                      </p:to>
                                    </p:set>
                                    <p:animEffect transition="in" filter="fade">
                                      <p:cBhvr>
                                        <p:cTn id="11" dur="500"/>
                                        <p:tgtEl>
                                          <p:spTgt spid="42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3">
                                            <p:txEl>
                                              <p:pRg st="0" end="0"/>
                                            </p:txEl>
                                          </p:spTgt>
                                        </p:tgtEl>
                                        <p:attrNameLst>
                                          <p:attrName>style.visibility</p:attrName>
                                        </p:attrNameLst>
                                      </p:cBhvr>
                                      <p:to>
                                        <p:strVal val="visible"/>
                                      </p:to>
                                    </p:set>
                                    <p:animEffect transition="in" filter="fade">
                                      <p:cBhvr>
                                        <p:cTn id="15" dur="500"/>
                                        <p:tgtEl>
                                          <p:spTgt spid="423">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5">
                                            <p:txEl>
                                              <p:pRg st="0" end="0"/>
                                            </p:txEl>
                                          </p:spTgt>
                                        </p:tgtEl>
                                        <p:attrNameLst>
                                          <p:attrName>style.visibility</p:attrName>
                                        </p:attrNameLst>
                                      </p:cBhvr>
                                      <p:to>
                                        <p:strVal val="visible"/>
                                      </p:to>
                                    </p:set>
                                    <p:animEffect transition="in" filter="fade">
                                      <p:cBhvr>
                                        <p:cTn id="19" dur="500"/>
                                        <p:tgtEl>
                                          <p:spTgt spid="425">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19">
                                            <p:txEl>
                                              <p:pRg st="0" end="0"/>
                                            </p:txEl>
                                          </p:spTgt>
                                        </p:tgtEl>
                                        <p:attrNameLst>
                                          <p:attrName>style.visibility</p:attrName>
                                        </p:attrNameLst>
                                      </p:cBhvr>
                                      <p:to>
                                        <p:strVal val="visible"/>
                                      </p:to>
                                    </p:set>
                                    <p:animEffect transition="in" filter="fade">
                                      <p:cBhvr>
                                        <p:cTn id="23" dur="500"/>
                                        <p:tgtEl>
                                          <p:spTgt spid="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0"/>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4000"/>
              <a:buFont typeface="Trebuchet MS"/>
              <a:buNone/>
            </a:pPr>
            <a:r>
              <a:rPr lang="en-GB">
                <a:solidFill>
                  <a:srgbClr val="FFFFFF"/>
                </a:solidFill>
              </a:rPr>
              <a:t>Topic one</a:t>
            </a:r>
            <a:endParaRPr/>
          </a:p>
        </p:txBody>
      </p:sp>
      <p:sp>
        <p:nvSpPr>
          <p:cNvPr id="432" name="Google Shape;432;p40"/>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a:solidFill>
                  <a:srgbClr val="FFFFFF"/>
                </a:solidFill>
              </a:rPr>
              <a:t>Subtitle</a:t>
            </a:r>
            <a:endParaRPr/>
          </a:p>
          <a:p>
            <a:pPr marL="0" lvl="0" indent="0" algn="l" rtl="0">
              <a:spcBef>
                <a:spcPts val="1000"/>
              </a:spcBef>
              <a:spcAft>
                <a:spcPts val="0"/>
              </a:spcAft>
              <a:buSzPts val="1600"/>
              <a:buNone/>
            </a:pPr>
            <a:endParaRPr/>
          </a:p>
        </p:txBody>
      </p:sp>
      <p:sp>
        <p:nvSpPr>
          <p:cNvPr id="433" name="Google Shape;433;p40"/>
          <p:cNvSpPr txBox="1"/>
          <p:nvPr/>
        </p:nvSpPr>
        <p:spPr>
          <a:xfrm>
            <a:off x="3790150" y="1547825"/>
            <a:ext cx="45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434" name="Google Shape;434;p40"/>
          <p:cNvSpPr txBox="1"/>
          <p:nvPr/>
        </p:nvSpPr>
        <p:spPr>
          <a:xfrm>
            <a:off x="3452825" y="1170775"/>
            <a:ext cx="5417400" cy="46012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100" b="1" dirty="0">
                <a:solidFill>
                  <a:schemeClr val="lt1"/>
                </a:solidFill>
                <a:latin typeface="Trebuchet MS"/>
                <a:ea typeface="Trebuchet MS"/>
                <a:cs typeface="Trebuchet MS"/>
                <a:sym typeface="Trebuchet MS"/>
              </a:rPr>
              <a:t>The School environment should be fully neuro-inclusive</a:t>
            </a:r>
          </a:p>
          <a:p>
            <a:pPr marL="0" lvl="0" indent="0" algn="ctr" rtl="0">
              <a:spcBef>
                <a:spcPts val="0"/>
              </a:spcBef>
              <a:spcAft>
                <a:spcPts val="0"/>
              </a:spcAft>
              <a:buNone/>
            </a:pPr>
            <a:r>
              <a:rPr lang="en-GB" sz="4100" b="1" dirty="0">
                <a:solidFill>
                  <a:schemeClr val="lt1"/>
                </a:solidFill>
                <a:latin typeface="Trebuchet MS"/>
                <a:ea typeface="Trebuchet MS"/>
                <a:cs typeface="Trebuchet MS"/>
                <a:sym typeface="Trebuchet MS"/>
              </a:rPr>
              <a:t> </a:t>
            </a:r>
            <a:endParaRPr sz="4100" b="1" dirty="0">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sz="4100" b="1" dirty="0">
                <a:solidFill>
                  <a:schemeClr val="lt1"/>
                </a:solidFill>
                <a:latin typeface="Trebuchet MS"/>
                <a:ea typeface="Trebuchet MS"/>
                <a:cs typeface="Trebuchet MS"/>
                <a:sym typeface="Trebuchet MS"/>
              </a:rPr>
              <a:t>It should be ahead of the times</a:t>
            </a:r>
            <a:endParaRPr sz="2900" b="1" dirty="0">
              <a:solidFill>
                <a:schemeClr val="lt1"/>
              </a:solidFill>
              <a:latin typeface="Trebuchet MS"/>
              <a:ea typeface="Trebuchet MS"/>
              <a:cs typeface="Trebuchet MS"/>
              <a:sym typeface="Trebuchet MS"/>
            </a:endParaRPr>
          </a:p>
        </p:txBody>
      </p:sp>
      <p:pic>
        <p:nvPicPr>
          <p:cNvPr id="435" name="Google Shape;435;p40"/>
          <p:cNvPicPr preferRelativeResize="0"/>
          <p:nvPr/>
        </p:nvPicPr>
        <p:blipFill>
          <a:blip r:embed="rId3">
            <a:alphaModFix/>
          </a:blip>
          <a:stretch>
            <a:fillRect/>
          </a:stretch>
        </p:blipFill>
        <p:spPr>
          <a:xfrm>
            <a:off x="677325" y="6063372"/>
            <a:ext cx="1982858" cy="61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animEffect transition="in" filter="dissolve">
                                      <p:cBhvr>
                                        <p:cTn id="7" dur="500"/>
                                        <p:tgtEl>
                                          <p:spTgt spid="43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34">
                                            <p:txEl>
                                              <p:pRg st="1" end="1"/>
                                            </p:txEl>
                                          </p:spTgt>
                                        </p:tgtEl>
                                        <p:attrNameLst>
                                          <p:attrName>style.visibility</p:attrName>
                                        </p:attrNameLst>
                                      </p:cBhvr>
                                      <p:to>
                                        <p:strVal val="visible"/>
                                      </p:to>
                                    </p:set>
                                    <p:animEffect transition="in" filter="dissolve">
                                      <p:cBhvr>
                                        <p:cTn id="10" dur="500"/>
                                        <p:tgtEl>
                                          <p:spTgt spid="43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34">
                                            <p:txEl>
                                              <p:pRg st="2" end="2"/>
                                            </p:txEl>
                                          </p:spTgt>
                                        </p:tgtEl>
                                        <p:attrNameLst>
                                          <p:attrName>style.visibility</p:attrName>
                                        </p:attrNameLst>
                                      </p:cBhvr>
                                      <p:to>
                                        <p:strVal val="visible"/>
                                      </p:to>
                                    </p:set>
                                    <p:animEffect transition="in" filter="dissolve">
                                      <p:cBhvr>
                                        <p:cTn id="13" dur="500"/>
                                        <p:tgtEl>
                                          <p:spTgt spid="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1"/>
          <p:cNvSpPr txBox="1">
            <a:spLocks noGrp="1"/>
          </p:cNvSpPr>
          <p:nvPr>
            <p:ph type="title"/>
          </p:nvPr>
        </p:nvSpPr>
        <p:spPr>
          <a:xfrm>
            <a:off x="674700" y="1448600"/>
            <a:ext cx="4464900" cy="3855300"/>
          </a:xfrm>
          <a:prstGeom prst="rect">
            <a:avLst/>
          </a:prstGeom>
          <a:noFill/>
          <a:ln>
            <a:noFill/>
          </a:ln>
        </p:spPr>
        <p:txBody>
          <a:bodyPr spcFirstLastPara="1" wrap="square" lIns="91425" tIns="45700" rIns="91425" bIns="45700" anchor="t" anchorCtr="0">
            <a:noAutofit/>
          </a:bodyPr>
          <a:lstStyle/>
          <a:p>
            <a:pPr marL="457200" lvl="0" indent="-228600" algn="ctr" rtl="0">
              <a:spcBef>
                <a:spcPts val="0"/>
              </a:spcBef>
              <a:spcAft>
                <a:spcPts val="0"/>
              </a:spcAft>
              <a:buClr>
                <a:schemeClr val="dk1"/>
              </a:buClr>
              <a:buSzPts val="1100"/>
              <a:buFont typeface="Arial"/>
              <a:buNone/>
            </a:pPr>
            <a:r>
              <a:rPr lang="en-GB" sz="2700" b="1" dirty="0">
                <a:latin typeface="Calibri"/>
                <a:ea typeface="Calibri"/>
                <a:cs typeface="Calibri"/>
                <a:sym typeface="Calibri"/>
              </a:rPr>
              <a:t>Research </a:t>
            </a:r>
            <a:endParaRPr sz="2700" b="1" dirty="0">
              <a:latin typeface="Calibri"/>
              <a:ea typeface="Calibri"/>
              <a:cs typeface="Calibri"/>
              <a:sym typeface="Calibri"/>
            </a:endParaRPr>
          </a:p>
          <a:p>
            <a:pPr marL="457200" lvl="0" indent="-228600" algn="ctr" rtl="0">
              <a:spcBef>
                <a:spcPts val="0"/>
              </a:spcBef>
              <a:spcAft>
                <a:spcPts val="0"/>
              </a:spcAft>
              <a:buClr>
                <a:schemeClr val="dk1"/>
              </a:buClr>
              <a:buSzPts val="1100"/>
              <a:buFont typeface="Arial"/>
              <a:buNone/>
            </a:pPr>
            <a:r>
              <a:rPr lang="en-GB" sz="2700" b="1" dirty="0">
                <a:latin typeface="Calibri"/>
                <a:ea typeface="Calibri"/>
                <a:cs typeface="Calibri"/>
                <a:sym typeface="Calibri"/>
              </a:rPr>
              <a:t>shows through their school lifespan, children with ADHD receive on average 30,000 more negative responses from teachers and peers than children who don’t have ADHD</a:t>
            </a:r>
            <a:endParaRPr sz="5200" b="1" dirty="0"/>
          </a:p>
        </p:txBody>
      </p:sp>
      <p:sp>
        <p:nvSpPr>
          <p:cNvPr id="442" name="Google Shape;442;p41"/>
          <p:cNvSpPr txBox="1">
            <a:spLocks noGrp="1"/>
          </p:cNvSpPr>
          <p:nvPr>
            <p:ph type="sldNum" idx="12"/>
          </p:nvPr>
        </p:nvSpPr>
        <p:spPr>
          <a:xfrm>
            <a:off x="10506456" y="6356350"/>
            <a:ext cx="85039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443" name="Google Shape;443;p41"/>
          <p:cNvSpPr txBox="1">
            <a:spLocks noGrp="1"/>
          </p:cNvSpPr>
          <p:nvPr>
            <p:ph type="body" idx="1"/>
          </p:nvPr>
        </p:nvSpPr>
        <p:spPr>
          <a:xfrm>
            <a:off x="5139600" y="1918447"/>
            <a:ext cx="6369900" cy="2659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344"/>
              <a:buNone/>
            </a:pPr>
            <a:r>
              <a:rPr lang="en-GB" sz="3580" b="1" dirty="0">
                <a:solidFill>
                  <a:schemeClr val="dk2"/>
                </a:solidFill>
              </a:rPr>
              <a:t>	Sharon O’Dell</a:t>
            </a:r>
            <a:endParaRPr sz="3580" b="1" dirty="0">
              <a:solidFill>
                <a:schemeClr val="dk2"/>
              </a:solidFill>
            </a:endParaRPr>
          </a:p>
          <a:p>
            <a:pPr marL="457200" lvl="0" indent="0" algn="l" rtl="0">
              <a:lnSpc>
                <a:spcPct val="100000"/>
              </a:lnSpc>
              <a:spcBef>
                <a:spcPts val="1000"/>
              </a:spcBef>
              <a:spcAft>
                <a:spcPts val="0"/>
              </a:spcAft>
              <a:buNone/>
            </a:pPr>
            <a:r>
              <a:rPr lang="en-GB" sz="3160" dirty="0">
                <a:solidFill>
                  <a:schemeClr val="dk2"/>
                </a:solidFill>
              </a:rPr>
              <a:t>	CEO and Founder </a:t>
            </a:r>
            <a:endParaRPr sz="3160" dirty="0">
              <a:solidFill>
                <a:schemeClr val="dk2"/>
              </a:solidFill>
            </a:endParaRPr>
          </a:p>
          <a:p>
            <a:pPr marL="457200" lvl="0" indent="0" algn="l" rtl="0">
              <a:lnSpc>
                <a:spcPct val="100000"/>
              </a:lnSpc>
              <a:spcBef>
                <a:spcPts val="1000"/>
              </a:spcBef>
              <a:spcAft>
                <a:spcPts val="0"/>
              </a:spcAft>
              <a:buNone/>
            </a:pPr>
            <a:r>
              <a:rPr lang="en-GB" sz="3160" dirty="0">
                <a:solidFill>
                  <a:schemeClr val="dk2"/>
                </a:solidFill>
              </a:rPr>
              <a:t>	of ADHD Lincs </a:t>
            </a:r>
            <a:endParaRPr sz="3160" dirty="0">
              <a:solidFill>
                <a:schemeClr val="dk2"/>
              </a:solidFill>
            </a:endParaRPr>
          </a:p>
          <a:p>
            <a:pPr marL="457200" lvl="0" indent="0" algn="l" rtl="0">
              <a:lnSpc>
                <a:spcPct val="100000"/>
              </a:lnSpc>
              <a:spcBef>
                <a:spcPts val="1000"/>
              </a:spcBef>
              <a:spcAft>
                <a:spcPts val="0"/>
              </a:spcAft>
              <a:buNone/>
            </a:pPr>
            <a:endParaRPr sz="3160" dirty="0">
              <a:solidFill>
                <a:schemeClr val="dk2"/>
              </a:solidFill>
            </a:endParaRPr>
          </a:p>
          <a:p>
            <a:pPr marL="0" lvl="0" indent="0" algn="l" rtl="0">
              <a:lnSpc>
                <a:spcPct val="80000"/>
              </a:lnSpc>
              <a:spcBef>
                <a:spcPts val="3000"/>
              </a:spcBef>
              <a:spcAft>
                <a:spcPts val="0"/>
              </a:spcAft>
              <a:buSzPts val="1008"/>
              <a:buNone/>
            </a:pPr>
            <a:r>
              <a:rPr lang="en-GB" sz="3160" b="1" dirty="0" err="1">
                <a:solidFill>
                  <a:schemeClr val="dk2"/>
                </a:solidFill>
              </a:rPr>
              <a:t>facebook</a:t>
            </a:r>
            <a:r>
              <a:rPr lang="en-GB" sz="3160" b="1" dirty="0">
                <a:solidFill>
                  <a:schemeClr val="dk2"/>
                </a:solidFill>
              </a:rPr>
              <a:t>/</a:t>
            </a:r>
            <a:r>
              <a:rPr lang="en-GB" sz="3160" b="1" dirty="0" err="1">
                <a:solidFill>
                  <a:schemeClr val="dk2"/>
                </a:solidFill>
              </a:rPr>
              <a:t>adhd.lincs</a:t>
            </a:r>
            <a:r>
              <a:rPr lang="en-GB" sz="3160" b="1" dirty="0">
                <a:solidFill>
                  <a:schemeClr val="dk2"/>
                </a:solidFill>
              </a:rPr>
              <a:t>/</a:t>
            </a:r>
            <a:endParaRPr sz="3580" b="1" dirty="0">
              <a:solidFill>
                <a:schemeClr val="dk2"/>
              </a:solidFill>
            </a:endParaRPr>
          </a:p>
          <a:p>
            <a:pPr marL="0" lvl="0" indent="0" algn="l" rtl="0">
              <a:lnSpc>
                <a:spcPct val="80000"/>
              </a:lnSpc>
              <a:spcBef>
                <a:spcPts val="1000"/>
              </a:spcBef>
              <a:spcAft>
                <a:spcPts val="0"/>
              </a:spcAft>
              <a:buSzPts val="1344"/>
              <a:buNone/>
            </a:pPr>
            <a:endParaRPr sz="1879" b="1" dirty="0"/>
          </a:p>
        </p:txBody>
      </p:sp>
      <p:pic>
        <p:nvPicPr>
          <p:cNvPr id="444" name="Google Shape;444;p41"/>
          <p:cNvPicPr preferRelativeResize="0"/>
          <p:nvPr/>
        </p:nvPicPr>
        <p:blipFill>
          <a:blip r:embed="rId3">
            <a:alphaModFix/>
          </a:blip>
          <a:stretch>
            <a:fillRect/>
          </a:stretch>
        </p:blipFill>
        <p:spPr>
          <a:xfrm>
            <a:off x="6438825" y="6110547"/>
            <a:ext cx="1982858" cy="61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dissolve">
                                      <p:cBhvr>
                                        <p:cTn id="7"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8"/>
        <p:cNvGrpSpPr/>
        <p:nvPr/>
      </p:nvGrpSpPr>
      <p:grpSpPr>
        <a:xfrm>
          <a:off x="0" y="0"/>
          <a:ext cx="0" cy="0"/>
          <a:chOff x="0" y="0"/>
          <a:chExt cx="0" cy="0"/>
        </a:xfrm>
      </p:grpSpPr>
      <p:pic>
        <p:nvPicPr>
          <p:cNvPr id="459" name="Google Shape;459;p43"/>
          <p:cNvPicPr preferRelativeResize="0">
            <a:picLocks noGrp="1"/>
          </p:cNvPicPr>
          <p:nvPr>
            <p:ph type="pic" idx="2"/>
          </p:nvPr>
        </p:nvPicPr>
        <p:blipFill rotWithShape="1">
          <a:blip r:embed="rId3">
            <a:alphaModFix/>
          </a:blip>
          <a:srcRect l="21441" r="21441"/>
          <a:stretch/>
        </p:blipFill>
        <p:spPr>
          <a:xfrm>
            <a:off x="0" y="1"/>
            <a:ext cx="12192000" cy="6857998"/>
          </a:xfrm>
          <a:prstGeom prst="rect">
            <a:avLst/>
          </a:prstGeom>
          <a:noFill/>
          <a:ln>
            <a:noFill/>
          </a:ln>
        </p:spPr>
      </p:pic>
      <p:sp>
        <p:nvSpPr>
          <p:cNvPr id="460" name="Google Shape;460;p43"/>
          <p:cNvSpPr txBox="1">
            <a:spLocks noGrp="1"/>
          </p:cNvSpPr>
          <p:nvPr>
            <p:ph type="title"/>
          </p:nvPr>
        </p:nvSpPr>
        <p:spPr>
          <a:xfrm>
            <a:off x="2020100" y="350725"/>
            <a:ext cx="5923800" cy="5923800"/>
          </a:xfrm>
          <a:prstGeom prst="rect">
            <a:avLst/>
          </a:prstGeom>
          <a:solidFill>
            <a:schemeClr val="lt1">
              <a:alpha val="94900"/>
            </a:schemeClr>
          </a:solidFill>
          <a:ln>
            <a:noFill/>
          </a:ln>
        </p:spPr>
        <p:txBody>
          <a:bodyPr spcFirstLastPara="1" wrap="square" lIns="457200" tIns="45700" rIns="457200" bIns="2331700" anchor="ctr" anchorCtr="0">
            <a:noAutofit/>
          </a:bodyPr>
          <a:lstStyle/>
          <a:p>
            <a:pPr marL="0" lvl="0" indent="0" algn="l" rtl="0">
              <a:lnSpc>
                <a:spcPct val="138000"/>
              </a:lnSpc>
              <a:spcBef>
                <a:spcPts val="0"/>
              </a:spcBef>
              <a:spcAft>
                <a:spcPts val="0"/>
              </a:spcAft>
              <a:buNone/>
            </a:pPr>
            <a:endParaRPr sz="2700">
              <a:latin typeface="Arial"/>
              <a:ea typeface="Arial"/>
              <a:cs typeface="Arial"/>
              <a:sym typeface="Arial"/>
            </a:endParaRPr>
          </a:p>
          <a:p>
            <a:pPr marL="0" lvl="0" indent="0" algn="l" rtl="0">
              <a:lnSpc>
                <a:spcPct val="138000"/>
              </a:lnSpc>
              <a:spcBef>
                <a:spcPts val="0"/>
              </a:spcBef>
              <a:spcAft>
                <a:spcPts val="0"/>
              </a:spcAft>
              <a:buNone/>
            </a:pPr>
            <a:endParaRPr sz="2700">
              <a:latin typeface="Arial"/>
              <a:ea typeface="Arial"/>
              <a:cs typeface="Arial"/>
              <a:sym typeface="Arial"/>
            </a:endParaRPr>
          </a:p>
          <a:p>
            <a:pPr marL="0" lvl="0" indent="0" algn="l" rtl="0">
              <a:lnSpc>
                <a:spcPct val="138000"/>
              </a:lnSpc>
              <a:spcBef>
                <a:spcPts val="0"/>
              </a:spcBef>
              <a:spcAft>
                <a:spcPts val="0"/>
              </a:spcAft>
              <a:buNone/>
            </a:pPr>
            <a:endParaRPr sz="2700">
              <a:latin typeface="Arial"/>
              <a:ea typeface="Arial"/>
              <a:cs typeface="Arial"/>
              <a:sym typeface="Arial"/>
            </a:endParaRPr>
          </a:p>
          <a:p>
            <a:pPr marL="0" lvl="0" indent="0" algn="l" rtl="0">
              <a:lnSpc>
                <a:spcPct val="90000"/>
              </a:lnSpc>
              <a:spcBef>
                <a:spcPts val="0"/>
              </a:spcBef>
              <a:spcAft>
                <a:spcPts val="0"/>
              </a:spcAft>
              <a:buNone/>
            </a:pPr>
            <a:endParaRPr sz="2600">
              <a:solidFill>
                <a:srgbClr val="233A44"/>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rgbClr val="233A44"/>
              </a:solidFill>
              <a:latin typeface="Calibri"/>
              <a:ea typeface="Calibri"/>
              <a:cs typeface="Calibri"/>
              <a:sym typeface="Calibri"/>
            </a:endParaRPr>
          </a:p>
          <a:p>
            <a:pPr marL="0" lvl="0" indent="0" algn="l" rtl="0">
              <a:lnSpc>
                <a:spcPct val="90000"/>
              </a:lnSpc>
              <a:spcBef>
                <a:spcPts val="0"/>
              </a:spcBef>
              <a:spcAft>
                <a:spcPts val="0"/>
              </a:spcAft>
              <a:buClr>
                <a:schemeClr val="lt1"/>
              </a:buClr>
              <a:buSzPts val="2800"/>
              <a:buFont typeface="Arial"/>
              <a:buNone/>
            </a:pPr>
            <a:r>
              <a:rPr lang="en-GB" sz="2600">
                <a:solidFill>
                  <a:srgbClr val="233A44"/>
                </a:solidFill>
                <a:latin typeface="Calibri"/>
                <a:ea typeface="Calibri"/>
                <a:cs typeface="Calibri"/>
                <a:sym typeface="Calibri"/>
              </a:rPr>
              <a:t>“It is important for children with ADHD to have teachers who understand the impact of ADHD on academic performance. </a:t>
            </a:r>
            <a:endParaRPr sz="2600">
              <a:solidFill>
                <a:srgbClr val="233A44"/>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Font typeface="Arial"/>
              <a:buNone/>
            </a:pPr>
            <a:r>
              <a:rPr lang="en-GB" sz="2600">
                <a:solidFill>
                  <a:srgbClr val="233A44"/>
                </a:solidFill>
                <a:latin typeface="Calibri"/>
                <a:ea typeface="Calibri"/>
                <a:cs typeface="Calibri"/>
                <a:sym typeface="Calibri"/>
              </a:rPr>
              <a:t>The more knowledgeable teachers are about effective strategies, the more successful they are in helping their students. </a:t>
            </a:r>
            <a:endParaRPr sz="2600">
              <a:solidFill>
                <a:srgbClr val="233A44"/>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Font typeface="Arial"/>
              <a:buNone/>
            </a:pPr>
            <a:r>
              <a:rPr lang="en-GB" sz="2600">
                <a:solidFill>
                  <a:srgbClr val="233A44"/>
                </a:solidFill>
                <a:latin typeface="Calibri"/>
                <a:ea typeface="Calibri"/>
                <a:cs typeface="Calibri"/>
                <a:sym typeface="Calibri"/>
              </a:rPr>
              <a:t>The need for ADHD-specific teaching methods to help improve performance and increase school success has never been more critical”</a:t>
            </a:r>
            <a:endParaRPr sz="2600">
              <a:solidFill>
                <a:srgbClr val="233A44"/>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Font typeface="Arial"/>
              <a:buNone/>
            </a:pPr>
            <a:endParaRPr sz="1700">
              <a:solidFill>
                <a:srgbClr val="233A44"/>
              </a:solidFill>
              <a:latin typeface="Calibri"/>
              <a:ea typeface="Calibri"/>
              <a:cs typeface="Calibri"/>
              <a:sym typeface="Calibri"/>
            </a:endParaRPr>
          </a:p>
          <a:p>
            <a:pPr marL="0" lvl="0" indent="0" algn="r" rtl="0">
              <a:lnSpc>
                <a:spcPct val="90000"/>
              </a:lnSpc>
              <a:spcBef>
                <a:spcPts val="1000"/>
              </a:spcBef>
              <a:spcAft>
                <a:spcPts val="0"/>
              </a:spcAft>
              <a:buClr>
                <a:schemeClr val="lt1"/>
              </a:buClr>
              <a:buSzPts val="2800"/>
              <a:buFont typeface="Arial"/>
              <a:buNone/>
            </a:pPr>
            <a:endParaRPr sz="2400" b="1">
              <a:latin typeface="Arial"/>
              <a:ea typeface="Arial"/>
              <a:cs typeface="Arial"/>
              <a:sym typeface="Arial"/>
            </a:endParaRPr>
          </a:p>
        </p:txBody>
      </p:sp>
      <p:sp>
        <p:nvSpPr>
          <p:cNvPr id="461" name="Google Shape;461;p43"/>
          <p:cNvSpPr txBox="1">
            <a:spLocks noGrp="1"/>
          </p:cNvSpPr>
          <p:nvPr>
            <p:ph type="body" idx="1"/>
          </p:nvPr>
        </p:nvSpPr>
        <p:spPr>
          <a:xfrm>
            <a:off x="3063677" y="5298825"/>
            <a:ext cx="4759200" cy="5820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n-GB" b="1" dirty="0">
                <a:solidFill>
                  <a:srgbClr val="233A44"/>
                </a:solidFill>
                <a:latin typeface="Calibri"/>
                <a:ea typeface="Calibri"/>
                <a:cs typeface="Calibri"/>
                <a:sym typeface="Calibri"/>
              </a:rPr>
              <a:t>CHADD – Teacher to Teacher </a:t>
            </a:r>
          </a:p>
          <a:p>
            <a:pPr marL="0" lvl="0" indent="0" algn="r" rtl="0">
              <a:lnSpc>
                <a:spcPct val="90000"/>
              </a:lnSpc>
              <a:spcBef>
                <a:spcPts val="1000"/>
              </a:spcBef>
              <a:spcAft>
                <a:spcPts val="0"/>
              </a:spcAft>
              <a:buClr>
                <a:schemeClr val="dk1"/>
              </a:buClr>
              <a:buSzPts val="1100"/>
              <a:buFont typeface="Arial"/>
              <a:buNone/>
            </a:pPr>
            <a:r>
              <a:rPr lang="en-GB" b="1" dirty="0">
                <a:solidFill>
                  <a:srgbClr val="233A44"/>
                </a:solidFill>
                <a:latin typeface="Calibri"/>
                <a:ea typeface="Calibri"/>
                <a:cs typeface="Calibri"/>
                <a:sym typeface="Calibri"/>
              </a:rPr>
              <a:t> </a:t>
            </a:r>
            <a:r>
              <a:rPr lang="en-GB" sz="2000" b="1" dirty="0">
                <a:solidFill>
                  <a:srgbClr val="233A44"/>
                </a:solidFill>
                <a:latin typeface="Calibri"/>
                <a:ea typeface="Calibri"/>
                <a:cs typeface="Calibri"/>
                <a:sym typeface="Calibri"/>
              </a:rPr>
              <a:t>The American National ADHD Service</a:t>
            </a:r>
            <a:endParaRPr sz="2000" b="1" dirty="0"/>
          </a:p>
          <a:p>
            <a:pPr marL="0" lvl="0" indent="0" algn="l" rtl="0">
              <a:lnSpc>
                <a:spcPct val="90000"/>
              </a:lnSpc>
              <a:spcBef>
                <a:spcPts val="1000"/>
              </a:spcBef>
              <a:spcAft>
                <a:spcPts val="0"/>
              </a:spcAft>
              <a:buSzPts val="1056"/>
              <a:buNone/>
            </a:pPr>
            <a:endParaRPr sz="1320" dirty="0"/>
          </a:p>
        </p:txBody>
      </p:sp>
      <p:sp>
        <p:nvSpPr>
          <p:cNvPr id="462" name="Google Shape;462;p4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latin typeface="Calibri"/>
                <a:ea typeface="Calibri"/>
                <a:cs typeface="Calibri"/>
                <a:sym typeface="Calibri"/>
              </a:rPr>
              <a:t>9/3/20XX</a:t>
            </a:r>
            <a:endParaRPr/>
          </a:p>
        </p:txBody>
      </p:sp>
      <p:pic>
        <p:nvPicPr>
          <p:cNvPr id="463" name="Google Shape;463;p43"/>
          <p:cNvPicPr preferRelativeResize="0"/>
          <p:nvPr/>
        </p:nvPicPr>
        <p:blipFill>
          <a:blip r:embed="rId4">
            <a:alphaModFix/>
          </a:blip>
          <a:stretch>
            <a:fillRect/>
          </a:stretch>
        </p:blipFill>
        <p:spPr>
          <a:xfrm>
            <a:off x="9832100" y="350722"/>
            <a:ext cx="1982858" cy="61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FFFF"/>
              </a:buClr>
              <a:buSzPts val="3600"/>
              <a:buFont typeface="Trebuchet MS"/>
              <a:buNone/>
            </a:pPr>
            <a:r>
              <a:rPr lang="en-GB">
                <a:solidFill>
                  <a:srgbClr val="FFFFFF"/>
                </a:solidFill>
              </a:rPr>
              <a:t>Agenda</a:t>
            </a:r>
            <a:endParaRPr/>
          </a:p>
        </p:txBody>
      </p:sp>
      <p:pic>
        <p:nvPicPr>
          <p:cNvPr id="278" name="Google Shape;278;p30" descr="A comparison of a normal brain&#10;&#10;Description automatically generated with medium confidence"/>
          <p:cNvPicPr preferRelativeResize="0"/>
          <p:nvPr/>
        </p:nvPicPr>
        <p:blipFill rotWithShape="1">
          <a:blip r:embed="rId3">
            <a:alphaModFix/>
          </a:blip>
          <a:srcRect/>
          <a:stretch/>
        </p:blipFill>
        <p:spPr>
          <a:xfrm>
            <a:off x="2210938" y="1233886"/>
            <a:ext cx="7560860" cy="4287870"/>
          </a:xfrm>
          <a:prstGeom prst="rect">
            <a:avLst/>
          </a:prstGeom>
          <a:noFill/>
          <a:ln>
            <a:noFill/>
          </a:ln>
        </p:spPr>
      </p:pic>
      <p:pic>
        <p:nvPicPr>
          <p:cNvPr id="279" name="Google Shape;279;p30"/>
          <p:cNvPicPr preferRelativeResize="0"/>
          <p:nvPr/>
        </p:nvPicPr>
        <p:blipFill>
          <a:blip r:embed="rId4">
            <a:alphaModFix/>
          </a:blip>
          <a:stretch>
            <a:fillRect/>
          </a:stretch>
        </p:blipFill>
        <p:spPr>
          <a:xfrm>
            <a:off x="4633050" y="6083197"/>
            <a:ext cx="1982858" cy="610925"/>
          </a:xfrm>
          <a:prstGeom prst="rect">
            <a:avLst/>
          </a:prstGeom>
          <a:noFill/>
          <a:ln>
            <a:noFill/>
          </a:ln>
        </p:spPr>
      </p:pic>
      <p:sp>
        <p:nvSpPr>
          <p:cNvPr id="2" name="Rectangle 1">
            <a:extLst>
              <a:ext uri="{FF2B5EF4-FFF2-40B4-BE49-F238E27FC236}">
                <a16:creationId xmlns:a16="http://schemas.microsoft.com/office/drawing/2014/main" id="{A02FA327-3A79-82D4-6784-CF765CD93680}"/>
              </a:ext>
            </a:extLst>
          </p:cNvPr>
          <p:cNvSpPr/>
          <p:nvPr/>
        </p:nvSpPr>
        <p:spPr>
          <a:xfrm>
            <a:off x="2514600" y="4800600"/>
            <a:ext cx="3375212" cy="6051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8BA63DD-01E1-BE84-2650-155059A91154}"/>
              </a:ext>
            </a:extLst>
          </p:cNvPr>
          <p:cNvSpPr/>
          <p:nvPr/>
        </p:nvSpPr>
        <p:spPr>
          <a:xfrm>
            <a:off x="6042212" y="4875294"/>
            <a:ext cx="3375212" cy="6051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AEF28B8-9107-F6A5-7FCE-B32E540A5657}"/>
              </a:ext>
            </a:extLst>
          </p:cNvPr>
          <p:cNvSpPr txBox="1"/>
          <p:nvPr/>
        </p:nvSpPr>
        <p:spPr>
          <a:xfrm>
            <a:off x="2716306" y="4927601"/>
            <a:ext cx="3375212" cy="523220"/>
          </a:xfrm>
          <a:prstGeom prst="rect">
            <a:avLst/>
          </a:prstGeom>
          <a:noFill/>
        </p:spPr>
        <p:txBody>
          <a:bodyPr wrap="square" rtlCol="0">
            <a:spAutoFit/>
          </a:bodyPr>
          <a:lstStyle/>
          <a:p>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Brain without ADHD</a:t>
            </a:r>
          </a:p>
        </p:txBody>
      </p:sp>
      <p:sp>
        <p:nvSpPr>
          <p:cNvPr id="5" name="TextBox 4">
            <a:extLst>
              <a:ext uri="{FF2B5EF4-FFF2-40B4-BE49-F238E27FC236}">
                <a16:creationId xmlns:a16="http://schemas.microsoft.com/office/drawing/2014/main" id="{80E5E838-66BD-ADBF-26F9-4C782A98596D}"/>
              </a:ext>
            </a:extLst>
          </p:cNvPr>
          <p:cNvSpPr txBox="1"/>
          <p:nvPr/>
        </p:nvSpPr>
        <p:spPr>
          <a:xfrm>
            <a:off x="6596886" y="4916243"/>
            <a:ext cx="2902069" cy="523220"/>
          </a:xfrm>
          <a:prstGeom prst="rect">
            <a:avLst/>
          </a:prstGeom>
          <a:noFill/>
        </p:spPr>
        <p:txBody>
          <a:bodyPr wrap="square" rtlCol="0">
            <a:spAutoFit/>
          </a:bodyPr>
          <a:lstStyle/>
          <a:p>
            <a:r>
              <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rPr>
              <a:t>Brain with ADHD</a:t>
            </a:r>
          </a:p>
        </p:txBody>
      </p:sp>
    </p:spTree>
    <p:extLst>
      <p:ext uri="{BB962C8B-B14F-4D97-AF65-F5344CB8AC3E}">
        <p14:creationId xmlns:p14="http://schemas.microsoft.com/office/powerpoint/2010/main" val="33825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FFFFFF"/>
              </a:buClr>
              <a:buSzPts val="3600"/>
              <a:buFont typeface="Trebuchet MS"/>
              <a:buNone/>
            </a:pPr>
            <a:r>
              <a:rPr lang="en-GB">
                <a:solidFill>
                  <a:srgbClr val="FFFFFF"/>
                </a:solidFill>
              </a:rPr>
              <a:t>Agenda</a:t>
            </a:r>
            <a:endParaRPr/>
          </a:p>
        </p:txBody>
      </p:sp>
      <p:pic>
        <p:nvPicPr>
          <p:cNvPr id="278" name="Google Shape;278;p30" descr="A comparison of a normal brain&#10;&#10;Description automatically generated with medium confidence"/>
          <p:cNvPicPr preferRelativeResize="0"/>
          <p:nvPr/>
        </p:nvPicPr>
        <p:blipFill rotWithShape="1">
          <a:blip r:embed="rId3">
            <a:alphaModFix/>
          </a:blip>
          <a:srcRect/>
          <a:stretch/>
        </p:blipFill>
        <p:spPr>
          <a:xfrm>
            <a:off x="2210938" y="1233886"/>
            <a:ext cx="7560860" cy="4287870"/>
          </a:xfrm>
          <a:prstGeom prst="rect">
            <a:avLst/>
          </a:prstGeom>
          <a:noFill/>
          <a:ln>
            <a:noFill/>
          </a:ln>
        </p:spPr>
      </p:pic>
      <p:pic>
        <p:nvPicPr>
          <p:cNvPr id="279" name="Google Shape;279;p30"/>
          <p:cNvPicPr preferRelativeResize="0"/>
          <p:nvPr/>
        </p:nvPicPr>
        <p:blipFill>
          <a:blip r:embed="rId4">
            <a:alphaModFix/>
          </a:blip>
          <a:stretch>
            <a:fillRect/>
          </a:stretch>
        </p:blipFill>
        <p:spPr>
          <a:xfrm>
            <a:off x="4633050" y="6083197"/>
            <a:ext cx="1982858" cy="610925"/>
          </a:xfrm>
          <a:prstGeom prst="rect">
            <a:avLst/>
          </a:prstGeom>
          <a:noFill/>
          <a:ln>
            <a:noFill/>
          </a:ln>
        </p:spPr>
      </p:pic>
      <p:sp>
        <p:nvSpPr>
          <p:cNvPr id="2" name="Rectangle 1">
            <a:extLst>
              <a:ext uri="{FF2B5EF4-FFF2-40B4-BE49-F238E27FC236}">
                <a16:creationId xmlns:a16="http://schemas.microsoft.com/office/drawing/2014/main" id="{B402AD0A-63BF-8968-CDC1-5769BA051B5D}"/>
              </a:ext>
            </a:extLst>
          </p:cNvPr>
          <p:cNvSpPr/>
          <p:nvPr/>
        </p:nvSpPr>
        <p:spPr>
          <a:xfrm>
            <a:off x="2433918" y="4733365"/>
            <a:ext cx="3662082" cy="67235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0AD8E8B-BC0A-DC6D-0E6A-2F45B6169113}"/>
              </a:ext>
            </a:extLst>
          </p:cNvPr>
          <p:cNvSpPr/>
          <p:nvPr/>
        </p:nvSpPr>
        <p:spPr>
          <a:xfrm>
            <a:off x="5991368" y="4726712"/>
            <a:ext cx="3662082" cy="67235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4"/>
        <p:cNvGrpSpPr/>
        <p:nvPr/>
      </p:nvGrpSpPr>
      <p:grpSpPr>
        <a:xfrm>
          <a:off x="0" y="0"/>
          <a:ext cx="0" cy="0"/>
          <a:chOff x="0" y="0"/>
          <a:chExt cx="0" cy="0"/>
        </a:xfrm>
      </p:grpSpPr>
      <p:pic>
        <p:nvPicPr>
          <p:cNvPr id="285" name="Google Shape;285;p31"/>
          <p:cNvPicPr preferRelativeResize="0">
            <a:picLocks noGrp="1"/>
          </p:cNvPicPr>
          <p:nvPr>
            <p:ph type="pic" idx="3"/>
          </p:nvPr>
        </p:nvPicPr>
        <p:blipFill rotWithShape="1">
          <a:blip r:embed="rId3">
            <a:alphaModFix amt="83000"/>
          </a:blip>
          <a:srcRect/>
          <a:stretch/>
        </p:blipFill>
        <p:spPr>
          <a:xfrm>
            <a:off x="8117132" y="2904196"/>
            <a:ext cx="3096806" cy="3096806"/>
          </a:xfrm>
          <a:prstGeom prst="rect">
            <a:avLst/>
          </a:prstGeom>
          <a:noFill/>
          <a:ln>
            <a:noFill/>
          </a:ln>
        </p:spPr>
      </p:pic>
      <p:sp>
        <p:nvSpPr>
          <p:cNvPr id="286" name="Google Shape;286;p31"/>
          <p:cNvSpPr txBox="1">
            <a:spLocks noGrp="1"/>
          </p:cNvSpPr>
          <p:nvPr>
            <p:ph type="title"/>
          </p:nvPr>
        </p:nvSpPr>
        <p:spPr>
          <a:xfrm>
            <a:off x="539496" y="0"/>
            <a:ext cx="5806500" cy="1326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dirty="0"/>
              <a:t>Who are ADHD Lincs?</a:t>
            </a:r>
            <a:endParaRPr dirty="0"/>
          </a:p>
        </p:txBody>
      </p:sp>
      <p:sp>
        <p:nvSpPr>
          <p:cNvPr id="287" name="Google Shape;287;p31"/>
          <p:cNvSpPr txBox="1">
            <a:spLocks noGrp="1"/>
          </p:cNvSpPr>
          <p:nvPr>
            <p:ph type="body" idx="1"/>
          </p:nvPr>
        </p:nvSpPr>
        <p:spPr>
          <a:xfrm>
            <a:off x="541871" y="905047"/>
            <a:ext cx="6778079" cy="5256000"/>
          </a:xfrm>
          <a:prstGeom prst="rect">
            <a:avLst/>
          </a:prstGeom>
          <a:noFill/>
          <a:ln>
            <a:noFill/>
          </a:ln>
        </p:spPr>
        <p:txBody>
          <a:bodyPr spcFirstLastPara="1" wrap="square" lIns="91425" tIns="45700" rIns="91425" bIns="45700" anchor="t" anchorCtr="0">
            <a:noAutofit/>
          </a:bodyPr>
          <a:lstStyle/>
          <a:p>
            <a:pPr marL="342900" lvl="0" indent="-378460" algn="l" rtl="0">
              <a:lnSpc>
                <a:spcPct val="100000"/>
              </a:lnSpc>
              <a:spcBef>
                <a:spcPts val="0"/>
              </a:spcBef>
              <a:spcAft>
                <a:spcPts val="0"/>
              </a:spcAft>
              <a:buClr>
                <a:schemeClr val="accent2"/>
              </a:buClr>
              <a:buSzPts val="2000"/>
              <a:buChar char="►"/>
            </a:pPr>
            <a:r>
              <a:rPr lang="en-GB" sz="2000" dirty="0">
                <a:solidFill>
                  <a:srgbClr val="233A44"/>
                </a:solidFill>
                <a:latin typeface="Calibri"/>
                <a:ea typeface="Calibri"/>
                <a:cs typeface="Calibri"/>
                <a:sym typeface="Calibri"/>
              </a:rPr>
              <a:t>A registered Charity</a:t>
            </a:r>
          </a:p>
          <a:p>
            <a:pPr marL="0" lvl="0" indent="0" algn="l" rtl="0">
              <a:lnSpc>
                <a:spcPct val="100000"/>
              </a:lnSpc>
              <a:spcBef>
                <a:spcPts val="0"/>
              </a:spcBef>
              <a:spcAft>
                <a:spcPts val="0"/>
              </a:spcAft>
              <a:buClr>
                <a:schemeClr val="accent2"/>
              </a:buClr>
              <a:buSzPts val="2000"/>
            </a:pPr>
            <a:endParaRPr lang="en-GB" sz="800" dirty="0">
              <a:solidFill>
                <a:srgbClr val="233A44"/>
              </a:solidFill>
              <a:latin typeface="Calibri"/>
              <a:ea typeface="Calibri"/>
              <a:cs typeface="Calibri"/>
              <a:sym typeface="Calibri"/>
            </a:endParaRPr>
          </a:p>
          <a:p>
            <a:pPr marL="342900" lvl="0" indent="-378460" algn="l" rtl="0">
              <a:lnSpc>
                <a:spcPct val="100000"/>
              </a:lnSpc>
              <a:spcBef>
                <a:spcPts val="0"/>
              </a:spcBef>
              <a:spcAft>
                <a:spcPts val="0"/>
              </a:spcAft>
              <a:buClr>
                <a:schemeClr val="accent2"/>
              </a:buClr>
              <a:buSzPts val="2000"/>
              <a:buChar char="►"/>
            </a:pPr>
            <a:r>
              <a:rPr lang="en-GB" sz="2000" dirty="0">
                <a:solidFill>
                  <a:srgbClr val="233A44"/>
                </a:solidFill>
                <a:latin typeface="Calibri"/>
                <a:ea typeface="Calibri"/>
                <a:cs typeface="Calibri"/>
                <a:sym typeface="Calibri"/>
              </a:rPr>
              <a:t>27 years of advocacy in Lincolnshire for families and individuals with ADHD</a:t>
            </a:r>
            <a:endParaRPr sz="2000" dirty="0">
              <a:solidFill>
                <a:srgbClr val="233A44"/>
              </a:solidFill>
              <a:latin typeface="Calibri"/>
              <a:ea typeface="Calibri"/>
              <a:cs typeface="Calibri"/>
              <a:sym typeface="Calibri"/>
            </a:endParaRPr>
          </a:p>
          <a:p>
            <a:pPr marL="342900" lvl="0" indent="-378460" algn="l" rtl="0">
              <a:lnSpc>
                <a:spcPct val="100000"/>
              </a:lnSpc>
              <a:spcBef>
                <a:spcPts val="1000"/>
              </a:spcBef>
              <a:spcAft>
                <a:spcPts val="0"/>
              </a:spcAft>
              <a:buClr>
                <a:schemeClr val="accent2"/>
              </a:buClr>
              <a:buSzPts val="2000"/>
              <a:buFont typeface="Calibri"/>
              <a:buChar char="►"/>
            </a:pPr>
            <a:r>
              <a:rPr lang="en-GB" sz="2000" dirty="0">
                <a:solidFill>
                  <a:srgbClr val="233A44"/>
                </a:solidFill>
                <a:latin typeface="Calibri"/>
                <a:ea typeface="Calibri"/>
                <a:cs typeface="Calibri"/>
                <a:sym typeface="Calibri"/>
              </a:rPr>
              <a:t>19 years delivering training to Schools, Children’s services, Youth offending services, the Police, Parents and Carers, Voluntary Services</a:t>
            </a:r>
            <a:endParaRPr sz="2000" dirty="0">
              <a:solidFill>
                <a:srgbClr val="233A44"/>
              </a:solidFill>
              <a:latin typeface="Calibri"/>
              <a:ea typeface="Calibri"/>
              <a:cs typeface="Calibri"/>
              <a:sym typeface="Calibri"/>
            </a:endParaRPr>
          </a:p>
          <a:p>
            <a:pPr marL="342900" lvl="0" indent="-378460" algn="l" rtl="0">
              <a:lnSpc>
                <a:spcPct val="90000"/>
              </a:lnSpc>
              <a:spcBef>
                <a:spcPts val="1000"/>
              </a:spcBef>
              <a:spcAft>
                <a:spcPts val="0"/>
              </a:spcAft>
              <a:buClr>
                <a:schemeClr val="accent2"/>
              </a:buClr>
              <a:buSzPts val="2000"/>
              <a:buFont typeface="Calibri"/>
              <a:buChar char="►"/>
            </a:pPr>
            <a:r>
              <a:rPr lang="en-GB" sz="2000" dirty="0">
                <a:solidFill>
                  <a:srgbClr val="233A44"/>
                </a:solidFill>
                <a:latin typeface="Calibri"/>
                <a:ea typeface="Calibri"/>
                <a:cs typeface="Calibri"/>
                <a:sym typeface="Calibri"/>
              </a:rPr>
              <a:t>Supporting schools, </a:t>
            </a:r>
            <a:r>
              <a:rPr lang="en-GB" sz="2000" dirty="0" err="1">
                <a:solidFill>
                  <a:srgbClr val="233A44"/>
                </a:solidFill>
                <a:latin typeface="Calibri"/>
                <a:ea typeface="Calibri"/>
                <a:cs typeface="Calibri"/>
                <a:sym typeface="Calibri"/>
              </a:rPr>
              <a:t>parentsand</a:t>
            </a:r>
            <a:r>
              <a:rPr lang="en-GB" sz="2000" dirty="0">
                <a:solidFill>
                  <a:srgbClr val="233A44"/>
                </a:solidFill>
                <a:latin typeface="Calibri"/>
                <a:ea typeface="Calibri"/>
                <a:cs typeface="Calibri"/>
                <a:sym typeface="Calibri"/>
              </a:rPr>
              <a:t> children at TAC, SEND, EHCP, CIN and CP meetings</a:t>
            </a:r>
            <a:endParaRPr sz="2000" dirty="0">
              <a:solidFill>
                <a:srgbClr val="233A44"/>
              </a:solidFill>
              <a:latin typeface="Calibri"/>
              <a:ea typeface="Calibri"/>
              <a:cs typeface="Calibri"/>
              <a:sym typeface="Calibri"/>
            </a:endParaRPr>
          </a:p>
          <a:p>
            <a:pPr marL="342900" lvl="0" indent="-378460" algn="l" rtl="0">
              <a:lnSpc>
                <a:spcPct val="90000"/>
              </a:lnSpc>
              <a:spcBef>
                <a:spcPts val="1000"/>
              </a:spcBef>
              <a:spcAft>
                <a:spcPts val="0"/>
              </a:spcAft>
              <a:buClr>
                <a:schemeClr val="accent2"/>
              </a:buClr>
              <a:buSzPts val="2000"/>
              <a:buFont typeface="Calibri"/>
              <a:buChar char="►"/>
            </a:pPr>
            <a:r>
              <a:rPr lang="en-GB" sz="2000" dirty="0">
                <a:solidFill>
                  <a:srgbClr val="233A44"/>
                </a:solidFill>
                <a:latin typeface="Calibri"/>
                <a:ea typeface="Calibri"/>
                <a:cs typeface="Calibri"/>
                <a:sym typeface="Calibri"/>
              </a:rPr>
              <a:t>Supported Teachers by undertaking observations in schools</a:t>
            </a:r>
            <a:endParaRPr sz="2000" dirty="0">
              <a:solidFill>
                <a:srgbClr val="233A44"/>
              </a:solidFill>
              <a:latin typeface="Calibri"/>
              <a:ea typeface="Calibri"/>
              <a:cs typeface="Calibri"/>
              <a:sym typeface="Calibri"/>
            </a:endParaRPr>
          </a:p>
          <a:p>
            <a:pPr marL="0" lvl="0" indent="0" algn="l" rtl="0">
              <a:lnSpc>
                <a:spcPct val="90000"/>
              </a:lnSpc>
              <a:spcBef>
                <a:spcPts val="1000"/>
              </a:spcBef>
              <a:spcAft>
                <a:spcPts val="0"/>
              </a:spcAft>
              <a:buNone/>
            </a:pPr>
            <a:r>
              <a:rPr lang="en-GB" sz="2000" dirty="0">
                <a:solidFill>
                  <a:srgbClr val="233A44"/>
                </a:solidFill>
                <a:latin typeface="Calibri"/>
                <a:ea typeface="Calibri"/>
                <a:cs typeface="Calibri"/>
                <a:sym typeface="Calibri"/>
              </a:rPr>
              <a:t>Our CEO is:</a:t>
            </a:r>
            <a:endParaRPr sz="2000" dirty="0">
              <a:solidFill>
                <a:srgbClr val="233A44"/>
              </a:solidFill>
              <a:latin typeface="Calibri"/>
              <a:ea typeface="Calibri"/>
              <a:cs typeface="Calibri"/>
              <a:sym typeface="Calibri"/>
            </a:endParaRPr>
          </a:p>
          <a:p>
            <a:pPr marL="342900" lvl="0" indent="-378460" algn="l" rtl="0">
              <a:lnSpc>
                <a:spcPct val="90000"/>
              </a:lnSpc>
              <a:spcBef>
                <a:spcPts val="1000"/>
              </a:spcBef>
              <a:spcAft>
                <a:spcPts val="0"/>
              </a:spcAft>
              <a:buClr>
                <a:schemeClr val="accent2"/>
              </a:buClr>
              <a:buSzPts val="2000"/>
              <a:buFont typeface="Calibri"/>
              <a:buChar char="►"/>
            </a:pPr>
            <a:r>
              <a:rPr lang="en-GB" sz="2000" dirty="0">
                <a:solidFill>
                  <a:srgbClr val="233A44"/>
                </a:solidFill>
                <a:latin typeface="Calibri"/>
                <a:ea typeface="Calibri"/>
                <a:cs typeface="Calibri"/>
                <a:sym typeface="Calibri"/>
              </a:rPr>
              <a:t>Trustee of the National ADHD Service – ADDISS since 2002</a:t>
            </a:r>
            <a:endParaRPr sz="2000" dirty="0">
              <a:solidFill>
                <a:srgbClr val="233A44"/>
              </a:solidFill>
              <a:latin typeface="Calibri"/>
              <a:ea typeface="Calibri"/>
              <a:cs typeface="Calibri"/>
              <a:sym typeface="Calibri"/>
            </a:endParaRPr>
          </a:p>
          <a:p>
            <a:pPr marL="342900" lvl="0" indent="-378460" algn="l" rtl="0">
              <a:lnSpc>
                <a:spcPct val="90000"/>
              </a:lnSpc>
              <a:spcBef>
                <a:spcPts val="1000"/>
              </a:spcBef>
              <a:spcAft>
                <a:spcPts val="0"/>
              </a:spcAft>
              <a:buClr>
                <a:schemeClr val="accent2"/>
              </a:buClr>
              <a:buSzPts val="2000"/>
              <a:buFont typeface="Calibri"/>
              <a:buChar char="►"/>
            </a:pPr>
            <a:r>
              <a:rPr lang="en-GB" sz="2000" dirty="0">
                <a:solidFill>
                  <a:srgbClr val="233A44"/>
                </a:solidFill>
                <a:latin typeface="Calibri"/>
                <a:ea typeface="Calibri"/>
                <a:cs typeface="Calibri"/>
                <a:sym typeface="Calibri"/>
              </a:rPr>
              <a:t>Recognised Nationally and Internationally as an expert in ADHD</a:t>
            </a:r>
            <a:endParaRPr sz="2000" dirty="0">
              <a:solidFill>
                <a:srgbClr val="233A44"/>
              </a:solidFill>
              <a:latin typeface="Calibri"/>
              <a:ea typeface="Calibri"/>
              <a:cs typeface="Calibri"/>
              <a:sym typeface="Calibri"/>
            </a:endParaRPr>
          </a:p>
          <a:p>
            <a:pPr marL="342900" lvl="0" indent="-378460" algn="l" rtl="0">
              <a:lnSpc>
                <a:spcPct val="90000"/>
              </a:lnSpc>
              <a:spcBef>
                <a:spcPts val="1000"/>
              </a:spcBef>
              <a:spcAft>
                <a:spcPts val="0"/>
              </a:spcAft>
              <a:buClr>
                <a:schemeClr val="accent2"/>
              </a:buClr>
              <a:buSzPts val="2000"/>
              <a:buFont typeface="Calibri"/>
              <a:buChar char="►"/>
            </a:pPr>
            <a:r>
              <a:rPr lang="en-GB" sz="2000" dirty="0">
                <a:solidFill>
                  <a:srgbClr val="233A44"/>
                </a:solidFill>
                <a:latin typeface="Calibri"/>
                <a:ea typeface="Calibri"/>
                <a:cs typeface="Calibri"/>
                <a:sym typeface="Calibri"/>
              </a:rPr>
              <a:t>Recipient of a Winston Churchill Fellowship for researching restorative interventions for School Avoidance in children with ADHD</a:t>
            </a:r>
            <a:endParaRPr sz="2000" dirty="0"/>
          </a:p>
        </p:txBody>
      </p:sp>
      <p:graphicFrame>
        <p:nvGraphicFramePr>
          <p:cNvPr id="289" name="Google Shape;289;p31"/>
          <p:cNvGraphicFramePr/>
          <p:nvPr/>
        </p:nvGraphicFramePr>
        <p:xfrm>
          <a:off x="4274979" y="3743166"/>
          <a:ext cx="1402075" cy="716290"/>
        </p:xfrm>
        <a:graphic>
          <a:graphicData uri="http://schemas.openxmlformats.org/drawingml/2006/table">
            <a:tbl>
              <a:tblPr>
                <a:noFill/>
                <a:tableStyleId>{E67F4AFB-2BE3-4F0F-A2F7-9C8F96C1E378}</a:tableStyleId>
              </a:tblPr>
              <a:tblGrid>
                <a:gridCol w="1402075">
                  <a:extLst>
                    <a:ext uri="{9D8B030D-6E8A-4147-A177-3AD203B41FA5}">
                      <a16:colId xmlns:a16="http://schemas.microsoft.com/office/drawing/2014/main" val="20000"/>
                    </a:ext>
                  </a:extLst>
                </a:gridCol>
              </a:tblGrid>
              <a:tr h="213350">
                <a:tc>
                  <a:txBody>
                    <a:bodyPr/>
                    <a:lstStyle/>
                    <a:p>
                      <a:pPr marL="0" marR="0" lvl="0" indent="0" algn="l" rtl="0">
                        <a:spcBef>
                          <a:spcPts val="0"/>
                        </a:spcBef>
                        <a:spcAft>
                          <a:spcPts val="0"/>
                        </a:spcAft>
                        <a:buNone/>
                      </a:pPr>
                      <a:endParaRPr sz="18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13350">
                <a:tc>
                  <a:txBody>
                    <a:bodyPr/>
                    <a:lstStyle/>
                    <a:p>
                      <a:pPr marL="0" marR="0" lvl="0" indent="0" algn="l" rtl="0">
                        <a:spcBef>
                          <a:spcPts val="0"/>
                        </a:spcBef>
                        <a:spcAft>
                          <a:spcPts val="0"/>
                        </a:spcAft>
                        <a:buNone/>
                      </a:pPr>
                      <a:endParaRPr sz="1800" b="0" i="0">
                        <a:latin typeface="Arial"/>
                        <a:ea typeface="Arial"/>
                        <a:cs typeface="Arial"/>
                        <a:sym typeface="Arial"/>
                      </a:endParaRPr>
                    </a:p>
                  </a:txBody>
                  <a:tcPr marL="0" marR="0" marT="83825" marB="838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91" name="Google Shape;291;p31"/>
          <p:cNvPicPr preferRelativeResize="0"/>
          <p:nvPr/>
        </p:nvPicPr>
        <p:blipFill>
          <a:blip r:embed="rId4">
            <a:alphaModFix/>
          </a:blip>
          <a:stretch>
            <a:fillRect/>
          </a:stretch>
        </p:blipFill>
        <p:spPr>
          <a:xfrm>
            <a:off x="7317575" y="588975"/>
            <a:ext cx="2274882" cy="22748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7">
                                            <p:txEl>
                                              <p:pRg st="2" end="2"/>
                                            </p:txEl>
                                          </p:spTgt>
                                        </p:tgtEl>
                                        <p:attrNameLst>
                                          <p:attrName>style.visibility</p:attrName>
                                        </p:attrNameLst>
                                      </p:cBhvr>
                                      <p:to>
                                        <p:strVal val="visible"/>
                                      </p:to>
                                    </p:set>
                                    <p:anim calcmode="lin" valueType="num">
                                      <p:cBhvr additive="base">
                                        <p:cTn id="7" dur="500" fill="hold"/>
                                        <p:tgtEl>
                                          <p:spTgt spid="2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7">
                                            <p:txEl>
                                              <p:pRg st="0" end="0"/>
                                            </p:txEl>
                                          </p:spTgt>
                                        </p:tgtEl>
                                        <p:attrNameLst>
                                          <p:attrName>style.visibility</p:attrName>
                                        </p:attrNameLst>
                                      </p:cBhvr>
                                      <p:to>
                                        <p:strVal val="visible"/>
                                      </p:to>
                                    </p:set>
                                    <p:anim calcmode="lin" valueType="num">
                                      <p:cBhvr additive="base">
                                        <p:cTn id="13" dur="500" fill="hold"/>
                                        <p:tgtEl>
                                          <p:spTgt spid="2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7">
                                            <p:txEl>
                                              <p:pRg st="3" end="3"/>
                                            </p:txEl>
                                          </p:spTgt>
                                        </p:tgtEl>
                                        <p:attrNameLst>
                                          <p:attrName>style.visibility</p:attrName>
                                        </p:attrNameLst>
                                      </p:cBhvr>
                                      <p:to>
                                        <p:strVal val="visible"/>
                                      </p:to>
                                    </p:set>
                                    <p:anim calcmode="lin" valueType="num">
                                      <p:cBhvr additive="base">
                                        <p:cTn id="19" dur="500" fill="hold"/>
                                        <p:tgtEl>
                                          <p:spTgt spid="2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7">
                                            <p:txEl>
                                              <p:pRg st="4" end="4"/>
                                            </p:txEl>
                                          </p:spTgt>
                                        </p:tgtEl>
                                        <p:attrNameLst>
                                          <p:attrName>style.visibility</p:attrName>
                                        </p:attrNameLst>
                                      </p:cBhvr>
                                      <p:to>
                                        <p:strVal val="visible"/>
                                      </p:to>
                                    </p:set>
                                    <p:anim calcmode="lin" valueType="num">
                                      <p:cBhvr additive="base">
                                        <p:cTn id="25" dur="500" fill="hold"/>
                                        <p:tgtEl>
                                          <p:spTgt spid="2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7">
                                            <p:txEl>
                                              <p:pRg st="5" end="5"/>
                                            </p:txEl>
                                          </p:spTgt>
                                        </p:tgtEl>
                                        <p:attrNameLst>
                                          <p:attrName>style.visibility</p:attrName>
                                        </p:attrNameLst>
                                      </p:cBhvr>
                                      <p:to>
                                        <p:strVal val="visible"/>
                                      </p:to>
                                    </p:set>
                                    <p:anim calcmode="lin" valueType="num">
                                      <p:cBhvr additive="base">
                                        <p:cTn id="31" dur="500" fill="hold"/>
                                        <p:tgtEl>
                                          <p:spTgt spid="2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7">
                                            <p:txEl>
                                              <p:pRg st="6" end="6"/>
                                            </p:txEl>
                                          </p:spTgt>
                                        </p:tgtEl>
                                        <p:attrNameLst>
                                          <p:attrName>style.visibility</p:attrName>
                                        </p:attrNameLst>
                                      </p:cBhvr>
                                      <p:to>
                                        <p:strVal val="visible"/>
                                      </p:to>
                                    </p:set>
                                    <p:anim calcmode="lin" valueType="num">
                                      <p:cBhvr additive="base">
                                        <p:cTn id="37" dur="500" fill="hold"/>
                                        <p:tgtEl>
                                          <p:spTgt spid="2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7">
                                            <p:txEl>
                                              <p:pRg st="7" end="7"/>
                                            </p:txEl>
                                          </p:spTgt>
                                        </p:tgtEl>
                                        <p:attrNameLst>
                                          <p:attrName>style.visibility</p:attrName>
                                        </p:attrNameLst>
                                      </p:cBhvr>
                                      <p:to>
                                        <p:strVal val="visible"/>
                                      </p:to>
                                    </p:set>
                                    <p:anim calcmode="lin" valueType="num">
                                      <p:cBhvr additive="base">
                                        <p:cTn id="43" dur="500" fill="hold"/>
                                        <p:tgtEl>
                                          <p:spTgt spid="28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7">
                                            <p:txEl>
                                              <p:pRg st="8" end="8"/>
                                            </p:txEl>
                                          </p:spTgt>
                                        </p:tgtEl>
                                        <p:attrNameLst>
                                          <p:attrName>style.visibility</p:attrName>
                                        </p:attrNameLst>
                                      </p:cBhvr>
                                      <p:to>
                                        <p:strVal val="visible"/>
                                      </p:to>
                                    </p:set>
                                    <p:anim calcmode="lin" valueType="num">
                                      <p:cBhvr additive="base">
                                        <p:cTn id="49" dur="500" fill="hold"/>
                                        <p:tgtEl>
                                          <p:spTgt spid="28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7">
                                            <p:txEl>
                                              <p:pRg st="9" end="9"/>
                                            </p:txEl>
                                          </p:spTgt>
                                        </p:tgtEl>
                                        <p:attrNameLst>
                                          <p:attrName>style.visibility</p:attrName>
                                        </p:attrNameLst>
                                      </p:cBhvr>
                                      <p:to>
                                        <p:strVal val="visible"/>
                                      </p:to>
                                    </p:set>
                                    <p:anim calcmode="lin" valueType="num">
                                      <p:cBhvr additive="base">
                                        <p:cTn id="55" dur="500" fill="hold"/>
                                        <p:tgtEl>
                                          <p:spTgt spid="28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0"/>
        <p:cNvGrpSpPr/>
        <p:nvPr/>
      </p:nvGrpSpPr>
      <p:grpSpPr>
        <a:xfrm>
          <a:off x="0" y="0"/>
          <a:ext cx="0" cy="0"/>
          <a:chOff x="0" y="0"/>
          <a:chExt cx="0" cy="0"/>
        </a:xfrm>
      </p:grpSpPr>
      <p:pic>
        <p:nvPicPr>
          <p:cNvPr id="231" name="Google Shape;231;p26" descr="boy looking at map on the wall"/>
          <p:cNvPicPr preferRelativeResize="0">
            <a:picLocks noGrp="1"/>
          </p:cNvPicPr>
          <p:nvPr>
            <p:ph type="pic" idx="2"/>
          </p:nvPr>
        </p:nvPicPr>
        <p:blipFill rotWithShape="1">
          <a:blip r:embed="rId3">
            <a:alphaModFix/>
          </a:blip>
          <a:srcRect t="69" b="69"/>
          <a:stretch/>
        </p:blipFill>
        <p:spPr>
          <a:xfrm>
            <a:off x="7200479" y="1150210"/>
            <a:ext cx="2207046" cy="2204178"/>
          </a:xfrm>
          <a:prstGeom prst="rect">
            <a:avLst/>
          </a:prstGeom>
          <a:noFill/>
          <a:ln>
            <a:noFill/>
          </a:ln>
        </p:spPr>
      </p:pic>
      <p:pic>
        <p:nvPicPr>
          <p:cNvPr id="232" name="Google Shape;232;p26" descr="boy playing with space ship toys"/>
          <p:cNvPicPr preferRelativeResize="0">
            <a:picLocks noGrp="1"/>
          </p:cNvPicPr>
          <p:nvPr>
            <p:ph type="pic" idx="3"/>
          </p:nvPr>
        </p:nvPicPr>
        <p:blipFill rotWithShape="1">
          <a:blip r:embed="rId4">
            <a:alphaModFix/>
          </a:blip>
          <a:srcRect/>
          <a:stretch/>
        </p:blipFill>
        <p:spPr>
          <a:xfrm>
            <a:off x="8444632" y="2579683"/>
            <a:ext cx="3096807" cy="3096807"/>
          </a:xfrm>
          <a:prstGeom prst="rect">
            <a:avLst/>
          </a:prstGeom>
          <a:noFill/>
          <a:ln>
            <a:noFill/>
          </a:ln>
        </p:spPr>
      </p:pic>
      <p:sp>
        <p:nvSpPr>
          <p:cNvPr id="233" name="Google Shape;233;p26"/>
          <p:cNvSpPr txBox="1">
            <a:spLocks noGrp="1"/>
          </p:cNvSpPr>
          <p:nvPr>
            <p:ph type="title"/>
          </p:nvPr>
        </p:nvSpPr>
        <p:spPr>
          <a:xfrm>
            <a:off x="539496" y="365124"/>
            <a:ext cx="5806500" cy="1326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a:t>Why is ADHD training so important for schools?</a:t>
            </a:r>
            <a:endParaRPr/>
          </a:p>
        </p:txBody>
      </p:sp>
      <p:sp>
        <p:nvSpPr>
          <p:cNvPr id="234" name="Google Shape;234;p26"/>
          <p:cNvSpPr txBox="1">
            <a:spLocks noGrp="1"/>
          </p:cNvSpPr>
          <p:nvPr>
            <p:ph type="body" idx="1"/>
          </p:nvPr>
        </p:nvSpPr>
        <p:spPr>
          <a:xfrm>
            <a:off x="539501" y="1825625"/>
            <a:ext cx="6660900" cy="435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Font typeface="Arial"/>
              <a:buNone/>
            </a:pP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sym typeface="Arial"/>
              </a:rPr>
              <a:t>“Research has demonstrated that a teachers' knowledge of ADHD significantly correlates with a teachers' confidence in their ability to effectively teach children with ADHD, create an inclusive classroom and manage behaviour” </a:t>
            </a:r>
            <a:endParaRPr dirty="0">
              <a:solidFill>
                <a:srgbClr val="595959"/>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90000"/>
              </a:lnSpc>
              <a:spcBef>
                <a:spcPts val="1000"/>
              </a:spcBef>
              <a:spcAft>
                <a:spcPts val="0"/>
              </a:spcAft>
              <a:buClr>
                <a:schemeClr val="dk1"/>
              </a:buClr>
              <a:buSzPts val="2800"/>
              <a:buFont typeface="Arial"/>
              <a:buNone/>
            </a:pPr>
            <a:endParaRPr dirty="0">
              <a:solidFill>
                <a:srgbClr val="595959"/>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90000"/>
              </a:lnSpc>
              <a:spcBef>
                <a:spcPts val="1000"/>
              </a:spcBef>
              <a:spcAft>
                <a:spcPts val="0"/>
              </a:spcAft>
              <a:buClr>
                <a:schemeClr val="dk1"/>
              </a:buClr>
              <a:buSzPts val="2800"/>
              <a:buFont typeface="Arial"/>
              <a:buNone/>
            </a:pP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sym typeface="Arial"/>
              </a:rPr>
              <a:t>(Bussing et al., 2002; Ohan et al., 2008; Sciutto et al., 2000)</a:t>
            </a:r>
            <a:endParaRPr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aphicFrame>
        <p:nvGraphicFramePr>
          <p:cNvPr id="235" name="Google Shape;235;p26"/>
          <p:cNvGraphicFramePr/>
          <p:nvPr/>
        </p:nvGraphicFramePr>
        <p:xfrm>
          <a:off x="4274979" y="3743166"/>
          <a:ext cx="1402075" cy="716290"/>
        </p:xfrm>
        <a:graphic>
          <a:graphicData uri="http://schemas.openxmlformats.org/drawingml/2006/table">
            <a:tbl>
              <a:tblPr>
                <a:noFill/>
                <a:tableStyleId>{E67F4AFB-2BE3-4F0F-A2F7-9C8F96C1E378}</a:tableStyleId>
              </a:tblPr>
              <a:tblGrid>
                <a:gridCol w="1402075">
                  <a:extLst>
                    <a:ext uri="{9D8B030D-6E8A-4147-A177-3AD203B41FA5}">
                      <a16:colId xmlns:a16="http://schemas.microsoft.com/office/drawing/2014/main" val="20000"/>
                    </a:ext>
                  </a:extLst>
                </a:gridCol>
              </a:tblGrid>
              <a:tr h="213350">
                <a:tc>
                  <a:txBody>
                    <a:bodyPr/>
                    <a:lstStyle/>
                    <a:p>
                      <a:pPr marL="0" marR="0" lvl="0" indent="0" algn="l" rtl="0">
                        <a:spcBef>
                          <a:spcPts val="0"/>
                        </a:spcBef>
                        <a:spcAft>
                          <a:spcPts val="0"/>
                        </a:spcAft>
                        <a:buNone/>
                      </a:pPr>
                      <a:endParaRPr sz="18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13350">
                <a:tc>
                  <a:txBody>
                    <a:bodyPr/>
                    <a:lstStyle/>
                    <a:p>
                      <a:pPr marL="0" marR="0" lvl="0" indent="0" algn="l" rtl="0">
                        <a:spcBef>
                          <a:spcPts val="0"/>
                        </a:spcBef>
                        <a:spcAft>
                          <a:spcPts val="0"/>
                        </a:spcAft>
                        <a:buNone/>
                      </a:pPr>
                      <a:endParaRPr sz="1800" b="0" i="0">
                        <a:latin typeface="Arial"/>
                        <a:ea typeface="Arial"/>
                        <a:cs typeface="Arial"/>
                        <a:sym typeface="Arial"/>
                      </a:endParaRPr>
                    </a:p>
                  </a:txBody>
                  <a:tcPr marL="0" marR="0" marT="83825" marB="838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37" name="Google Shape;237;p26"/>
          <p:cNvPicPr preferRelativeResize="0"/>
          <p:nvPr/>
        </p:nvPicPr>
        <p:blipFill>
          <a:blip r:embed="rId5">
            <a:alphaModFix/>
          </a:blip>
          <a:stretch>
            <a:fillRect/>
          </a:stretch>
        </p:blipFill>
        <p:spPr>
          <a:xfrm>
            <a:off x="4633050" y="6083197"/>
            <a:ext cx="1982858" cy="61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42"/>
        <p:cNvGrpSpPr/>
        <p:nvPr/>
      </p:nvGrpSpPr>
      <p:grpSpPr>
        <a:xfrm>
          <a:off x="0" y="0"/>
          <a:ext cx="0" cy="0"/>
          <a:chOff x="0" y="0"/>
          <a:chExt cx="0" cy="0"/>
        </a:xfrm>
      </p:grpSpPr>
      <p:pic>
        <p:nvPicPr>
          <p:cNvPr id="243" name="Google Shape;243;p27" descr="boy looking at map on the wall"/>
          <p:cNvPicPr preferRelativeResize="0">
            <a:picLocks noGrp="1"/>
          </p:cNvPicPr>
          <p:nvPr>
            <p:ph type="pic" idx="2"/>
          </p:nvPr>
        </p:nvPicPr>
        <p:blipFill rotWithShape="1">
          <a:blip r:embed="rId3">
            <a:alphaModFix/>
          </a:blip>
          <a:srcRect t="72" b="71"/>
          <a:stretch/>
        </p:blipFill>
        <p:spPr>
          <a:xfrm>
            <a:off x="7200479" y="1150210"/>
            <a:ext cx="2207046" cy="2204178"/>
          </a:xfrm>
          <a:prstGeom prst="rect">
            <a:avLst/>
          </a:prstGeom>
          <a:noFill/>
          <a:ln>
            <a:noFill/>
          </a:ln>
        </p:spPr>
      </p:pic>
      <p:pic>
        <p:nvPicPr>
          <p:cNvPr id="244" name="Google Shape;244;p27" descr="boy playing with space ship toys"/>
          <p:cNvPicPr preferRelativeResize="0">
            <a:picLocks noGrp="1"/>
          </p:cNvPicPr>
          <p:nvPr>
            <p:ph type="pic" idx="3"/>
          </p:nvPr>
        </p:nvPicPr>
        <p:blipFill rotWithShape="1">
          <a:blip r:embed="rId4">
            <a:alphaModFix/>
          </a:blip>
          <a:srcRect/>
          <a:stretch/>
        </p:blipFill>
        <p:spPr>
          <a:xfrm>
            <a:off x="8444632" y="2579683"/>
            <a:ext cx="3096807" cy="3096807"/>
          </a:xfrm>
          <a:prstGeom prst="rect">
            <a:avLst/>
          </a:prstGeom>
          <a:noFill/>
          <a:ln>
            <a:noFill/>
          </a:ln>
        </p:spPr>
      </p:pic>
      <p:sp>
        <p:nvSpPr>
          <p:cNvPr id="245" name="Google Shape;245;p27"/>
          <p:cNvSpPr txBox="1">
            <a:spLocks noGrp="1"/>
          </p:cNvSpPr>
          <p:nvPr>
            <p:ph type="title"/>
          </p:nvPr>
        </p:nvSpPr>
        <p:spPr>
          <a:xfrm>
            <a:off x="966768" y="286023"/>
            <a:ext cx="5806440" cy="132588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dirty="0"/>
              <a:t>Teachers report that</a:t>
            </a:r>
            <a:endParaRPr dirty="0"/>
          </a:p>
        </p:txBody>
      </p:sp>
      <p:sp>
        <p:nvSpPr>
          <p:cNvPr id="246" name="Google Shape;246;p27"/>
          <p:cNvSpPr txBox="1">
            <a:spLocks noGrp="1"/>
          </p:cNvSpPr>
          <p:nvPr>
            <p:ph type="body" idx="1"/>
          </p:nvPr>
        </p:nvSpPr>
        <p:spPr>
          <a:xfrm>
            <a:off x="539496" y="1150209"/>
            <a:ext cx="5806440" cy="534266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SzPts val="1440"/>
              <a:buNone/>
            </a:pPr>
            <a:endParaRPr sz="1800" dirty="0">
              <a:solidFill>
                <a:srgbClr val="000000"/>
              </a:solidFill>
              <a:latin typeface="Arial"/>
              <a:ea typeface="Arial"/>
              <a:cs typeface="Arial"/>
              <a:sym typeface="Arial"/>
            </a:endParaRPr>
          </a:p>
          <a:p>
            <a:pPr marL="457200" lvl="0" indent="-342900" algn="l" rtl="0">
              <a:lnSpc>
                <a:spcPct val="110000"/>
              </a:lnSpc>
              <a:spcBef>
                <a:spcPts val="0"/>
              </a:spcBef>
              <a:spcAft>
                <a:spcPts val="0"/>
              </a:spcAft>
              <a:buSzPts val="1800"/>
              <a:buFont typeface="Arial"/>
              <a:buChar char="●"/>
            </a:pPr>
            <a:r>
              <a:rPr lang="en-GB" sz="2600" b="0" i="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they are spending </a:t>
            </a:r>
            <a:r>
              <a:rPr lang="en-GB" sz="2600" b="1" i="0" dirty="0">
                <a:solidFill>
                  <a:srgbClr val="226292"/>
                </a:solidFill>
                <a:latin typeface="Calibri" panose="020F0502020204030204" pitchFamily="34" charset="0"/>
                <a:ea typeface="Calibri" panose="020F0502020204030204" pitchFamily="34" charset="0"/>
                <a:cs typeface="Calibri" panose="020F0502020204030204" pitchFamily="34" charset="0"/>
                <a:sym typeface="Arial"/>
              </a:rPr>
              <a:t>more and more time</a:t>
            </a:r>
            <a:r>
              <a:rPr lang="en-GB" sz="2600" b="0" i="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in the classroom managing </a:t>
            </a:r>
            <a:r>
              <a:rPr lang="en-GB" sz="2600" b="1" i="0" dirty="0">
                <a:solidFill>
                  <a:srgbClr val="226292"/>
                </a:solidFill>
                <a:latin typeface="Calibri" panose="020F0502020204030204" pitchFamily="34" charset="0"/>
                <a:ea typeface="Calibri" panose="020F0502020204030204" pitchFamily="34" charset="0"/>
                <a:cs typeface="Calibri" panose="020F0502020204030204" pitchFamily="34" charset="0"/>
                <a:sym typeface="Arial"/>
              </a:rPr>
              <a:t>disruptive behaviour </a:t>
            </a:r>
            <a:r>
              <a:rPr lang="en-GB" sz="2600" b="0" i="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from children with ADHD</a:t>
            </a:r>
            <a:endParaRPr sz="2600" dirty="0">
              <a:latin typeface="Calibri" panose="020F0502020204030204" pitchFamily="34" charset="0"/>
              <a:ea typeface="Calibri" panose="020F0502020204030204" pitchFamily="34" charset="0"/>
              <a:cs typeface="Calibri" panose="020F0502020204030204" pitchFamily="34" charset="0"/>
            </a:endParaRPr>
          </a:p>
          <a:p>
            <a:pPr marL="285750" lvl="0" indent="-194310" algn="l" rtl="0">
              <a:lnSpc>
                <a:spcPct val="110000"/>
              </a:lnSpc>
              <a:spcBef>
                <a:spcPts val="0"/>
              </a:spcBef>
              <a:spcAft>
                <a:spcPts val="0"/>
              </a:spcAft>
              <a:buSzPts val="1440"/>
              <a:buFont typeface="Arial"/>
              <a:buNone/>
            </a:pPr>
            <a:endParaRPr sz="2600" b="0" i="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457200" lvl="0" indent="-342900" algn="l" rtl="0">
              <a:lnSpc>
                <a:spcPct val="110000"/>
              </a:lnSpc>
              <a:spcBef>
                <a:spcPts val="0"/>
              </a:spcBef>
              <a:spcAft>
                <a:spcPts val="0"/>
              </a:spcAft>
              <a:buSzPts val="1800"/>
              <a:buFont typeface="Arial"/>
              <a:buChar char="●"/>
            </a:pPr>
            <a:r>
              <a:rPr lang="en-GB" sz="2600" b="0" i="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a:t>
            </a: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most commonly reported disruptors such as the i</a:t>
            </a:r>
            <a:r>
              <a:rPr lang="en-GB" sz="2600" b="1" dirty="0">
                <a:solidFill>
                  <a:srgbClr val="226292"/>
                </a:solidFill>
                <a:latin typeface="Calibri" panose="020F0502020204030204" pitchFamily="34" charset="0"/>
                <a:ea typeface="Calibri" panose="020F0502020204030204" pitchFamily="34" charset="0"/>
                <a:cs typeface="Calibri" panose="020F0502020204030204" pitchFamily="34" charset="0"/>
                <a:sym typeface="Arial"/>
              </a:rPr>
              <a:t>nability to process instructions, pay attention and control impulses</a:t>
            </a: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make the classroom a very challenging environment for a child with executive functioning impairments</a:t>
            </a:r>
            <a:endParaRPr sz="26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0000"/>
              </a:lnSpc>
              <a:spcBef>
                <a:spcPts val="0"/>
              </a:spcBef>
              <a:spcAft>
                <a:spcPts val="0"/>
              </a:spcAft>
              <a:buSzPts val="1440"/>
              <a:buNone/>
            </a:pPr>
            <a:endParaRPr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457200" lvl="0" indent="-342900" algn="l" rtl="0">
              <a:lnSpc>
                <a:spcPct val="110000"/>
              </a:lnSpc>
              <a:spcBef>
                <a:spcPts val="0"/>
              </a:spcBef>
              <a:spcAft>
                <a:spcPts val="0"/>
              </a:spcAft>
              <a:buSzPts val="1800"/>
              <a:buFont typeface="Arial"/>
              <a:buChar char="●"/>
            </a:pPr>
            <a:r>
              <a:rPr lang="en-GB" sz="2600" b="0" i="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Some schools still suggest that this is</a:t>
            </a:r>
            <a:r>
              <a:rPr lang="en-GB" sz="2600" b="1" i="0" dirty="0">
                <a:solidFill>
                  <a:srgbClr val="226292"/>
                </a:solidFill>
                <a:latin typeface="Calibri" panose="020F0502020204030204" pitchFamily="34" charset="0"/>
                <a:ea typeface="Calibri" panose="020F0502020204030204" pitchFamily="34" charset="0"/>
                <a:cs typeface="Calibri" panose="020F0502020204030204" pitchFamily="34" charset="0"/>
                <a:sym typeface="Arial"/>
              </a:rPr>
              <a:t> choice behaviour</a:t>
            </a:r>
            <a:endParaRPr sz="2600" b="1" i="0" dirty="0">
              <a:solidFill>
                <a:srgbClr val="226292"/>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10000"/>
              </a:lnSpc>
              <a:spcBef>
                <a:spcPts val="1000"/>
              </a:spcBef>
              <a:spcAft>
                <a:spcPts val="0"/>
              </a:spcAft>
              <a:buSzPts val="1920"/>
              <a:buNone/>
            </a:pPr>
            <a:endParaRPr dirty="0"/>
          </a:p>
        </p:txBody>
      </p:sp>
      <p:graphicFrame>
        <p:nvGraphicFramePr>
          <p:cNvPr id="247" name="Google Shape;247;p27"/>
          <p:cNvGraphicFramePr/>
          <p:nvPr/>
        </p:nvGraphicFramePr>
        <p:xfrm>
          <a:off x="4274979" y="3743166"/>
          <a:ext cx="1402075" cy="716290"/>
        </p:xfrm>
        <a:graphic>
          <a:graphicData uri="http://schemas.openxmlformats.org/drawingml/2006/table">
            <a:tbl>
              <a:tblPr>
                <a:noFill/>
                <a:tableStyleId>{E67F4AFB-2BE3-4F0F-A2F7-9C8F96C1E378}</a:tableStyleId>
              </a:tblPr>
              <a:tblGrid>
                <a:gridCol w="1402075">
                  <a:extLst>
                    <a:ext uri="{9D8B030D-6E8A-4147-A177-3AD203B41FA5}">
                      <a16:colId xmlns:a16="http://schemas.microsoft.com/office/drawing/2014/main" val="20000"/>
                    </a:ext>
                  </a:extLst>
                </a:gridCol>
              </a:tblGrid>
              <a:tr h="213350">
                <a:tc>
                  <a:txBody>
                    <a:bodyPr/>
                    <a:lstStyle/>
                    <a:p>
                      <a:pPr marL="0" marR="0" lvl="0" indent="0" algn="l" rtl="0">
                        <a:spcBef>
                          <a:spcPts val="0"/>
                        </a:spcBef>
                        <a:spcAft>
                          <a:spcPts val="0"/>
                        </a:spcAft>
                        <a:buNone/>
                      </a:pPr>
                      <a:endParaRPr sz="18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13350">
                <a:tc>
                  <a:txBody>
                    <a:bodyPr/>
                    <a:lstStyle/>
                    <a:p>
                      <a:pPr marL="0" marR="0" lvl="0" indent="0" algn="l" rtl="0">
                        <a:spcBef>
                          <a:spcPts val="0"/>
                        </a:spcBef>
                        <a:spcAft>
                          <a:spcPts val="0"/>
                        </a:spcAft>
                        <a:buNone/>
                      </a:pPr>
                      <a:endParaRPr sz="1800" b="0" i="0">
                        <a:latin typeface="Arial"/>
                        <a:ea typeface="Arial"/>
                        <a:cs typeface="Arial"/>
                        <a:sym typeface="Arial"/>
                      </a:endParaRPr>
                    </a:p>
                  </a:txBody>
                  <a:tcPr marL="0" marR="0" marT="83825" marB="838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49" name="Google Shape;249;p27"/>
          <p:cNvPicPr preferRelativeResize="0"/>
          <p:nvPr/>
        </p:nvPicPr>
        <p:blipFill>
          <a:blip r:embed="rId5">
            <a:alphaModFix/>
          </a:blip>
          <a:stretch>
            <a:fillRect/>
          </a:stretch>
        </p:blipFill>
        <p:spPr>
          <a:xfrm>
            <a:off x="4633050" y="6083197"/>
            <a:ext cx="1982858" cy="61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anim calcmode="lin" valueType="num">
                                      <p:cBhvr additive="base">
                                        <p:cTn id="7" dur="500" fill="hold"/>
                                        <p:tgtEl>
                                          <p:spTgt spid="2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6">
                                            <p:txEl>
                                              <p:pRg st="3" end="3"/>
                                            </p:txEl>
                                          </p:spTgt>
                                        </p:tgtEl>
                                        <p:attrNameLst>
                                          <p:attrName>style.visibility</p:attrName>
                                        </p:attrNameLst>
                                      </p:cBhvr>
                                      <p:to>
                                        <p:strVal val="visible"/>
                                      </p:to>
                                    </p:set>
                                    <p:anim calcmode="lin" valueType="num">
                                      <p:cBhvr additive="base">
                                        <p:cTn id="13" dur="500" fill="hold"/>
                                        <p:tgtEl>
                                          <p:spTgt spid="2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6">
                                            <p:txEl>
                                              <p:pRg st="5" end="5"/>
                                            </p:txEl>
                                          </p:spTgt>
                                        </p:tgtEl>
                                        <p:attrNameLst>
                                          <p:attrName>style.visibility</p:attrName>
                                        </p:attrNameLst>
                                      </p:cBhvr>
                                      <p:to>
                                        <p:strVal val="visible"/>
                                      </p:to>
                                    </p:set>
                                    <p:anim calcmode="lin" valueType="num">
                                      <p:cBhvr additive="base">
                                        <p:cTn id="19" dur="500" fill="hold"/>
                                        <p:tgtEl>
                                          <p:spTgt spid="24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677331" y="609600"/>
            <a:ext cx="30834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dirty="0"/>
              <a:t>In the past</a:t>
            </a:r>
            <a:endParaRPr dirty="0"/>
          </a:p>
        </p:txBody>
      </p:sp>
      <p:sp>
        <p:nvSpPr>
          <p:cNvPr id="256" name="Google Shape;256;p28"/>
          <p:cNvSpPr txBox="1">
            <a:spLocks noGrp="1"/>
          </p:cNvSpPr>
          <p:nvPr>
            <p:ph type="body" idx="1"/>
          </p:nvPr>
        </p:nvSpPr>
        <p:spPr>
          <a:xfrm>
            <a:off x="675770" y="1390873"/>
            <a:ext cx="4185600" cy="576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en-GB" b="1" dirty="0"/>
              <a:t>School’s response</a:t>
            </a:r>
            <a:endParaRPr b="1" dirty="0"/>
          </a:p>
        </p:txBody>
      </p:sp>
      <p:sp>
        <p:nvSpPr>
          <p:cNvPr id="257" name="Google Shape;257;p28"/>
          <p:cNvSpPr txBox="1">
            <a:spLocks noGrp="1"/>
          </p:cNvSpPr>
          <p:nvPr>
            <p:ph type="body" idx="2"/>
          </p:nvPr>
        </p:nvSpPr>
        <p:spPr>
          <a:xfrm>
            <a:off x="675747" y="2258546"/>
            <a:ext cx="4185623" cy="3304117"/>
          </a:xfrm>
          <a:prstGeom prst="rect">
            <a:avLst/>
          </a:prstGeom>
          <a:noFill/>
          <a:ln>
            <a:noFill/>
          </a:ln>
        </p:spPr>
        <p:txBody>
          <a:bodyPr spcFirstLastPara="1" wrap="square" lIns="91425" tIns="45700" rIns="91425" bIns="45700" anchor="t" anchorCtr="0">
            <a:normAutofit/>
          </a:bodyPr>
          <a:lstStyle/>
          <a:p>
            <a:pPr marL="342900" lvl="0" indent="-381000" algn="l" rtl="0">
              <a:spcBef>
                <a:spcPts val="0"/>
              </a:spcBef>
              <a:spcAft>
                <a:spcPts val="0"/>
              </a:spcAft>
              <a:buSzPts val="2040"/>
              <a:buChar char="►"/>
            </a:pPr>
            <a:r>
              <a:rPr lang="en-GB" sz="2400" dirty="0"/>
              <a:t>Introduce a more punitive approach </a:t>
            </a:r>
            <a:endParaRPr sz="2400" dirty="0"/>
          </a:p>
          <a:p>
            <a:pPr marL="342900" lvl="0" indent="-381000" algn="l" rtl="0">
              <a:spcBef>
                <a:spcPts val="1000"/>
              </a:spcBef>
              <a:spcAft>
                <a:spcPts val="0"/>
              </a:spcAft>
              <a:buSzPts val="2040"/>
              <a:buChar char="►"/>
            </a:pPr>
            <a:r>
              <a:rPr lang="en-GB" sz="2400" dirty="0"/>
              <a:t>Increase sanctions </a:t>
            </a:r>
            <a:endParaRPr sz="2400" dirty="0"/>
          </a:p>
          <a:p>
            <a:pPr marL="342900" lvl="0" indent="-403860" algn="l" rtl="0">
              <a:spcBef>
                <a:spcPts val="1000"/>
              </a:spcBef>
              <a:spcAft>
                <a:spcPts val="0"/>
              </a:spcAft>
              <a:buSzPts val="2400"/>
              <a:buChar char="►"/>
            </a:pPr>
            <a:r>
              <a:rPr lang="en-GB" sz="2400" dirty="0"/>
              <a:t>Introduce a stricter      behaviour policy</a:t>
            </a:r>
            <a:endParaRPr sz="2400" dirty="0"/>
          </a:p>
          <a:p>
            <a:pPr marL="342900" lvl="0" indent="0" algn="l" rtl="0">
              <a:spcBef>
                <a:spcPts val="1000"/>
              </a:spcBef>
              <a:spcAft>
                <a:spcPts val="0"/>
              </a:spcAft>
              <a:buNone/>
            </a:pPr>
            <a:endParaRPr dirty="0"/>
          </a:p>
        </p:txBody>
      </p:sp>
      <p:sp>
        <p:nvSpPr>
          <p:cNvPr id="258" name="Google Shape;258;p28"/>
          <p:cNvSpPr txBox="1">
            <a:spLocks noGrp="1"/>
          </p:cNvSpPr>
          <p:nvPr>
            <p:ph type="body" idx="3"/>
          </p:nvPr>
        </p:nvSpPr>
        <p:spPr>
          <a:xfrm>
            <a:off x="5040605" y="1390911"/>
            <a:ext cx="4807065"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r>
              <a:rPr lang="en-GB" b="1" dirty="0"/>
              <a:t>Schools are realising that this is</a:t>
            </a:r>
            <a:endParaRPr b="1" dirty="0"/>
          </a:p>
        </p:txBody>
      </p:sp>
      <p:sp>
        <p:nvSpPr>
          <p:cNvPr id="259" name="Google Shape;259;p28"/>
          <p:cNvSpPr txBox="1">
            <a:spLocks noGrp="1"/>
          </p:cNvSpPr>
          <p:nvPr>
            <p:ph type="body" idx="4"/>
          </p:nvPr>
        </p:nvSpPr>
        <p:spPr>
          <a:xfrm>
            <a:off x="5154111" y="2258547"/>
            <a:ext cx="4580052" cy="330411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20"/>
              <a:buChar char="►"/>
            </a:pPr>
            <a:r>
              <a:rPr lang="en-GB" sz="2400" dirty="0"/>
              <a:t>exacerbating the problem </a:t>
            </a:r>
            <a:endParaRPr sz="2400" dirty="0"/>
          </a:p>
          <a:p>
            <a:pPr marL="0" lvl="0" indent="0" algn="l" rtl="0">
              <a:spcBef>
                <a:spcPts val="1000"/>
              </a:spcBef>
              <a:spcAft>
                <a:spcPts val="0"/>
              </a:spcAft>
              <a:buNone/>
            </a:pPr>
            <a:r>
              <a:rPr lang="en-GB" sz="2400" b="1" dirty="0"/>
              <a:t>and leading to</a:t>
            </a:r>
            <a:endParaRPr sz="2400" b="1" dirty="0"/>
          </a:p>
          <a:p>
            <a:pPr marL="342900" lvl="0" indent="-373380" algn="l" rtl="0">
              <a:spcBef>
                <a:spcPts val="1000"/>
              </a:spcBef>
              <a:spcAft>
                <a:spcPts val="0"/>
              </a:spcAft>
              <a:buSzPts val="1920"/>
              <a:buChar char="►"/>
            </a:pPr>
            <a:r>
              <a:rPr lang="en-GB" sz="2400" dirty="0"/>
              <a:t>more extreme behaviours</a:t>
            </a:r>
            <a:endParaRPr sz="2400" dirty="0"/>
          </a:p>
          <a:p>
            <a:pPr marL="342900" lvl="0" indent="-342900" algn="l" rtl="0">
              <a:spcBef>
                <a:spcPts val="1000"/>
              </a:spcBef>
              <a:spcAft>
                <a:spcPts val="0"/>
              </a:spcAft>
              <a:buSzPts val="1920"/>
              <a:buChar char="►"/>
            </a:pPr>
            <a:r>
              <a:rPr lang="en-GB" sz="2400" dirty="0"/>
              <a:t>increased school anxiety</a:t>
            </a:r>
            <a:endParaRPr sz="2400" dirty="0"/>
          </a:p>
          <a:p>
            <a:pPr marL="342900" lvl="0" indent="-342900" algn="l" rtl="0">
              <a:spcBef>
                <a:spcPts val="1000"/>
              </a:spcBef>
              <a:spcAft>
                <a:spcPts val="0"/>
              </a:spcAft>
              <a:buSzPts val="1920"/>
              <a:buChar char="►"/>
            </a:pPr>
            <a:r>
              <a:rPr lang="en-GB" sz="2400" dirty="0"/>
              <a:t>Even higher numbers of school avoiders </a:t>
            </a:r>
          </a:p>
          <a:p>
            <a:pPr marL="342900" lvl="0" indent="-342900" algn="l" rtl="0">
              <a:spcBef>
                <a:spcPts val="1000"/>
              </a:spcBef>
              <a:spcAft>
                <a:spcPts val="0"/>
              </a:spcAft>
              <a:buSzPts val="1920"/>
              <a:buChar char="►"/>
            </a:pPr>
            <a:r>
              <a:rPr lang="en-GB" sz="2400" dirty="0"/>
              <a:t>Missing the signs of Inattentive ADHD</a:t>
            </a:r>
            <a:endParaRPr sz="2400" dirty="0"/>
          </a:p>
        </p:txBody>
      </p:sp>
      <p:pic>
        <p:nvPicPr>
          <p:cNvPr id="260" name="Google Shape;260;p28"/>
          <p:cNvPicPr preferRelativeResize="0"/>
          <p:nvPr/>
        </p:nvPicPr>
        <p:blipFill>
          <a:blip r:embed="rId3">
            <a:alphaModFix/>
          </a:blip>
          <a:stretch>
            <a:fillRect/>
          </a:stretch>
        </p:blipFill>
        <p:spPr>
          <a:xfrm>
            <a:off x="4633050" y="6083197"/>
            <a:ext cx="1982858" cy="610925"/>
          </a:xfrm>
          <a:prstGeom prst="rect">
            <a:avLst/>
          </a:prstGeom>
          <a:noFill/>
          <a:ln>
            <a:noFill/>
          </a:ln>
        </p:spPr>
      </p:pic>
      <p:sp>
        <p:nvSpPr>
          <p:cNvPr id="261" name="Google Shape;261;p28"/>
          <p:cNvSpPr txBox="1">
            <a:spLocks noGrp="1"/>
          </p:cNvSpPr>
          <p:nvPr>
            <p:ph type="title"/>
          </p:nvPr>
        </p:nvSpPr>
        <p:spPr>
          <a:xfrm>
            <a:off x="5315675" y="609600"/>
            <a:ext cx="30834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dirty="0"/>
              <a:t>Nowadays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 calcmode="lin" valueType="num">
                                      <p:cBhvr additive="base">
                                        <p:cTn id="7" dur="500" fill="hold"/>
                                        <p:tgtEl>
                                          <p:spTgt spid="2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7">
                                            <p:txEl>
                                              <p:pRg st="1" end="1"/>
                                            </p:txEl>
                                          </p:spTgt>
                                        </p:tgtEl>
                                        <p:attrNameLst>
                                          <p:attrName>style.visibility</p:attrName>
                                        </p:attrNameLst>
                                      </p:cBhvr>
                                      <p:to>
                                        <p:strVal val="visible"/>
                                      </p:to>
                                    </p:set>
                                    <p:anim calcmode="lin" valueType="num">
                                      <p:cBhvr additive="base">
                                        <p:cTn id="13" dur="500" fill="hold"/>
                                        <p:tgtEl>
                                          <p:spTgt spid="2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7">
                                            <p:txEl>
                                              <p:pRg st="2" end="2"/>
                                            </p:txEl>
                                          </p:spTgt>
                                        </p:tgtEl>
                                        <p:attrNameLst>
                                          <p:attrName>style.visibility</p:attrName>
                                        </p:attrNameLst>
                                      </p:cBhvr>
                                      <p:to>
                                        <p:strVal val="visible"/>
                                      </p:to>
                                    </p:set>
                                    <p:anim calcmode="lin" valueType="num">
                                      <p:cBhvr additive="base">
                                        <p:cTn id="19" dur="500" fill="hold"/>
                                        <p:tgtEl>
                                          <p:spTgt spid="2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8">
                                            <p:txEl>
                                              <p:pRg st="0" end="0"/>
                                            </p:txEl>
                                          </p:spTgt>
                                        </p:tgtEl>
                                        <p:attrNameLst>
                                          <p:attrName>style.visibility</p:attrName>
                                        </p:attrNameLst>
                                      </p:cBhvr>
                                      <p:to>
                                        <p:strVal val="visible"/>
                                      </p:to>
                                    </p:set>
                                    <p:animEffect transition="in" filter="fade">
                                      <p:cBhvr>
                                        <p:cTn id="25" dur="500"/>
                                        <p:tgtEl>
                                          <p:spTgt spid="25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9">
                                            <p:txEl>
                                              <p:pRg st="0" end="0"/>
                                            </p:txEl>
                                          </p:spTgt>
                                        </p:tgtEl>
                                        <p:attrNameLst>
                                          <p:attrName>style.visibility</p:attrName>
                                        </p:attrNameLst>
                                      </p:cBhvr>
                                      <p:to>
                                        <p:strVal val="visible"/>
                                      </p:to>
                                    </p:set>
                                    <p:anim calcmode="lin" valueType="num">
                                      <p:cBhvr additive="base">
                                        <p:cTn id="30" dur="500" fill="hold"/>
                                        <p:tgtEl>
                                          <p:spTgt spid="25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9">
                                            <p:txEl>
                                              <p:pRg st="1" end="1"/>
                                            </p:txEl>
                                          </p:spTgt>
                                        </p:tgtEl>
                                        <p:attrNameLst>
                                          <p:attrName>style.visibility</p:attrName>
                                        </p:attrNameLst>
                                      </p:cBhvr>
                                      <p:to>
                                        <p:strVal val="visible"/>
                                      </p:to>
                                    </p:set>
                                    <p:anim calcmode="lin" valueType="num">
                                      <p:cBhvr additive="base">
                                        <p:cTn id="36" dur="500" fill="hold"/>
                                        <p:tgtEl>
                                          <p:spTgt spid="25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9">
                                            <p:txEl>
                                              <p:pRg st="2" end="2"/>
                                            </p:txEl>
                                          </p:spTgt>
                                        </p:tgtEl>
                                        <p:attrNameLst>
                                          <p:attrName>style.visibility</p:attrName>
                                        </p:attrNameLst>
                                      </p:cBhvr>
                                      <p:to>
                                        <p:strVal val="visible"/>
                                      </p:to>
                                    </p:set>
                                    <p:anim calcmode="lin" valueType="num">
                                      <p:cBhvr additive="base">
                                        <p:cTn id="42" dur="500" fill="hold"/>
                                        <p:tgtEl>
                                          <p:spTgt spid="259">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9">
                                            <p:txEl>
                                              <p:pRg st="3" end="3"/>
                                            </p:txEl>
                                          </p:spTgt>
                                        </p:tgtEl>
                                        <p:attrNameLst>
                                          <p:attrName>style.visibility</p:attrName>
                                        </p:attrNameLst>
                                      </p:cBhvr>
                                      <p:to>
                                        <p:strVal val="visible"/>
                                      </p:to>
                                    </p:set>
                                    <p:anim calcmode="lin" valueType="num">
                                      <p:cBhvr additive="base">
                                        <p:cTn id="48" dur="500" fill="hold"/>
                                        <p:tgtEl>
                                          <p:spTgt spid="259">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59">
                                            <p:txEl>
                                              <p:pRg st="4" end="4"/>
                                            </p:txEl>
                                          </p:spTgt>
                                        </p:tgtEl>
                                        <p:attrNameLst>
                                          <p:attrName>style.visibility</p:attrName>
                                        </p:attrNameLst>
                                      </p:cBhvr>
                                      <p:to>
                                        <p:strVal val="visible"/>
                                      </p:to>
                                    </p:set>
                                    <p:anim calcmode="lin" valueType="num">
                                      <p:cBhvr additive="base">
                                        <p:cTn id="54" dur="500" fill="hold"/>
                                        <p:tgtEl>
                                          <p:spTgt spid="259">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59">
                                            <p:txEl>
                                              <p:pRg st="5" end="5"/>
                                            </p:txEl>
                                          </p:spTgt>
                                        </p:tgtEl>
                                        <p:attrNameLst>
                                          <p:attrName>style.visibility</p:attrName>
                                        </p:attrNameLst>
                                      </p:cBhvr>
                                      <p:to>
                                        <p:strVal val="visible"/>
                                      </p:to>
                                    </p:set>
                                    <p:anim calcmode="lin" valueType="num">
                                      <p:cBhvr additive="base">
                                        <p:cTn id="60" dur="500" fill="hold"/>
                                        <p:tgtEl>
                                          <p:spTgt spid="259">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29"/>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a:solidFill>
                  <a:srgbClr val="FFFFFF"/>
                </a:solidFill>
              </a:rPr>
              <a:t>Subtitle</a:t>
            </a:r>
            <a:endParaRPr/>
          </a:p>
          <a:p>
            <a:pPr marL="0" lvl="0" indent="0" algn="l" rtl="0">
              <a:spcBef>
                <a:spcPts val="1000"/>
              </a:spcBef>
              <a:spcAft>
                <a:spcPts val="0"/>
              </a:spcAft>
              <a:buSzPts val="1600"/>
              <a:buNone/>
            </a:pPr>
            <a:endParaRPr/>
          </a:p>
        </p:txBody>
      </p:sp>
      <p:sp>
        <p:nvSpPr>
          <p:cNvPr id="269" name="Google Shape;269;p29"/>
          <p:cNvSpPr txBox="1"/>
          <p:nvPr/>
        </p:nvSpPr>
        <p:spPr>
          <a:xfrm>
            <a:off x="3790150" y="1547825"/>
            <a:ext cx="45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270" name="Google Shape;270;p29"/>
          <p:cNvSpPr txBox="1"/>
          <p:nvPr/>
        </p:nvSpPr>
        <p:spPr>
          <a:xfrm>
            <a:off x="4022250" y="1190250"/>
            <a:ext cx="4147500" cy="419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3300" b="1" dirty="0">
                <a:solidFill>
                  <a:schemeClr val="lt1"/>
                </a:solidFill>
                <a:latin typeface="Trebuchet MS"/>
                <a:ea typeface="Trebuchet MS"/>
                <a:cs typeface="Trebuchet MS"/>
                <a:sym typeface="Trebuchet MS"/>
              </a:rPr>
              <a:t>The way that children with ADHD experience the world around them through their senses is traumatic to their brains</a:t>
            </a:r>
            <a:endParaRPr sz="5100" b="1" dirty="0">
              <a:solidFill>
                <a:schemeClr val="lt1"/>
              </a:solidFill>
              <a:latin typeface="Trebuchet MS"/>
              <a:ea typeface="Trebuchet MS"/>
              <a:cs typeface="Trebuchet MS"/>
              <a:sym typeface="Trebuchet MS"/>
            </a:endParaRPr>
          </a:p>
        </p:txBody>
      </p:sp>
      <p:pic>
        <p:nvPicPr>
          <p:cNvPr id="271" name="Google Shape;271;p29"/>
          <p:cNvPicPr preferRelativeResize="0"/>
          <p:nvPr/>
        </p:nvPicPr>
        <p:blipFill>
          <a:blip r:embed="rId3">
            <a:alphaModFix/>
          </a:blip>
          <a:stretch>
            <a:fillRect/>
          </a:stretch>
        </p:blipFill>
        <p:spPr>
          <a:xfrm>
            <a:off x="803200" y="6043522"/>
            <a:ext cx="1982858" cy="61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6"/>
        <p:cNvGrpSpPr/>
        <p:nvPr/>
      </p:nvGrpSpPr>
      <p:grpSpPr>
        <a:xfrm>
          <a:off x="0" y="0"/>
          <a:ext cx="0" cy="0"/>
          <a:chOff x="0" y="0"/>
          <a:chExt cx="0" cy="0"/>
        </a:xfrm>
      </p:grpSpPr>
      <p:pic>
        <p:nvPicPr>
          <p:cNvPr id="297" name="Google Shape;297;p32"/>
          <p:cNvPicPr preferRelativeResize="0">
            <a:picLocks noGrp="1"/>
          </p:cNvPicPr>
          <p:nvPr>
            <p:ph type="pic" idx="2"/>
          </p:nvPr>
        </p:nvPicPr>
        <p:blipFill rotWithShape="1">
          <a:blip r:embed="rId3">
            <a:alphaModFix/>
          </a:blip>
          <a:srcRect t="7798" b="7806"/>
          <a:stretch/>
        </p:blipFill>
        <p:spPr>
          <a:xfrm>
            <a:off x="0" y="1"/>
            <a:ext cx="12192000" cy="6857999"/>
          </a:xfrm>
          <a:prstGeom prst="rect">
            <a:avLst/>
          </a:prstGeom>
          <a:noFill/>
          <a:ln>
            <a:noFill/>
          </a:ln>
        </p:spPr>
      </p:pic>
      <p:sp>
        <p:nvSpPr>
          <p:cNvPr id="298" name="Google Shape;298;p32"/>
          <p:cNvSpPr txBox="1">
            <a:spLocks noGrp="1"/>
          </p:cNvSpPr>
          <p:nvPr>
            <p:ph type="title"/>
          </p:nvPr>
        </p:nvSpPr>
        <p:spPr>
          <a:xfrm>
            <a:off x="2020100" y="350725"/>
            <a:ext cx="5923800" cy="5923800"/>
          </a:xfrm>
          <a:prstGeom prst="rect">
            <a:avLst/>
          </a:prstGeom>
          <a:solidFill>
            <a:schemeClr val="lt1">
              <a:alpha val="94901"/>
            </a:schemeClr>
          </a:solidFill>
          <a:ln>
            <a:noFill/>
          </a:ln>
        </p:spPr>
        <p:txBody>
          <a:bodyPr spcFirstLastPara="1" wrap="square" lIns="457200" tIns="45700" rIns="457200" bIns="2331700" anchor="ctr" anchorCtr="0">
            <a:noAutofit/>
          </a:bodyPr>
          <a:lstStyle/>
          <a:p>
            <a:pPr marL="0" lvl="0" indent="0" algn="l" rtl="0">
              <a:lnSpc>
                <a:spcPct val="138000"/>
              </a:lnSpc>
              <a:spcBef>
                <a:spcPts val="0"/>
              </a:spcBef>
              <a:spcAft>
                <a:spcPts val="0"/>
              </a:spcAft>
              <a:buNone/>
            </a:pPr>
            <a:endParaRPr sz="2700">
              <a:latin typeface="Arial"/>
              <a:ea typeface="Arial"/>
              <a:cs typeface="Arial"/>
              <a:sym typeface="Arial"/>
            </a:endParaRPr>
          </a:p>
          <a:p>
            <a:pPr marL="0" lvl="0" indent="0" algn="l" rtl="0">
              <a:lnSpc>
                <a:spcPct val="138000"/>
              </a:lnSpc>
              <a:spcBef>
                <a:spcPts val="0"/>
              </a:spcBef>
              <a:spcAft>
                <a:spcPts val="0"/>
              </a:spcAft>
              <a:buNone/>
            </a:pPr>
            <a:endParaRPr sz="2700">
              <a:latin typeface="Arial"/>
              <a:ea typeface="Arial"/>
              <a:cs typeface="Arial"/>
              <a:sym typeface="Arial"/>
            </a:endParaRPr>
          </a:p>
          <a:p>
            <a:pPr marL="0" lvl="0" indent="0" algn="l" rtl="0">
              <a:lnSpc>
                <a:spcPct val="138000"/>
              </a:lnSpc>
              <a:spcBef>
                <a:spcPts val="0"/>
              </a:spcBef>
              <a:spcAft>
                <a:spcPts val="0"/>
              </a:spcAft>
              <a:buNone/>
            </a:pPr>
            <a:endParaRPr sz="2700">
              <a:latin typeface="Arial"/>
              <a:ea typeface="Arial"/>
              <a:cs typeface="Arial"/>
              <a:sym typeface="Arial"/>
            </a:endParaRPr>
          </a:p>
          <a:p>
            <a:pPr marL="0" lvl="0" indent="0" algn="l" rtl="0">
              <a:lnSpc>
                <a:spcPct val="138000"/>
              </a:lnSpc>
              <a:spcBef>
                <a:spcPts val="0"/>
              </a:spcBef>
              <a:spcAft>
                <a:spcPts val="0"/>
              </a:spcAft>
              <a:buNone/>
            </a:pPr>
            <a:r>
              <a:rPr lang="en-GB" sz="2400" b="1">
                <a:latin typeface="Arial"/>
                <a:ea typeface="Arial"/>
                <a:cs typeface="Arial"/>
                <a:sym typeface="Arial"/>
              </a:rPr>
              <a:t>“High quality teaching, differentiated for individual pupils, is the first step in responding to pupils who have or may have SEN. </a:t>
            </a:r>
            <a:endParaRPr sz="2400" b="1">
              <a:latin typeface="Arial"/>
              <a:ea typeface="Arial"/>
              <a:cs typeface="Arial"/>
              <a:sym typeface="Arial"/>
            </a:endParaRPr>
          </a:p>
          <a:p>
            <a:pPr marL="0" lvl="0" indent="0" algn="l" rtl="0">
              <a:lnSpc>
                <a:spcPct val="138000"/>
              </a:lnSpc>
              <a:spcBef>
                <a:spcPts val="0"/>
              </a:spcBef>
              <a:spcAft>
                <a:spcPts val="0"/>
              </a:spcAft>
              <a:buClr>
                <a:schemeClr val="dk1"/>
              </a:buClr>
              <a:buSzPts val="1100"/>
              <a:buFont typeface="Arial"/>
              <a:buNone/>
            </a:pPr>
            <a:r>
              <a:rPr lang="en-GB" sz="2400" b="1">
                <a:latin typeface="Arial"/>
                <a:ea typeface="Arial"/>
                <a:cs typeface="Arial"/>
                <a:sym typeface="Arial"/>
              </a:rPr>
              <a:t>Additional intervention and support cannot compensate for a lack of good quality teaching.”</a:t>
            </a:r>
            <a:endParaRPr sz="3700" b="1"/>
          </a:p>
        </p:txBody>
      </p:sp>
      <p:sp>
        <p:nvSpPr>
          <p:cNvPr id="299" name="Google Shape;299;p32"/>
          <p:cNvSpPr txBox="1">
            <a:spLocks noGrp="1"/>
          </p:cNvSpPr>
          <p:nvPr>
            <p:ph type="body" idx="1"/>
          </p:nvPr>
        </p:nvSpPr>
        <p:spPr>
          <a:xfrm>
            <a:off x="3575300" y="5459200"/>
            <a:ext cx="4759200" cy="58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056"/>
              <a:buNone/>
            </a:pPr>
            <a:r>
              <a:rPr lang="en-GB" sz="2320"/>
              <a:t>SEND Code Of Practise</a:t>
            </a:r>
            <a:endParaRPr sz="2320"/>
          </a:p>
          <a:p>
            <a:pPr marL="0" lvl="0" indent="0" algn="l" rtl="0">
              <a:lnSpc>
                <a:spcPct val="90000"/>
              </a:lnSpc>
              <a:spcBef>
                <a:spcPts val="1000"/>
              </a:spcBef>
              <a:spcAft>
                <a:spcPts val="0"/>
              </a:spcAft>
              <a:buSzPts val="1056"/>
              <a:buNone/>
            </a:pPr>
            <a:endParaRPr sz="1320"/>
          </a:p>
        </p:txBody>
      </p:sp>
      <p:sp>
        <p:nvSpPr>
          <p:cNvPr id="300" name="Google Shape;300;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latin typeface="Calibri"/>
                <a:ea typeface="Calibri"/>
                <a:cs typeface="Calibri"/>
                <a:sym typeface="Calibri"/>
              </a:rPr>
              <a:t>9/3/20XX</a:t>
            </a:r>
            <a:endParaRPr/>
          </a:p>
        </p:txBody>
      </p:sp>
      <p:pic>
        <p:nvPicPr>
          <p:cNvPr id="301" name="Google Shape;301;p32"/>
          <p:cNvPicPr preferRelativeResize="0"/>
          <p:nvPr/>
        </p:nvPicPr>
        <p:blipFill>
          <a:blip r:embed="rId4">
            <a:alphaModFix/>
          </a:blip>
          <a:stretch>
            <a:fillRect/>
          </a:stretch>
        </p:blipFill>
        <p:spPr>
          <a:xfrm>
            <a:off x="9871800" y="350722"/>
            <a:ext cx="1982858" cy="61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3"/>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4000"/>
              <a:buFont typeface="Trebuchet MS"/>
              <a:buNone/>
            </a:pPr>
            <a:r>
              <a:rPr lang="en-GB">
                <a:solidFill>
                  <a:srgbClr val="FFFFFF"/>
                </a:solidFill>
              </a:rPr>
              <a:t>Topic one</a:t>
            </a:r>
            <a:endParaRPr/>
          </a:p>
        </p:txBody>
      </p:sp>
      <p:sp>
        <p:nvSpPr>
          <p:cNvPr id="308" name="Google Shape;308;p33"/>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GB">
                <a:solidFill>
                  <a:srgbClr val="FFFFFF"/>
                </a:solidFill>
              </a:rPr>
              <a:t>Subtitle</a:t>
            </a:r>
            <a:endParaRPr/>
          </a:p>
          <a:p>
            <a:pPr marL="0" lvl="0" indent="0" algn="l" rtl="0">
              <a:spcBef>
                <a:spcPts val="1000"/>
              </a:spcBef>
              <a:spcAft>
                <a:spcPts val="0"/>
              </a:spcAft>
              <a:buSzPts val="1600"/>
              <a:buNone/>
            </a:pPr>
            <a:endParaRPr/>
          </a:p>
        </p:txBody>
      </p:sp>
      <p:sp>
        <p:nvSpPr>
          <p:cNvPr id="309" name="Google Shape;309;p33"/>
          <p:cNvSpPr txBox="1"/>
          <p:nvPr/>
        </p:nvSpPr>
        <p:spPr>
          <a:xfrm>
            <a:off x="3790150" y="1547825"/>
            <a:ext cx="456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
        <p:nvSpPr>
          <p:cNvPr id="310" name="Google Shape;310;p33"/>
          <p:cNvSpPr txBox="1"/>
          <p:nvPr/>
        </p:nvSpPr>
        <p:spPr>
          <a:xfrm>
            <a:off x="3452825" y="1726400"/>
            <a:ext cx="5298300" cy="334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100" b="1" dirty="0">
                <a:solidFill>
                  <a:schemeClr val="lt1"/>
                </a:solidFill>
                <a:latin typeface="Trebuchet MS"/>
                <a:ea typeface="Trebuchet MS"/>
                <a:cs typeface="Trebuchet MS"/>
                <a:sym typeface="Trebuchet MS"/>
              </a:rPr>
              <a:t>Our training enables schools to fulfil their obligations in line with the SEND Code Of Practise</a:t>
            </a:r>
            <a:endParaRPr sz="2900" b="1" dirty="0">
              <a:solidFill>
                <a:schemeClr val="lt1"/>
              </a:solidFill>
              <a:latin typeface="Trebuchet MS"/>
              <a:ea typeface="Trebuchet MS"/>
              <a:cs typeface="Trebuchet MS"/>
              <a:sym typeface="Trebuchet MS"/>
            </a:endParaRPr>
          </a:p>
        </p:txBody>
      </p:sp>
      <p:pic>
        <p:nvPicPr>
          <p:cNvPr id="311" name="Google Shape;311;p33"/>
          <p:cNvPicPr preferRelativeResize="0"/>
          <p:nvPr/>
        </p:nvPicPr>
        <p:blipFill>
          <a:blip r:embed="rId3">
            <a:alphaModFix/>
          </a:blip>
          <a:stretch>
            <a:fillRect/>
          </a:stretch>
        </p:blipFill>
        <p:spPr>
          <a:xfrm>
            <a:off x="677325" y="6063347"/>
            <a:ext cx="1982858" cy="61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animEffect transition="in" filter="fade">
                                      <p:cBhvr>
                                        <p:cTn id="7" dur="500"/>
                                        <p:tgtEl>
                                          <p:spTgt spid="3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769</Words>
  <Application>Microsoft Office PowerPoint</Application>
  <PresentationFormat>Widescreen</PresentationFormat>
  <Paragraphs>145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Noto Sans Symbols</vt:lpstr>
      <vt:lpstr>Trebuchet MS</vt:lpstr>
      <vt:lpstr>Arial</vt:lpstr>
      <vt:lpstr>Calibri</vt:lpstr>
      <vt:lpstr>Facet</vt:lpstr>
      <vt:lpstr>Graduated Approach Briefing  October 2023</vt:lpstr>
      <vt:lpstr>Agenda</vt:lpstr>
      <vt:lpstr>Who are ADHD Lincs?</vt:lpstr>
      <vt:lpstr>Why is ADHD training so important for schools?</vt:lpstr>
      <vt:lpstr>Teachers report that</vt:lpstr>
      <vt:lpstr>In the past</vt:lpstr>
      <vt:lpstr>PowerPoint Presentation</vt:lpstr>
      <vt:lpstr>   “High quality teaching, differentiated for individual pupils, is the first step in responding to pupils who have or may have SEN.  Additional intervention and support cannot compensate for a lack of good quality teaching.”</vt:lpstr>
      <vt:lpstr>Topic one</vt:lpstr>
      <vt:lpstr>We can deliver…  </vt:lpstr>
      <vt:lpstr>Our training teaches staff</vt:lpstr>
      <vt:lpstr>Using these strategies doesn’t cost any money and everyone wins</vt:lpstr>
      <vt:lpstr>Topic one</vt:lpstr>
      <vt:lpstr>Topic one</vt:lpstr>
      <vt:lpstr>More and more employers are trying to attract people who have ADHD and we can see why</vt:lpstr>
      <vt:lpstr>Topic one</vt:lpstr>
      <vt:lpstr>Research  shows through their school lifespan, children with ADHD receive on average 30,000 more negative responses from teachers and peers than children who don’t have ADHD</vt:lpstr>
      <vt:lpstr>     “It is important for children with ADHD to have teachers who understand the impact of ADHD on academic performance.  The more knowledgeable teachers are about effective strategies, the more successful they are in helping their students.  The need for ADHD-specific teaching methods to help improve performance and increase school success has never been more critical”  </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Graduated Approach Briefing  October 2023</dc:title>
  <dc:creator>Nicola Carter</dc:creator>
  <cp:lastModifiedBy>Nicola Carter</cp:lastModifiedBy>
  <cp:revision>2</cp:revision>
  <dcterms:modified xsi:type="dcterms:W3CDTF">2023-10-12T11:17:21Z</dcterms:modified>
</cp:coreProperties>
</file>