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29" r:id="rId3"/>
    <p:sldId id="258" r:id="rId4"/>
    <p:sldId id="259" r:id="rId5"/>
    <p:sldId id="330" r:id="rId6"/>
    <p:sldId id="327" r:id="rId7"/>
    <p:sldId id="331" r:id="rId8"/>
    <p:sldId id="332" r:id="rId9"/>
    <p:sldId id="334" r:id="rId10"/>
    <p:sldId id="346" r:id="rId11"/>
    <p:sldId id="347" r:id="rId12"/>
    <p:sldId id="336" r:id="rId13"/>
    <p:sldId id="337" r:id="rId14"/>
    <p:sldId id="338" r:id="rId15"/>
    <p:sldId id="339" r:id="rId16"/>
    <p:sldId id="340" r:id="rId17"/>
    <p:sldId id="341" r:id="rId18"/>
    <p:sldId id="342" r:id="rId19"/>
    <p:sldId id="343" r:id="rId20"/>
    <p:sldId id="348" r:id="rId21"/>
    <p:sldId id="344" r:id="rId22"/>
    <p:sldId id="345" r:id="rId23"/>
    <p:sldId id="272" r:id="rId24"/>
    <p:sldId id="32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712" autoAdjust="0"/>
  </p:normalViewPr>
  <p:slideViewPr>
    <p:cSldViewPr snapToGrid="0">
      <p:cViewPr varScale="1">
        <p:scale>
          <a:sx n="62" d="100"/>
          <a:sy n="62" d="100"/>
        </p:scale>
        <p:origin x="828"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606D99-9124-FC72-EC56-DDD264BD47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C8C1FA5-5D48-F109-AB10-66DF1015D9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AF05AA-B407-4BC1-82C2-9E5F6066921B}" type="datetimeFigureOut">
              <a:rPr lang="en-GB" smtClean="0"/>
              <a:t>11/10/2023</a:t>
            </a:fld>
            <a:endParaRPr lang="en-GB" dirty="0"/>
          </a:p>
        </p:txBody>
      </p:sp>
      <p:sp>
        <p:nvSpPr>
          <p:cNvPr id="4" name="Footer Placeholder 3">
            <a:extLst>
              <a:ext uri="{FF2B5EF4-FFF2-40B4-BE49-F238E27FC236}">
                <a16:creationId xmlns:a16="http://schemas.microsoft.com/office/drawing/2014/main" id="{30B975D4-285F-AA5C-37AB-F032F2FD47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57EC357-3792-63E0-67B8-581186A50F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707B82-AEF4-41B3-B930-3C0571954C69}" type="slidenum">
              <a:rPr lang="en-GB" smtClean="0"/>
              <a:t>‹#›</a:t>
            </a:fld>
            <a:endParaRPr lang="en-GB" dirty="0"/>
          </a:p>
        </p:txBody>
      </p:sp>
    </p:spTree>
    <p:extLst>
      <p:ext uri="{BB962C8B-B14F-4D97-AF65-F5344CB8AC3E}">
        <p14:creationId xmlns:p14="http://schemas.microsoft.com/office/powerpoint/2010/main" val="3291600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144AC-56D1-40FF-B81E-25D785A9AF8F}" type="datetimeFigureOut">
              <a:rPr lang="en-GB" smtClean="0"/>
              <a:t>11/10/2023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1532-7E83-4460-B003-806D1D019D20}" type="slidenum">
              <a:rPr lang="en-GB" smtClean="0"/>
              <a:t>‹#›</a:t>
            </a:fld>
            <a:endParaRPr lang="en-GB" dirty="0"/>
          </a:p>
        </p:txBody>
      </p:sp>
    </p:spTree>
    <p:extLst>
      <p:ext uri="{BB962C8B-B14F-4D97-AF65-F5344CB8AC3E}">
        <p14:creationId xmlns:p14="http://schemas.microsoft.com/office/powerpoint/2010/main" val="2587979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1</a:t>
            </a:fld>
            <a:endParaRPr lang="en-GB" dirty="0"/>
          </a:p>
        </p:txBody>
      </p:sp>
    </p:spTree>
    <p:extLst>
      <p:ext uri="{BB962C8B-B14F-4D97-AF65-F5344CB8AC3E}">
        <p14:creationId xmlns:p14="http://schemas.microsoft.com/office/powerpoint/2010/main" val="67283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38370"/>
          </a:xfrm>
        </p:spPr>
        <p:txBody>
          <a:bodyPr/>
          <a:lstStyle/>
          <a:p>
            <a:pPr marL="171450" indent="-171450">
              <a:buFont typeface="Arial" panose="020B0604020202020204" pitchFamily="34" charset="0"/>
              <a:buChar char="•"/>
            </a:pPr>
            <a:r>
              <a:rPr lang="en-US" dirty="0"/>
              <a:t>The Pathway considers each stage of EBSA and the steps to be taken.</a:t>
            </a:r>
          </a:p>
          <a:p>
            <a:pPr marL="171450" indent="-171450">
              <a:buFont typeface="Arial" panose="020B0604020202020204" pitchFamily="34" charset="0"/>
              <a:buChar char="•"/>
            </a:pPr>
            <a:r>
              <a:rPr lang="en-US" dirty="0"/>
              <a:t>Graduated response – follows an APDR cycle</a:t>
            </a:r>
          </a:p>
          <a:p>
            <a:pPr marL="171450" indent="-171450">
              <a:buFont typeface="Arial" panose="020B0604020202020204" pitchFamily="34" charset="0"/>
              <a:buChar char="•"/>
            </a:pPr>
            <a:r>
              <a:rPr lang="en-US" dirty="0"/>
              <a:t>Focused on facilitating a step-change in how we support cyp.</a:t>
            </a:r>
          </a:p>
          <a:p>
            <a:pPr marL="628650" lvl="1" indent="-171450">
              <a:buFont typeface="Arial" panose="020B0604020202020204" pitchFamily="34" charset="0"/>
              <a:buChar char="•"/>
            </a:pPr>
            <a:r>
              <a:rPr lang="en-US" dirty="0"/>
              <a:t>Robust early intervention</a:t>
            </a:r>
          </a:p>
          <a:p>
            <a:pPr marL="628650" lvl="1" indent="-171450">
              <a:buFont typeface="Arial" panose="020B0604020202020204" pitchFamily="34" charset="0"/>
              <a:buChar char="•"/>
            </a:pPr>
            <a:r>
              <a:rPr lang="en-US" dirty="0"/>
              <a:t>Understanding of individual needs and context</a:t>
            </a:r>
          </a:p>
          <a:p>
            <a:pPr marL="628650" lvl="1" indent="-171450">
              <a:buFont typeface="Arial" panose="020B0604020202020204" pitchFamily="34" charset="0"/>
              <a:buChar char="•"/>
            </a:pPr>
            <a:r>
              <a:rPr lang="en-US" dirty="0"/>
              <a:t>Collaborative and person centered.</a:t>
            </a:r>
          </a:p>
          <a:p>
            <a:pPr marL="628650" lvl="1" indent="-171450">
              <a:buFont typeface="Arial" panose="020B0604020202020204" pitchFamily="34" charset="0"/>
              <a:buChar char="•"/>
            </a:pPr>
            <a:r>
              <a:rPr lang="en-US" dirty="0"/>
              <a:t>Wraparound approach or proactive support.</a:t>
            </a:r>
          </a:p>
          <a:p>
            <a:pPr marL="628650" lvl="1" indent="-171450">
              <a:buFont typeface="Arial" panose="020B0604020202020204" pitchFamily="34" charset="0"/>
              <a:buChar char="•"/>
            </a:pPr>
            <a:r>
              <a:rPr lang="en-US" dirty="0"/>
              <a:t>Emphasis on the need to return to school alongside support and interventions.</a:t>
            </a:r>
          </a:p>
          <a:p>
            <a:pPr lvl="1"/>
            <a:endParaRPr lang="en-US" dirty="0"/>
          </a:p>
          <a:p>
            <a:pPr marL="628650" lvl="1" indent="-171450">
              <a:buFont typeface="Arial" panose="020B0604020202020204" pitchFamily="34" charset="0"/>
              <a:buChar char="•"/>
            </a:pPr>
            <a:r>
              <a:rPr lang="en-US" dirty="0"/>
              <a:t>SEND provision - Consideration to be given as to how needs are met in line with SENC COP.  Schools to ensure they are fully utilising their SEND notional funding as appropriate.</a:t>
            </a:r>
          </a:p>
          <a:p>
            <a:pPr marL="628650" lvl="1" indent="-171450">
              <a:buFont typeface="Arial" panose="020B0604020202020204" pitchFamily="34" charset="0"/>
              <a:buChar char="•"/>
            </a:pPr>
            <a:r>
              <a:rPr lang="en-US" dirty="0"/>
              <a:t>Where a cyp has an EHCP, consideration needs to take place regarding the provision within their EHCP and how this is being implemented.</a:t>
            </a:r>
          </a:p>
          <a:p>
            <a:pPr marL="628650" lvl="1" indent="-171450">
              <a:buFont typeface="Arial" panose="020B0604020202020204" pitchFamily="34" charset="0"/>
              <a:buChar char="•"/>
            </a:pPr>
            <a:r>
              <a:rPr lang="en-US" dirty="0"/>
              <a:t>Where provision requires adjustment and annual review of their EHC plan should be considered</a:t>
            </a:r>
          </a:p>
          <a:p>
            <a:endParaRPr lang="en-US" dirty="0"/>
          </a:p>
          <a:p>
            <a:r>
              <a:rPr lang="en-US" u="sng" dirty="0"/>
              <a:t>Whole school approach is a wraparound approach to EBSA.</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10</a:t>
            </a:fld>
            <a:endParaRPr lang="en-GB" dirty="0"/>
          </a:p>
        </p:txBody>
      </p:sp>
    </p:spTree>
    <p:extLst>
      <p:ext uri="{BB962C8B-B14F-4D97-AF65-F5344CB8AC3E}">
        <p14:creationId xmlns:p14="http://schemas.microsoft.com/office/powerpoint/2010/main" val="119279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gain a deeper understanding of the cyp difference: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Whole school approach key.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 steps of the EBSA Pathway consist of a 6 phase approach focused on supporting individual cyp and leading to focused support and interventions:</a:t>
            </a:r>
          </a:p>
          <a:p>
            <a:endParaRPr lang="en-US" dirty="0"/>
          </a:p>
          <a:p>
            <a:pPr marL="171450" indent="-171450">
              <a:buFont typeface="Arial" panose="020B0604020202020204" pitchFamily="34" charset="0"/>
              <a:buChar char="•"/>
            </a:pPr>
            <a:r>
              <a:rPr lang="en-US" dirty="0"/>
              <a:t>Phase 1 – Concern – gather background information</a:t>
            </a:r>
          </a:p>
          <a:p>
            <a:pPr marL="171450" indent="-171450">
              <a:buFont typeface="Arial" panose="020B0604020202020204" pitchFamily="34" charset="0"/>
              <a:buChar char="•"/>
            </a:pPr>
            <a:r>
              <a:rPr lang="en-US" dirty="0"/>
              <a:t>Phase 2 – Identify – initial idea about the concern</a:t>
            </a:r>
          </a:p>
          <a:p>
            <a:pPr marL="171450" indent="-171450">
              <a:buFont typeface="Arial" panose="020B0604020202020204" pitchFamily="34" charset="0"/>
              <a:buChar char="•"/>
            </a:pPr>
            <a:r>
              <a:rPr lang="en-US" dirty="0"/>
              <a:t>Phase 3 – Mapping – identification of the areas of concern</a:t>
            </a:r>
          </a:p>
          <a:p>
            <a:pPr marL="171450" indent="-171450">
              <a:buFont typeface="Arial" panose="020B0604020202020204" pitchFamily="34" charset="0"/>
              <a:buChar char="•"/>
            </a:pPr>
            <a:r>
              <a:rPr lang="en-US" dirty="0"/>
              <a:t>Phase 4 – Outline – comprehensive account of the concern</a:t>
            </a:r>
          </a:p>
          <a:p>
            <a:pPr marL="171450" indent="-171450">
              <a:buFont typeface="Arial" panose="020B0604020202020204" pitchFamily="34" charset="0"/>
              <a:buChar char="•"/>
            </a:pPr>
            <a:r>
              <a:rPr lang="en-US" dirty="0"/>
              <a:t>Phase 5 – Implement – strategies and approaches to address the concern</a:t>
            </a:r>
          </a:p>
          <a:p>
            <a:pPr marL="171450" indent="-171450">
              <a:buFont typeface="Arial" panose="020B0604020202020204" pitchFamily="34" charset="0"/>
              <a:buChar char="•"/>
            </a:pPr>
            <a:r>
              <a:rPr lang="en-US" dirty="0"/>
              <a:t>Phase 6 – Monitor and evaluate – review, adjust and amend the plan.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Will go on to explore each phase and supporting tools for each Phase</a:t>
            </a: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11</a:t>
            </a:fld>
            <a:endParaRPr lang="en-GB" dirty="0"/>
          </a:p>
        </p:txBody>
      </p:sp>
    </p:spTree>
    <p:extLst>
      <p:ext uri="{BB962C8B-B14F-4D97-AF65-F5344CB8AC3E}">
        <p14:creationId xmlns:p14="http://schemas.microsoft.com/office/powerpoint/2010/main" val="414145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176338"/>
            <a:ext cx="5118100" cy="2878137"/>
          </a:xfrm>
        </p:spPr>
      </p:sp>
      <p:sp>
        <p:nvSpPr>
          <p:cNvPr id="3" name="Notes Placeholder 2"/>
          <p:cNvSpPr>
            <a:spLocks noGrp="1"/>
          </p:cNvSpPr>
          <p:nvPr>
            <p:ph type="body" idx="1"/>
          </p:nvPr>
        </p:nvSpPr>
        <p:spPr>
          <a:xfrm>
            <a:off x="685800" y="4197427"/>
            <a:ext cx="5486400" cy="4730673"/>
          </a:xfrm>
        </p:spPr>
        <p:txBody>
          <a:bodyPr/>
          <a:lstStyle/>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Calibri" panose="020F0502020204030204" pitchFamily="34" charset="0"/>
              </a:rPr>
              <a:t>School plays a key role in the identification of cyp experiencing or at risk of EBSA. </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Calibri" panose="020F0502020204030204" pitchFamily="34" charset="0"/>
              </a:rPr>
              <a:t>I</a:t>
            </a:r>
            <a:r>
              <a:rPr lang="en-GB" sz="800" dirty="0">
                <a:effectLst/>
                <a:latin typeface="Calibri" panose="020F0502020204030204" pitchFamily="34" charset="0"/>
                <a:ea typeface="Times New Roman" panose="02020603050405020304" pitchFamily="18" charset="0"/>
                <a:cs typeface="Calibri" panose="020F0502020204030204" pitchFamily="34" charset="0"/>
              </a:rPr>
              <a:t>mportant for schools to develop effective whole school systems to support cyp, </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Calibri" panose="020F0502020204030204" pitchFamily="34" charset="0"/>
              </a:rPr>
              <a:t>V</a:t>
            </a:r>
            <a:r>
              <a:rPr lang="en-GB" sz="800" dirty="0">
                <a:effectLst/>
                <a:latin typeface="Calibri" panose="020F0502020204030204" pitchFamily="34" charset="0"/>
                <a:ea typeface="Times New Roman" panose="02020603050405020304" pitchFamily="18" charset="0"/>
                <a:cs typeface="Calibri" panose="020F0502020204030204" pitchFamily="34" charset="0"/>
              </a:rPr>
              <a:t>igilant to early indicators and employ a thorough APDR cycle placing the child or young person at the heart of the interventions.</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Calibri" panose="020F0502020204030204" pitchFamily="34" charset="0"/>
              </a:rPr>
              <a:t>P</a:t>
            </a:r>
            <a:r>
              <a:rPr lang="en-GB" sz="800" dirty="0">
                <a:effectLst/>
                <a:latin typeface="Calibri" panose="020F0502020204030204" pitchFamily="34" charset="0"/>
                <a:ea typeface="Times New Roman" panose="02020603050405020304" pitchFamily="18" charset="0"/>
                <a:cs typeface="Calibri" panose="020F0502020204030204" pitchFamily="34" charset="0"/>
              </a:rPr>
              <a:t>reventative measure towards EBSA, focus on early intervention and prevention.</a:t>
            </a:r>
          </a:p>
          <a:p>
            <a:endParaRPr lang="en-GB" sz="800" dirty="0">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en-GB" sz="800" b="1" u="sng" dirty="0">
                <a:solidFill>
                  <a:srgbClr val="FF0000"/>
                </a:solidFill>
                <a:latin typeface="Calibri" panose="020F0502020204030204" pitchFamily="34" charset="0"/>
                <a:ea typeface="Times New Roman" panose="02020603050405020304" pitchFamily="18" charset="0"/>
                <a:cs typeface="Calibri" panose="020F0502020204030204" pitchFamily="34" charset="0"/>
              </a:rPr>
              <a:t>EBSA Self Audit Tool </a:t>
            </a:r>
            <a:r>
              <a:rPr lang="en-GB" sz="800" dirty="0">
                <a:latin typeface="Calibri" panose="020F0502020204030204" pitchFamily="34" charset="0"/>
                <a:ea typeface="Times New Roman" panose="02020603050405020304" pitchFamily="18" charset="0"/>
                <a:cs typeface="Calibri" panose="020F0502020204030204" pitchFamily="34" charset="0"/>
              </a:rPr>
              <a:t>– can be used as part of initial steps within the Pathway.</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Calibri" panose="020F0502020204030204" pitchFamily="34" charset="0"/>
              </a:rPr>
              <a:t>8 principles, linked to </a:t>
            </a:r>
            <a:r>
              <a:rPr lang="en-US" sz="800" dirty="0"/>
              <a:t>DfE and Public Health document – Promoting cyp’s mental health and wellbeing.</a:t>
            </a:r>
          </a:p>
          <a:p>
            <a:pPr marL="628650" lvl="1"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Calibri" panose="020F0502020204030204" pitchFamily="34" charset="0"/>
              </a:rPr>
              <a:t>Leadership and Management</a:t>
            </a:r>
          </a:p>
          <a:p>
            <a:pPr marL="628650" lvl="1"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Calibri" panose="020F0502020204030204" pitchFamily="34" charset="0"/>
              </a:rPr>
              <a:t>Ethos and Environment</a:t>
            </a:r>
          </a:p>
          <a:p>
            <a:pPr marL="628650" lvl="1"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Calibri" panose="020F0502020204030204" pitchFamily="34" charset="0"/>
              </a:rPr>
              <a:t>Curriculum, Teaching and Learning</a:t>
            </a:r>
          </a:p>
          <a:p>
            <a:pPr marL="628650" lvl="1"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Calibri" panose="020F0502020204030204" pitchFamily="34" charset="0"/>
              </a:rPr>
              <a:t>Staff development and wellbeing</a:t>
            </a:r>
          </a:p>
          <a:p>
            <a:pPr marL="628650" lvl="1"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Calibri" panose="020F0502020204030204" pitchFamily="34" charset="0"/>
              </a:rPr>
              <a:t>Pupil voice</a:t>
            </a:r>
          </a:p>
          <a:p>
            <a:pPr marL="628650" lvl="1"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Calibri" panose="020F0502020204030204" pitchFamily="34" charset="0"/>
              </a:rPr>
              <a:t>Identifying need and monitoring impact</a:t>
            </a:r>
          </a:p>
          <a:p>
            <a:pPr marL="628650" lvl="1"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Calibri" panose="020F0502020204030204" pitchFamily="34" charset="0"/>
              </a:rPr>
              <a:t>Working with parents/carers</a:t>
            </a:r>
          </a:p>
          <a:p>
            <a:pPr marL="628650" lvl="1"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Calibri" panose="020F0502020204030204" pitchFamily="34" charset="0"/>
              </a:rPr>
              <a:t>Targeted support and identification of specialist pathways.</a:t>
            </a:r>
            <a:r>
              <a:rPr lang="en-GB" sz="800" dirty="0">
                <a:effectLst/>
                <a:latin typeface="Calibri" panose="020F0502020204030204" pitchFamily="34" charset="0"/>
                <a:ea typeface="Times New Roman" panose="02020603050405020304" pitchFamily="18" charset="0"/>
                <a:cs typeface="Calibri" panose="020F0502020204030204" pitchFamily="34" charset="0"/>
              </a:rPr>
              <a:t> </a:t>
            </a:r>
          </a:p>
          <a:p>
            <a:pPr marL="171450" indent="-171450">
              <a:buFont typeface="Arial" panose="020B0604020202020204" pitchFamily="34" charset="0"/>
              <a:buChar char="•"/>
            </a:pPr>
            <a:endParaRPr lang="en-GB" sz="800" dirty="0">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Calibri" panose="020F0502020204030204" pitchFamily="34" charset="0"/>
              </a:rPr>
              <a:t>Other examples from whole school approaches section in Pathway and examples of good practice from schools.</a:t>
            </a:r>
          </a:p>
          <a:p>
            <a:pPr marL="171450" indent="-171450">
              <a:buFont typeface="Arial" panose="020B0604020202020204" pitchFamily="34" charset="0"/>
              <a:buChar char="•"/>
            </a:pPr>
            <a:endParaRPr lang="en-GB" sz="800" dirty="0">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Calibri" panose="020F0502020204030204" pitchFamily="34" charset="0"/>
              </a:rPr>
              <a:t>Important to identify the early warning signs of EBSA. If left unaddressed, the EBSA behaviours can become entrenched making it difficult to intervene once the child or young person has been out of education for some time.  Important to identify the early warning signs of EBSA.</a:t>
            </a:r>
          </a:p>
          <a:p>
            <a:pPr marL="171450" indent="-171450">
              <a:buFont typeface="Arial" panose="020B0604020202020204" pitchFamily="34" charset="0"/>
              <a:buChar char="•"/>
            </a:pPr>
            <a:endParaRPr lang="en-GB" sz="800" dirty="0">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en-GB" sz="8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EBSA risk screening tool.  </a:t>
            </a:r>
            <a:r>
              <a:rPr lang="en-GB" sz="800" dirty="0">
                <a:latin typeface="Calibri" panose="020F0502020204030204" pitchFamily="34" charset="0"/>
                <a:ea typeface="Times New Roman" panose="02020603050405020304" pitchFamily="18" charset="0"/>
                <a:cs typeface="Calibri" panose="020F0502020204030204" pitchFamily="34" charset="0"/>
              </a:rPr>
              <a:t>Explore risk factors linked to cyp as previously mentioned.</a:t>
            </a:r>
          </a:p>
          <a:p>
            <a:pPr marL="171450" indent="-171450">
              <a:buFont typeface="Arial" panose="020B0604020202020204" pitchFamily="34" charset="0"/>
              <a:buChar char="•"/>
            </a:pPr>
            <a:endParaRPr lang="en-GB" sz="800" dirty="0">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Calibri" panose="020F0502020204030204" pitchFamily="34" charset="0"/>
              </a:rPr>
              <a:t>Lincolnshire’s EHA strategy (2021) – reflect best place to start exploring worries.  Using as a conversation tool to gain an understanding of the impact of holistic factor and gain a full understanding of the worries.</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Calibri" panose="020F0502020204030204" pitchFamily="34" charset="0"/>
              </a:rPr>
              <a:t>TAC to work alongside the EBSA Pathway.  Reviews completed every 6-8 weeks.</a:t>
            </a:r>
          </a:p>
          <a:p>
            <a:pPr marL="171450" indent="-171450">
              <a:buFont typeface="Arial" panose="020B0604020202020204" pitchFamily="34" charset="0"/>
              <a:buChar char="•"/>
            </a:pPr>
            <a:endParaRPr lang="en-GB" sz="800" dirty="0">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Calibri" panose="020F0502020204030204" pitchFamily="34" charset="0"/>
              </a:rPr>
              <a:t>Healthcare plans – help to ensure schools effectively support pupils with medical conditions, in terms of both physical and mental health.</a:t>
            </a: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Calibri" panose="020F0502020204030204" pitchFamily="34" charset="0"/>
              </a:rPr>
              <a:t>Provide clarity about what needs to be done by when and by whom.</a:t>
            </a:r>
            <a:endParaRPr lang="en-GB" sz="800" dirty="0">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Calibri" panose="020F0502020204030204" pitchFamily="34" charset="0"/>
              </a:rPr>
              <a:t>Should be reviewed at least annually.</a:t>
            </a:r>
          </a:p>
          <a:p>
            <a:pPr marL="171450" indent="-171450">
              <a:buFont typeface="Arial" panose="020B0604020202020204" pitchFamily="34" charset="0"/>
              <a:buChar char="•"/>
            </a:pPr>
            <a:r>
              <a:rPr lang="en-GB" sz="800" dirty="0">
                <a:effectLst/>
                <a:latin typeface="Calibri" panose="020F0502020204030204" pitchFamily="34" charset="0"/>
                <a:ea typeface="Times New Roman" panose="02020603050405020304" pitchFamily="18" charset="0"/>
                <a:cs typeface="Calibri" panose="020F0502020204030204" pitchFamily="34" charset="0"/>
              </a:rPr>
              <a:t>School </a:t>
            </a:r>
            <a:r>
              <a:rPr lang="en-GB" sz="800" dirty="0">
                <a:latin typeface="Calibri" panose="020F0502020204030204" pitchFamily="34" charset="0"/>
                <a:ea typeface="Times New Roman" panose="02020603050405020304" pitchFamily="18" charset="0"/>
                <a:cs typeface="Calibri" panose="020F0502020204030204" pitchFamily="34" charset="0"/>
              </a:rPr>
              <a:t>should identify a healthcare professional.</a:t>
            </a:r>
          </a:p>
          <a:p>
            <a:pPr marL="171450" indent="-171450">
              <a:buFont typeface="Arial" panose="020B0604020202020204" pitchFamily="34" charset="0"/>
              <a:buChar char="•"/>
            </a:pPr>
            <a:endParaRPr lang="en-GB" sz="800" dirty="0">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en-GB" sz="800" dirty="0">
                <a:latin typeface="Calibri" panose="020F0502020204030204" pitchFamily="34" charset="0"/>
                <a:ea typeface="Times New Roman" panose="02020603050405020304" pitchFamily="18" charset="0"/>
                <a:cs typeface="Calibri" panose="020F0502020204030204" pitchFamily="34" charset="0"/>
              </a:rPr>
              <a:t>Guidance on all of the above is provided within the </a:t>
            </a:r>
            <a:r>
              <a:rPr lang="en-GB" sz="800" b="1" u="sng" dirty="0">
                <a:solidFill>
                  <a:srgbClr val="FF0000"/>
                </a:solidFill>
                <a:latin typeface="Calibri" panose="020F0502020204030204" pitchFamily="34" charset="0"/>
                <a:ea typeface="Times New Roman" panose="02020603050405020304" pitchFamily="18" charset="0"/>
                <a:cs typeface="Calibri" panose="020F0502020204030204" pitchFamily="34" charset="0"/>
              </a:rPr>
              <a:t>EBSA interventions document </a:t>
            </a:r>
            <a:r>
              <a:rPr lang="en-GB" sz="800" dirty="0">
                <a:latin typeface="Calibri" panose="020F0502020204030204" pitchFamily="34" charset="0"/>
                <a:ea typeface="Times New Roman" panose="02020603050405020304" pitchFamily="18" charset="0"/>
                <a:cs typeface="Calibri" panose="020F0502020204030204" pitchFamily="34" charset="0"/>
              </a:rPr>
              <a:t>– whole school, universal and targeted approaches. </a:t>
            </a:r>
            <a:r>
              <a:rPr lang="en-US" sz="800" dirty="0"/>
              <a:t>Also EBSA interventions document – list of activities and interventions schools can implement to promote resilience, belongingness, emotional literacy skills and secure attachments.</a:t>
            </a:r>
          </a:p>
          <a:p>
            <a:pPr marL="171450" indent="-171450">
              <a:buFont typeface="Arial" panose="020B0604020202020204" pitchFamily="34" charset="0"/>
              <a:buChar char="•"/>
            </a:pPr>
            <a:endParaRPr lang="en-GB" sz="800" dirty="0">
              <a:effectLst/>
              <a:latin typeface="Calibri" panose="020F050202020403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12</a:t>
            </a:fld>
            <a:endParaRPr lang="en-GB" dirty="0"/>
          </a:p>
        </p:txBody>
      </p:sp>
    </p:spTree>
    <p:extLst>
      <p:ext uri="{BB962C8B-B14F-4D97-AF65-F5344CB8AC3E}">
        <p14:creationId xmlns:p14="http://schemas.microsoft.com/office/powerpoint/2010/main" val="352380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13</a:t>
            </a:fld>
            <a:endParaRPr lang="en-GB" dirty="0"/>
          </a:p>
        </p:txBody>
      </p:sp>
    </p:spTree>
    <p:extLst>
      <p:ext uri="{BB962C8B-B14F-4D97-AF65-F5344CB8AC3E}">
        <p14:creationId xmlns:p14="http://schemas.microsoft.com/office/powerpoint/2010/main" val="37975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03643"/>
            <a:ext cx="5486400" cy="4840357"/>
          </a:xfrm>
        </p:spPr>
        <p:txBody>
          <a:bodyPr/>
          <a:lstStyle/>
          <a:p>
            <a:pPr marL="171450" indent="-171450">
              <a:buFont typeface="Arial" panose="020B0604020202020204" pitchFamily="34" charset="0"/>
              <a:buChar char="•"/>
            </a:pPr>
            <a:r>
              <a:rPr lang="en-US" sz="1000" dirty="0"/>
              <a:t>Essential to gain an understanding of the various aspects at the core of the cyp’s emotional distress and/or social isolation causing and maintaining the EBSA behaviours.</a:t>
            </a:r>
          </a:p>
          <a:p>
            <a:pPr marL="171450" indent="-171450">
              <a:buFont typeface="Arial" panose="020B0604020202020204" pitchFamily="34" charset="0"/>
              <a:buChar char="•"/>
            </a:pPr>
            <a:r>
              <a:rPr lang="en-US" sz="1000" dirty="0"/>
              <a:t>Vital to understand the complexities of their lives.</a:t>
            </a:r>
          </a:p>
          <a:p>
            <a:pPr marL="171450" indent="-171450">
              <a:buFont typeface="Arial" panose="020B0604020202020204" pitchFamily="34" charset="0"/>
              <a:buChar char="•"/>
            </a:pPr>
            <a:r>
              <a:rPr lang="en-US" sz="1000" dirty="0"/>
              <a:t>Crucial to gain an understanding to:</a:t>
            </a:r>
          </a:p>
          <a:p>
            <a:pPr marL="800100" lvl="1" indent="-342900">
              <a:lnSpc>
                <a:spcPct val="107000"/>
              </a:lnSpc>
              <a:buFont typeface="Symbol" panose="05050102010706020507" pitchFamily="18" charset="2"/>
              <a:buChar char=""/>
            </a:pPr>
            <a:r>
              <a:rPr lang="en-GB" sz="1000" dirty="0">
                <a:effectLst/>
                <a:latin typeface="Calibri" panose="020F0502020204030204" pitchFamily="34" charset="0"/>
                <a:ea typeface="Times New Roman" panose="02020603050405020304" pitchFamily="18" charset="0"/>
                <a:cs typeface="Arial" panose="020B0604020202020204" pitchFamily="34" charset="0"/>
              </a:rPr>
              <a:t>Confirm that the child is displaying EBSA as opposed to truancy or parentally condoned absence. </a:t>
            </a:r>
          </a:p>
          <a:p>
            <a:pPr marL="800100" lvl="1" indent="-342900">
              <a:lnSpc>
                <a:spcPct val="107000"/>
              </a:lnSpc>
              <a:buFont typeface="Symbol" panose="05050102010706020507" pitchFamily="18" charset="2"/>
              <a:buChar char=""/>
            </a:pPr>
            <a:r>
              <a:rPr lang="en-GB" sz="1000" dirty="0">
                <a:effectLst/>
                <a:latin typeface="Calibri" panose="020F0502020204030204" pitchFamily="34" charset="0"/>
                <a:ea typeface="Times New Roman" panose="02020603050405020304" pitchFamily="18" charset="0"/>
                <a:cs typeface="Arial" panose="020B0604020202020204" pitchFamily="34" charset="0"/>
              </a:rPr>
              <a:t>Assess the extent and severity of the absence and the anxiety. </a:t>
            </a:r>
          </a:p>
          <a:p>
            <a:pPr marL="800100" lvl="1" indent="-342900">
              <a:lnSpc>
                <a:spcPct val="107000"/>
              </a:lnSpc>
              <a:buFont typeface="Symbol" panose="05050102010706020507" pitchFamily="18" charset="2"/>
              <a:buChar char=""/>
            </a:pPr>
            <a:r>
              <a:rPr lang="en-GB" sz="1000" dirty="0">
                <a:effectLst/>
                <a:latin typeface="Calibri" panose="020F0502020204030204" pitchFamily="34" charset="0"/>
                <a:ea typeface="Times New Roman" panose="02020603050405020304" pitchFamily="18" charset="0"/>
                <a:cs typeface="Arial" panose="020B0604020202020204" pitchFamily="34" charset="0"/>
              </a:rPr>
              <a:t>Gather information regarding the various child, family and school factors that may be contributing to the EBSA. </a:t>
            </a:r>
          </a:p>
          <a:p>
            <a:pPr marL="800100" lvl="1" indent="-342900">
              <a:lnSpc>
                <a:spcPct val="107000"/>
              </a:lnSpc>
              <a:spcAft>
                <a:spcPts val="800"/>
              </a:spcAft>
              <a:buFont typeface="Symbol" panose="05050102010706020507" pitchFamily="18" charset="2"/>
              <a:buChar char=""/>
            </a:pPr>
            <a:r>
              <a:rPr lang="en-GB" sz="1000" dirty="0">
                <a:effectLst/>
                <a:latin typeface="Calibri" panose="020F0502020204030204" pitchFamily="34" charset="0"/>
                <a:ea typeface="Times New Roman" panose="02020603050405020304" pitchFamily="18" charset="0"/>
                <a:cs typeface="Arial" panose="020B0604020202020204" pitchFamily="34" charset="0"/>
              </a:rPr>
              <a:t>Combine the information to arrive at a practical working hypothesis as a prelude to planning effective interventions.  </a:t>
            </a:r>
          </a:p>
          <a:p>
            <a:pPr marL="171450" indent="-171450">
              <a:buFont typeface="Arial" panose="020B0604020202020204" pitchFamily="34" charset="0"/>
              <a:buChar char="•"/>
            </a:pPr>
            <a:r>
              <a:rPr lang="en-US" sz="1000" dirty="0"/>
              <a:t>CYP must remain at the centre of discussions and planning to understand the complexities of their lives.</a:t>
            </a:r>
          </a:p>
          <a:p>
            <a:pPr marL="171450" indent="-171450">
              <a:buFont typeface="Arial" panose="020B0604020202020204" pitchFamily="34" charset="0"/>
              <a:buChar char="•"/>
            </a:pPr>
            <a:r>
              <a:rPr lang="en-US" sz="1000" dirty="0"/>
              <a:t>Crucial to unpicking barriers</a:t>
            </a:r>
          </a:p>
          <a:p>
            <a:pPr marL="171450" indent="-171450">
              <a:buFont typeface="Arial" panose="020B0604020202020204" pitchFamily="34" charset="0"/>
              <a:buChar char="•"/>
            </a:pPr>
            <a:r>
              <a:rPr lang="en-US" sz="1000" dirty="0">
                <a:effectLst/>
                <a:latin typeface="Calibri" panose="020F0502020204030204" pitchFamily="34" charset="0"/>
                <a:ea typeface="Times New Roman" panose="02020603050405020304" pitchFamily="18" charset="0"/>
                <a:cs typeface="Arial" panose="020B0604020202020204" pitchFamily="34" charset="0"/>
              </a:rPr>
              <a:t>Understanding the current situation for the cyp from their perspective.</a:t>
            </a:r>
          </a:p>
          <a:p>
            <a:pPr marL="171450" indent="-171450">
              <a:buFont typeface="Arial" panose="020B0604020202020204" pitchFamily="34" charset="0"/>
              <a:buChar char="•"/>
            </a:pPr>
            <a:r>
              <a:rPr lang="en-US" sz="10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CYP questionnaires</a:t>
            </a:r>
            <a:r>
              <a:rPr lang="en-US" sz="1000"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r>
              <a:rPr lang="en-US" sz="1000" dirty="0">
                <a:latin typeface="Calibri" panose="020F0502020204030204" pitchFamily="34" charset="0"/>
                <a:ea typeface="Times New Roman" panose="02020603050405020304" pitchFamily="18" charset="0"/>
                <a:cs typeface="Arial" panose="020B0604020202020204" pitchFamily="34" charset="0"/>
              </a:rPr>
              <a:t>can be used to collect the views.  *NOTE – ATTEND docs gone*</a:t>
            </a:r>
          </a:p>
          <a:p>
            <a:pPr marL="171450" indent="-171450">
              <a:buFont typeface="Arial" panose="020B0604020202020204" pitchFamily="34" charset="0"/>
              <a:buChar char="•"/>
            </a:pPr>
            <a:r>
              <a:rPr lang="en-US" sz="1000" dirty="0">
                <a:effectLst/>
                <a:latin typeface="Calibri" panose="020F0502020204030204" pitchFamily="34" charset="0"/>
                <a:ea typeface="Times New Roman" panose="02020603050405020304" pitchFamily="18" charset="0"/>
                <a:cs typeface="Arial" panose="020B0604020202020204" pitchFamily="34" charset="0"/>
              </a:rPr>
              <a:t>Short and </a:t>
            </a:r>
            <a:r>
              <a:rPr lang="en-US" sz="1000" dirty="0">
                <a:latin typeface="Calibri" panose="020F0502020204030204" pitchFamily="34" charset="0"/>
                <a:ea typeface="Times New Roman" panose="02020603050405020304" pitchFamily="18" charset="0"/>
                <a:cs typeface="Arial" panose="020B0604020202020204" pitchFamily="34" charset="0"/>
              </a:rPr>
              <a:t>a long questionnaire – can be used to supplement other means such as visual cards – dependent upon age of cyp. </a:t>
            </a:r>
          </a:p>
          <a:p>
            <a:pPr marL="171450" indent="-171450">
              <a:buFont typeface="Arial" panose="020B0604020202020204" pitchFamily="34" charset="0"/>
              <a:buChar char="•"/>
            </a:pPr>
            <a:r>
              <a:rPr lang="en-US" sz="1000" dirty="0">
                <a:effectLst/>
                <a:latin typeface="Calibri" panose="020F0502020204030204" pitchFamily="34" charset="0"/>
                <a:ea typeface="Times New Roman" panose="02020603050405020304" pitchFamily="18" charset="0"/>
                <a:cs typeface="Arial" panose="020B0604020202020204" pitchFamily="34" charset="0"/>
              </a:rPr>
              <a:t>SHOULD NOT – be used as a tick box exercise, is aimed at guiding a conversation to capture robust and meaningful information.</a:t>
            </a:r>
          </a:p>
          <a:p>
            <a:pPr marL="171450" indent="-171450">
              <a:buFont typeface="Arial" panose="020B0604020202020204" pitchFamily="34" charset="0"/>
              <a:buChar char="•"/>
            </a:pPr>
            <a:r>
              <a:rPr lang="en-US" sz="1000" dirty="0">
                <a:effectLst/>
                <a:latin typeface="Calibri" panose="020F0502020204030204" pitchFamily="34" charset="0"/>
                <a:ea typeface="Times New Roman" panose="02020603050405020304" pitchFamily="18" charset="0"/>
                <a:cs typeface="Arial" panose="020B0604020202020204" pitchFamily="34" charset="0"/>
              </a:rPr>
              <a:t>Important to acknowledge par</a:t>
            </a:r>
            <a:r>
              <a:rPr lang="en-US" sz="1000" dirty="0">
                <a:latin typeface="Calibri" panose="020F0502020204030204" pitchFamily="34" charset="0"/>
                <a:ea typeface="Times New Roman" panose="02020603050405020304" pitchFamily="18" charset="0"/>
                <a:cs typeface="Arial" panose="020B0604020202020204" pitchFamily="34" charset="0"/>
              </a:rPr>
              <a:t>ent/carers anxieties and their perspectives as with cyp.</a:t>
            </a:r>
          </a:p>
          <a:p>
            <a:pPr marL="171450" indent="-171450">
              <a:buFont typeface="Arial" panose="020B0604020202020204" pitchFamily="34" charset="0"/>
              <a:buChar char="•"/>
            </a:pPr>
            <a:r>
              <a:rPr lang="en-US" sz="1000" dirty="0">
                <a:effectLst/>
                <a:latin typeface="Calibri" panose="020F0502020204030204" pitchFamily="34" charset="0"/>
                <a:ea typeface="Times New Roman" panose="02020603050405020304" pitchFamily="18" charset="0"/>
                <a:cs typeface="Arial" panose="020B0604020202020204" pitchFamily="34" charset="0"/>
              </a:rPr>
              <a:t>Helpful to start conversations acknowledging it will be </a:t>
            </a:r>
            <a:r>
              <a:rPr lang="en-US" sz="1000" dirty="0">
                <a:latin typeface="Calibri" panose="020F0502020204030204" pitchFamily="34" charset="0"/>
                <a:ea typeface="Times New Roman" panose="02020603050405020304" pitchFamily="18" charset="0"/>
                <a:cs typeface="Arial" panose="020B0604020202020204" pitchFamily="34" charset="0"/>
              </a:rPr>
              <a:t>difficult.  </a:t>
            </a:r>
            <a:r>
              <a:rPr lang="en-US" sz="10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Parent/carer questionnaires.</a:t>
            </a:r>
            <a:r>
              <a:rPr lang="en-US" sz="1000"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r>
              <a:rPr lang="en-US" sz="1000" dirty="0">
                <a:latin typeface="Calibri" panose="020F0502020204030204" pitchFamily="34" charset="0"/>
                <a:ea typeface="Times New Roman" panose="02020603050405020304" pitchFamily="18" charset="0"/>
                <a:cs typeface="Arial" panose="020B0604020202020204" pitchFamily="34" charset="0"/>
              </a:rPr>
              <a:t>As with cyp questionnaires, </a:t>
            </a:r>
            <a:r>
              <a:rPr lang="en-US" sz="1000" dirty="0">
                <a:effectLst/>
                <a:latin typeface="Calibri" panose="020F0502020204030204" pitchFamily="34" charset="0"/>
                <a:ea typeface="Times New Roman" panose="02020603050405020304" pitchFamily="18" charset="0"/>
                <a:cs typeface="Arial" panose="020B0604020202020204" pitchFamily="34" charset="0"/>
              </a:rPr>
              <a:t>SHOULD NOT – be used as a tick box exercise, is aimed at guiding a conversation to capture robust and meaningful information.</a:t>
            </a:r>
          </a:p>
          <a:p>
            <a:pPr marL="171450" indent="-171450">
              <a:buFont typeface="Arial" panose="020B0604020202020204" pitchFamily="34" charset="0"/>
              <a:buChar char="•"/>
            </a:pPr>
            <a:r>
              <a:rPr lang="en-US" sz="1000" dirty="0">
                <a:latin typeface="Calibri" panose="020F0502020204030204" pitchFamily="34" charset="0"/>
                <a:ea typeface="Times New Roman" panose="02020603050405020304" pitchFamily="18" charset="0"/>
                <a:cs typeface="Arial" panose="020B0604020202020204" pitchFamily="34" charset="0"/>
              </a:rPr>
              <a:t>Ask questions sensitively using active listening skills.  Clear meeting agenda to gather background information.  Plans in place for regular contact with cyp. Parent/carer – RELATIONSHIP AND TRUST CONTINUES TO BUILT UPON AND EMBEDDED.</a:t>
            </a:r>
          </a:p>
          <a:p>
            <a:pPr marL="171450" indent="-171450">
              <a:buFont typeface="Arial" panose="020B0604020202020204" pitchFamily="34" charset="0"/>
              <a:buChar char="•"/>
            </a:pPr>
            <a:r>
              <a:rPr lang="en-US" sz="1000" dirty="0">
                <a:effectLst/>
                <a:latin typeface="Calibri" panose="020F0502020204030204" pitchFamily="34" charset="0"/>
                <a:ea typeface="Times New Roman" panose="02020603050405020304" pitchFamily="18" charset="0"/>
                <a:cs typeface="Arial" panose="020B0604020202020204" pitchFamily="34" charset="0"/>
              </a:rPr>
              <a:t>important to gather views of staff in school or other professionals that know the cyp best – may need a ‘round robin’.  </a:t>
            </a:r>
            <a:r>
              <a:rPr lang="en-US" sz="10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Key Person or Professional questionnaires and also Class Teacher questionnaire.</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endParaRPr lang="en-US" sz="1100" dirty="0">
              <a:latin typeface="Calibri" panose="020F050202020403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14</a:t>
            </a:fld>
            <a:endParaRPr lang="en-GB" dirty="0"/>
          </a:p>
        </p:txBody>
      </p:sp>
    </p:spTree>
    <p:extLst>
      <p:ext uri="{BB962C8B-B14F-4D97-AF65-F5344CB8AC3E}">
        <p14:creationId xmlns:p14="http://schemas.microsoft.com/office/powerpoint/2010/main" val="393909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Initial hypothesis is not a diagnosis but a starting point for further investigation and understanding.</a:t>
            </a:r>
          </a:p>
          <a:p>
            <a:endParaRPr lang="en-US" dirty="0"/>
          </a:p>
          <a:p>
            <a:pPr marL="171450" indent="-171450">
              <a:buFont typeface="Arial" panose="020B0604020202020204" pitchFamily="34" charset="0"/>
              <a:buChar char="•"/>
            </a:pPr>
            <a:r>
              <a:rPr lang="en-US" dirty="0"/>
              <a:t>5P’s are there to structure the information gathering and not terms we would use directly with cyp or their families.</a:t>
            </a:r>
          </a:p>
          <a:p>
            <a:endParaRPr lang="en-US" dirty="0"/>
          </a:p>
          <a:p>
            <a:pPr marL="171450" indent="-171450">
              <a:buFont typeface="Arial" panose="020B0604020202020204" pitchFamily="34" charset="0"/>
              <a:buChar char="•"/>
            </a:pPr>
            <a:r>
              <a:rPr lang="en-US" dirty="0"/>
              <a:t>The </a:t>
            </a:r>
            <a:r>
              <a:rPr lang="en-US" b="1" u="sng" dirty="0">
                <a:solidFill>
                  <a:srgbClr val="FF0000"/>
                </a:solidFill>
              </a:rPr>
              <a:t>Identifying Tool and Visual identifying Tool</a:t>
            </a:r>
            <a:r>
              <a:rPr lang="en-US" dirty="0">
                <a:solidFill>
                  <a:srgbClr val="FF0000"/>
                </a:solidFill>
              </a:rPr>
              <a:t> </a:t>
            </a:r>
            <a:r>
              <a:rPr lang="en-US" dirty="0"/>
              <a:t>can be used to support these discussions and prevent the family from feeling overwhelmed.</a:t>
            </a: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15</a:t>
            </a:fld>
            <a:endParaRPr lang="en-GB" dirty="0"/>
          </a:p>
        </p:txBody>
      </p:sp>
    </p:spTree>
    <p:extLst>
      <p:ext uri="{BB962C8B-B14F-4D97-AF65-F5344CB8AC3E}">
        <p14:creationId xmlns:p14="http://schemas.microsoft.com/office/powerpoint/2010/main" val="3751610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853619"/>
          </a:xfrm>
        </p:spPr>
        <p:txBody>
          <a:bodyPr/>
          <a:lstStyle/>
          <a:p>
            <a:pPr marL="171450" indent="-171450">
              <a:buFont typeface="Arial" panose="020B0604020202020204" pitchFamily="34" charset="0"/>
              <a:buChar char="•"/>
            </a:pPr>
            <a:r>
              <a:rPr lang="en-US" sz="1100" b="1" u="sng" dirty="0">
                <a:solidFill>
                  <a:srgbClr val="FF0000"/>
                </a:solidFill>
              </a:rPr>
              <a:t>Mapping Tool</a:t>
            </a:r>
            <a:r>
              <a:rPr lang="en-US" sz="1100" dirty="0"/>
              <a:t> </a:t>
            </a:r>
          </a:p>
          <a:p>
            <a:pPr marL="171450" indent="-171450">
              <a:buFont typeface="Arial" panose="020B0604020202020204" pitchFamily="34" charset="0"/>
              <a:buChar char="•"/>
            </a:pPr>
            <a:r>
              <a:rPr lang="en-GB" sz="1100" dirty="0"/>
              <a:t>2 parts, for use by professionals and a 1 page summary the cyp.</a:t>
            </a:r>
          </a:p>
          <a:p>
            <a:endParaRPr lang="en-GB" sz="1100" dirty="0"/>
          </a:p>
          <a:p>
            <a:pPr marL="171450" indent="-171450">
              <a:buFont typeface="Arial" panose="020B0604020202020204" pitchFamily="34" charset="0"/>
              <a:buChar char="•"/>
            </a:pPr>
            <a:r>
              <a:rPr lang="en-GB" sz="1100" dirty="0"/>
              <a:t>Presenting factors - Think about what we see is happening – things they do, ways they behave, that show us something is not quite right.</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Predisposing factors – what is about the cyp that makes the more susceptible to these issues, might be things in the past or personal characteristics.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Precipitating factors – identify specific incidents or changes that triggered the issues.  Recent events or changes that may have set off the issues for the cyp. Could be a big change such as a house move, a fall out with a friend (bullying).</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Perpetuating factors – identify ongoing situations, behaviours or thought patterns that seem to be maintaining or exacerbating the issues.  What keeps the problem going.  Might be things the cyp keeps doing, thinking that don’t help.</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Protective factors – cyp’s strengths, positive influences that could help them cope or overcome these issues.   What helps?  Good things happening in their life.</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Problem dimensions summary – based on the analysis summarise the main dimensions of the problem, the main parts of the problem.  How do these things work together to create an issue for the cyp?</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b="1" u="sng" dirty="0">
                <a:solidFill>
                  <a:srgbClr val="FF0000"/>
                </a:solidFill>
              </a:rPr>
              <a:t>Helping me to understand and make changes</a:t>
            </a:r>
            <a:r>
              <a:rPr lang="en-GB" sz="1100" dirty="0">
                <a:solidFill>
                  <a:srgbClr val="FF0000"/>
                </a:solidFill>
              </a:rPr>
              <a:t> </a:t>
            </a:r>
            <a:r>
              <a:rPr lang="en-GB" sz="1100" dirty="0"/>
              <a:t>1 page child summary of the mapping tool</a:t>
            </a:r>
            <a:endParaRPr lang="en-GB" sz="1100" b="1" u="sng" dirty="0">
              <a:solidFill>
                <a:srgbClr val="FF0000"/>
              </a:solidFill>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16</a:t>
            </a:fld>
            <a:endParaRPr lang="en-GB" dirty="0"/>
          </a:p>
        </p:txBody>
      </p:sp>
    </p:spTree>
    <p:extLst>
      <p:ext uri="{BB962C8B-B14F-4D97-AF65-F5344CB8AC3E}">
        <p14:creationId xmlns:p14="http://schemas.microsoft.com/office/powerpoint/2010/main" val="3501018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Based on all the information gathered and detailed analysis – revisit and refine initial hypothesis – created at Phase 2 using the Identifying Tool.</a:t>
            </a:r>
          </a:p>
          <a:p>
            <a:pPr marL="171450" indent="-171450">
              <a:buFont typeface="Arial" panose="020B0604020202020204" pitchFamily="34" charset="0"/>
              <a:buChar char="•"/>
            </a:pPr>
            <a:r>
              <a:rPr lang="en-US" dirty="0"/>
              <a:t>Use the </a:t>
            </a:r>
            <a:r>
              <a:rPr lang="en-US" b="1" u="sng" dirty="0">
                <a:solidFill>
                  <a:srgbClr val="FF0000"/>
                </a:solidFill>
              </a:rPr>
              <a:t>Outline Tool</a:t>
            </a:r>
            <a:r>
              <a:rPr lang="en-US" dirty="0"/>
              <a:t> to provide a nuanced understanding of the difficulties.</a:t>
            </a:r>
          </a:p>
          <a:p>
            <a:pPr marL="171450" indent="-171450">
              <a:buFont typeface="Arial" panose="020B0604020202020204" pitchFamily="34" charset="0"/>
              <a:buChar char="•"/>
            </a:pPr>
            <a:r>
              <a:rPr lang="en-US" dirty="0"/>
              <a:t>Will inform the next Phase by providing the outline for preliminary ideas, strategies and interventions.</a:t>
            </a:r>
          </a:p>
          <a:p>
            <a:pPr marL="171450" indent="-171450">
              <a:buFont typeface="Arial" panose="020B0604020202020204" pitchFamily="34" charset="0"/>
              <a:buChar char="•"/>
            </a:pPr>
            <a:r>
              <a:rPr lang="en-US" dirty="0"/>
              <a:t>Living document that should be updated as new information becomes available or the situation changes.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Revision of hypothesis – greater understanding of the cyp’s difficulties.  Further consider the layers of information and how these work together to create the issue for the cyp.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 steps – Preliminary strategies and interventions that might be appropriate for address the problems/issues.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Will be developed more full in Phase 5.</a:t>
            </a: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17</a:t>
            </a:fld>
            <a:endParaRPr lang="en-GB" dirty="0"/>
          </a:p>
        </p:txBody>
      </p:sp>
    </p:spTree>
    <p:extLst>
      <p:ext uri="{BB962C8B-B14F-4D97-AF65-F5344CB8AC3E}">
        <p14:creationId xmlns:p14="http://schemas.microsoft.com/office/powerpoint/2010/main" val="405712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57011"/>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u="sng" dirty="0">
                <a:solidFill>
                  <a:srgbClr val="FF0000"/>
                </a:solidFill>
              </a:rPr>
              <a:t>EBSA Support Plan </a:t>
            </a:r>
            <a:r>
              <a:rPr lang="en-GB" dirty="0"/>
              <a:t>– previously PSP, has been amended to support new Pathway.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Structured way to identify interventions and detail implementation (who, what, when, where and how).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Realistic – break down larger goals into small, achievable steps – an overly ambitious plan is likely to fail.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United front – ensure any concerns about the reintegration process are not shared with the cyp – concerns should be communicated away from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Keep optimistic – if cyp doesn’t attend on a day as planned – start again the next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Agree expectations regarding frequency of contact, realistic response times to contact between home/school.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Recognise cyp is likely to be more unsettled at the beginning of the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Gradual and graded reintegration.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Reduced timetable may be part of the reintegration.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Flexibility in the timetable, arrangements for transport, buddying, safe havens in school, key person for ‘check ins’, differentiation to curriculum.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Home visits – ideally some whom the cyp has positive relationship with.  Will support sense of connection and belonging with school.  Supports with maintaining relationships.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Agree any work sent home to be completed and ensure feedback is consistently provided around marking.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18</a:t>
            </a:fld>
            <a:endParaRPr lang="en-GB" dirty="0"/>
          </a:p>
        </p:txBody>
      </p:sp>
    </p:spTree>
    <p:extLst>
      <p:ext uri="{BB962C8B-B14F-4D97-AF65-F5344CB8AC3E}">
        <p14:creationId xmlns:p14="http://schemas.microsoft.com/office/powerpoint/2010/main" val="1483405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Continued collaboration cyp/family/school/other professionals.</a:t>
            </a:r>
          </a:p>
          <a:p>
            <a:pPr marL="171450" indent="-171450">
              <a:buFont typeface="Arial" panose="020B0604020202020204" pitchFamily="34" charset="0"/>
              <a:buChar char="•"/>
            </a:pPr>
            <a:r>
              <a:rPr lang="en-US" dirty="0"/>
              <a:t>Discussions and planning to remain person centered.</a:t>
            </a:r>
          </a:p>
          <a:p>
            <a:pPr marL="171450" indent="-171450">
              <a:buFont typeface="Arial" panose="020B0604020202020204" pitchFamily="34" charset="0"/>
              <a:buChar char="•"/>
            </a:pPr>
            <a:r>
              <a:rPr lang="en-US" dirty="0"/>
              <a:t>Continue to be realistic.</a:t>
            </a:r>
          </a:p>
          <a:p>
            <a:pPr marL="171450" indent="-171450">
              <a:buFont typeface="Arial" panose="020B0604020202020204" pitchFamily="34" charset="0"/>
              <a:buChar char="•"/>
            </a:pPr>
            <a:r>
              <a:rPr lang="en-US" dirty="0"/>
              <a:t>Ensure everyone remains clear on roles and responsibilities.  Continue to agree actions until next review.</a:t>
            </a:r>
          </a:p>
          <a:p>
            <a:pPr marL="171450" indent="-171450">
              <a:buFont typeface="Arial" panose="020B0604020202020204" pitchFamily="34" charset="0"/>
              <a:buChar char="•"/>
            </a:pPr>
            <a:r>
              <a:rPr lang="en-US" dirty="0"/>
              <a:t>Consistency – ensure all agreements are consistently followed until the next review.</a:t>
            </a:r>
          </a:p>
          <a:p>
            <a:pPr marL="171450" indent="-171450">
              <a:buFont typeface="Arial" panose="020B0604020202020204" pitchFamily="34" charset="0"/>
              <a:buChar char="•"/>
            </a:pPr>
            <a:r>
              <a:rPr lang="en-US" dirty="0"/>
              <a:t>Bumps – ongoing commitment from all parties, work together to find solutions when this happens.</a:t>
            </a:r>
          </a:p>
          <a:p>
            <a:pPr marL="171450" indent="-171450">
              <a:buFont typeface="Arial" panose="020B0604020202020204" pitchFamily="34" charset="0"/>
              <a:buChar char="•"/>
            </a:pPr>
            <a:r>
              <a:rPr lang="en-US" dirty="0"/>
              <a:t>Keep optimistic when things don’t go as planned.  Start again the next day or next week.</a:t>
            </a:r>
          </a:p>
          <a:p>
            <a:pPr marL="171450" indent="-171450">
              <a:buFont typeface="Arial" panose="020B0604020202020204" pitchFamily="34" charset="0"/>
              <a:buChar char="•"/>
            </a:pPr>
            <a:r>
              <a:rPr lang="en-US" dirty="0"/>
              <a:t>Don’t move the goal posts – don’t be tempted.  If cyp is doing better than expected, this can reduce trust.  Wait until agreed reviews to make any change.</a:t>
            </a:r>
          </a:p>
          <a:p>
            <a:pPr marL="171450" indent="-171450">
              <a:buFont typeface="Arial" panose="020B0604020202020204" pitchFamily="34" charset="0"/>
              <a:buChar char="•"/>
            </a:pPr>
            <a:r>
              <a:rPr lang="en-US" dirty="0"/>
              <a:t>Expectations – stick to them.</a:t>
            </a:r>
          </a:p>
          <a:p>
            <a:pPr marL="171450" indent="-171450">
              <a:buFont typeface="Arial" panose="020B0604020202020204" pitchFamily="34" charset="0"/>
              <a:buChar char="•"/>
            </a:pPr>
            <a:r>
              <a:rPr lang="en-US" dirty="0"/>
              <a:t>Continue to build upon positive relationships.</a:t>
            </a:r>
          </a:p>
          <a:p>
            <a:pPr marL="171450" indent="-171450">
              <a:buFont typeface="Arial" panose="020B0604020202020204" pitchFamily="34" charset="0"/>
              <a:buChar char="•"/>
            </a:pPr>
            <a:r>
              <a:rPr lang="en-US" dirty="0"/>
              <a:t>Consider and build on strategies and approaches that support the cyp to achieve the agreed outcomes.</a:t>
            </a:r>
          </a:p>
          <a:p>
            <a:pPr marL="171450" indent="-171450">
              <a:buFont typeface="Arial" panose="020B0604020202020204" pitchFamily="34" charset="0"/>
              <a:buChar char="•"/>
            </a:pPr>
            <a:r>
              <a:rPr lang="en-US" dirty="0"/>
              <a:t>Continue to ensure education is provided – keep to agreements around work being sent home/access to work/feedback/marking.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19</a:t>
            </a:fld>
            <a:endParaRPr lang="en-GB" dirty="0"/>
          </a:p>
        </p:txBody>
      </p:sp>
    </p:spTree>
    <p:extLst>
      <p:ext uri="{BB962C8B-B14F-4D97-AF65-F5344CB8AC3E}">
        <p14:creationId xmlns:p14="http://schemas.microsoft.com/office/powerpoint/2010/main" val="15678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Mention Chelsea – maternity leave.  Recruited to for maternity cover, currently going through the onboarding process.</a:t>
            </a: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2</a:t>
            </a:fld>
            <a:endParaRPr lang="en-GB" dirty="0"/>
          </a:p>
        </p:txBody>
      </p:sp>
    </p:spTree>
    <p:extLst>
      <p:ext uri="{BB962C8B-B14F-4D97-AF65-F5344CB8AC3E}">
        <p14:creationId xmlns:p14="http://schemas.microsoft.com/office/powerpoint/2010/main" val="495262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Where there is limited progress, may be appropriate to invite a mental health practitioner to support review of Support Plan.</a:t>
            </a:r>
          </a:p>
          <a:p>
            <a:pPr marL="171450" indent="-171450">
              <a:buFont typeface="Arial" panose="020B0604020202020204" pitchFamily="34" charset="0"/>
              <a:buChar char="•"/>
            </a:pPr>
            <a:r>
              <a:rPr lang="en-US" dirty="0"/>
              <a:t>If CAMHS/MHST are already involved – with a cyp, contact the relevant clinician.  Be prepared to plan the review meeting around their availability.</a:t>
            </a:r>
          </a:p>
          <a:p>
            <a:pPr marL="171450" indent="-171450">
              <a:buFont typeface="Arial" panose="020B0604020202020204" pitchFamily="34" charset="0"/>
              <a:buChar char="•"/>
            </a:pPr>
            <a:r>
              <a:rPr lang="en-GB" dirty="0"/>
              <a:t>If Healthy Minds are already involved – contact lincs@SPA.nhs.net requesting attendance at a review.</a:t>
            </a:r>
          </a:p>
          <a:p>
            <a:pPr marL="171450" indent="-171450">
              <a:buFont typeface="Arial" panose="020B0604020202020204" pitchFamily="34" charset="0"/>
              <a:buChar char="•"/>
            </a:pPr>
            <a:r>
              <a:rPr lang="en-US" dirty="0"/>
              <a:t>If no current mental health or emotional wellbeing service involvement </a:t>
            </a:r>
            <a:r>
              <a:rPr lang="en-GB" dirty="0"/>
              <a:t>if school has MHST school should contact the MHST practitioner and NOT Healthy Minds.</a:t>
            </a:r>
          </a:p>
          <a:p>
            <a:pPr marL="171450" indent="-171450">
              <a:buFont typeface="Arial" panose="020B0604020202020204" pitchFamily="34" charset="0"/>
              <a:buChar char="•"/>
            </a:pPr>
            <a:r>
              <a:rPr lang="en-GB" dirty="0"/>
              <a:t>If school are not an MHST school, they should contact Healthy Minds and request attendance at a Support Plan review.</a:t>
            </a:r>
          </a:p>
          <a:p>
            <a:pPr marL="171450" indent="-171450">
              <a:buFont typeface="Arial" panose="020B0604020202020204" pitchFamily="34" charset="0"/>
              <a:buChar char="•"/>
            </a:pPr>
            <a:r>
              <a:rPr lang="en-GB" dirty="0"/>
              <a:t>Provide mental health Practitioner with all relevant paperwork prior to the meeting to enable them to fully prepare for the review.  May include paperwork from various Phases within the Pathway., along with the EBSA Support Plan.</a:t>
            </a:r>
          </a:p>
          <a:p>
            <a:pPr marL="171450" indent="-171450">
              <a:buFont typeface="Arial" panose="020B0604020202020204" pitchFamily="34" charset="0"/>
              <a:buChar char="•"/>
            </a:pPr>
            <a:r>
              <a:rPr lang="en-GB" dirty="0"/>
              <a:t>May need to revisit earlier phases in the Pathway with a mental health practitioner to ensure information remains relevant to the planning going forward.</a:t>
            </a:r>
          </a:p>
        </p:txBody>
      </p:sp>
      <p:sp>
        <p:nvSpPr>
          <p:cNvPr id="4" name="Slide Number Placeholder 3"/>
          <p:cNvSpPr>
            <a:spLocks noGrp="1"/>
          </p:cNvSpPr>
          <p:nvPr>
            <p:ph type="sldNum" sz="quarter" idx="5"/>
          </p:nvPr>
        </p:nvSpPr>
        <p:spPr/>
        <p:txBody>
          <a:bodyPr/>
          <a:lstStyle/>
          <a:p>
            <a:fld id="{2BD61532-7E83-4460-B003-806D1D019D20}" type="slidenum">
              <a:rPr lang="en-GB" smtClean="0"/>
              <a:t>20</a:t>
            </a:fld>
            <a:endParaRPr lang="en-GB" dirty="0"/>
          </a:p>
        </p:txBody>
      </p:sp>
    </p:spTree>
    <p:extLst>
      <p:ext uri="{BB962C8B-B14F-4D97-AF65-F5344CB8AC3E}">
        <p14:creationId xmlns:p14="http://schemas.microsoft.com/office/powerpoint/2010/main" val="793517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Toolkit is broken into 3 steps.</a:t>
            </a:r>
          </a:p>
          <a:p>
            <a:endParaRPr lang="en-US" dirty="0"/>
          </a:p>
          <a:p>
            <a:pPr marL="171450" indent="-171450">
              <a:buFont typeface="Arial" panose="020B0604020202020204" pitchFamily="34" charset="0"/>
              <a:buChar char="•"/>
            </a:pPr>
            <a:r>
              <a:rPr lang="en-US" u="sng" dirty="0"/>
              <a:t>Initial Steps – early intervention and effective whole school approaches</a:t>
            </a:r>
          </a:p>
          <a:p>
            <a:pPr marL="171450" indent="-171450">
              <a:buFont typeface="Arial" panose="020B0604020202020204" pitchFamily="34" charset="0"/>
              <a:buChar char="•"/>
            </a:pPr>
            <a:r>
              <a:rPr lang="en-US" dirty="0"/>
              <a:t>All tools as mentioned throughout the presentation.  All embedded withing the Pathway document.</a:t>
            </a:r>
          </a:p>
          <a:p>
            <a:pPr marL="171450" indent="-171450">
              <a:buFont typeface="Arial" panose="020B0604020202020204" pitchFamily="34" charset="0"/>
              <a:buChar char="•"/>
            </a:pPr>
            <a:r>
              <a:rPr lang="en-US" dirty="0"/>
              <a:t>Also EBSA interventions document – list of activities and interventions schools can implement to promote resilience, belongingness, emotional literacy skills and secure attachments.</a:t>
            </a:r>
          </a:p>
          <a:p>
            <a:pPr marL="171450" indent="-171450">
              <a:buFont typeface="Arial" panose="020B0604020202020204" pitchFamily="34" charset="0"/>
              <a:buChar char="•"/>
            </a:pPr>
            <a:r>
              <a:rPr lang="en-US" dirty="0"/>
              <a:t>Wealth of links to other services and resources. Eg – Lincolnshire Parent Carer Forum, SEND, Working Together Team, Pupil Reintegration Team, mental health services, early help, virtual school.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u="sng" dirty="0"/>
              <a:t>Next and further steps</a:t>
            </a:r>
          </a:p>
          <a:p>
            <a:pPr marL="171450" indent="-171450">
              <a:buFont typeface="Arial" panose="020B0604020202020204" pitchFamily="34" charset="0"/>
              <a:buChar char="•"/>
            </a:pPr>
            <a:r>
              <a:rPr lang="en-US" dirty="0"/>
              <a:t>All tools as mentioned throughout the presentation.  All embedded withing the Pathway document.</a:t>
            </a:r>
            <a:endParaRPr lang="en-US" u="none" dirty="0"/>
          </a:p>
          <a:p>
            <a:pPr marL="171450" indent="-171450">
              <a:buFont typeface="Arial" panose="020B0604020202020204" pitchFamily="34" charset="0"/>
              <a:buChar char="•"/>
            </a:pPr>
            <a:r>
              <a:rPr lang="en-US" u="none" dirty="0"/>
              <a:t>Broken down into Phases.</a:t>
            </a:r>
          </a:p>
          <a:p>
            <a:endParaRPr lang="en-US" dirty="0"/>
          </a:p>
        </p:txBody>
      </p:sp>
      <p:sp>
        <p:nvSpPr>
          <p:cNvPr id="4" name="Slide Number Placeholder 3"/>
          <p:cNvSpPr>
            <a:spLocks noGrp="1"/>
          </p:cNvSpPr>
          <p:nvPr>
            <p:ph type="sldNum" sz="quarter" idx="5"/>
          </p:nvPr>
        </p:nvSpPr>
        <p:spPr/>
        <p:txBody>
          <a:bodyPr/>
          <a:lstStyle/>
          <a:p>
            <a:fld id="{2BD61532-7E83-4460-B003-806D1D019D20}" type="slidenum">
              <a:rPr lang="en-GB" smtClean="0"/>
              <a:t>21</a:t>
            </a:fld>
            <a:endParaRPr lang="en-GB" dirty="0"/>
          </a:p>
        </p:txBody>
      </p:sp>
    </p:spTree>
    <p:extLst>
      <p:ext uri="{BB962C8B-B14F-4D97-AF65-F5344CB8AC3E}">
        <p14:creationId xmlns:p14="http://schemas.microsoft.com/office/powerpoint/2010/main" val="3613554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06425"/>
            <a:ext cx="5991225" cy="3370263"/>
          </a:xfrm>
        </p:spPr>
      </p:sp>
      <p:sp>
        <p:nvSpPr>
          <p:cNvPr id="3" name="Notes Placeholder 2"/>
          <p:cNvSpPr>
            <a:spLocks noGrp="1"/>
          </p:cNvSpPr>
          <p:nvPr>
            <p:ph type="body" idx="1"/>
          </p:nvPr>
        </p:nvSpPr>
        <p:spPr>
          <a:xfrm>
            <a:off x="685800" y="4175393"/>
            <a:ext cx="5486400" cy="4847421"/>
          </a:xfrm>
        </p:spPr>
        <p:txBody>
          <a:bodyPr/>
          <a:lstStyle/>
          <a:p>
            <a:pPr marL="171450" indent="-171450">
              <a:buFont typeface="Arial" panose="020B0604020202020204" pitchFamily="34" charset="0"/>
              <a:buChar char="•"/>
            </a:pPr>
            <a:r>
              <a:rPr lang="en-US" sz="900" dirty="0"/>
              <a:t>Takes places fortnightly during term time.</a:t>
            </a:r>
          </a:p>
          <a:p>
            <a:pPr marL="171450" indent="-171450">
              <a:buFont typeface="Arial" panose="020B0604020202020204" pitchFamily="34" charset="0"/>
              <a:buChar char="•"/>
            </a:pPr>
            <a:r>
              <a:rPr lang="en-US" sz="900" dirty="0"/>
              <a:t>NEW referral form.  Fully completed and signed by parents/carers.  Email to PRT@lincolnshire.gov.uk  Contacts provided at the end.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effectLst/>
                <a:latin typeface="Calibri" panose="020F0502020204030204" pitchFamily="34" charset="0"/>
                <a:ea typeface="Times New Roman" panose="02020603050405020304" pitchFamily="18" charset="0"/>
              </a:rPr>
              <a:t>The panel consists of representation across Attendance, Inclusion, Mental Health, Early Help and Pilgrim Hospital School. </a:t>
            </a:r>
            <a:endParaRPr lang="en-US" sz="900" dirty="0"/>
          </a:p>
          <a:p>
            <a:pPr marL="171450" indent="-171450">
              <a:buFont typeface="Arial" panose="020B0604020202020204" pitchFamily="34" charset="0"/>
              <a:buChar char="•"/>
            </a:pPr>
            <a:r>
              <a:rPr lang="en-GB" sz="900" dirty="0">
                <a:effectLst/>
                <a:latin typeface="Calibri" panose="020F0502020204030204" pitchFamily="34" charset="0"/>
                <a:ea typeface="Times New Roman" panose="02020603050405020304" pitchFamily="18" charset="0"/>
              </a:rPr>
              <a:t>Considers the referral paperwork and supporting evidence that has been submitted. </a:t>
            </a:r>
          </a:p>
          <a:p>
            <a:pPr marL="342900" lvl="0" indent="-342900">
              <a:lnSpc>
                <a:spcPct val="107000"/>
              </a:lnSpc>
              <a:buFont typeface="Wingdings" panose="05000000000000000000" pitchFamily="2" charset="2"/>
              <a:buChar char=""/>
            </a:pPr>
            <a:r>
              <a:rPr lang="en-GB" sz="900" dirty="0">
                <a:effectLst/>
                <a:latin typeface="Calibri" panose="020F0502020204030204" pitchFamily="34" charset="0"/>
                <a:ea typeface="Times New Roman" panose="02020603050405020304" pitchFamily="18" charset="0"/>
                <a:cs typeface="Calibri" panose="020F0502020204030204" pitchFamily="34" charset="0"/>
              </a:rPr>
              <a:t>Complete all sections fully to ensure the Panel have all the information to enable robust decision making to occur and identification of next steps.  Do not write ‘see attached document’ in boxes.  The boxes are often summaries and as such should be completed.  </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Wingdings" panose="05000000000000000000" pitchFamily="2" charset="2"/>
              <a:buChar char=""/>
            </a:pPr>
            <a:r>
              <a:rPr lang="en-GB" sz="900" dirty="0">
                <a:effectLst/>
                <a:latin typeface="Calibri" panose="020F0502020204030204" pitchFamily="34" charset="0"/>
                <a:ea typeface="Times New Roman" panose="02020603050405020304" pitchFamily="18" charset="0"/>
                <a:cs typeface="Calibri" panose="020F0502020204030204" pitchFamily="34" charset="0"/>
              </a:rPr>
              <a:t>Complete the Chronology.  It is key. It gives the Panel a clear overview of the child or young person’s journey with all key occurrences.  </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Wingdings" panose="05000000000000000000" pitchFamily="2" charset="2"/>
              <a:buChar char=""/>
            </a:pPr>
            <a:r>
              <a:rPr lang="en-GB" sz="900" dirty="0">
                <a:effectLst/>
                <a:latin typeface="Calibri" panose="020F0502020204030204" pitchFamily="34" charset="0"/>
                <a:ea typeface="Times New Roman" panose="02020603050405020304" pitchFamily="18" charset="0"/>
                <a:cs typeface="Calibri" panose="020F0502020204030204" pitchFamily="34" charset="0"/>
              </a:rPr>
              <a:t>Submit with all relevant documents.  Remember decision making is evidence based.  </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Wingdings" panose="05000000000000000000" pitchFamily="2" charset="2"/>
              <a:buChar char=""/>
            </a:pPr>
            <a:r>
              <a:rPr lang="en-GB" sz="900" dirty="0">
                <a:effectLst/>
                <a:latin typeface="Calibri" panose="020F0502020204030204" pitchFamily="34" charset="0"/>
                <a:ea typeface="Times New Roman" panose="02020603050405020304" pitchFamily="18" charset="0"/>
                <a:cs typeface="Calibri" panose="020F0502020204030204" pitchFamily="34" charset="0"/>
              </a:rPr>
              <a:t>Ensure all submitted documents are relevant and pertinent to the referral.    </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Wingdings" panose="05000000000000000000" pitchFamily="2" charset="2"/>
              <a:buChar char=""/>
            </a:pPr>
            <a:r>
              <a:rPr lang="en-GB" sz="900" dirty="0">
                <a:effectLst/>
                <a:latin typeface="Calibri" panose="020F0502020204030204" pitchFamily="34" charset="0"/>
                <a:ea typeface="Times New Roman" panose="02020603050405020304" pitchFamily="18" charset="0"/>
                <a:cs typeface="Calibri" panose="020F0502020204030204" pitchFamily="34" charset="0"/>
              </a:rPr>
              <a:t>Clearly indicate if the referral is Medical or EBSA.  </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Wingdings" panose="05000000000000000000" pitchFamily="2" charset="2"/>
              <a:buChar char=""/>
            </a:pPr>
            <a:r>
              <a:rPr lang="en-GB" sz="900" dirty="0">
                <a:effectLst/>
                <a:latin typeface="Calibri" panose="020F0502020204030204" pitchFamily="34" charset="0"/>
                <a:ea typeface="Times New Roman" panose="02020603050405020304" pitchFamily="18" charset="0"/>
                <a:cs typeface="Calibri" panose="020F0502020204030204" pitchFamily="34" charset="0"/>
              </a:rPr>
              <a:t>Provide the name of the key link contact person for all communication with the school.  </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en-GB" sz="900" dirty="0">
                <a:effectLst/>
                <a:latin typeface="Calibri" panose="020F0502020204030204" pitchFamily="34" charset="0"/>
                <a:ea typeface="Times New Roman" panose="02020603050405020304" pitchFamily="18" charset="0"/>
                <a:cs typeface="Calibri" panose="020F0502020204030204" pitchFamily="34" charset="0"/>
              </a:rPr>
              <a:t>Ensure that any medical evidence is up to date, related to the current situation, fully relevant to the referral and pertinent to why the pupil is unable to attend school.  For example; copies of hospital or doctor appointment letters do not provide evidence as to why a child or young person is unable to attend school.  The detail of when medical appointments took place and were attended can be included as detail in the Chronology.     </a:t>
            </a:r>
            <a:endParaRPr lang="en-US" sz="900" dirty="0">
              <a:effectLst/>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US" sz="900" dirty="0">
                <a:effectLst/>
                <a:latin typeface="Calibri" panose="020F0502020204030204" pitchFamily="34" charset="0"/>
                <a:ea typeface="Times New Roman" panose="02020603050405020304" pitchFamily="18" charset="0"/>
              </a:rPr>
              <a:t>Checklist on the referral form for supporting documents.</a:t>
            </a:r>
          </a:p>
          <a:p>
            <a:pPr marL="171450" indent="-171450">
              <a:buFont typeface="Arial" panose="020B0604020202020204" pitchFamily="34" charset="0"/>
              <a:buChar char="•"/>
            </a:pPr>
            <a:r>
              <a:rPr lang="en-US" sz="900" dirty="0">
                <a:latin typeface="Calibri" panose="020F0502020204030204" pitchFamily="34" charset="0"/>
                <a:ea typeface="Times New Roman" panose="02020603050405020304" pitchFamily="18" charset="0"/>
              </a:rPr>
              <a:t>Outcomes – named contact/referrer, receives a telephone call the same day as Panel.  An email with outcomes the following day.</a:t>
            </a:r>
          </a:p>
          <a:p>
            <a:pPr marL="171450" indent="-171450">
              <a:buFont typeface="Arial" panose="020B0604020202020204" pitchFamily="34" charset="0"/>
              <a:buChar char="•"/>
            </a:pPr>
            <a:r>
              <a:rPr lang="en-GB" sz="900" dirty="0">
                <a:effectLst/>
                <a:latin typeface="Calibri" panose="020F0502020204030204" pitchFamily="34" charset="0"/>
                <a:ea typeface="Times New Roman" panose="02020603050405020304" pitchFamily="18" charset="0"/>
              </a:rPr>
              <a:t>The referring school can contact the Pupil Reintegration Team (PRT) for a consultation post outcome to fully discuss the advice and next steps.  Details relating to this are included in the outcome email. </a:t>
            </a:r>
            <a:endParaRPr lang="en-US" sz="900" dirty="0">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US" sz="900" dirty="0">
                <a:latin typeface="Calibri" panose="020F0502020204030204" pitchFamily="34" charset="0"/>
                <a:ea typeface="Times New Roman" panose="02020603050405020304" pitchFamily="18" charset="0"/>
              </a:rPr>
              <a:t>Placements at Pilgrim - </a:t>
            </a:r>
            <a:r>
              <a:rPr lang="en-GB" sz="900" dirty="0">
                <a:effectLst/>
                <a:latin typeface="Calibri" panose="020F0502020204030204" pitchFamily="34" charset="0"/>
                <a:ea typeface="Times New Roman" panose="02020603050405020304" pitchFamily="18" charset="0"/>
              </a:rPr>
              <a:t>One of the outcomes of MSP. </a:t>
            </a:r>
            <a:r>
              <a:rPr lang="en-GB" sz="900" dirty="0">
                <a:effectLst/>
                <a:latin typeface="Calibri" panose="020F0502020204030204" pitchFamily="34" charset="0"/>
                <a:ea typeface="Times New Roman" panose="02020603050405020304" pitchFamily="18" charset="0"/>
                <a:cs typeface="Calibri" panose="020F0502020204030204" pitchFamily="34" charset="0"/>
              </a:rPr>
              <a:t>During a placement, regular reviews will take place.  This will continue to build on the EBSA Pathway that has taken place and continue to focus on the child or young person at the centre.  </a:t>
            </a:r>
            <a:endParaRPr lang="en-GB" sz="900" dirty="0">
              <a:latin typeface="Calibri" panose="020F050202020403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900" dirty="0">
                <a:effectLst/>
                <a:latin typeface="Calibri" panose="020F0502020204030204" pitchFamily="34" charset="0"/>
                <a:ea typeface="Times New Roman" panose="02020603050405020304" pitchFamily="18" charset="0"/>
                <a:cs typeface="Arial" panose="020B0604020202020204" pitchFamily="34" charset="0"/>
              </a:rPr>
              <a:t>CY</a:t>
            </a:r>
            <a:br>
              <a:rPr lang="en-GB" sz="900" dirty="0">
                <a:effectLst/>
                <a:latin typeface="Calibri" panose="020F0502020204030204" pitchFamily="34" charset="0"/>
                <a:ea typeface="Times New Roman" panose="02020603050405020304" pitchFamily="18" charset="0"/>
                <a:cs typeface="Arial" panose="020B0604020202020204" pitchFamily="34" charset="0"/>
              </a:rPr>
            </a:br>
            <a:r>
              <a:rPr lang="en-GB" sz="900" dirty="0">
                <a:effectLst/>
                <a:latin typeface="Calibri" panose="020F0502020204030204" pitchFamily="34" charset="0"/>
                <a:ea typeface="Times New Roman" panose="02020603050405020304" pitchFamily="18" charset="0"/>
                <a:cs typeface="Arial" panose="020B0604020202020204" pitchFamily="34" charset="0"/>
              </a:rPr>
              <a:t>P</a:t>
            </a:r>
            <a:r>
              <a:rPr lang="en-GB" sz="900" dirty="0">
                <a:effectLst/>
                <a:latin typeface="Calibri" panose="020F0502020204030204" pitchFamily="34" charset="0"/>
                <a:ea typeface="Times New Roman" panose="02020603050405020304" pitchFamily="18" charset="0"/>
                <a:cs typeface="Calibri" panose="020F0502020204030204" pitchFamily="34" charset="0"/>
              </a:rPr>
              <a:t>’s main school is crucial and will take a lead role in working with Pilgrim in relation to the planning and steps that will be put in place to support the transition back to their setting.   The Pupil Reintegration Team will also be involved to support the transition and maximise its success.  </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US" sz="900" dirty="0">
                <a:latin typeface="Calibri" panose="020F0502020204030204" pitchFamily="34" charset="0"/>
                <a:ea typeface="Times New Roman" panose="02020603050405020304" pitchFamily="18" charset="0"/>
              </a:rPr>
              <a:t>Observers – 2 max per Panel.  Contact PRT.  Clerk will arrange.  Sign confidentiality agreement.</a:t>
            </a:r>
            <a:endParaRPr lang="en-US" sz="900" dirty="0">
              <a:effectLst/>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endParaRPr lang="en-US" sz="1000" dirty="0">
              <a:effectLst/>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22</a:t>
            </a:fld>
            <a:endParaRPr lang="en-GB" dirty="0"/>
          </a:p>
        </p:txBody>
      </p:sp>
    </p:spTree>
    <p:extLst>
      <p:ext uri="{BB962C8B-B14F-4D97-AF65-F5344CB8AC3E}">
        <p14:creationId xmlns:p14="http://schemas.microsoft.com/office/powerpoint/2010/main" val="3644386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23</a:t>
            </a:fld>
            <a:endParaRPr lang="en-GB" dirty="0"/>
          </a:p>
        </p:txBody>
      </p:sp>
    </p:spTree>
    <p:extLst>
      <p:ext uri="{BB962C8B-B14F-4D97-AF65-F5344CB8AC3E}">
        <p14:creationId xmlns:p14="http://schemas.microsoft.com/office/powerpoint/2010/main" val="3233256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24</a:t>
            </a:fld>
            <a:endParaRPr lang="en-GB" dirty="0"/>
          </a:p>
        </p:txBody>
      </p:sp>
    </p:spTree>
    <p:extLst>
      <p:ext uri="{BB962C8B-B14F-4D97-AF65-F5344CB8AC3E}">
        <p14:creationId xmlns:p14="http://schemas.microsoft.com/office/powerpoint/2010/main" val="312174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3</a:t>
            </a:fld>
            <a:endParaRPr lang="en-GB" dirty="0"/>
          </a:p>
        </p:txBody>
      </p:sp>
    </p:spTree>
    <p:extLst>
      <p:ext uri="{BB962C8B-B14F-4D97-AF65-F5344CB8AC3E}">
        <p14:creationId xmlns:p14="http://schemas.microsoft.com/office/powerpoint/2010/main" val="291252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Low or intermittent attendance; </a:t>
            </a:r>
            <a:endParaRPr lang="en-GB"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High sensitivity and/or reactivity; </a:t>
            </a:r>
            <a:endParaRPr lang="en-GB"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Low mood and anxiety (e.g., fear of talking to teachers, fears around academic performance); </a:t>
            </a:r>
            <a:endParaRPr lang="en-GB"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Social isolation;</a:t>
            </a:r>
            <a:endParaRPr lang="en-GB"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Signs of emotional distress that interferes with their ability to function at school, such as difficulties forming relationships with teachers and peers resulting from disorganised attachment;</a:t>
            </a:r>
            <a:endParaRPr lang="en-GB"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Developmental differences that fundamentally shape perception and action in ways that cause significant challenges in emotional self-regulation and social functioning (e.g., Autistic Spectrum Disorder, Attention Deficit Hyper-Activity Disorder). </a:t>
            </a:r>
            <a:endParaRPr lang="en-GB" dirty="0">
              <a:effectLst/>
              <a:latin typeface="Calibri" panose="020F0502020204030204" pitchFamily="34" charset="0"/>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4</a:t>
            </a:fld>
            <a:endParaRPr lang="en-GB" dirty="0"/>
          </a:p>
        </p:txBody>
      </p:sp>
    </p:spTree>
    <p:extLst>
      <p:ext uri="{BB962C8B-B14F-4D97-AF65-F5344CB8AC3E}">
        <p14:creationId xmlns:p14="http://schemas.microsoft.com/office/powerpoint/2010/main" val="108168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Schools to consider appropriate member of staff to deal with EBSA cases.  For example, EWO may have more punitive approach to take, is this the most appropriate person to be dealing with EBSA cases?</a:t>
            </a:r>
          </a:p>
          <a:p>
            <a:pPr marL="171450" indent="-171450">
              <a:buFont typeface="Arial" panose="020B0604020202020204" pitchFamily="34" charset="0"/>
              <a:buChar char="•"/>
            </a:pPr>
            <a:r>
              <a:rPr lang="en-US" dirty="0"/>
              <a:t>EBSA can happen suddenly or gradually or over time.  </a:t>
            </a:r>
          </a:p>
          <a:p>
            <a:pPr marL="171450" indent="-171450">
              <a:buFont typeface="Arial" panose="020B0604020202020204" pitchFamily="34" charset="0"/>
              <a:buChar char="•"/>
            </a:pPr>
            <a:r>
              <a:rPr lang="en-US" dirty="0"/>
              <a:t>EBSA is complex with no single cause.</a:t>
            </a:r>
          </a:p>
          <a:p>
            <a:pPr marL="171450" indent="-171450">
              <a:buFont typeface="Arial" panose="020B0604020202020204" pitchFamily="34" charset="0"/>
              <a:buChar char="•"/>
            </a:pPr>
            <a:r>
              <a:rPr lang="en-US" dirty="0"/>
              <a:t>Often multi faceted across environmental factors.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5</a:t>
            </a:fld>
            <a:endParaRPr lang="en-GB" dirty="0"/>
          </a:p>
        </p:txBody>
      </p:sp>
    </p:spTree>
    <p:extLst>
      <p:ext uri="{BB962C8B-B14F-4D97-AF65-F5344CB8AC3E}">
        <p14:creationId xmlns:p14="http://schemas.microsoft.com/office/powerpoint/2010/main" val="251108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Reference </a:t>
            </a:r>
            <a:r>
              <a:rPr lang="en-US" b="1" u="sng" dirty="0">
                <a:solidFill>
                  <a:srgbClr val="FF0000"/>
                </a:solidFill>
              </a:rPr>
              <a:t>EBSA self audit tool </a:t>
            </a:r>
            <a:r>
              <a:rPr lang="en-US" dirty="0"/>
              <a:t>– new as part of new Pathway.  Use of to reflect, design and guide plans and developments for school strategy.  Will discuss in more detail later on.</a:t>
            </a:r>
          </a:p>
          <a:p>
            <a:pPr marL="171450" indent="-171450">
              <a:buFont typeface="Arial" panose="020B0604020202020204" pitchFamily="34" charset="0"/>
              <a:buChar char="•"/>
            </a:pPr>
            <a:r>
              <a:rPr lang="en-US" dirty="0"/>
              <a:t>Focus is on early intervention and effective whole school systems.</a:t>
            </a:r>
          </a:p>
          <a:p>
            <a:pPr marL="171450" indent="-171450">
              <a:buFont typeface="Arial" panose="020B0604020202020204" pitchFamily="34" charset="0"/>
              <a:buChar char="•"/>
            </a:pPr>
            <a:r>
              <a:rPr lang="en-US" dirty="0"/>
              <a:t>Schools – key role in identifying cyp experiencing or at risk of EBSA.</a:t>
            </a:r>
          </a:p>
          <a:p>
            <a:pPr marL="171450" indent="-171450">
              <a:buFont typeface="Arial" panose="020B0604020202020204" pitchFamily="34" charset="0"/>
              <a:buChar char="•"/>
            </a:pPr>
            <a:r>
              <a:rPr lang="en-US" dirty="0"/>
              <a:t>Develop effective whole school systems to support CYP.</a:t>
            </a:r>
          </a:p>
          <a:p>
            <a:pPr marL="171450" indent="-171450">
              <a:buFont typeface="Arial" panose="020B0604020202020204" pitchFamily="34" charset="0"/>
              <a:buChar char="•"/>
            </a:pPr>
            <a:r>
              <a:rPr lang="en-US" dirty="0"/>
              <a:t>APDR placing cyp at the heart of interventions.</a:t>
            </a:r>
          </a:p>
          <a:p>
            <a:pPr marL="171450" indent="-171450">
              <a:buFont typeface="Arial" panose="020B0604020202020204" pitchFamily="34" charset="0"/>
              <a:buChar char="•"/>
            </a:pPr>
            <a:r>
              <a:rPr lang="en-US" dirty="0"/>
              <a:t>Focus on early intervention and prevention.</a:t>
            </a:r>
          </a:p>
          <a:p>
            <a:pPr marL="171450" indent="-171450">
              <a:buFont typeface="Arial" panose="020B0604020202020204" pitchFamily="34" charset="0"/>
              <a:buChar char="•"/>
            </a:pPr>
            <a:r>
              <a:rPr lang="en-US" dirty="0"/>
              <a:t>Reference DfE and Public Health document – Promoting cyp’s mental health and wellbeing.</a:t>
            </a:r>
          </a:p>
          <a:p>
            <a:endParaRPr lang="en-US"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6</a:t>
            </a:fld>
            <a:endParaRPr lang="en-GB" dirty="0"/>
          </a:p>
        </p:txBody>
      </p:sp>
    </p:spTree>
    <p:extLst>
      <p:ext uri="{BB962C8B-B14F-4D97-AF65-F5344CB8AC3E}">
        <p14:creationId xmlns:p14="http://schemas.microsoft.com/office/powerpoint/2010/main" val="100555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Unlikely to be static and fixed.</a:t>
            </a:r>
          </a:p>
          <a:p>
            <a:pPr marL="171450" indent="-171450">
              <a:buFont typeface="Arial" panose="020B0604020202020204" pitchFamily="34" charset="0"/>
              <a:buChar char="•"/>
            </a:pPr>
            <a:r>
              <a:rPr lang="en-US" dirty="0"/>
              <a:t>What lead to the initial school avoidance may not be what leads to persistent avoidance and non-attendance.</a:t>
            </a:r>
          </a:p>
          <a:p>
            <a:pPr marL="171450" indent="-171450">
              <a:buFont typeface="Arial" panose="020B0604020202020204" pitchFamily="34" charset="0"/>
              <a:buChar char="•"/>
            </a:pPr>
            <a:r>
              <a:rPr lang="en-US" dirty="0"/>
              <a:t>The cause may be the consequence.</a:t>
            </a:r>
          </a:p>
          <a:p>
            <a:pPr marL="171450" indent="-171450">
              <a:buFont typeface="Arial" panose="020B0604020202020204" pitchFamily="34" charset="0"/>
              <a:buChar char="•"/>
            </a:pPr>
            <a:r>
              <a:rPr lang="en-US" dirty="0"/>
              <a:t>Overarching risk factors can influence EBSA – often the interaction between these factors that results in EBSA behaviours.</a:t>
            </a:r>
          </a:p>
          <a:p>
            <a:pPr marL="171450" indent="-171450">
              <a:buFont typeface="Arial" panose="020B0604020202020204" pitchFamily="34" charset="0"/>
              <a:buChar char="•"/>
            </a:pPr>
            <a:r>
              <a:rPr lang="en-US" dirty="0"/>
              <a:t>Use eg’s of risk factors from Pathway – and any specific case study examples. </a:t>
            </a:r>
          </a:p>
          <a:p>
            <a:pPr marL="171450" indent="-171450">
              <a:buFont typeface="Arial" panose="020B0604020202020204" pitchFamily="34" charset="0"/>
              <a:buChar char="•"/>
            </a:pPr>
            <a:r>
              <a:rPr lang="en-US" dirty="0"/>
              <a:t>Once identified risk factors can focus on and build areas of strength and resilience for cyp/family/school.</a:t>
            </a:r>
          </a:p>
          <a:p>
            <a:pPr marL="171450" indent="-171450">
              <a:buFont typeface="Arial" panose="020B0604020202020204" pitchFamily="34" charset="0"/>
              <a:buChar char="•"/>
            </a:pPr>
            <a:r>
              <a:rPr lang="en-US" dirty="0"/>
              <a:t>Resilience factors help protect cyp from maintaining EBSA behaviour and promote successful school inclusion.</a:t>
            </a:r>
          </a:p>
          <a:p>
            <a:pPr marL="171450" indent="-171450">
              <a:buFont typeface="Arial" panose="020B0604020202020204" pitchFamily="34" charset="0"/>
              <a:buChar char="•"/>
            </a:pPr>
            <a:r>
              <a:rPr lang="en-US" dirty="0"/>
              <a:t>Use eg’s of resilience factors from Pathway – and any specific case study examples. </a:t>
            </a:r>
          </a:p>
          <a:p>
            <a:pPr marL="171450" indent="-171450">
              <a:buFont typeface="Arial" panose="020B0604020202020204" pitchFamily="34" charset="0"/>
              <a:buChar char="•"/>
            </a:pPr>
            <a:r>
              <a:rPr lang="en-US" dirty="0"/>
              <a:t>EBSA most likely to occur when risk overwhelms resilience and when pull factors take over the push factors that encourage school attendance.</a:t>
            </a:r>
          </a:p>
          <a:p>
            <a:pPr marL="171450" indent="-171450">
              <a:buFont typeface="Arial" panose="020B0604020202020204" pitchFamily="34" charset="0"/>
              <a:buChar char="•"/>
            </a:pPr>
            <a:r>
              <a:rPr lang="en-US" dirty="0"/>
              <a:t>Crucial to fully explore and understand why the cyp is reluctant to attend school.</a:t>
            </a:r>
          </a:p>
          <a:p>
            <a:pPr marL="171450" indent="-171450">
              <a:buFont typeface="Arial" panose="020B0604020202020204" pitchFamily="34" charset="0"/>
              <a:buChar char="•"/>
            </a:pPr>
            <a:r>
              <a:rPr lang="en-US" dirty="0"/>
              <a:t>Eg’s of push/pull factors from Pathway – and any specific case study examples.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7</a:t>
            </a:fld>
            <a:endParaRPr lang="en-GB" dirty="0"/>
          </a:p>
        </p:txBody>
      </p:sp>
    </p:spTree>
    <p:extLst>
      <p:ext uri="{BB962C8B-B14F-4D97-AF65-F5344CB8AC3E}">
        <p14:creationId xmlns:p14="http://schemas.microsoft.com/office/powerpoint/2010/main" val="89405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of previous slide.</a:t>
            </a:r>
          </a:p>
          <a:p>
            <a:pPr marL="171450" indent="-171450">
              <a:buFont typeface="Arial" panose="020B0604020202020204" pitchFamily="34" charset="0"/>
              <a:buChar char="•"/>
            </a:pPr>
            <a:r>
              <a:rPr lang="en-US" dirty="0"/>
              <a:t>Breaking the EBSA cycle.</a:t>
            </a:r>
          </a:p>
          <a:p>
            <a:pPr marL="171450" indent="-171450">
              <a:buFont typeface="Arial" panose="020B0604020202020204" pitchFamily="34" charset="0"/>
              <a:buChar char="•"/>
            </a:pPr>
            <a:r>
              <a:rPr lang="en-US" dirty="0"/>
              <a:t>EBSA often associated with anxiety in cyp.</a:t>
            </a:r>
          </a:p>
          <a:p>
            <a:pPr marL="171450" indent="-171450">
              <a:buFont typeface="Arial" panose="020B0604020202020204" pitchFamily="34" charset="0"/>
              <a:buChar char="•"/>
            </a:pPr>
            <a:r>
              <a:rPr lang="en-US" dirty="0"/>
              <a:t>Anxiety is brain’s alarm system being overly sensitive.</a:t>
            </a:r>
          </a:p>
          <a:p>
            <a:pPr marL="171450" indent="-171450">
              <a:buFont typeface="Arial" panose="020B0604020202020204" pitchFamily="34" charset="0"/>
              <a:buChar char="•"/>
            </a:pPr>
            <a:r>
              <a:rPr lang="en-US" dirty="0"/>
              <a:t>Constantly guessing something bad might happen even when there’s no danger.</a:t>
            </a:r>
          </a:p>
          <a:p>
            <a:pPr marL="171450" indent="-171450">
              <a:buFont typeface="Arial" panose="020B0604020202020204" pitchFamily="34" charset="0"/>
              <a:buChar char="•"/>
            </a:pPr>
            <a:r>
              <a:rPr lang="en-US" dirty="0"/>
              <a:t>Like the brain seeing shadows in the dark and interpreting them as monsters.</a:t>
            </a:r>
          </a:p>
          <a:p>
            <a:pPr marL="171450" indent="-171450">
              <a:buFont typeface="Arial" panose="020B0604020202020204" pitchFamily="34" charset="0"/>
              <a:buChar char="•"/>
            </a:pPr>
            <a:r>
              <a:rPr lang="en-US" dirty="0"/>
              <a:t>Feelings might be strong and unpleasant, more than just a little bit nervous or unsure, intense and uncomfortable.</a:t>
            </a:r>
          </a:p>
          <a:p>
            <a:pPr marL="171450" indent="-171450">
              <a:buFont typeface="Arial" panose="020B0604020202020204" pitchFamily="34" charset="0"/>
              <a:buChar char="•"/>
            </a:pPr>
            <a:r>
              <a:rPr lang="en-US" dirty="0"/>
              <a:t>The greater the avoidance of situations that cause fear or distress, the more difficult it will become to deal with it.</a:t>
            </a:r>
          </a:p>
          <a:p>
            <a:pPr marL="171450" indent="-171450">
              <a:buFont typeface="Arial" panose="020B0604020202020204" pitchFamily="34" charset="0"/>
              <a:buChar char="•"/>
            </a:pPr>
            <a:r>
              <a:rPr lang="en-US" dirty="0"/>
              <a:t>Reference EBSA Pathway which goes into more detail.</a:t>
            </a: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8</a:t>
            </a:fld>
            <a:endParaRPr lang="en-GB" dirty="0"/>
          </a:p>
        </p:txBody>
      </p:sp>
    </p:spTree>
    <p:extLst>
      <p:ext uri="{BB962C8B-B14F-4D97-AF65-F5344CB8AC3E}">
        <p14:creationId xmlns:p14="http://schemas.microsoft.com/office/powerpoint/2010/main" val="409892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11248"/>
          </a:xfrm>
        </p:spPr>
        <p:txBody>
          <a:bodyPr/>
          <a:lstStyle/>
          <a:p>
            <a:pPr marL="171450" indent="-171450">
              <a:buFont typeface="Arial" panose="020B0604020202020204" pitchFamily="34" charset="0"/>
              <a:buChar char="•"/>
            </a:pPr>
            <a:r>
              <a:rPr lang="en-GB" sz="900" dirty="0">
                <a:effectLst/>
                <a:latin typeface="Calibri" panose="020F0502020204030204" pitchFamily="34" charset="0"/>
                <a:ea typeface="Times New Roman" panose="02020603050405020304" pitchFamily="18" charset="0"/>
              </a:rPr>
              <a:t>Section 100 of the Children and Families Act, 2014  places a duty on schools to "make arrangements" for all pupils with "medical conditions" in terms of both physical and mental health. </a:t>
            </a:r>
          </a:p>
          <a:p>
            <a:pPr marL="171450" indent="-171450">
              <a:buFont typeface="Arial" panose="020B0604020202020204" pitchFamily="34" charset="0"/>
              <a:buChar char="•"/>
            </a:pPr>
            <a:endParaRPr lang="en-GB" sz="900" dirty="0">
              <a:latin typeface="Calibri" panose="020F0502020204030204" pitchFamily="34" charset="0"/>
            </a:endParaRPr>
          </a:p>
          <a:p>
            <a:pPr marL="171450" indent="-171450">
              <a:buFont typeface="Arial" panose="020B0604020202020204" pitchFamily="34" charset="0"/>
              <a:buChar char="•"/>
            </a:pPr>
            <a:r>
              <a:rPr lang="en-GB" sz="900" dirty="0">
                <a:effectLst/>
                <a:latin typeface="Calibri" panose="020F0502020204030204" pitchFamily="34" charset="0"/>
                <a:ea typeface="Times New Roman" panose="02020603050405020304" pitchFamily="18" charset="0"/>
              </a:rPr>
              <a:t>Section 19 of the Education Act (1996) requires Local Authority to arrange 'suitable' (so far as health allows) full-</a:t>
            </a:r>
            <a:r>
              <a:rPr lang="en-GB" sz="900" dirty="0">
                <a:solidFill>
                  <a:srgbClr val="000000"/>
                </a:solidFill>
                <a:effectLst/>
                <a:latin typeface="Calibri" panose="020F0502020204030204" pitchFamily="34" charset="0"/>
                <a:ea typeface="Times New Roman" panose="02020603050405020304" pitchFamily="18" charset="0"/>
              </a:rPr>
              <a:t>time (if suitable) education for children who would otherwise not receive education because of their illness. </a:t>
            </a:r>
          </a:p>
          <a:p>
            <a:pPr marL="171450" indent="-171450">
              <a:buFont typeface="Arial" panose="020B0604020202020204" pitchFamily="34" charset="0"/>
              <a:buChar char="•"/>
            </a:pPr>
            <a:endParaRPr lang="en-GB" sz="900" dirty="0">
              <a:solidFill>
                <a:srgbClr val="000000"/>
              </a:solidFill>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GB" sz="900" dirty="0">
                <a:solidFill>
                  <a:srgbClr val="000000"/>
                </a:solidFill>
                <a:effectLst/>
                <a:latin typeface="Calibri" panose="020F0502020204030204" pitchFamily="34" charset="0"/>
                <a:ea typeface="Times New Roman" panose="02020603050405020304" pitchFamily="18" charset="0"/>
              </a:rPr>
              <a:t>The courts have considered the circumstances where the Section 19 duty applies.  Caselaw has established that a Local Authority will have a duty to provide alternative education under Section 19 if there is no suitable education available to the child which is </a:t>
            </a:r>
            <a:r>
              <a:rPr lang="en-GB" sz="900" b="1" u="sng" dirty="0">
                <a:solidFill>
                  <a:srgbClr val="000000"/>
                </a:solidFill>
                <a:effectLst/>
                <a:latin typeface="Calibri" panose="020F0502020204030204" pitchFamily="34" charset="0"/>
                <a:ea typeface="Times New Roman" panose="02020603050405020304" pitchFamily="18" charset="0"/>
              </a:rPr>
              <a:t>“reasonably practicable” </a:t>
            </a:r>
            <a:r>
              <a:rPr lang="en-GB" sz="900" dirty="0">
                <a:solidFill>
                  <a:srgbClr val="000000"/>
                </a:solidFill>
                <a:effectLst/>
                <a:latin typeface="Calibri" panose="020F0502020204030204" pitchFamily="34" charset="0"/>
                <a:ea typeface="Times New Roman" panose="02020603050405020304" pitchFamily="18" charset="0"/>
              </a:rPr>
              <a:t>for the child to access.</a:t>
            </a:r>
          </a:p>
          <a:p>
            <a:endParaRPr lang="en-GB" sz="900" dirty="0">
              <a:solidFill>
                <a:srgbClr val="000000"/>
              </a:solidFill>
              <a:latin typeface="Calibri" panose="020F0502020204030204" pitchFamily="34" charset="0"/>
            </a:endParaRPr>
          </a:p>
          <a:p>
            <a:pPr marL="171450" indent="-171450">
              <a:buFont typeface="Arial" panose="020B0604020202020204" pitchFamily="34" charset="0"/>
              <a:buChar char="•"/>
            </a:pPr>
            <a:r>
              <a:rPr lang="en-GB" sz="900" dirty="0">
                <a:solidFill>
                  <a:srgbClr val="000000"/>
                </a:solidFill>
                <a:effectLst/>
                <a:latin typeface="Calibri" panose="020F0502020204030204" pitchFamily="34" charset="0"/>
                <a:ea typeface="Times New Roman" panose="02020603050405020304" pitchFamily="18" charset="0"/>
              </a:rPr>
              <a:t>The 1996 Education Act (Section 7) also places a legal responsibility upon parent/carers to ensure that their child receives an appropriate, full time and effective education (suitable to their educational needs). In England, the vast majority of parents fulfil their parental responsibility in relation to education by putting their child on a school roll, and ensuring that they attend regularly. </a:t>
            </a:r>
            <a:endParaRPr lang="en-GB" sz="900" dirty="0">
              <a:solidFill>
                <a:srgbClr val="000000"/>
              </a:solidFill>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endParaRPr lang="en-GB" sz="900" dirty="0">
              <a:solidFill>
                <a:srgbClr val="000000"/>
              </a:solidFill>
              <a:latin typeface="Calibri" panose="020F0502020204030204" pitchFamily="34" charset="0"/>
            </a:endParaRPr>
          </a:p>
          <a:p>
            <a:pPr marL="171450" indent="-171450">
              <a:buFont typeface="Arial" panose="020B0604020202020204" pitchFamily="34" charset="0"/>
              <a:buChar char="•"/>
            </a:pPr>
            <a:r>
              <a:rPr lang="en-GB" sz="900" dirty="0">
                <a:solidFill>
                  <a:srgbClr val="000000"/>
                </a:solidFill>
                <a:effectLst/>
                <a:latin typeface="Calibri" panose="020F0502020204030204" pitchFamily="34" charset="0"/>
                <a:ea typeface="Times New Roman" panose="02020603050405020304" pitchFamily="18" charset="0"/>
              </a:rPr>
              <a:t>If a child who is on a school roll and fails to attend regularly then it is possible that the parents will have committed an offence contrary to s444 Education Act 1996, unless one of the four statutory defences apply.</a:t>
            </a:r>
          </a:p>
          <a:p>
            <a:pPr marL="171450" indent="-171450">
              <a:buFont typeface="Arial" panose="020B0604020202020204" pitchFamily="34" charset="0"/>
              <a:buChar char="•"/>
            </a:pPr>
            <a:endParaRPr lang="en-GB" sz="900" dirty="0">
              <a:solidFill>
                <a:srgbClr val="000000"/>
              </a:solidFill>
              <a:latin typeface="Calibri" panose="020F0502020204030204" pitchFamily="34" charset="0"/>
            </a:endParaRPr>
          </a:p>
          <a:p>
            <a:pPr marL="171450" indent="-171450">
              <a:buFont typeface="Arial" panose="020B0604020202020204" pitchFamily="34" charset="0"/>
              <a:buChar char="•"/>
            </a:pPr>
            <a:r>
              <a:rPr lang="en-GB" sz="900" dirty="0">
                <a:solidFill>
                  <a:srgbClr val="000000"/>
                </a:solidFill>
                <a:latin typeface="Calibri" panose="020F0502020204030204" pitchFamily="34" charset="0"/>
              </a:rPr>
              <a:t>School must ensure they continue to:</a:t>
            </a:r>
          </a:p>
          <a:p>
            <a:pPr marL="342900" lvl="0" indent="-342900">
              <a:lnSpc>
                <a:spcPct val="107000"/>
              </a:lnSpc>
              <a:buFont typeface="Symbol" panose="05050102010706020507" pitchFamily="18" charset="2"/>
              <a:buChar char=""/>
            </a:pPr>
            <a:r>
              <a:rPr lang="en-GB"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Carry out welfare checks.</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Develop an Individual Health Care Plan in partnership with the school, parents, pupils, and any relevant healthcare professional (where appropriate).</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Liaise with outside agencies to ensure that actions are undertaken.</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educational and other ordinarily available activities.</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Monitor progress. </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Consider any unmet learning needs and put appropriate steps in place for identifying and implementing appropriate support.  </a:t>
            </a:r>
            <a:endParaRPr lang="en-GB" sz="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Coordinate SEN provision as appropriate and review needs at the SEN Support and Education, Health and Care (EHC) plan levels.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BD61532-7E83-4460-B003-806D1D019D20}" type="slidenum">
              <a:rPr lang="en-GB" smtClean="0"/>
              <a:t>9</a:t>
            </a:fld>
            <a:endParaRPr lang="en-GB" dirty="0"/>
          </a:p>
        </p:txBody>
      </p:sp>
    </p:spTree>
    <p:extLst>
      <p:ext uri="{BB962C8B-B14F-4D97-AF65-F5344CB8AC3E}">
        <p14:creationId xmlns:p14="http://schemas.microsoft.com/office/powerpoint/2010/main" val="206660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7715-1498-5FF1-201D-22D99FD0AA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96B08F-7814-B67F-42D5-412460237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88AAE0-31C3-1389-25EF-6B2EBF6DC1AD}"/>
              </a:ext>
            </a:extLst>
          </p:cNvPr>
          <p:cNvSpPr>
            <a:spLocks noGrp="1"/>
          </p:cNvSpPr>
          <p:nvPr>
            <p:ph type="dt" sz="half" idx="10"/>
          </p:nvPr>
        </p:nvSpPr>
        <p:spPr/>
        <p:txBody>
          <a:bodyPr/>
          <a:lstStyle/>
          <a:p>
            <a:fld id="{A418012D-BD43-4C66-8726-8B4251961E18}" type="datetimeFigureOut">
              <a:rPr lang="en-GB" smtClean="0"/>
              <a:t>11/10/2023</a:t>
            </a:fld>
            <a:endParaRPr lang="en-GB" dirty="0"/>
          </a:p>
        </p:txBody>
      </p:sp>
      <p:sp>
        <p:nvSpPr>
          <p:cNvPr id="5" name="Footer Placeholder 4">
            <a:extLst>
              <a:ext uri="{FF2B5EF4-FFF2-40B4-BE49-F238E27FC236}">
                <a16:creationId xmlns:a16="http://schemas.microsoft.com/office/drawing/2014/main" id="{881C7C92-C1BA-9ACE-D7C5-90242B5651C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DF61F93-8EED-1667-4938-0CCB3CB08097}"/>
              </a:ext>
            </a:extLst>
          </p:cNvPr>
          <p:cNvSpPr>
            <a:spLocks noGrp="1"/>
          </p:cNvSpPr>
          <p:nvPr>
            <p:ph type="sldNum" sz="quarter" idx="12"/>
          </p:nvPr>
        </p:nvSpPr>
        <p:spPr/>
        <p:txBody>
          <a:bodyPr/>
          <a:lstStyle/>
          <a:p>
            <a:fld id="{D1E160A6-9307-4D1C-904C-19F32CAF69AC}" type="slidenum">
              <a:rPr lang="en-GB" smtClean="0"/>
              <a:t>‹#›</a:t>
            </a:fld>
            <a:endParaRPr lang="en-GB" dirty="0"/>
          </a:p>
        </p:txBody>
      </p:sp>
    </p:spTree>
    <p:extLst>
      <p:ext uri="{BB962C8B-B14F-4D97-AF65-F5344CB8AC3E}">
        <p14:creationId xmlns:p14="http://schemas.microsoft.com/office/powerpoint/2010/main" val="84696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2352-AF76-5BF3-0667-E0467BAB69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28AE6B-FBB1-D4A8-DAE9-F7ECEB1982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9A7CE3-713F-556F-4996-16AEB1C22D19}"/>
              </a:ext>
            </a:extLst>
          </p:cNvPr>
          <p:cNvSpPr>
            <a:spLocks noGrp="1"/>
          </p:cNvSpPr>
          <p:nvPr>
            <p:ph type="dt" sz="half" idx="10"/>
          </p:nvPr>
        </p:nvSpPr>
        <p:spPr/>
        <p:txBody>
          <a:bodyPr/>
          <a:lstStyle/>
          <a:p>
            <a:fld id="{A418012D-BD43-4C66-8726-8B4251961E18}" type="datetimeFigureOut">
              <a:rPr lang="en-GB" smtClean="0"/>
              <a:t>11/10/2023</a:t>
            </a:fld>
            <a:endParaRPr lang="en-GB" dirty="0"/>
          </a:p>
        </p:txBody>
      </p:sp>
      <p:sp>
        <p:nvSpPr>
          <p:cNvPr id="5" name="Footer Placeholder 4">
            <a:extLst>
              <a:ext uri="{FF2B5EF4-FFF2-40B4-BE49-F238E27FC236}">
                <a16:creationId xmlns:a16="http://schemas.microsoft.com/office/drawing/2014/main" id="{DEDB9280-0B53-C04E-993D-52A664CEC1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F7A28C-3F75-1DF3-D6C3-151CEF469AD9}"/>
              </a:ext>
            </a:extLst>
          </p:cNvPr>
          <p:cNvSpPr>
            <a:spLocks noGrp="1"/>
          </p:cNvSpPr>
          <p:nvPr>
            <p:ph type="sldNum" sz="quarter" idx="12"/>
          </p:nvPr>
        </p:nvSpPr>
        <p:spPr/>
        <p:txBody>
          <a:bodyPr/>
          <a:lstStyle/>
          <a:p>
            <a:fld id="{D1E160A6-9307-4D1C-904C-19F32CAF69AC}" type="slidenum">
              <a:rPr lang="en-GB" smtClean="0"/>
              <a:t>‹#›</a:t>
            </a:fld>
            <a:endParaRPr lang="en-GB" dirty="0"/>
          </a:p>
        </p:txBody>
      </p:sp>
    </p:spTree>
    <p:extLst>
      <p:ext uri="{BB962C8B-B14F-4D97-AF65-F5344CB8AC3E}">
        <p14:creationId xmlns:p14="http://schemas.microsoft.com/office/powerpoint/2010/main" val="221730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A0064A-DA6D-E152-141B-23EF746DB7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15EA22-6AA1-FEFF-64D4-C83211E55A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B182AF-17BC-2355-AE06-A384307DB794}"/>
              </a:ext>
            </a:extLst>
          </p:cNvPr>
          <p:cNvSpPr>
            <a:spLocks noGrp="1"/>
          </p:cNvSpPr>
          <p:nvPr>
            <p:ph type="dt" sz="half" idx="10"/>
          </p:nvPr>
        </p:nvSpPr>
        <p:spPr/>
        <p:txBody>
          <a:bodyPr/>
          <a:lstStyle/>
          <a:p>
            <a:fld id="{A418012D-BD43-4C66-8726-8B4251961E18}" type="datetimeFigureOut">
              <a:rPr lang="en-GB" smtClean="0"/>
              <a:t>11/10/2023</a:t>
            </a:fld>
            <a:endParaRPr lang="en-GB" dirty="0"/>
          </a:p>
        </p:txBody>
      </p:sp>
      <p:sp>
        <p:nvSpPr>
          <p:cNvPr id="5" name="Footer Placeholder 4">
            <a:extLst>
              <a:ext uri="{FF2B5EF4-FFF2-40B4-BE49-F238E27FC236}">
                <a16:creationId xmlns:a16="http://schemas.microsoft.com/office/drawing/2014/main" id="{D796E36E-F40D-5E0B-EB03-6AC1AD7D6C7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0D76206-E492-77F4-F6D0-6C3D7D528135}"/>
              </a:ext>
            </a:extLst>
          </p:cNvPr>
          <p:cNvSpPr>
            <a:spLocks noGrp="1"/>
          </p:cNvSpPr>
          <p:nvPr>
            <p:ph type="sldNum" sz="quarter" idx="12"/>
          </p:nvPr>
        </p:nvSpPr>
        <p:spPr/>
        <p:txBody>
          <a:bodyPr/>
          <a:lstStyle/>
          <a:p>
            <a:fld id="{D1E160A6-9307-4D1C-904C-19F32CAF69AC}" type="slidenum">
              <a:rPr lang="en-GB" smtClean="0"/>
              <a:t>‹#›</a:t>
            </a:fld>
            <a:endParaRPr lang="en-GB" dirty="0"/>
          </a:p>
        </p:txBody>
      </p:sp>
    </p:spTree>
    <p:extLst>
      <p:ext uri="{BB962C8B-B14F-4D97-AF65-F5344CB8AC3E}">
        <p14:creationId xmlns:p14="http://schemas.microsoft.com/office/powerpoint/2010/main" val="333189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A2DE-F18B-7253-73E5-4C398638BA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9C561C-1B9A-4308-80A5-D67FE6DB2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D4F2D5-2815-C7A3-2835-AC6AF2E2D36D}"/>
              </a:ext>
            </a:extLst>
          </p:cNvPr>
          <p:cNvSpPr>
            <a:spLocks noGrp="1"/>
          </p:cNvSpPr>
          <p:nvPr>
            <p:ph type="dt" sz="half" idx="10"/>
          </p:nvPr>
        </p:nvSpPr>
        <p:spPr/>
        <p:txBody>
          <a:bodyPr/>
          <a:lstStyle/>
          <a:p>
            <a:fld id="{A418012D-BD43-4C66-8726-8B4251961E18}" type="datetimeFigureOut">
              <a:rPr lang="en-GB" smtClean="0"/>
              <a:t>11/10/2023</a:t>
            </a:fld>
            <a:endParaRPr lang="en-GB" dirty="0"/>
          </a:p>
        </p:txBody>
      </p:sp>
      <p:sp>
        <p:nvSpPr>
          <p:cNvPr id="5" name="Footer Placeholder 4">
            <a:extLst>
              <a:ext uri="{FF2B5EF4-FFF2-40B4-BE49-F238E27FC236}">
                <a16:creationId xmlns:a16="http://schemas.microsoft.com/office/drawing/2014/main" id="{A9DA3337-77E8-9C70-4FFF-C9BE15CA31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8A2ABC5-7FBC-2FC5-287E-ABE0DE6FC485}"/>
              </a:ext>
            </a:extLst>
          </p:cNvPr>
          <p:cNvSpPr>
            <a:spLocks noGrp="1"/>
          </p:cNvSpPr>
          <p:nvPr>
            <p:ph type="sldNum" sz="quarter" idx="12"/>
          </p:nvPr>
        </p:nvSpPr>
        <p:spPr/>
        <p:txBody>
          <a:bodyPr/>
          <a:lstStyle/>
          <a:p>
            <a:fld id="{D1E160A6-9307-4D1C-904C-19F32CAF69AC}" type="slidenum">
              <a:rPr lang="en-GB" smtClean="0"/>
              <a:t>‹#›</a:t>
            </a:fld>
            <a:endParaRPr lang="en-GB" dirty="0"/>
          </a:p>
        </p:txBody>
      </p:sp>
    </p:spTree>
    <p:extLst>
      <p:ext uri="{BB962C8B-B14F-4D97-AF65-F5344CB8AC3E}">
        <p14:creationId xmlns:p14="http://schemas.microsoft.com/office/powerpoint/2010/main" val="196213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4D1C-00B9-A0FA-7452-1525B2BE36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EAD088-4CC0-F19C-7BE8-D73AE8252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C3DB4-F529-D312-7399-7427C20B9B8F}"/>
              </a:ext>
            </a:extLst>
          </p:cNvPr>
          <p:cNvSpPr>
            <a:spLocks noGrp="1"/>
          </p:cNvSpPr>
          <p:nvPr>
            <p:ph type="dt" sz="half" idx="10"/>
          </p:nvPr>
        </p:nvSpPr>
        <p:spPr/>
        <p:txBody>
          <a:bodyPr/>
          <a:lstStyle/>
          <a:p>
            <a:fld id="{A418012D-BD43-4C66-8726-8B4251961E18}" type="datetimeFigureOut">
              <a:rPr lang="en-GB" smtClean="0"/>
              <a:t>11/10/2023</a:t>
            </a:fld>
            <a:endParaRPr lang="en-GB" dirty="0"/>
          </a:p>
        </p:txBody>
      </p:sp>
      <p:sp>
        <p:nvSpPr>
          <p:cNvPr id="5" name="Footer Placeholder 4">
            <a:extLst>
              <a:ext uri="{FF2B5EF4-FFF2-40B4-BE49-F238E27FC236}">
                <a16:creationId xmlns:a16="http://schemas.microsoft.com/office/drawing/2014/main" id="{9306BF51-8C41-7230-D1E5-6012F250ED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DF7E4A-145E-9E70-4FCB-7B87992DAD00}"/>
              </a:ext>
            </a:extLst>
          </p:cNvPr>
          <p:cNvSpPr>
            <a:spLocks noGrp="1"/>
          </p:cNvSpPr>
          <p:nvPr>
            <p:ph type="sldNum" sz="quarter" idx="12"/>
          </p:nvPr>
        </p:nvSpPr>
        <p:spPr/>
        <p:txBody>
          <a:bodyPr/>
          <a:lstStyle/>
          <a:p>
            <a:fld id="{D1E160A6-9307-4D1C-904C-19F32CAF69AC}" type="slidenum">
              <a:rPr lang="en-GB" smtClean="0"/>
              <a:t>‹#›</a:t>
            </a:fld>
            <a:endParaRPr lang="en-GB" dirty="0"/>
          </a:p>
        </p:txBody>
      </p:sp>
    </p:spTree>
    <p:extLst>
      <p:ext uri="{BB962C8B-B14F-4D97-AF65-F5344CB8AC3E}">
        <p14:creationId xmlns:p14="http://schemas.microsoft.com/office/powerpoint/2010/main" val="323930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964C-A6C3-0CC0-2505-F327994220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D0544F-C535-DC59-4CDA-37BACE1A6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0A32D2-2ED5-AFFF-075F-CBE3A9EFE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CA1016-B963-FB63-6876-009BD348D09E}"/>
              </a:ext>
            </a:extLst>
          </p:cNvPr>
          <p:cNvSpPr>
            <a:spLocks noGrp="1"/>
          </p:cNvSpPr>
          <p:nvPr>
            <p:ph type="dt" sz="half" idx="10"/>
          </p:nvPr>
        </p:nvSpPr>
        <p:spPr/>
        <p:txBody>
          <a:bodyPr/>
          <a:lstStyle/>
          <a:p>
            <a:fld id="{A418012D-BD43-4C66-8726-8B4251961E18}" type="datetimeFigureOut">
              <a:rPr lang="en-GB" smtClean="0"/>
              <a:t>11/10/2023</a:t>
            </a:fld>
            <a:endParaRPr lang="en-GB" dirty="0"/>
          </a:p>
        </p:txBody>
      </p:sp>
      <p:sp>
        <p:nvSpPr>
          <p:cNvPr id="6" name="Footer Placeholder 5">
            <a:extLst>
              <a:ext uri="{FF2B5EF4-FFF2-40B4-BE49-F238E27FC236}">
                <a16:creationId xmlns:a16="http://schemas.microsoft.com/office/drawing/2014/main" id="{002978DD-8B28-91F6-5E8F-C05F72729AB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01DBEFB-D5EE-845F-072D-278DD7FC8198}"/>
              </a:ext>
            </a:extLst>
          </p:cNvPr>
          <p:cNvSpPr>
            <a:spLocks noGrp="1"/>
          </p:cNvSpPr>
          <p:nvPr>
            <p:ph type="sldNum" sz="quarter" idx="12"/>
          </p:nvPr>
        </p:nvSpPr>
        <p:spPr/>
        <p:txBody>
          <a:bodyPr/>
          <a:lstStyle/>
          <a:p>
            <a:fld id="{D1E160A6-9307-4D1C-904C-19F32CAF69AC}" type="slidenum">
              <a:rPr lang="en-GB" smtClean="0"/>
              <a:t>‹#›</a:t>
            </a:fld>
            <a:endParaRPr lang="en-GB" dirty="0"/>
          </a:p>
        </p:txBody>
      </p:sp>
    </p:spTree>
    <p:extLst>
      <p:ext uri="{BB962C8B-B14F-4D97-AF65-F5344CB8AC3E}">
        <p14:creationId xmlns:p14="http://schemas.microsoft.com/office/powerpoint/2010/main" val="51403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87496-9324-9D62-50B9-961367BF41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A60B71-27A4-FE1A-9928-D1B8E9EB6D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268844-4A3E-CCD4-8B64-40B66B9727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398461-5291-A0DD-6662-95A887FF1E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DF5913-A521-0AFA-3191-067F8BA80A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A6826E-AAA7-3B65-0890-1C69104B385C}"/>
              </a:ext>
            </a:extLst>
          </p:cNvPr>
          <p:cNvSpPr>
            <a:spLocks noGrp="1"/>
          </p:cNvSpPr>
          <p:nvPr>
            <p:ph type="dt" sz="half" idx="10"/>
          </p:nvPr>
        </p:nvSpPr>
        <p:spPr/>
        <p:txBody>
          <a:bodyPr/>
          <a:lstStyle/>
          <a:p>
            <a:fld id="{A418012D-BD43-4C66-8726-8B4251961E18}" type="datetimeFigureOut">
              <a:rPr lang="en-GB" smtClean="0"/>
              <a:t>11/10/2023</a:t>
            </a:fld>
            <a:endParaRPr lang="en-GB" dirty="0"/>
          </a:p>
        </p:txBody>
      </p:sp>
      <p:sp>
        <p:nvSpPr>
          <p:cNvPr id="8" name="Footer Placeholder 7">
            <a:extLst>
              <a:ext uri="{FF2B5EF4-FFF2-40B4-BE49-F238E27FC236}">
                <a16:creationId xmlns:a16="http://schemas.microsoft.com/office/drawing/2014/main" id="{5BE4AA11-1E21-1B13-31B0-BEDC914DD69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ADEF923-13E2-7F6E-FC3A-964A4C4D5DA9}"/>
              </a:ext>
            </a:extLst>
          </p:cNvPr>
          <p:cNvSpPr>
            <a:spLocks noGrp="1"/>
          </p:cNvSpPr>
          <p:nvPr>
            <p:ph type="sldNum" sz="quarter" idx="12"/>
          </p:nvPr>
        </p:nvSpPr>
        <p:spPr/>
        <p:txBody>
          <a:bodyPr/>
          <a:lstStyle/>
          <a:p>
            <a:fld id="{D1E160A6-9307-4D1C-904C-19F32CAF69AC}" type="slidenum">
              <a:rPr lang="en-GB" smtClean="0"/>
              <a:t>‹#›</a:t>
            </a:fld>
            <a:endParaRPr lang="en-GB" dirty="0"/>
          </a:p>
        </p:txBody>
      </p:sp>
    </p:spTree>
    <p:extLst>
      <p:ext uri="{BB962C8B-B14F-4D97-AF65-F5344CB8AC3E}">
        <p14:creationId xmlns:p14="http://schemas.microsoft.com/office/powerpoint/2010/main" val="230267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169C-2C31-69D4-5F5B-4D2D90B352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4F31F3-7F42-42D6-3114-029EA85562BB}"/>
              </a:ext>
            </a:extLst>
          </p:cNvPr>
          <p:cNvSpPr>
            <a:spLocks noGrp="1"/>
          </p:cNvSpPr>
          <p:nvPr>
            <p:ph type="dt" sz="half" idx="10"/>
          </p:nvPr>
        </p:nvSpPr>
        <p:spPr/>
        <p:txBody>
          <a:bodyPr/>
          <a:lstStyle/>
          <a:p>
            <a:fld id="{A418012D-BD43-4C66-8726-8B4251961E18}" type="datetimeFigureOut">
              <a:rPr lang="en-GB" smtClean="0"/>
              <a:t>11/10/2023</a:t>
            </a:fld>
            <a:endParaRPr lang="en-GB" dirty="0"/>
          </a:p>
        </p:txBody>
      </p:sp>
      <p:sp>
        <p:nvSpPr>
          <p:cNvPr id="4" name="Footer Placeholder 3">
            <a:extLst>
              <a:ext uri="{FF2B5EF4-FFF2-40B4-BE49-F238E27FC236}">
                <a16:creationId xmlns:a16="http://schemas.microsoft.com/office/drawing/2014/main" id="{CC747CCC-B258-F458-9E0D-FACA145DEE4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8AB001D-26E0-6384-5A62-B734563E5089}"/>
              </a:ext>
            </a:extLst>
          </p:cNvPr>
          <p:cNvSpPr>
            <a:spLocks noGrp="1"/>
          </p:cNvSpPr>
          <p:nvPr>
            <p:ph type="sldNum" sz="quarter" idx="12"/>
          </p:nvPr>
        </p:nvSpPr>
        <p:spPr/>
        <p:txBody>
          <a:bodyPr/>
          <a:lstStyle/>
          <a:p>
            <a:fld id="{D1E160A6-9307-4D1C-904C-19F32CAF69AC}" type="slidenum">
              <a:rPr lang="en-GB" smtClean="0"/>
              <a:t>‹#›</a:t>
            </a:fld>
            <a:endParaRPr lang="en-GB" dirty="0"/>
          </a:p>
        </p:txBody>
      </p:sp>
    </p:spTree>
    <p:extLst>
      <p:ext uri="{BB962C8B-B14F-4D97-AF65-F5344CB8AC3E}">
        <p14:creationId xmlns:p14="http://schemas.microsoft.com/office/powerpoint/2010/main" val="62556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D3FC2-3D54-A532-6850-2872C30F66E3}"/>
              </a:ext>
            </a:extLst>
          </p:cNvPr>
          <p:cNvSpPr>
            <a:spLocks noGrp="1"/>
          </p:cNvSpPr>
          <p:nvPr>
            <p:ph type="dt" sz="half" idx="10"/>
          </p:nvPr>
        </p:nvSpPr>
        <p:spPr/>
        <p:txBody>
          <a:bodyPr/>
          <a:lstStyle/>
          <a:p>
            <a:fld id="{A418012D-BD43-4C66-8726-8B4251961E18}" type="datetimeFigureOut">
              <a:rPr lang="en-GB" smtClean="0"/>
              <a:t>11/10/2023</a:t>
            </a:fld>
            <a:endParaRPr lang="en-GB" dirty="0"/>
          </a:p>
        </p:txBody>
      </p:sp>
      <p:sp>
        <p:nvSpPr>
          <p:cNvPr id="3" name="Footer Placeholder 2">
            <a:extLst>
              <a:ext uri="{FF2B5EF4-FFF2-40B4-BE49-F238E27FC236}">
                <a16:creationId xmlns:a16="http://schemas.microsoft.com/office/drawing/2014/main" id="{C73A5DAC-C650-D299-1BDA-9AD244EEEEB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68A2084-659C-9347-F569-B68F856FAE61}"/>
              </a:ext>
            </a:extLst>
          </p:cNvPr>
          <p:cNvSpPr>
            <a:spLocks noGrp="1"/>
          </p:cNvSpPr>
          <p:nvPr>
            <p:ph type="sldNum" sz="quarter" idx="12"/>
          </p:nvPr>
        </p:nvSpPr>
        <p:spPr/>
        <p:txBody>
          <a:bodyPr/>
          <a:lstStyle/>
          <a:p>
            <a:fld id="{D1E160A6-9307-4D1C-904C-19F32CAF69AC}" type="slidenum">
              <a:rPr lang="en-GB" smtClean="0"/>
              <a:t>‹#›</a:t>
            </a:fld>
            <a:endParaRPr lang="en-GB" dirty="0"/>
          </a:p>
        </p:txBody>
      </p:sp>
    </p:spTree>
    <p:extLst>
      <p:ext uri="{BB962C8B-B14F-4D97-AF65-F5344CB8AC3E}">
        <p14:creationId xmlns:p14="http://schemas.microsoft.com/office/powerpoint/2010/main" val="15798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496C-9323-5363-C1B3-F48AE122C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6E90BB-D9D3-EACF-8D3D-0BCD93A18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6331C0-54AC-372B-A71A-BD63B9DE8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017168-1215-67B3-8457-5AE1D2187195}"/>
              </a:ext>
            </a:extLst>
          </p:cNvPr>
          <p:cNvSpPr>
            <a:spLocks noGrp="1"/>
          </p:cNvSpPr>
          <p:nvPr>
            <p:ph type="dt" sz="half" idx="10"/>
          </p:nvPr>
        </p:nvSpPr>
        <p:spPr/>
        <p:txBody>
          <a:bodyPr/>
          <a:lstStyle/>
          <a:p>
            <a:fld id="{A418012D-BD43-4C66-8726-8B4251961E18}" type="datetimeFigureOut">
              <a:rPr lang="en-GB" smtClean="0"/>
              <a:t>11/10/2023</a:t>
            </a:fld>
            <a:endParaRPr lang="en-GB" dirty="0"/>
          </a:p>
        </p:txBody>
      </p:sp>
      <p:sp>
        <p:nvSpPr>
          <p:cNvPr id="6" name="Footer Placeholder 5">
            <a:extLst>
              <a:ext uri="{FF2B5EF4-FFF2-40B4-BE49-F238E27FC236}">
                <a16:creationId xmlns:a16="http://schemas.microsoft.com/office/drawing/2014/main" id="{0AFA10A1-5632-D3BE-0ED3-8F6386DC92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D0E0C70-12C8-5DCE-9A31-436F86A0F6BB}"/>
              </a:ext>
            </a:extLst>
          </p:cNvPr>
          <p:cNvSpPr>
            <a:spLocks noGrp="1"/>
          </p:cNvSpPr>
          <p:nvPr>
            <p:ph type="sldNum" sz="quarter" idx="12"/>
          </p:nvPr>
        </p:nvSpPr>
        <p:spPr/>
        <p:txBody>
          <a:bodyPr/>
          <a:lstStyle/>
          <a:p>
            <a:fld id="{D1E160A6-9307-4D1C-904C-19F32CAF69AC}" type="slidenum">
              <a:rPr lang="en-GB" smtClean="0"/>
              <a:t>‹#›</a:t>
            </a:fld>
            <a:endParaRPr lang="en-GB" dirty="0"/>
          </a:p>
        </p:txBody>
      </p:sp>
    </p:spTree>
    <p:extLst>
      <p:ext uri="{BB962C8B-B14F-4D97-AF65-F5344CB8AC3E}">
        <p14:creationId xmlns:p14="http://schemas.microsoft.com/office/powerpoint/2010/main" val="328644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8AE2-8C24-C66C-88D2-52F48B8EF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0BAC34-ABA5-9D41-9661-1CAE65C00A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2D87A7A-7418-1723-2B08-F4D97DD42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C9159-805E-C72B-CADE-68E1F8F121D1}"/>
              </a:ext>
            </a:extLst>
          </p:cNvPr>
          <p:cNvSpPr>
            <a:spLocks noGrp="1"/>
          </p:cNvSpPr>
          <p:nvPr>
            <p:ph type="dt" sz="half" idx="10"/>
          </p:nvPr>
        </p:nvSpPr>
        <p:spPr/>
        <p:txBody>
          <a:bodyPr/>
          <a:lstStyle/>
          <a:p>
            <a:fld id="{A418012D-BD43-4C66-8726-8B4251961E18}" type="datetimeFigureOut">
              <a:rPr lang="en-GB" smtClean="0"/>
              <a:t>11/10/2023</a:t>
            </a:fld>
            <a:endParaRPr lang="en-GB" dirty="0"/>
          </a:p>
        </p:txBody>
      </p:sp>
      <p:sp>
        <p:nvSpPr>
          <p:cNvPr id="6" name="Footer Placeholder 5">
            <a:extLst>
              <a:ext uri="{FF2B5EF4-FFF2-40B4-BE49-F238E27FC236}">
                <a16:creationId xmlns:a16="http://schemas.microsoft.com/office/drawing/2014/main" id="{AE121BEF-7AB5-1946-6ADE-0EC06769D19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4CB88C0-500C-585F-E41D-5CA66FA83D5C}"/>
              </a:ext>
            </a:extLst>
          </p:cNvPr>
          <p:cNvSpPr>
            <a:spLocks noGrp="1"/>
          </p:cNvSpPr>
          <p:nvPr>
            <p:ph type="sldNum" sz="quarter" idx="12"/>
          </p:nvPr>
        </p:nvSpPr>
        <p:spPr/>
        <p:txBody>
          <a:bodyPr/>
          <a:lstStyle/>
          <a:p>
            <a:fld id="{D1E160A6-9307-4D1C-904C-19F32CAF69AC}" type="slidenum">
              <a:rPr lang="en-GB" smtClean="0"/>
              <a:t>‹#›</a:t>
            </a:fld>
            <a:endParaRPr lang="en-GB" dirty="0"/>
          </a:p>
        </p:txBody>
      </p:sp>
    </p:spTree>
    <p:extLst>
      <p:ext uri="{BB962C8B-B14F-4D97-AF65-F5344CB8AC3E}">
        <p14:creationId xmlns:p14="http://schemas.microsoft.com/office/powerpoint/2010/main" val="143191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4E3F9-11E8-1D64-8FFE-09FAED429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E8DD6E-0009-4008-DB7B-77F7C18B3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1908F8-3104-CD3D-165A-73F7E019D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8012D-BD43-4C66-8726-8B4251961E18}" type="datetimeFigureOut">
              <a:rPr lang="en-GB" smtClean="0"/>
              <a:t>11/10/2023</a:t>
            </a:fld>
            <a:endParaRPr lang="en-GB" dirty="0"/>
          </a:p>
        </p:txBody>
      </p:sp>
      <p:sp>
        <p:nvSpPr>
          <p:cNvPr id="5" name="Footer Placeholder 4">
            <a:extLst>
              <a:ext uri="{FF2B5EF4-FFF2-40B4-BE49-F238E27FC236}">
                <a16:creationId xmlns:a16="http://schemas.microsoft.com/office/drawing/2014/main" id="{3758F5D1-7EB7-F069-74CB-32CCF5096C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19E3737-E7E9-142A-E9E7-F84E57DA1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160A6-9307-4D1C-904C-19F32CAF69AC}" type="slidenum">
              <a:rPr lang="en-GB" smtClean="0"/>
              <a:t>‹#›</a:t>
            </a:fld>
            <a:endParaRPr lang="en-GB" dirty="0"/>
          </a:p>
        </p:txBody>
      </p:sp>
    </p:spTree>
    <p:extLst>
      <p:ext uri="{BB962C8B-B14F-4D97-AF65-F5344CB8AC3E}">
        <p14:creationId xmlns:p14="http://schemas.microsoft.com/office/powerpoint/2010/main" val="25297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PRT@lincolnshire.gov.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g"/><Relationship Id="rId5" Type="http://schemas.openxmlformats.org/officeDocument/2006/relationships/image" Target="../media/image3.png"/><Relationship Id="rId10" Type="http://schemas.openxmlformats.org/officeDocument/2006/relationships/image" Target="../media/image7.jpg"/><Relationship Id="rId4" Type="http://schemas.openxmlformats.org/officeDocument/2006/relationships/hyperlink" Target="http://www.pngall.com/polaroid-png" TargetMode="External"/><Relationship Id="rId9" Type="http://schemas.openxmlformats.org/officeDocument/2006/relationships/image" Target="cid:f81eafa6-4da3-456a-8d84-2ed7c3e591c9@GBRP123.PROD.OUTLOOK.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Attendance@lincolnshire.gov.uk" TargetMode="External"/><Relationship Id="rId3" Type="http://schemas.openxmlformats.org/officeDocument/2006/relationships/hyperlink" Target="mailto:PRT@lincolnshire.gov.uk" TargetMode="External"/><Relationship Id="rId7" Type="http://schemas.openxmlformats.org/officeDocument/2006/relationships/hyperlink" Target="mailto:Emma.Shepherd2@lincolnshire.gov.uk"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mailto:ClaireM.Richardson@lincolnshire.gov.uk" TargetMode="External"/><Relationship Id="rId5" Type="http://schemas.openxmlformats.org/officeDocument/2006/relationships/hyperlink" Target="mailto:Chelsea.Ironmonger@lincolnshire.gov.uk" TargetMode="External"/><Relationship Id="rId4" Type="http://schemas.openxmlformats.org/officeDocument/2006/relationships/hyperlink" Target="mailto:Nicola.Reilly@lincolnshire.gov.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5A656A-5FE3-79E0-CA5E-CA3772855925}"/>
              </a:ext>
            </a:extLst>
          </p:cNvPr>
          <p:cNvPicPr>
            <a:picLocks noChangeAspect="1"/>
          </p:cNvPicPr>
          <p:nvPr/>
        </p:nvPicPr>
        <p:blipFill>
          <a:blip r:embed="rId3"/>
          <a:stretch>
            <a:fillRect/>
          </a:stretch>
        </p:blipFill>
        <p:spPr>
          <a:xfrm>
            <a:off x="2841229" y="191069"/>
            <a:ext cx="8834977" cy="6530453"/>
          </a:xfrm>
          <a:prstGeom prst="rect">
            <a:avLst/>
          </a:prstGeom>
        </p:spPr>
      </p:pic>
      <p:sp>
        <p:nvSpPr>
          <p:cNvPr id="2" name="Title 1">
            <a:extLst>
              <a:ext uri="{FF2B5EF4-FFF2-40B4-BE49-F238E27FC236}">
                <a16:creationId xmlns:a16="http://schemas.microsoft.com/office/drawing/2014/main" id="{DF010D62-5C42-E7CC-7209-0D23C4006AA2}"/>
              </a:ext>
            </a:extLst>
          </p:cNvPr>
          <p:cNvSpPr>
            <a:spLocks noGrp="1"/>
          </p:cNvSpPr>
          <p:nvPr>
            <p:ph type="ctrTitle"/>
          </p:nvPr>
        </p:nvSpPr>
        <p:spPr>
          <a:xfrm>
            <a:off x="3545029" y="191069"/>
            <a:ext cx="4197057" cy="6339384"/>
          </a:xfrm>
        </p:spPr>
        <p:txBody>
          <a:bodyPr>
            <a:normAutofit/>
          </a:bodyPr>
          <a:lstStyle/>
          <a:p>
            <a:r>
              <a:rPr lang="en-GB" sz="4400" dirty="0">
                <a:solidFill>
                  <a:srgbClr val="92D050"/>
                </a:solidFill>
                <a:latin typeface="+mn-lt"/>
                <a:cs typeface="Cavolini" panose="03000502040302020204" pitchFamily="66" charset="0"/>
              </a:rPr>
              <a:t>E</a:t>
            </a:r>
            <a:r>
              <a:rPr lang="en-GB" sz="4400" dirty="0">
                <a:solidFill>
                  <a:schemeClr val="tx1">
                    <a:lumMod val="85000"/>
                    <a:lumOff val="15000"/>
                  </a:schemeClr>
                </a:solidFill>
                <a:latin typeface="+mn-lt"/>
                <a:cs typeface="Cavolini" panose="03000502040302020204" pitchFamily="66" charset="0"/>
              </a:rPr>
              <a:t>motional</a:t>
            </a:r>
            <a:br>
              <a:rPr lang="en-GB" sz="4400" dirty="0">
                <a:solidFill>
                  <a:schemeClr val="tx1">
                    <a:lumMod val="85000"/>
                    <a:lumOff val="15000"/>
                  </a:schemeClr>
                </a:solidFill>
                <a:latin typeface="+mn-lt"/>
                <a:cs typeface="Cavolini" panose="03000502040302020204" pitchFamily="66" charset="0"/>
              </a:rPr>
            </a:br>
            <a:br>
              <a:rPr lang="en-GB" sz="4400" dirty="0">
                <a:solidFill>
                  <a:schemeClr val="tx1">
                    <a:lumMod val="85000"/>
                    <a:lumOff val="15000"/>
                  </a:schemeClr>
                </a:solidFill>
                <a:latin typeface="+mn-lt"/>
                <a:cs typeface="Cavolini" panose="03000502040302020204" pitchFamily="66" charset="0"/>
              </a:rPr>
            </a:br>
            <a:r>
              <a:rPr lang="en-GB" sz="4400" dirty="0">
                <a:solidFill>
                  <a:srgbClr val="92D050"/>
                </a:solidFill>
                <a:latin typeface="+mn-lt"/>
                <a:cs typeface="Cavolini" panose="03000502040302020204" pitchFamily="66" charset="0"/>
              </a:rPr>
              <a:t>B</a:t>
            </a:r>
            <a:r>
              <a:rPr lang="en-GB" sz="4400" dirty="0">
                <a:solidFill>
                  <a:schemeClr val="tx1">
                    <a:lumMod val="85000"/>
                    <a:lumOff val="15000"/>
                  </a:schemeClr>
                </a:solidFill>
                <a:latin typeface="+mn-lt"/>
                <a:cs typeface="Cavolini" panose="03000502040302020204" pitchFamily="66" charset="0"/>
              </a:rPr>
              <a:t>ased</a:t>
            </a:r>
            <a:br>
              <a:rPr lang="en-GB" sz="4400" dirty="0">
                <a:solidFill>
                  <a:schemeClr val="tx1">
                    <a:lumMod val="85000"/>
                    <a:lumOff val="15000"/>
                  </a:schemeClr>
                </a:solidFill>
                <a:latin typeface="+mn-lt"/>
                <a:cs typeface="Cavolini" panose="03000502040302020204" pitchFamily="66" charset="0"/>
              </a:rPr>
            </a:br>
            <a:r>
              <a:rPr lang="en-GB" sz="4400" dirty="0">
                <a:solidFill>
                  <a:schemeClr val="tx1">
                    <a:lumMod val="85000"/>
                    <a:lumOff val="15000"/>
                  </a:schemeClr>
                </a:solidFill>
                <a:latin typeface="+mn-lt"/>
                <a:cs typeface="Cavolini" panose="03000502040302020204" pitchFamily="66" charset="0"/>
              </a:rPr>
              <a:t> </a:t>
            </a:r>
            <a:br>
              <a:rPr lang="en-GB" sz="4400" dirty="0">
                <a:solidFill>
                  <a:schemeClr val="tx1">
                    <a:lumMod val="85000"/>
                    <a:lumOff val="15000"/>
                  </a:schemeClr>
                </a:solidFill>
                <a:latin typeface="+mn-lt"/>
                <a:cs typeface="Cavolini" panose="03000502040302020204" pitchFamily="66" charset="0"/>
              </a:rPr>
            </a:br>
            <a:r>
              <a:rPr lang="en-GB" sz="4400" dirty="0">
                <a:solidFill>
                  <a:srgbClr val="92D050"/>
                </a:solidFill>
                <a:latin typeface="+mn-lt"/>
                <a:cs typeface="Cavolini" panose="03000502040302020204" pitchFamily="66" charset="0"/>
              </a:rPr>
              <a:t>S</a:t>
            </a:r>
            <a:r>
              <a:rPr lang="en-GB" sz="4400" dirty="0">
                <a:solidFill>
                  <a:schemeClr val="tx1">
                    <a:lumMod val="85000"/>
                    <a:lumOff val="15000"/>
                  </a:schemeClr>
                </a:solidFill>
                <a:latin typeface="+mn-lt"/>
                <a:cs typeface="Cavolini" panose="03000502040302020204" pitchFamily="66" charset="0"/>
              </a:rPr>
              <a:t>chool</a:t>
            </a:r>
            <a:br>
              <a:rPr lang="en-GB" sz="4400" dirty="0">
                <a:solidFill>
                  <a:schemeClr val="tx1">
                    <a:lumMod val="85000"/>
                    <a:lumOff val="15000"/>
                  </a:schemeClr>
                </a:solidFill>
                <a:latin typeface="+mn-lt"/>
                <a:cs typeface="Cavolini" panose="03000502040302020204" pitchFamily="66" charset="0"/>
              </a:rPr>
            </a:br>
            <a:br>
              <a:rPr lang="en-GB" sz="4400" dirty="0">
                <a:solidFill>
                  <a:schemeClr val="tx1">
                    <a:lumMod val="85000"/>
                    <a:lumOff val="15000"/>
                  </a:schemeClr>
                </a:solidFill>
                <a:latin typeface="+mn-lt"/>
                <a:cs typeface="Cavolini" panose="03000502040302020204" pitchFamily="66" charset="0"/>
              </a:rPr>
            </a:br>
            <a:r>
              <a:rPr lang="en-GB" sz="4400" dirty="0">
                <a:solidFill>
                  <a:srgbClr val="92D050"/>
                </a:solidFill>
                <a:latin typeface="+mn-lt"/>
                <a:cs typeface="Cavolini" panose="03000502040302020204" pitchFamily="66" charset="0"/>
              </a:rPr>
              <a:t>A</a:t>
            </a:r>
            <a:r>
              <a:rPr lang="en-GB" sz="4400" dirty="0">
                <a:solidFill>
                  <a:schemeClr val="tx1">
                    <a:lumMod val="85000"/>
                    <a:lumOff val="15000"/>
                  </a:schemeClr>
                </a:solidFill>
                <a:latin typeface="+mn-lt"/>
                <a:cs typeface="Cavolini" panose="03000502040302020204" pitchFamily="66" charset="0"/>
              </a:rPr>
              <a:t>voidance</a:t>
            </a:r>
            <a:br>
              <a:rPr lang="en-GB" sz="4400" dirty="0">
                <a:solidFill>
                  <a:schemeClr val="tx1">
                    <a:lumMod val="85000"/>
                    <a:lumOff val="15000"/>
                  </a:schemeClr>
                </a:solidFill>
                <a:latin typeface="+mn-lt"/>
                <a:cs typeface="Cavolini" panose="03000502040302020204" pitchFamily="66" charset="0"/>
              </a:rPr>
            </a:br>
            <a:br>
              <a:rPr lang="en-GB" sz="4400" dirty="0">
                <a:solidFill>
                  <a:schemeClr val="tx1">
                    <a:lumMod val="85000"/>
                    <a:lumOff val="15000"/>
                  </a:schemeClr>
                </a:solidFill>
                <a:latin typeface="+mn-lt"/>
                <a:cs typeface="Cavolini" panose="03000502040302020204" pitchFamily="66" charset="0"/>
              </a:rPr>
            </a:br>
            <a:endParaRPr lang="en-GB" sz="4400" dirty="0">
              <a:solidFill>
                <a:schemeClr val="tx1">
                  <a:lumMod val="85000"/>
                  <a:lumOff val="15000"/>
                </a:schemeClr>
              </a:solidFill>
              <a:latin typeface="+mn-lt"/>
              <a:cs typeface="Cavolini" panose="03000502040302020204" pitchFamily="66" charset="0"/>
            </a:endParaRPr>
          </a:p>
        </p:txBody>
      </p:sp>
      <p:sp>
        <p:nvSpPr>
          <p:cNvPr id="3" name="Subtitle 2">
            <a:extLst>
              <a:ext uri="{FF2B5EF4-FFF2-40B4-BE49-F238E27FC236}">
                <a16:creationId xmlns:a16="http://schemas.microsoft.com/office/drawing/2014/main" id="{354AD6ED-E848-C757-0ECA-94ADED59DA65}"/>
              </a:ext>
            </a:extLst>
          </p:cNvPr>
          <p:cNvSpPr>
            <a:spLocks noGrp="1"/>
          </p:cNvSpPr>
          <p:nvPr>
            <p:ph type="subTitle" idx="1"/>
          </p:nvPr>
        </p:nvSpPr>
        <p:spPr>
          <a:xfrm>
            <a:off x="236239" y="5749971"/>
            <a:ext cx="4404000" cy="971551"/>
          </a:xfrm>
          <a:noFill/>
        </p:spPr>
        <p:txBody>
          <a:bodyPr>
            <a:noAutofit/>
          </a:bodyPr>
          <a:lstStyle/>
          <a:p>
            <a:r>
              <a:rPr lang="en-GB" sz="2000" b="1" dirty="0">
                <a:solidFill>
                  <a:srgbClr val="92D050"/>
                </a:solidFill>
              </a:rPr>
              <a:t>Pupil Re-Integration Team</a:t>
            </a:r>
          </a:p>
          <a:p>
            <a:r>
              <a:rPr lang="en-GB" sz="2000" b="1" dirty="0">
                <a:solidFill>
                  <a:schemeClr val="tx1">
                    <a:lumMod val="85000"/>
                    <a:lumOff val="15000"/>
                  </a:schemeClr>
                </a:solidFill>
                <a:hlinkClick r:id="rId4"/>
              </a:rPr>
              <a:t>PRT@lincolnshire.gov.uk</a:t>
            </a:r>
            <a:endParaRPr lang="en-GB" sz="2000" b="1" dirty="0">
              <a:solidFill>
                <a:schemeClr val="tx1">
                  <a:lumMod val="85000"/>
                  <a:lumOff val="15000"/>
                </a:schemeClr>
              </a:solidFill>
            </a:endParaRPr>
          </a:p>
          <a:p>
            <a:r>
              <a:rPr lang="en-GB" sz="2000" b="1" dirty="0">
                <a:solidFill>
                  <a:schemeClr val="tx1">
                    <a:lumMod val="85000"/>
                    <a:lumOff val="15000"/>
                  </a:schemeClr>
                </a:solidFill>
                <a:latin typeface="Century Gothic" panose="020B0502020202020204" pitchFamily="34" charset="0"/>
              </a:rPr>
              <a:t> </a:t>
            </a:r>
          </a:p>
        </p:txBody>
      </p:sp>
      <p:sp>
        <p:nvSpPr>
          <p:cNvPr id="7" name="Title 1">
            <a:extLst>
              <a:ext uri="{FF2B5EF4-FFF2-40B4-BE49-F238E27FC236}">
                <a16:creationId xmlns:a16="http://schemas.microsoft.com/office/drawing/2014/main" id="{90FE7B05-43B9-597B-B425-58BE5A6F94B1}"/>
              </a:ext>
            </a:extLst>
          </p:cNvPr>
          <p:cNvSpPr txBox="1">
            <a:spLocks/>
          </p:cNvSpPr>
          <p:nvPr/>
        </p:nvSpPr>
        <p:spPr>
          <a:xfrm>
            <a:off x="-379267" y="999486"/>
            <a:ext cx="4197057" cy="3952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solidFill>
                  <a:schemeClr val="tx1">
                    <a:lumMod val="85000"/>
                    <a:lumOff val="15000"/>
                  </a:schemeClr>
                </a:solidFill>
                <a:latin typeface="+mn-lt"/>
                <a:cs typeface="Cavolini" panose="03000502040302020204" pitchFamily="66" charset="0"/>
              </a:rPr>
              <a:t>The</a:t>
            </a:r>
            <a:br>
              <a:rPr lang="en-GB" sz="4400" dirty="0">
                <a:solidFill>
                  <a:schemeClr val="tx1">
                    <a:lumMod val="85000"/>
                    <a:lumOff val="15000"/>
                  </a:schemeClr>
                </a:solidFill>
                <a:latin typeface="+mn-lt"/>
                <a:cs typeface="Cavolini" panose="03000502040302020204" pitchFamily="66" charset="0"/>
              </a:rPr>
            </a:br>
            <a:r>
              <a:rPr lang="en-GB" sz="4400" dirty="0">
                <a:solidFill>
                  <a:srgbClr val="92D050"/>
                </a:solidFill>
                <a:latin typeface="+mn-lt"/>
                <a:cs typeface="Cavolini" panose="03000502040302020204" pitchFamily="66" charset="0"/>
              </a:rPr>
              <a:t>EBSA</a:t>
            </a:r>
            <a:r>
              <a:rPr lang="en-GB" sz="4400" dirty="0">
                <a:solidFill>
                  <a:schemeClr val="tx1">
                    <a:lumMod val="85000"/>
                    <a:lumOff val="15000"/>
                  </a:schemeClr>
                </a:solidFill>
                <a:latin typeface="+mn-lt"/>
                <a:cs typeface="Cavolini" panose="03000502040302020204" pitchFamily="66" charset="0"/>
              </a:rPr>
              <a:t> </a:t>
            </a:r>
            <a:br>
              <a:rPr lang="en-GB" sz="4400" dirty="0">
                <a:solidFill>
                  <a:schemeClr val="tx1">
                    <a:lumMod val="85000"/>
                    <a:lumOff val="15000"/>
                  </a:schemeClr>
                </a:solidFill>
                <a:latin typeface="+mn-lt"/>
                <a:cs typeface="Cavolini" panose="03000502040302020204" pitchFamily="66" charset="0"/>
              </a:rPr>
            </a:br>
            <a:r>
              <a:rPr lang="en-GB" sz="4400" dirty="0">
                <a:solidFill>
                  <a:schemeClr val="tx1">
                    <a:lumMod val="85000"/>
                    <a:lumOff val="15000"/>
                  </a:schemeClr>
                </a:solidFill>
                <a:latin typeface="+mn-lt"/>
                <a:cs typeface="Cavolini" panose="03000502040302020204" pitchFamily="66" charset="0"/>
              </a:rPr>
              <a:t>Pathway</a:t>
            </a:r>
            <a:br>
              <a:rPr lang="en-GB" sz="4400" dirty="0">
                <a:solidFill>
                  <a:schemeClr val="tx1">
                    <a:lumMod val="85000"/>
                    <a:lumOff val="15000"/>
                  </a:schemeClr>
                </a:solidFill>
                <a:latin typeface="+mn-lt"/>
                <a:cs typeface="Cavolini" panose="03000502040302020204" pitchFamily="66" charset="0"/>
              </a:rPr>
            </a:br>
            <a:endParaRPr lang="en-GB" sz="4400" dirty="0">
              <a:solidFill>
                <a:schemeClr val="tx1">
                  <a:lumMod val="85000"/>
                  <a:lumOff val="15000"/>
                </a:schemeClr>
              </a:solidFill>
              <a:latin typeface="+mn-lt"/>
              <a:cs typeface="Cavolini" panose="03000502040302020204" pitchFamily="66" charset="0"/>
            </a:endParaRPr>
          </a:p>
        </p:txBody>
      </p:sp>
    </p:spTree>
    <p:extLst>
      <p:ext uri="{BB962C8B-B14F-4D97-AF65-F5344CB8AC3E}">
        <p14:creationId xmlns:p14="http://schemas.microsoft.com/office/powerpoint/2010/main" val="141865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9565-11D7-B56B-EF1A-BB2F4A8FF373}"/>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Lincolnshire’s EBSA Pathway</a:t>
            </a:r>
            <a:endParaRPr lang="en-GB" dirty="0"/>
          </a:p>
        </p:txBody>
      </p:sp>
      <p:sp>
        <p:nvSpPr>
          <p:cNvPr id="3" name="Content Placeholder 2">
            <a:extLst>
              <a:ext uri="{FF2B5EF4-FFF2-40B4-BE49-F238E27FC236}">
                <a16:creationId xmlns:a16="http://schemas.microsoft.com/office/drawing/2014/main" id="{419A3706-71EE-B3E7-962B-91908F7EF314}"/>
              </a:ext>
            </a:extLst>
          </p:cNvPr>
          <p:cNvSpPr>
            <a:spLocks noGrp="1"/>
          </p:cNvSpPr>
          <p:nvPr>
            <p:ph idx="1"/>
          </p:nvPr>
        </p:nvSpPr>
        <p:spPr>
          <a:xfrm>
            <a:off x="838200" y="1825624"/>
            <a:ext cx="10515600" cy="4845519"/>
          </a:xfrm>
        </p:spPr>
        <p:txBody>
          <a:bodyPr>
            <a:normAutofit fontScale="62500" lnSpcReduction="20000"/>
          </a:bodyPr>
          <a:lstStyle/>
          <a:p>
            <a:r>
              <a:rPr lang="en-US" sz="2400" dirty="0"/>
              <a:t>Key stages to the new Pathway:</a:t>
            </a:r>
          </a:p>
          <a:p>
            <a:pPr marL="0" indent="0">
              <a:buNone/>
            </a:pPr>
            <a:endParaRPr lang="en-US" sz="2400" dirty="0"/>
          </a:p>
          <a:p>
            <a:r>
              <a:rPr lang="en-US" sz="2400" dirty="0"/>
              <a:t>Initial Steps</a:t>
            </a:r>
          </a:p>
          <a:p>
            <a:pPr lvl="1"/>
            <a:r>
              <a:rPr lang="en-US" dirty="0"/>
              <a:t>Early intervention and whole school systems</a:t>
            </a:r>
          </a:p>
          <a:p>
            <a:pPr lvl="1"/>
            <a:r>
              <a:rPr lang="en-US" dirty="0"/>
              <a:t>EHA/TAC</a:t>
            </a:r>
          </a:p>
          <a:p>
            <a:pPr lvl="1"/>
            <a:r>
              <a:rPr lang="en-US" dirty="0"/>
              <a:t>Healthcare plans.</a:t>
            </a:r>
          </a:p>
          <a:p>
            <a:pPr lvl="1"/>
            <a:endParaRPr lang="en-US" dirty="0"/>
          </a:p>
          <a:p>
            <a:r>
              <a:rPr lang="en-US" sz="2400" dirty="0"/>
              <a:t>Next Steps: Assess and Plan</a:t>
            </a:r>
          </a:p>
          <a:p>
            <a:pPr lvl="1"/>
            <a:r>
              <a:rPr lang="en-US" dirty="0"/>
              <a:t>Phase 1 to 5.</a:t>
            </a:r>
          </a:p>
          <a:p>
            <a:pPr lvl="1"/>
            <a:endParaRPr lang="en-US" dirty="0"/>
          </a:p>
          <a:p>
            <a:r>
              <a:rPr lang="en-US" sz="2400" dirty="0"/>
              <a:t>Further steps: Do and Review</a:t>
            </a:r>
          </a:p>
          <a:p>
            <a:pPr lvl="1"/>
            <a:r>
              <a:rPr lang="en-US" dirty="0"/>
              <a:t>Phase 6.</a:t>
            </a:r>
          </a:p>
          <a:p>
            <a:pPr lvl="1"/>
            <a:endParaRPr lang="en-US" dirty="0"/>
          </a:p>
          <a:p>
            <a:r>
              <a:rPr lang="en-US" sz="2400" dirty="0"/>
              <a:t>Mental Health Involvement.</a:t>
            </a:r>
          </a:p>
          <a:p>
            <a:endParaRPr lang="en-US" sz="2400" dirty="0"/>
          </a:p>
          <a:p>
            <a:r>
              <a:rPr lang="en-US" sz="2400" dirty="0"/>
              <a:t>Toolkit.</a:t>
            </a:r>
          </a:p>
          <a:p>
            <a:pPr marL="0" indent="0">
              <a:buNone/>
            </a:pPr>
            <a:endParaRPr lang="en-US" sz="2400" dirty="0"/>
          </a:p>
          <a:p>
            <a:r>
              <a:rPr lang="en-US" sz="2400" dirty="0"/>
              <a:t>Medical Support Panel.</a:t>
            </a:r>
          </a:p>
          <a:p>
            <a:pPr lvl="1"/>
            <a:endParaRPr lang="en-US" dirty="0"/>
          </a:p>
        </p:txBody>
      </p:sp>
    </p:spTree>
    <p:extLst>
      <p:ext uri="{BB962C8B-B14F-4D97-AF65-F5344CB8AC3E}">
        <p14:creationId xmlns:p14="http://schemas.microsoft.com/office/powerpoint/2010/main" val="240381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3BAF-49A7-D08D-4F9F-01D6276A2DA7}"/>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Lincolnshire’s EBSA Pathway</a:t>
            </a:r>
            <a:endParaRPr lang="en-GB" dirty="0"/>
          </a:p>
        </p:txBody>
      </p:sp>
      <p:pic>
        <p:nvPicPr>
          <p:cNvPr id="5" name="Content Placeholder 4">
            <a:extLst>
              <a:ext uri="{FF2B5EF4-FFF2-40B4-BE49-F238E27FC236}">
                <a16:creationId xmlns:a16="http://schemas.microsoft.com/office/drawing/2014/main" id="{9879A014-1F24-0BF1-78D9-A7CDB1ED0370}"/>
              </a:ext>
            </a:extLst>
          </p:cNvPr>
          <p:cNvPicPr>
            <a:picLocks noGrp="1" noChangeAspect="1"/>
          </p:cNvPicPr>
          <p:nvPr>
            <p:ph idx="1"/>
          </p:nvPr>
        </p:nvPicPr>
        <p:blipFill>
          <a:blip r:embed="rId3"/>
          <a:stretch>
            <a:fillRect/>
          </a:stretch>
        </p:blipFill>
        <p:spPr>
          <a:xfrm>
            <a:off x="3421295" y="1260749"/>
            <a:ext cx="5342562" cy="5474072"/>
          </a:xfrm>
        </p:spPr>
      </p:pic>
    </p:spTree>
    <p:extLst>
      <p:ext uri="{BB962C8B-B14F-4D97-AF65-F5344CB8AC3E}">
        <p14:creationId xmlns:p14="http://schemas.microsoft.com/office/powerpoint/2010/main" val="182511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12AD-88CD-390C-733E-C21E9C523E2D}"/>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Initial Steps: Early intervention and effective whole school systems</a:t>
            </a:r>
            <a:endParaRPr lang="en-GB" dirty="0"/>
          </a:p>
        </p:txBody>
      </p:sp>
      <p:sp>
        <p:nvSpPr>
          <p:cNvPr id="3" name="Content Placeholder 2">
            <a:extLst>
              <a:ext uri="{FF2B5EF4-FFF2-40B4-BE49-F238E27FC236}">
                <a16:creationId xmlns:a16="http://schemas.microsoft.com/office/drawing/2014/main" id="{2CB6D118-E0D4-F5C3-DDC3-42E5BEB11ABD}"/>
              </a:ext>
            </a:extLst>
          </p:cNvPr>
          <p:cNvSpPr>
            <a:spLocks noGrp="1"/>
          </p:cNvSpPr>
          <p:nvPr>
            <p:ph idx="1"/>
          </p:nvPr>
        </p:nvSpPr>
        <p:spPr/>
        <p:txBody>
          <a:bodyPr>
            <a:normAutofit lnSpcReduction="10000"/>
          </a:bodyPr>
          <a:lstStyle/>
          <a:p>
            <a:endParaRPr lang="en-US" dirty="0"/>
          </a:p>
          <a:p>
            <a:r>
              <a:rPr lang="en-US" dirty="0"/>
              <a:t>Whole school approaches.  </a:t>
            </a:r>
            <a:r>
              <a:rPr lang="en-US" u="sng" dirty="0"/>
              <a:t>EBSA Self Audit Tool.</a:t>
            </a:r>
            <a:endParaRPr lang="en-US" dirty="0"/>
          </a:p>
          <a:p>
            <a:r>
              <a:rPr lang="en-US" dirty="0"/>
              <a:t>Indicators of risk of EBSA.  </a:t>
            </a:r>
            <a:r>
              <a:rPr lang="en-US" u="sng" dirty="0"/>
              <a:t>EBSA Risk Screening Tool</a:t>
            </a:r>
            <a:r>
              <a:rPr lang="en-US" dirty="0"/>
              <a:t>.</a:t>
            </a:r>
          </a:p>
          <a:p>
            <a:r>
              <a:rPr lang="en-US" dirty="0"/>
              <a:t>Early indicators of EBSA.</a:t>
            </a:r>
          </a:p>
          <a:p>
            <a:r>
              <a:rPr lang="en-US" dirty="0"/>
              <a:t>Indicators of EBSA.</a:t>
            </a:r>
          </a:p>
          <a:p>
            <a:r>
              <a:rPr lang="en-US" dirty="0"/>
              <a:t>Early Help Assessment and Team Around the Child.</a:t>
            </a:r>
          </a:p>
          <a:p>
            <a:r>
              <a:rPr lang="en-US" dirty="0"/>
              <a:t>Healthcare Plans.</a:t>
            </a:r>
          </a:p>
          <a:p>
            <a:r>
              <a:rPr lang="en-US" u="sng" dirty="0"/>
              <a:t>EBSA interventions</a:t>
            </a:r>
            <a:r>
              <a:rPr lang="en-US" dirty="0"/>
              <a:t> – whole school approaches, universal and targeted approaches.</a:t>
            </a:r>
            <a:endParaRPr lang="en-GB" dirty="0"/>
          </a:p>
        </p:txBody>
      </p:sp>
    </p:spTree>
    <p:extLst>
      <p:ext uri="{BB962C8B-B14F-4D97-AF65-F5344CB8AC3E}">
        <p14:creationId xmlns:p14="http://schemas.microsoft.com/office/powerpoint/2010/main" val="5071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5F24D-0CAE-5364-391F-BA52D5FE6D98}"/>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Next Steps: Assess and Plan</a:t>
            </a:r>
            <a:endParaRPr lang="en-GB" dirty="0"/>
          </a:p>
        </p:txBody>
      </p:sp>
      <p:sp>
        <p:nvSpPr>
          <p:cNvPr id="3" name="Content Placeholder 2">
            <a:extLst>
              <a:ext uri="{FF2B5EF4-FFF2-40B4-BE49-F238E27FC236}">
                <a16:creationId xmlns:a16="http://schemas.microsoft.com/office/drawing/2014/main" id="{B9AFB6EF-F57A-F776-7D6B-5B889A1A3E4D}"/>
              </a:ext>
            </a:extLst>
          </p:cNvPr>
          <p:cNvSpPr>
            <a:spLocks noGrp="1"/>
          </p:cNvSpPr>
          <p:nvPr>
            <p:ph idx="1"/>
          </p:nvPr>
        </p:nvSpPr>
        <p:spPr>
          <a:xfrm>
            <a:off x="828583" y="1843380"/>
            <a:ext cx="10515600" cy="4351338"/>
          </a:xfrm>
        </p:spPr>
        <p:txBody>
          <a:bodyPr/>
          <a:lstStyle/>
          <a:p>
            <a:r>
              <a:rPr lang="en-GB" dirty="0">
                <a:effectLst/>
                <a:latin typeface="Calibri" panose="020F0502020204030204" pitchFamily="34" charset="0"/>
                <a:ea typeface="Times New Roman" panose="02020603050405020304" pitchFamily="18" charset="0"/>
                <a:cs typeface="Calibri" panose="020F0502020204030204" pitchFamily="34" charset="0"/>
              </a:rPr>
              <a:t>Where individuals have started to develop EBSA behaviours, despite robust whole school systems and possible completion of an Early Help Assessment to identify and support early indicators through preventative initial steps, these next steps continue the thorough assessment that leads into a robust plan as part of the assess, plan, do and review cycle, with the child or young person at the centre. </a:t>
            </a:r>
            <a:endParaRPr lang="en-GB" dirty="0">
              <a:effectLst/>
              <a:latin typeface="Calibri" panose="020F0502020204030204" pitchFamily="34" charset="0"/>
              <a:ea typeface="Times New Roman" panose="02020603050405020304" pitchFamily="18" charset="0"/>
              <a:cs typeface="Arial" panose="020B0604020202020204" pitchFamily="34" charset="0"/>
            </a:endParaRPr>
          </a:p>
          <a:p>
            <a:r>
              <a:rPr lang="en-GB" dirty="0"/>
              <a:t>EBSA Pathway can work alongside a cyp’s Team Around the Child plan.</a:t>
            </a:r>
          </a:p>
          <a:p>
            <a:r>
              <a:rPr lang="en-GB" dirty="0"/>
              <a:t>EBSA Pathway can drill into what is causing EBSA behaviours.</a:t>
            </a:r>
          </a:p>
          <a:p>
            <a:r>
              <a:rPr lang="en-GB" dirty="0"/>
              <a:t>Support broader holistic needs.</a:t>
            </a:r>
          </a:p>
        </p:txBody>
      </p:sp>
    </p:spTree>
    <p:extLst>
      <p:ext uri="{BB962C8B-B14F-4D97-AF65-F5344CB8AC3E}">
        <p14:creationId xmlns:p14="http://schemas.microsoft.com/office/powerpoint/2010/main" val="189660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B51C-F13F-5794-29F1-B804530A09ED}"/>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Phase 1 – Concern: gather background information</a:t>
            </a:r>
            <a:endParaRPr lang="en-GB" dirty="0"/>
          </a:p>
        </p:txBody>
      </p:sp>
      <p:sp>
        <p:nvSpPr>
          <p:cNvPr id="3" name="Content Placeholder 2">
            <a:extLst>
              <a:ext uri="{FF2B5EF4-FFF2-40B4-BE49-F238E27FC236}">
                <a16:creationId xmlns:a16="http://schemas.microsoft.com/office/drawing/2014/main" id="{10D23D77-B40D-A4BD-B337-9FF2D6C96366}"/>
              </a:ext>
            </a:extLst>
          </p:cNvPr>
          <p:cNvSpPr>
            <a:spLocks noGrp="1"/>
          </p:cNvSpPr>
          <p:nvPr>
            <p:ph idx="1"/>
          </p:nvPr>
        </p:nvSpPr>
        <p:spPr>
          <a:xfrm>
            <a:off x="838200" y="1825625"/>
            <a:ext cx="10515600" cy="4667250"/>
          </a:xfrm>
        </p:spPr>
        <p:txBody>
          <a:bodyPr>
            <a:normAutofit fontScale="85000" lnSpcReduction="20000"/>
          </a:bodyPr>
          <a:lstStyle/>
          <a:p>
            <a:r>
              <a:rPr lang="en-GB" sz="2400" i="1" dirty="0">
                <a:effectLst/>
                <a:latin typeface="Calibri" panose="020F0502020204030204" pitchFamily="34" charset="0"/>
                <a:ea typeface="Times New Roman" panose="02020603050405020304" pitchFamily="18" charset="0"/>
                <a:cs typeface="Calibri" panose="020F0502020204030204" pitchFamily="34" charset="0"/>
              </a:rPr>
              <a:t>Supporting a child or young person experiencing emotional distress and social isolation requires thorough understanding of their situation, involving collection of detailed background information, analysis of potential causes, and participation from the child and their significant others, leading to a working hypothesis that will guide future interventions.</a:t>
            </a:r>
          </a:p>
          <a:p>
            <a:pPr marL="0" indent="0">
              <a:buNone/>
            </a:pPr>
            <a:endParaRPr lang="en-GB" sz="2400" i="1" dirty="0">
              <a:effectLst/>
              <a:latin typeface="Calibri" panose="020F0502020204030204" pitchFamily="34" charset="0"/>
              <a:ea typeface="Times New Roman" panose="02020603050405020304" pitchFamily="18" charset="0"/>
              <a:cs typeface="Calibri" panose="020F0502020204030204" pitchFamily="34" charset="0"/>
            </a:endParaRPr>
          </a:p>
          <a:p>
            <a:r>
              <a:rPr lang="en-GB" sz="2400" dirty="0">
                <a:latin typeface="Calibri" panose="020F0502020204030204" pitchFamily="34" charset="0"/>
                <a:ea typeface="Times New Roman" panose="02020603050405020304" pitchFamily="18" charset="0"/>
                <a:cs typeface="Calibri" panose="020F0502020204030204" pitchFamily="34" charset="0"/>
              </a:rPr>
              <a:t>Essential to take time to build a collaborative partnership and working relationship with parents/carers.</a:t>
            </a:r>
          </a:p>
          <a:p>
            <a:pPr marL="0" indent="0">
              <a:buNone/>
            </a:pPr>
            <a:endParaRPr lang="en-GB" sz="2400" i="1" dirty="0">
              <a:latin typeface="Calibri" panose="020F0502020204030204" pitchFamily="34" charset="0"/>
              <a:ea typeface="Times New Roman" panose="02020603050405020304" pitchFamily="18" charset="0"/>
              <a:cs typeface="Calibri" panose="020F0502020204030204" pitchFamily="34" charset="0"/>
            </a:endParaRPr>
          </a:p>
          <a:p>
            <a:r>
              <a:rPr lang="en-US" sz="2400" u="sng" dirty="0">
                <a:latin typeface="Calibri" panose="020F0502020204030204" pitchFamily="34" charset="0"/>
                <a:ea typeface="Times New Roman" panose="02020603050405020304" pitchFamily="18" charset="0"/>
                <a:cs typeface="Arial" panose="020B0604020202020204" pitchFamily="34" charset="0"/>
              </a:rPr>
              <a:t>CYP questionnaires</a:t>
            </a:r>
            <a:r>
              <a:rPr lang="en-US" sz="2400" dirty="0">
                <a:latin typeface="Calibri" panose="020F0502020204030204" pitchFamily="34" charset="0"/>
                <a:ea typeface="Times New Roman" panose="02020603050405020304" pitchFamily="18" charset="0"/>
                <a:cs typeface="Arial" panose="020B0604020202020204" pitchFamily="34" charset="0"/>
              </a:rPr>
              <a:t>.</a:t>
            </a:r>
            <a:endParaRPr lang="en-GB" sz="2400" i="1" dirty="0">
              <a:latin typeface="Calibri" panose="020F0502020204030204" pitchFamily="34" charset="0"/>
              <a:ea typeface="Times New Roman" panose="02020603050405020304" pitchFamily="18" charset="0"/>
              <a:cs typeface="Calibri" panose="020F0502020204030204" pitchFamily="34" charset="0"/>
            </a:endParaRPr>
          </a:p>
          <a:p>
            <a:r>
              <a:rPr lang="en-US" sz="2400" u="sng" dirty="0">
                <a:latin typeface="Calibri" panose="020F0502020204030204" pitchFamily="34" charset="0"/>
                <a:ea typeface="Times New Roman" panose="02020603050405020304" pitchFamily="18" charset="0"/>
                <a:cs typeface="Arial" panose="020B0604020202020204" pitchFamily="34" charset="0"/>
              </a:rPr>
              <a:t>Parent/carer questionnaires. </a:t>
            </a:r>
            <a:endParaRPr lang="en-GB" sz="2400" i="1" u="sng" dirty="0">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en-US" sz="2400" u="sng" dirty="0">
                <a:latin typeface="Calibri" panose="020F0502020204030204" pitchFamily="34" charset="0"/>
                <a:ea typeface="Times New Roman" panose="02020603050405020304" pitchFamily="18" charset="0"/>
                <a:cs typeface="Arial" panose="020B0604020202020204" pitchFamily="34" charset="0"/>
              </a:rPr>
              <a:t>Key Person or Professional questionnaires.</a:t>
            </a:r>
          </a:p>
          <a:p>
            <a:pPr marL="171450" indent="-171450">
              <a:buFont typeface="Arial" panose="020B0604020202020204" pitchFamily="34" charset="0"/>
              <a:buChar char="•"/>
            </a:pPr>
            <a:r>
              <a:rPr lang="en-US" sz="2400" u="sng" dirty="0">
                <a:latin typeface="Calibri" panose="020F0502020204030204" pitchFamily="34" charset="0"/>
                <a:ea typeface="Times New Roman" panose="02020603050405020304" pitchFamily="18" charset="0"/>
                <a:cs typeface="Arial" panose="020B0604020202020204" pitchFamily="34" charset="0"/>
              </a:rPr>
              <a:t>Class Teacher questionnaire.</a:t>
            </a:r>
          </a:p>
          <a:p>
            <a:pPr marL="0" indent="0">
              <a:buNone/>
            </a:pPr>
            <a:endParaRPr lang="en-US" sz="2400" u="sng" dirty="0">
              <a:latin typeface="Calibri" panose="020F0502020204030204" pitchFamily="34" charset="0"/>
              <a:ea typeface="Times New Roman" panose="02020603050405020304" pitchFamily="18" charset="0"/>
              <a:cs typeface="Arial" panose="020B0604020202020204" pitchFamily="34" charset="0"/>
            </a:endParaRPr>
          </a:p>
          <a:p>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Remember the important element is the quality, depth and richness of the information that is gathered!</a:t>
            </a: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a:p>
            <a:endParaRPr lang="en-GB" i="1" dirty="0">
              <a:effectLst/>
              <a:latin typeface="Calibri" panose="020F050202020403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11986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9B0AF-3E17-808E-9CBA-FF235647DFD0}"/>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Phase 2 – Identify: initial ideas about the concern</a:t>
            </a:r>
            <a:endParaRPr lang="en-GB" dirty="0"/>
          </a:p>
        </p:txBody>
      </p:sp>
      <p:sp>
        <p:nvSpPr>
          <p:cNvPr id="3" name="Content Placeholder 2">
            <a:extLst>
              <a:ext uri="{FF2B5EF4-FFF2-40B4-BE49-F238E27FC236}">
                <a16:creationId xmlns:a16="http://schemas.microsoft.com/office/drawing/2014/main" id="{2570B3DE-5E43-BA1D-88B0-BD7B5E2540F7}"/>
              </a:ext>
            </a:extLst>
          </p:cNvPr>
          <p:cNvSpPr>
            <a:spLocks noGrp="1"/>
          </p:cNvSpPr>
          <p:nvPr>
            <p:ph idx="1"/>
          </p:nvPr>
        </p:nvSpPr>
        <p:spPr>
          <a:xfrm>
            <a:off x="838200" y="1825624"/>
            <a:ext cx="10515600" cy="4793289"/>
          </a:xfrm>
        </p:spPr>
        <p:txBody>
          <a:bodyPr>
            <a:noAutofit/>
          </a:bodyPr>
          <a:lstStyle/>
          <a:p>
            <a:r>
              <a:rPr lang="en-GB" sz="2400"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This involves using the gathered information to spot potential problem areas and formulate an evolving </a:t>
            </a:r>
            <a:r>
              <a:rPr lang="en-GB" sz="2400" i="1" u="sng"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initial hypothesis</a:t>
            </a:r>
            <a:r>
              <a:rPr lang="en-GB" sz="2400"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which serves as a groundwork for further exploration and comprehension, rather than a definite diagnosis.</a:t>
            </a:r>
          </a:p>
          <a:p>
            <a:pPr marL="0" indent="0">
              <a:buNone/>
            </a:pP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a:p>
            <a:r>
              <a:rPr lang="en-GB" sz="2400" u="sng" dirty="0"/>
              <a:t>Identifying tool </a:t>
            </a:r>
            <a:r>
              <a:rPr lang="en-GB" sz="2400" dirty="0"/>
              <a:t>– review the information to identify potential problem areas according to the </a:t>
            </a:r>
            <a:r>
              <a:rPr lang="en-GB" sz="2400" u="sng" dirty="0"/>
              <a:t>5 P’s:</a:t>
            </a:r>
          </a:p>
          <a:p>
            <a:pPr lvl="1"/>
            <a:r>
              <a:rPr lang="en-GB" dirty="0"/>
              <a:t>Presenting factors</a:t>
            </a:r>
          </a:p>
          <a:p>
            <a:pPr lvl="1"/>
            <a:r>
              <a:rPr lang="en-GB" dirty="0"/>
              <a:t>Predisposing factors</a:t>
            </a:r>
          </a:p>
          <a:p>
            <a:pPr lvl="1"/>
            <a:r>
              <a:rPr lang="en-GB" dirty="0"/>
              <a:t>Precipitating factors</a:t>
            </a:r>
          </a:p>
          <a:p>
            <a:pPr lvl="1"/>
            <a:r>
              <a:rPr lang="en-GB" dirty="0"/>
              <a:t>Perpetuating factors</a:t>
            </a:r>
          </a:p>
          <a:p>
            <a:pPr lvl="1"/>
            <a:r>
              <a:rPr lang="en-GB" dirty="0"/>
              <a:t>Protective factors.</a:t>
            </a:r>
          </a:p>
        </p:txBody>
      </p:sp>
    </p:spTree>
    <p:extLst>
      <p:ext uri="{BB962C8B-B14F-4D97-AF65-F5344CB8AC3E}">
        <p14:creationId xmlns:p14="http://schemas.microsoft.com/office/powerpoint/2010/main" val="50400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1F35-FEAA-163B-F4F8-F514AA896DF6}"/>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Phase 3 – Mapping: identification of the areas of the concern</a:t>
            </a:r>
            <a:endParaRPr lang="en-GB" dirty="0"/>
          </a:p>
        </p:txBody>
      </p:sp>
      <p:sp>
        <p:nvSpPr>
          <p:cNvPr id="3" name="Content Placeholder 2">
            <a:extLst>
              <a:ext uri="{FF2B5EF4-FFF2-40B4-BE49-F238E27FC236}">
                <a16:creationId xmlns:a16="http://schemas.microsoft.com/office/drawing/2014/main" id="{53ABED57-C000-3A24-F326-2EC56EE0CD0F}"/>
              </a:ext>
            </a:extLst>
          </p:cNvPr>
          <p:cNvSpPr>
            <a:spLocks noGrp="1"/>
          </p:cNvSpPr>
          <p:nvPr>
            <p:ph idx="1"/>
          </p:nvPr>
        </p:nvSpPr>
        <p:spPr/>
        <p:txBody>
          <a:bodyPr>
            <a:normAutofit fontScale="92500" lnSpcReduction="10000"/>
          </a:bodyPr>
          <a:lstStyle/>
          <a:p>
            <a:r>
              <a:rPr lang="en-GB"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Mapping is for breaking down the areas of concern into smaller and more manageable and actionable parts.</a:t>
            </a:r>
            <a:endParaRPr lang="en-GB"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dirty="0"/>
          </a:p>
          <a:p>
            <a:r>
              <a:rPr lang="en-US" u="sng" dirty="0"/>
              <a:t>Mapping Tool.</a:t>
            </a:r>
          </a:p>
          <a:p>
            <a:r>
              <a:rPr lang="en-US" dirty="0"/>
              <a:t>Consider each of the 5P’s.</a:t>
            </a:r>
          </a:p>
          <a:p>
            <a:r>
              <a:rPr lang="en-US" dirty="0"/>
              <a:t>Breakdown the overarching problem or issue into smaller more manageable parts.</a:t>
            </a:r>
          </a:p>
          <a:p>
            <a:r>
              <a:rPr lang="en-US" dirty="0"/>
              <a:t>Identify ways they interact with an contribute to the concern.</a:t>
            </a:r>
          </a:p>
          <a:p>
            <a:r>
              <a:rPr lang="en-US" dirty="0"/>
              <a:t>Problem dimension summary for professionals.</a:t>
            </a:r>
          </a:p>
          <a:p>
            <a:r>
              <a:rPr lang="en-US" u="sng" dirty="0"/>
              <a:t>Help me to understand and make changes for cyp.</a:t>
            </a:r>
          </a:p>
          <a:p>
            <a:endParaRPr lang="en-GB" dirty="0"/>
          </a:p>
        </p:txBody>
      </p:sp>
    </p:spTree>
    <p:extLst>
      <p:ext uri="{BB962C8B-B14F-4D97-AF65-F5344CB8AC3E}">
        <p14:creationId xmlns:p14="http://schemas.microsoft.com/office/powerpoint/2010/main" val="2338127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6A70-59E3-0281-F73A-3F2F8A84405A}"/>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Phase 4 – Outline: comprehensive account of the concern</a:t>
            </a:r>
            <a:endParaRPr lang="en-GB" dirty="0"/>
          </a:p>
        </p:txBody>
      </p:sp>
      <p:sp>
        <p:nvSpPr>
          <p:cNvPr id="3" name="Content Placeholder 2">
            <a:extLst>
              <a:ext uri="{FF2B5EF4-FFF2-40B4-BE49-F238E27FC236}">
                <a16:creationId xmlns:a16="http://schemas.microsoft.com/office/drawing/2014/main" id="{9678A853-95A6-F2AC-84BF-B80BD5756781}"/>
              </a:ext>
            </a:extLst>
          </p:cNvPr>
          <p:cNvSpPr>
            <a:spLocks noGrp="1"/>
          </p:cNvSpPr>
          <p:nvPr>
            <p:ph idx="1"/>
          </p:nvPr>
        </p:nvSpPr>
        <p:spPr/>
        <p:txBody>
          <a:bodyPr>
            <a:normAutofit fontScale="85000" lnSpcReduction="20000"/>
          </a:bodyPr>
          <a:lstStyle/>
          <a:p>
            <a:r>
              <a:rPr lang="en-GB"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Outline involves refining the initial hypothesis based on a thorough analysis of collected information, which aids in outlining preliminary strategies and interventions for addressing the child or young person's issues, with the flexibility to update this living document as more information becomes available or the child's situation evolves.</a:t>
            </a:r>
          </a:p>
          <a:p>
            <a:endParaRPr lang="en-GB" i="1"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r>
              <a:rPr lang="en-GB" dirty="0">
                <a:latin typeface="Calibri" panose="020F0502020204030204" pitchFamily="34" charset="0"/>
                <a:ea typeface="Times New Roman" panose="02020603050405020304" pitchFamily="18" charset="0"/>
                <a:cs typeface="Arial" panose="020B0604020202020204" pitchFamily="34" charset="0"/>
              </a:rPr>
              <a:t>Revisit and refine initial hypothesis (from Phase 2 – </a:t>
            </a:r>
            <a:r>
              <a:rPr lang="en-GB" u="sng" dirty="0">
                <a:latin typeface="Calibri" panose="020F0502020204030204" pitchFamily="34" charset="0"/>
                <a:ea typeface="Times New Roman" panose="02020603050405020304" pitchFamily="18" charset="0"/>
                <a:cs typeface="Arial" panose="020B0604020202020204" pitchFamily="34" charset="0"/>
              </a:rPr>
              <a:t>Identifying Tool</a:t>
            </a:r>
            <a:r>
              <a:rPr lang="en-GB" dirty="0">
                <a:latin typeface="Calibri" panose="020F0502020204030204" pitchFamily="34" charset="0"/>
                <a:ea typeface="Times New Roman" panose="02020603050405020304" pitchFamily="18" charset="0"/>
                <a:cs typeface="Arial" panose="020B0604020202020204" pitchFamily="34" charset="0"/>
              </a:rPr>
              <a:t>).</a:t>
            </a:r>
            <a:endParaRPr lang="en-GB" dirty="0">
              <a:effectLst/>
              <a:latin typeface="Calibri" panose="020F0502020204030204" pitchFamily="34" charset="0"/>
              <a:ea typeface="Times New Roman" panose="02020603050405020304" pitchFamily="18" charset="0"/>
              <a:cs typeface="Arial" panose="020B0604020202020204" pitchFamily="34" charset="0"/>
            </a:endParaRPr>
          </a:p>
          <a:p>
            <a:r>
              <a:rPr lang="en-GB" dirty="0">
                <a:latin typeface="Calibri" panose="020F0502020204030204" pitchFamily="34" charset="0"/>
                <a:ea typeface="Times New Roman" panose="02020603050405020304" pitchFamily="18" charset="0"/>
                <a:cs typeface="Arial" panose="020B0604020202020204" pitchFamily="34" charset="0"/>
              </a:rPr>
              <a:t>Use the </a:t>
            </a:r>
            <a:r>
              <a:rPr lang="en-GB" u="sng" dirty="0">
                <a:effectLst/>
                <a:latin typeface="Calibri" panose="020F0502020204030204" pitchFamily="34" charset="0"/>
                <a:ea typeface="Times New Roman" panose="02020603050405020304" pitchFamily="18" charset="0"/>
                <a:cs typeface="Arial" panose="020B0604020202020204" pitchFamily="34" charset="0"/>
              </a:rPr>
              <a:t>Outline </a:t>
            </a:r>
            <a:r>
              <a:rPr lang="en-GB" u="sng" dirty="0">
                <a:latin typeface="Calibri" panose="020F0502020204030204" pitchFamily="34" charset="0"/>
                <a:ea typeface="Times New Roman" panose="02020603050405020304" pitchFamily="18" charset="0"/>
                <a:cs typeface="Arial" panose="020B0604020202020204" pitchFamily="34" charset="0"/>
              </a:rPr>
              <a:t>Tool.</a:t>
            </a:r>
          </a:p>
          <a:p>
            <a:r>
              <a:rPr lang="en-GB" dirty="0">
                <a:latin typeface="Calibri" panose="020F0502020204030204" pitchFamily="34" charset="0"/>
                <a:ea typeface="Times New Roman" panose="02020603050405020304" pitchFamily="18" charset="0"/>
                <a:cs typeface="Arial" panose="020B0604020202020204" pitchFamily="34" charset="0"/>
              </a:rPr>
              <a:t>Informing next stages – preliminary ideas for strategies and interventions for addressing the concern.</a:t>
            </a:r>
          </a:p>
          <a:p>
            <a:r>
              <a:rPr lang="en-GB" dirty="0">
                <a:latin typeface="Calibri" panose="020F0502020204030204" pitchFamily="34" charset="0"/>
                <a:ea typeface="Times New Roman" panose="02020603050405020304" pitchFamily="18" charset="0"/>
                <a:cs typeface="Arial" panose="020B0604020202020204" pitchFamily="34" charset="0"/>
              </a:rPr>
              <a:t>Outline Tool is a living document – update and refine as new information becomes available of the cyp’s situation changes.</a:t>
            </a:r>
          </a:p>
          <a:p>
            <a:r>
              <a:rPr lang="en-GB" dirty="0">
                <a:effectLst/>
                <a:latin typeface="Calibri" panose="020F0502020204030204" pitchFamily="34" charset="0"/>
                <a:ea typeface="Times New Roman" panose="02020603050405020304" pitchFamily="18" charset="0"/>
                <a:cs typeface="Arial" panose="020B0604020202020204" pitchFamily="34" charset="0"/>
              </a:rPr>
              <a:t>Will be developed more fully in Phase 5.</a:t>
            </a:r>
          </a:p>
          <a:p>
            <a:endParaRPr lang="en-GB" dirty="0"/>
          </a:p>
        </p:txBody>
      </p:sp>
    </p:spTree>
    <p:extLst>
      <p:ext uri="{BB962C8B-B14F-4D97-AF65-F5344CB8AC3E}">
        <p14:creationId xmlns:p14="http://schemas.microsoft.com/office/powerpoint/2010/main" val="1373289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DE37-F0A6-ECDE-F6AF-BBAFC7EDDE5A}"/>
              </a:ext>
            </a:extLst>
          </p:cNvPr>
          <p:cNvSpPr>
            <a:spLocks noGrp="1"/>
          </p:cNvSpPr>
          <p:nvPr>
            <p:ph type="title"/>
          </p:nvPr>
        </p:nvSpPr>
        <p:spPr/>
        <p:txBody>
          <a:bodyPr>
            <a:normAutofit fontScale="90000"/>
          </a:bodyPr>
          <a:lstStyle/>
          <a:p>
            <a:pPr algn="ctr"/>
            <a:r>
              <a:rPr lang="en-US" dirty="0">
                <a:solidFill>
                  <a:srgbClr val="92D050"/>
                </a:solidFill>
                <a:latin typeface="+mn-lt"/>
                <a:cs typeface="Cavolini" panose="03000502040302020204" pitchFamily="66" charset="0"/>
              </a:rPr>
              <a:t>Phase 5 – Intervention and Implementation: strategies and approaches to address the concern</a:t>
            </a:r>
            <a:endParaRPr lang="en-GB" dirty="0"/>
          </a:p>
        </p:txBody>
      </p:sp>
      <p:sp>
        <p:nvSpPr>
          <p:cNvPr id="3" name="Content Placeholder 2">
            <a:extLst>
              <a:ext uri="{FF2B5EF4-FFF2-40B4-BE49-F238E27FC236}">
                <a16:creationId xmlns:a16="http://schemas.microsoft.com/office/drawing/2014/main" id="{F77B4297-7608-E425-4484-BF3ADCE9886D}"/>
              </a:ext>
            </a:extLst>
          </p:cNvPr>
          <p:cNvSpPr>
            <a:spLocks noGrp="1"/>
          </p:cNvSpPr>
          <p:nvPr>
            <p:ph idx="1"/>
          </p:nvPr>
        </p:nvSpPr>
        <p:spPr>
          <a:xfrm>
            <a:off x="838200" y="1589103"/>
            <a:ext cx="10515600" cy="5157926"/>
          </a:xfrm>
        </p:spPr>
        <p:txBody>
          <a:bodyPr>
            <a:normAutofit fontScale="85000" lnSpcReduction="20000"/>
          </a:bodyPr>
          <a:lstStyle/>
          <a:p>
            <a:r>
              <a:rPr lang="en-GB" sz="1800"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EBSA Support Plan is a structured and adaptable strategy, involving relevant stakeholders, to develop, implement, and regularly review personalised interventions that address identified needs of a child or young person at both school and home, ensuring strategies effectively meet unique situational challenges.</a:t>
            </a:r>
          </a:p>
          <a:p>
            <a:pPr marL="0" indent="0">
              <a:buNone/>
            </a:pP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p>
            <a:r>
              <a:rPr lang="en-GB" sz="2400" u="sng" dirty="0"/>
              <a:t>EBSA Support Plan</a:t>
            </a:r>
            <a:r>
              <a:rPr lang="en-GB" sz="2400" b="1" dirty="0"/>
              <a:t> </a:t>
            </a:r>
            <a:r>
              <a:rPr lang="en-GB" sz="2400" dirty="0"/>
              <a:t>(previously EBSA Pastoral Support Plan).</a:t>
            </a:r>
          </a:p>
          <a:p>
            <a:r>
              <a:rPr lang="en-GB" sz="2400" dirty="0"/>
              <a:t>Needs to be an individualised plan to the cyp.  Shared with cyp/family/all invited to meeting.</a:t>
            </a:r>
          </a:p>
          <a:p>
            <a:r>
              <a:rPr lang="en-GB" sz="2400" dirty="0"/>
              <a:t>Link to the factors identified through assessment that are contributing to the EBSA.</a:t>
            </a:r>
          </a:p>
          <a:p>
            <a:r>
              <a:rPr lang="en-GB" sz="2400" dirty="0"/>
              <a:t>Interventions at both home and school level and collaboration with professionals.</a:t>
            </a:r>
          </a:p>
          <a:p>
            <a:r>
              <a:rPr lang="en-GB" sz="2400" dirty="0"/>
              <a:t>Focus on removing barriers rather than reliance on referring to services.</a:t>
            </a:r>
          </a:p>
          <a:p>
            <a:r>
              <a:rPr lang="en-GB" sz="2400" dirty="0"/>
              <a:t>Be realistic.</a:t>
            </a:r>
          </a:p>
          <a:p>
            <a:r>
              <a:rPr lang="en-GB" sz="2400" dirty="0"/>
              <a:t>Clear about roles and responsibilities.  Ensure all parties agree.</a:t>
            </a:r>
          </a:p>
          <a:p>
            <a:r>
              <a:rPr lang="en-GB" sz="2400" dirty="0"/>
              <a:t>Agree review dates and keep the plan under review.</a:t>
            </a:r>
          </a:p>
          <a:p>
            <a:r>
              <a:rPr lang="en-GB" sz="2400" dirty="0"/>
              <a:t>‘United front’.</a:t>
            </a:r>
          </a:p>
          <a:p>
            <a:r>
              <a:rPr lang="en-GB" sz="2400" dirty="0"/>
              <a:t>Keep optimistic.</a:t>
            </a:r>
          </a:p>
          <a:p>
            <a:r>
              <a:rPr lang="en-GB" sz="2400" dirty="0"/>
              <a:t>Don’t move the goalposts.  Wait until the next review.</a:t>
            </a:r>
          </a:p>
          <a:p>
            <a:r>
              <a:rPr lang="en-GB" sz="2400" dirty="0"/>
              <a:t>Early home visits by a designated member of staff.  Regularly.</a:t>
            </a:r>
          </a:p>
          <a:p>
            <a:endParaRPr lang="en-GB" dirty="0"/>
          </a:p>
        </p:txBody>
      </p:sp>
    </p:spTree>
    <p:extLst>
      <p:ext uri="{BB962C8B-B14F-4D97-AF65-F5344CB8AC3E}">
        <p14:creationId xmlns:p14="http://schemas.microsoft.com/office/powerpoint/2010/main" val="234109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D6FE-3FCE-3DB1-F796-996340E68642}"/>
              </a:ext>
            </a:extLst>
          </p:cNvPr>
          <p:cNvSpPr>
            <a:spLocks noGrp="1"/>
          </p:cNvSpPr>
          <p:nvPr>
            <p:ph type="title"/>
          </p:nvPr>
        </p:nvSpPr>
        <p:spPr/>
        <p:txBody>
          <a:bodyPr>
            <a:normAutofit fontScale="90000"/>
          </a:bodyPr>
          <a:lstStyle/>
          <a:p>
            <a:pPr algn="ctr"/>
            <a:r>
              <a:rPr lang="en-US" dirty="0">
                <a:solidFill>
                  <a:srgbClr val="92D050"/>
                </a:solidFill>
                <a:latin typeface="+mn-lt"/>
                <a:cs typeface="Cavolini" panose="03000502040302020204" pitchFamily="66" charset="0"/>
              </a:rPr>
              <a:t>Further Steps: Do and Review</a:t>
            </a:r>
            <a:br>
              <a:rPr lang="en-US" dirty="0">
                <a:solidFill>
                  <a:srgbClr val="92D050"/>
                </a:solidFill>
                <a:latin typeface="+mn-lt"/>
                <a:cs typeface="Cavolini" panose="03000502040302020204" pitchFamily="66" charset="0"/>
              </a:rPr>
            </a:br>
            <a:r>
              <a:rPr lang="en-US" dirty="0">
                <a:solidFill>
                  <a:srgbClr val="92D050"/>
                </a:solidFill>
                <a:latin typeface="+mn-lt"/>
                <a:cs typeface="Cavolini" panose="03000502040302020204" pitchFamily="66" charset="0"/>
              </a:rPr>
              <a:t>Phase 6 – Monitor and Evaluate Interventions: review and amend the plan</a:t>
            </a:r>
            <a:endParaRPr lang="en-GB" dirty="0"/>
          </a:p>
        </p:txBody>
      </p:sp>
      <p:sp>
        <p:nvSpPr>
          <p:cNvPr id="3" name="Content Placeholder 2">
            <a:extLst>
              <a:ext uri="{FF2B5EF4-FFF2-40B4-BE49-F238E27FC236}">
                <a16:creationId xmlns:a16="http://schemas.microsoft.com/office/drawing/2014/main" id="{6156E2D1-7AF8-2949-250C-A19B04168772}"/>
              </a:ext>
            </a:extLst>
          </p:cNvPr>
          <p:cNvSpPr>
            <a:spLocks noGrp="1"/>
          </p:cNvSpPr>
          <p:nvPr>
            <p:ph idx="1"/>
          </p:nvPr>
        </p:nvSpPr>
        <p:spPr>
          <a:xfrm>
            <a:off x="838200" y="1917576"/>
            <a:ext cx="10515600" cy="4864964"/>
          </a:xfrm>
        </p:spPr>
        <p:txBody>
          <a:bodyPr>
            <a:normAutofit fontScale="47500" lnSpcReduction="20000"/>
          </a:bodyPr>
          <a:lstStyle/>
          <a:p>
            <a:r>
              <a:rPr lang="en-GB" sz="29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EBSA Support Plan is put into action, continually monitored, and adjusted as needed with regular reviews, consistent communication, realistic goal setting, and ongoing collaboration among the child or young person, their family, and professionals.  There will be an emphasis on consistency, resilience, person-centred planning, and the evolving nature of the plan to best support the child or young person's progress.</a:t>
            </a:r>
            <a:endParaRPr lang="en-GB" sz="29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GB" dirty="0"/>
          </a:p>
          <a:p>
            <a:r>
              <a:rPr lang="en-GB" sz="3600" dirty="0"/>
              <a:t>Implement </a:t>
            </a:r>
            <a:r>
              <a:rPr lang="en-GB" sz="3600" u="sng" dirty="0"/>
              <a:t>EBSA Support Plan.</a:t>
            </a:r>
          </a:p>
          <a:p>
            <a:r>
              <a:rPr lang="en-GB" sz="3600" dirty="0"/>
              <a:t>Regular reviews and updates.</a:t>
            </a:r>
          </a:p>
          <a:p>
            <a:r>
              <a:rPr lang="en-GB" sz="3600" dirty="0"/>
              <a:t>Track effectiveness of interventions over time – what is working well, any adjustments to the Plan needed?</a:t>
            </a:r>
          </a:p>
          <a:p>
            <a:r>
              <a:rPr lang="en-GB" sz="3600" dirty="0"/>
              <a:t>Record the impact on the areas identified and any changes to the 5P’s.</a:t>
            </a:r>
          </a:p>
          <a:p>
            <a:r>
              <a:rPr lang="en-GB" sz="3600" dirty="0"/>
              <a:t>May be appropriate to revisit earlier phases to further develop the Plan e.g., Mapping or Outline phases as situations develop and change.</a:t>
            </a:r>
          </a:p>
          <a:p>
            <a:r>
              <a:rPr lang="en-GB" sz="3600" dirty="0"/>
              <a:t>Consistency is key.</a:t>
            </a:r>
          </a:p>
          <a:p>
            <a:r>
              <a:rPr lang="en-GB" sz="3600" dirty="0"/>
              <a:t>‘Bumps’ – will occur.  Need for ongoing commitment from all parties.</a:t>
            </a:r>
          </a:p>
          <a:p>
            <a:r>
              <a:rPr lang="en-GB" sz="3600" dirty="0"/>
              <a:t>Optimism.</a:t>
            </a:r>
          </a:p>
          <a:p>
            <a:r>
              <a:rPr lang="en-GB" sz="3600" dirty="0"/>
              <a:t>Don’t move the goal posts.</a:t>
            </a:r>
          </a:p>
          <a:p>
            <a:r>
              <a:rPr lang="en-GB" sz="3600" dirty="0"/>
              <a:t>Ensure expectations are met regarding frequency of contact and response times.</a:t>
            </a:r>
          </a:p>
          <a:p>
            <a:r>
              <a:rPr lang="en-GB" sz="3600" dirty="0"/>
              <a:t>Consider and build upon strategies and approaches.</a:t>
            </a:r>
          </a:p>
          <a:p>
            <a:r>
              <a:rPr lang="en-GB" sz="3600" dirty="0"/>
              <a:t>Continue to ensure education is provided.</a:t>
            </a:r>
          </a:p>
        </p:txBody>
      </p:sp>
    </p:spTree>
    <p:extLst>
      <p:ext uri="{BB962C8B-B14F-4D97-AF65-F5344CB8AC3E}">
        <p14:creationId xmlns:p14="http://schemas.microsoft.com/office/powerpoint/2010/main" val="279717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A55765F-7B2C-D487-3934-55AEE5BC85AA}"/>
              </a:ext>
            </a:extLst>
          </p:cNvPr>
          <p:cNvSpPr txBox="1"/>
          <p:nvPr/>
        </p:nvSpPr>
        <p:spPr>
          <a:xfrm>
            <a:off x="415701" y="5269271"/>
            <a:ext cx="3536281" cy="1384995"/>
          </a:xfrm>
          <a:prstGeom prst="rect">
            <a:avLst/>
          </a:prstGeom>
          <a:noFill/>
        </p:spPr>
        <p:txBody>
          <a:bodyPr wrap="square" rtlCol="0">
            <a:spAutoFit/>
          </a:bodyPr>
          <a:lstStyle/>
          <a:p>
            <a:r>
              <a:rPr lang="en-GB" sz="2800" dirty="0">
                <a:solidFill>
                  <a:srgbClr val="92D050"/>
                </a:solidFill>
              </a:rPr>
              <a:t>EBSA </a:t>
            </a:r>
          </a:p>
          <a:p>
            <a:r>
              <a:rPr lang="en-GB" sz="2800" dirty="0">
                <a:solidFill>
                  <a:srgbClr val="92D050"/>
                </a:solidFill>
              </a:rPr>
              <a:t>Caseworkers &amp; </a:t>
            </a:r>
          </a:p>
          <a:p>
            <a:r>
              <a:rPr lang="en-GB" sz="2800" dirty="0">
                <a:solidFill>
                  <a:srgbClr val="92D050"/>
                </a:solidFill>
              </a:rPr>
              <a:t>Re-integration Officers</a:t>
            </a:r>
          </a:p>
        </p:txBody>
      </p:sp>
      <p:pic>
        <p:nvPicPr>
          <p:cNvPr id="24" name="Picture 23">
            <a:extLst>
              <a:ext uri="{FF2B5EF4-FFF2-40B4-BE49-F238E27FC236}">
                <a16:creationId xmlns:a16="http://schemas.microsoft.com/office/drawing/2014/main" id="{296F304E-63D1-0618-C034-A34E10BD79B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01601" y="3015553"/>
            <a:ext cx="7547900" cy="3986234"/>
          </a:xfrm>
          <a:prstGeom prst="rect">
            <a:avLst/>
          </a:prstGeom>
        </p:spPr>
      </p:pic>
      <p:pic>
        <p:nvPicPr>
          <p:cNvPr id="12" name="Picture 11">
            <a:extLst>
              <a:ext uri="{FF2B5EF4-FFF2-40B4-BE49-F238E27FC236}">
                <a16:creationId xmlns:a16="http://schemas.microsoft.com/office/drawing/2014/main" id="{F753175A-5356-AC2D-7EDD-2F42AB94100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1407053">
            <a:off x="105864" y="161565"/>
            <a:ext cx="7547900" cy="3986234"/>
          </a:xfrm>
          <a:prstGeom prst="rect">
            <a:avLst/>
          </a:prstGeom>
        </p:spPr>
      </p:pic>
      <p:pic>
        <p:nvPicPr>
          <p:cNvPr id="13" name="Picture 12">
            <a:extLst>
              <a:ext uri="{FF2B5EF4-FFF2-40B4-BE49-F238E27FC236}">
                <a16:creationId xmlns:a16="http://schemas.microsoft.com/office/drawing/2014/main" id="{C341D090-7C11-632E-0A80-6D362DB4F14E}"/>
              </a:ext>
            </a:extLst>
          </p:cNvPr>
          <p:cNvPicPr>
            <a:picLocks noChangeAspect="1"/>
          </p:cNvPicPr>
          <p:nvPr/>
        </p:nvPicPr>
        <p:blipFill>
          <a:blip r:embed="rId5"/>
          <a:stretch>
            <a:fillRect/>
          </a:stretch>
        </p:blipFill>
        <p:spPr>
          <a:xfrm rot="21446690">
            <a:off x="5316187" y="1065205"/>
            <a:ext cx="1379085" cy="1647643"/>
          </a:xfrm>
          <a:prstGeom prst="rect">
            <a:avLst/>
          </a:prstGeom>
        </p:spPr>
      </p:pic>
      <p:pic>
        <p:nvPicPr>
          <p:cNvPr id="14" name="Picture 13">
            <a:extLst>
              <a:ext uri="{FF2B5EF4-FFF2-40B4-BE49-F238E27FC236}">
                <a16:creationId xmlns:a16="http://schemas.microsoft.com/office/drawing/2014/main" id="{CEF515BF-0C21-E564-5F9A-242DFF59382E}"/>
              </a:ext>
            </a:extLst>
          </p:cNvPr>
          <p:cNvPicPr>
            <a:picLocks noChangeAspect="1"/>
          </p:cNvPicPr>
          <p:nvPr/>
        </p:nvPicPr>
        <p:blipFill>
          <a:blip r:embed="rId6"/>
          <a:stretch>
            <a:fillRect/>
          </a:stretch>
        </p:blipFill>
        <p:spPr>
          <a:xfrm rot="21084607">
            <a:off x="7664324" y="4204997"/>
            <a:ext cx="1289003" cy="1577739"/>
          </a:xfrm>
          <a:prstGeom prst="rect">
            <a:avLst/>
          </a:prstGeom>
        </p:spPr>
      </p:pic>
      <p:pic>
        <p:nvPicPr>
          <p:cNvPr id="15" name="Picture 14">
            <a:extLst>
              <a:ext uri="{FF2B5EF4-FFF2-40B4-BE49-F238E27FC236}">
                <a16:creationId xmlns:a16="http://schemas.microsoft.com/office/drawing/2014/main" id="{E9AB9DA4-8348-2079-259A-D7AEC7B70277}"/>
              </a:ext>
            </a:extLst>
          </p:cNvPr>
          <p:cNvPicPr>
            <a:picLocks noChangeAspect="1"/>
          </p:cNvPicPr>
          <p:nvPr/>
        </p:nvPicPr>
        <p:blipFill>
          <a:blip r:embed="rId7"/>
          <a:stretch>
            <a:fillRect/>
          </a:stretch>
        </p:blipFill>
        <p:spPr>
          <a:xfrm rot="327737">
            <a:off x="1087162" y="1266014"/>
            <a:ext cx="1436129" cy="1777337"/>
          </a:xfrm>
          <a:prstGeom prst="rect">
            <a:avLst/>
          </a:prstGeom>
        </p:spPr>
      </p:pic>
      <p:sp>
        <p:nvSpPr>
          <p:cNvPr id="16" name="TextBox 15">
            <a:extLst>
              <a:ext uri="{FF2B5EF4-FFF2-40B4-BE49-F238E27FC236}">
                <a16:creationId xmlns:a16="http://schemas.microsoft.com/office/drawing/2014/main" id="{A90712DE-BB05-4621-CDD0-5B2C504F0C04}"/>
              </a:ext>
            </a:extLst>
          </p:cNvPr>
          <p:cNvSpPr txBox="1"/>
          <p:nvPr/>
        </p:nvSpPr>
        <p:spPr>
          <a:xfrm rot="21382912">
            <a:off x="5011723" y="2804973"/>
            <a:ext cx="1989112" cy="560731"/>
          </a:xfrm>
          <a:prstGeom prst="rect">
            <a:avLst/>
          </a:prstGeom>
          <a:ln w="19050">
            <a:noFill/>
            <a:prstDash val="dash"/>
          </a:ln>
        </p:spPr>
        <p:txBody>
          <a:bodyPr vert="horz" lIns="91440" tIns="45720" rIns="91440" bIns="45720" rtlCol="0">
            <a:normAutofit/>
          </a:bodyPr>
          <a:lstStyle/>
          <a:p>
            <a:pPr algn="ctr" defTabSz="914400">
              <a:lnSpc>
                <a:spcPct val="90000"/>
              </a:lnSpc>
              <a:spcAft>
                <a:spcPts val="600"/>
              </a:spcAft>
            </a:pPr>
            <a:r>
              <a:rPr lang="en-US" sz="1400" b="1" dirty="0"/>
              <a:t>North &amp; South Kesteven</a:t>
            </a:r>
          </a:p>
          <a:p>
            <a:pPr algn="ctr" defTabSz="914400">
              <a:lnSpc>
                <a:spcPct val="90000"/>
              </a:lnSpc>
              <a:spcAft>
                <a:spcPts val="600"/>
              </a:spcAft>
            </a:pPr>
            <a:r>
              <a:rPr lang="en-US" sz="1400" dirty="0">
                <a:solidFill>
                  <a:srgbClr val="A0B419"/>
                </a:solidFill>
              </a:rPr>
              <a:t>Chelsea Ironmonger</a:t>
            </a:r>
          </a:p>
        </p:txBody>
      </p:sp>
      <p:sp>
        <p:nvSpPr>
          <p:cNvPr id="17" name="TextBox 16">
            <a:extLst>
              <a:ext uri="{FF2B5EF4-FFF2-40B4-BE49-F238E27FC236}">
                <a16:creationId xmlns:a16="http://schemas.microsoft.com/office/drawing/2014/main" id="{D1250CC8-4836-A011-A9D7-ECF1B644B238}"/>
              </a:ext>
            </a:extLst>
          </p:cNvPr>
          <p:cNvSpPr txBox="1"/>
          <p:nvPr/>
        </p:nvSpPr>
        <p:spPr>
          <a:xfrm rot="473192">
            <a:off x="5188711" y="5924285"/>
            <a:ext cx="1811836" cy="530075"/>
          </a:xfrm>
          <a:prstGeom prst="rect">
            <a:avLst/>
          </a:prstGeom>
          <a:ln w="19050">
            <a:noFill/>
            <a:prstDash val="dash"/>
          </a:ln>
        </p:spPr>
        <p:txBody>
          <a:bodyPr vert="horz" lIns="91440" tIns="45720" rIns="91440" bIns="45720" rtlCol="0">
            <a:normAutofit fontScale="40000" lnSpcReduction="20000"/>
          </a:bodyPr>
          <a:lstStyle/>
          <a:p>
            <a:pPr algn="ctr" defTabSz="914400">
              <a:lnSpc>
                <a:spcPct val="90000"/>
              </a:lnSpc>
              <a:spcAft>
                <a:spcPts val="600"/>
              </a:spcAft>
            </a:pPr>
            <a:r>
              <a:rPr lang="en-US" sz="2500" b="1" dirty="0"/>
              <a:t>Boston &amp; South Holland</a:t>
            </a:r>
          </a:p>
          <a:p>
            <a:pPr algn="ctr">
              <a:lnSpc>
                <a:spcPct val="90000"/>
              </a:lnSpc>
              <a:spcAft>
                <a:spcPts val="600"/>
              </a:spcAft>
            </a:pPr>
            <a:r>
              <a:rPr lang="en-US" sz="3500" dirty="0">
                <a:solidFill>
                  <a:srgbClr val="A0B419"/>
                </a:solidFill>
              </a:rPr>
              <a:t>Nicola Reilly</a:t>
            </a:r>
          </a:p>
          <a:p>
            <a:pPr algn="ctr" defTabSz="914400">
              <a:lnSpc>
                <a:spcPct val="90000"/>
              </a:lnSpc>
              <a:spcAft>
                <a:spcPts val="600"/>
              </a:spcAft>
            </a:pPr>
            <a:endParaRPr lang="en-US" sz="1400" dirty="0">
              <a:solidFill>
                <a:srgbClr val="A0B419"/>
              </a:solidFill>
            </a:endParaRPr>
          </a:p>
        </p:txBody>
      </p:sp>
      <p:sp>
        <p:nvSpPr>
          <p:cNvPr id="18" name="TextBox 17">
            <a:extLst>
              <a:ext uri="{FF2B5EF4-FFF2-40B4-BE49-F238E27FC236}">
                <a16:creationId xmlns:a16="http://schemas.microsoft.com/office/drawing/2014/main" id="{D85516D5-8228-452B-97F1-5C1456CF3195}"/>
              </a:ext>
            </a:extLst>
          </p:cNvPr>
          <p:cNvSpPr txBox="1"/>
          <p:nvPr/>
        </p:nvSpPr>
        <p:spPr>
          <a:xfrm rot="186410">
            <a:off x="802762" y="3135726"/>
            <a:ext cx="1673806" cy="523175"/>
          </a:xfrm>
          <a:prstGeom prst="rect">
            <a:avLst/>
          </a:prstGeom>
          <a:ln w="19050">
            <a:noFill/>
            <a:prstDash val="dash"/>
          </a:ln>
        </p:spPr>
        <p:txBody>
          <a:bodyPr vert="horz" lIns="91440" tIns="45720" rIns="91440" bIns="45720" rtlCol="0">
            <a:normAutofit lnSpcReduction="10000"/>
          </a:bodyPr>
          <a:lstStyle/>
          <a:p>
            <a:pPr algn="ctr" defTabSz="914400">
              <a:lnSpc>
                <a:spcPct val="90000"/>
              </a:lnSpc>
              <a:spcAft>
                <a:spcPts val="600"/>
              </a:spcAft>
            </a:pPr>
            <a:r>
              <a:rPr lang="en-US" sz="1400" b="1" dirty="0"/>
              <a:t>East Lindsey</a:t>
            </a:r>
          </a:p>
          <a:p>
            <a:pPr algn="ctr" defTabSz="914400">
              <a:lnSpc>
                <a:spcPct val="90000"/>
              </a:lnSpc>
              <a:spcAft>
                <a:spcPts val="600"/>
              </a:spcAft>
            </a:pPr>
            <a:r>
              <a:rPr lang="en-US" sz="1400" dirty="0">
                <a:solidFill>
                  <a:srgbClr val="A0B419"/>
                </a:solidFill>
              </a:rPr>
              <a:t>Claire Richardson</a:t>
            </a:r>
          </a:p>
        </p:txBody>
      </p:sp>
      <p:pic>
        <p:nvPicPr>
          <p:cNvPr id="19" name="Picture 18" descr="A child taking a selfie&#10;&#10;Description automatically generated with medium confidence">
            <a:extLst>
              <a:ext uri="{FF2B5EF4-FFF2-40B4-BE49-F238E27FC236}">
                <a16:creationId xmlns:a16="http://schemas.microsoft.com/office/drawing/2014/main" id="{C581E5DF-E7E1-6EF2-1880-C85DA176BF06}"/>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4932" t="10125"/>
          <a:stretch>
            <a:fillRect/>
          </a:stretch>
        </p:blipFill>
        <p:spPr bwMode="auto">
          <a:xfrm rot="20955167">
            <a:off x="3260685" y="1157274"/>
            <a:ext cx="1178288" cy="1855045"/>
          </a:xfrm>
          <a:prstGeom prst="rect">
            <a:avLst/>
          </a:prstGeom>
          <a:noFill/>
          <a:ln w="19050">
            <a:noFill/>
          </a:ln>
        </p:spPr>
      </p:pic>
      <p:sp>
        <p:nvSpPr>
          <p:cNvPr id="20" name="TextBox 19">
            <a:extLst>
              <a:ext uri="{FF2B5EF4-FFF2-40B4-BE49-F238E27FC236}">
                <a16:creationId xmlns:a16="http://schemas.microsoft.com/office/drawing/2014/main" id="{C1132CED-6A4C-B746-B73E-B79D11274DEF}"/>
              </a:ext>
            </a:extLst>
          </p:cNvPr>
          <p:cNvSpPr txBox="1"/>
          <p:nvPr/>
        </p:nvSpPr>
        <p:spPr>
          <a:xfrm rot="20967448">
            <a:off x="3015077" y="3050144"/>
            <a:ext cx="1989112" cy="560731"/>
          </a:xfrm>
          <a:prstGeom prst="rect">
            <a:avLst/>
          </a:prstGeom>
          <a:ln w="19050">
            <a:noFill/>
            <a:prstDash val="dash"/>
          </a:ln>
        </p:spPr>
        <p:txBody>
          <a:bodyPr vert="horz" lIns="91440" tIns="45720" rIns="91440" bIns="45720" rtlCol="0">
            <a:normAutofit/>
          </a:bodyPr>
          <a:lstStyle/>
          <a:p>
            <a:pPr algn="ctr" defTabSz="914400">
              <a:lnSpc>
                <a:spcPct val="90000"/>
              </a:lnSpc>
              <a:spcAft>
                <a:spcPts val="600"/>
              </a:spcAft>
            </a:pPr>
            <a:r>
              <a:rPr lang="en-US" sz="1400" b="1" dirty="0"/>
              <a:t>Lincoln &amp; West Lindsey</a:t>
            </a:r>
          </a:p>
          <a:p>
            <a:pPr algn="ctr" defTabSz="914400">
              <a:lnSpc>
                <a:spcPct val="90000"/>
              </a:lnSpc>
              <a:spcAft>
                <a:spcPts val="600"/>
              </a:spcAft>
            </a:pPr>
            <a:r>
              <a:rPr lang="en-US" sz="1400" dirty="0">
                <a:solidFill>
                  <a:srgbClr val="A0B419"/>
                </a:solidFill>
              </a:rPr>
              <a:t>Emma Shepherd</a:t>
            </a:r>
          </a:p>
        </p:txBody>
      </p:sp>
      <p:sp>
        <p:nvSpPr>
          <p:cNvPr id="23" name="TextBox 22">
            <a:extLst>
              <a:ext uri="{FF2B5EF4-FFF2-40B4-BE49-F238E27FC236}">
                <a16:creationId xmlns:a16="http://schemas.microsoft.com/office/drawing/2014/main" id="{56460CBC-D40F-AF60-7498-B7DEC47EB558}"/>
              </a:ext>
            </a:extLst>
          </p:cNvPr>
          <p:cNvSpPr txBox="1"/>
          <p:nvPr/>
        </p:nvSpPr>
        <p:spPr>
          <a:xfrm rot="21072439">
            <a:off x="7495295" y="5935118"/>
            <a:ext cx="1989112" cy="560731"/>
          </a:xfrm>
          <a:prstGeom prst="rect">
            <a:avLst/>
          </a:prstGeom>
          <a:ln w="19050">
            <a:noFill/>
            <a:prstDash val="dash"/>
          </a:ln>
        </p:spPr>
        <p:txBody>
          <a:bodyPr vert="horz" lIns="91440" tIns="45720" rIns="91440" bIns="45720" rtlCol="0">
            <a:normAutofit fontScale="85000" lnSpcReduction="20000"/>
          </a:bodyPr>
          <a:lstStyle/>
          <a:p>
            <a:pPr algn="ctr" defTabSz="914400">
              <a:lnSpc>
                <a:spcPct val="90000"/>
              </a:lnSpc>
              <a:spcAft>
                <a:spcPts val="600"/>
              </a:spcAft>
            </a:pPr>
            <a:r>
              <a:rPr lang="en-US" sz="1400" b="1" dirty="0"/>
              <a:t>Pupil Re-Integration Officer (South)</a:t>
            </a:r>
          </a:p>
          <a:p>
            <a:pPr algn="ctr" defTabSz="914400">
              <a:lnSpc>
                <a:spcPct val="90000"/>
              </a:lnSpc>
              <a:spcAft>
                <a:spcPts val="600"/>
              </a:spcAft>
            </a:pPr>
            <a:r>
              <a:rPr lang="en-US" sz="1400" dirty="0">
                <a:solidFill>
                  <a:srgbClr val="A0B419"/>
                </a:solidFill>
              </a:rPr>
              <a:t>Amanda Smith</a:t>
            </a:r>
          </a:p>
        </p:txBody>
      </p:sp>
      <p:sp>
        <p:nvSpPr>
          <p:cNvPr id="25" name="TextBox 24">
            <a:extLst>
              <a:ext uri="{FF2B5EF4-FFF2-40B4-BE49-F238E27FC236}">
                <a16:creationId xmlns:a16="http://schemas.microsoft.com/office/drawing/2014/main" id="{2A229210-710E-2498-D607-C40E7BCF898A}"/>
              </a:ext>
            </a:extLst>
          </p:cNvPr>
          <p:cNvSpPr txBox="1"/>
          <p:nvPr/>
        </p:nvSpPr>
        <p:spPr>
          <a:xfrm>
            <a:off x="9521032" y="5826148"/>
            <a:ext cx="1989112" cy="560731"/>
          </a:xfrm>
          <a:prstGeom prst="rect">
            <a:avLst/>
          </a:prstGeom>
          <a:ln w="19050">
            <a:noFill/>
            <a:prstDash val="dash"/>
          </a:ln>
        </p:spPr>
        <p:txBody>
          <a:bodyPr vert="horz" lIns="91440" tIns="45720" rIns="91440" bIns="45720" rtlCol="0">
            <a:normAutofit fontScale="85000" lnSpcReduction="20000"/>
          </a:bodyPr>
          <a:lstStyle/>
          <a:p>
            <a:pPr algn="ctr" defTabSz="914400">
              <a:lnSpc>
                <a:spcPct val="90000"/>
              </a:lnSpc>
              <a:spcAft>
                <a:spcPts val="600"/>
              </a:spcAft>
            </a:pPr>
            <a:r>
              <a:rPr lang="en-US" sz="1400" b="1" dirty="0"/>
              <a:t>Pupil Re-Integration Officer (North)</a:t>
            </a:r>
          </a:p>
          <a:p>
            <a:pPr algn="ctr" defTabSz="914400">
              <a:lnSpc>
                <a:spcPct val="90000"/>
              </a:lnSpc>
              <a:spcAft>
                <a:spcPts val="600"/>
              </a:spcAft>
            </a:pPr>
            <a:r>
              <a:rPr lang="en-US" sz="1400" dirty="0">
                <a:solidFill>
                  <a:srgbClr val="A0B419"/>
                </a:solidFill>
              </a:rPr>
              <a:t>Angela Elwood</a:t>
            </a:r>
          </a:p>
        </p:txBody>
      </p:sp>
      <p:pic>
        <p:nvPicPr>
          <p:cNvPr id="3" name="Picture 2" descr="A person smiling for the camera&#10;&#10;Description automatically generated with low confidence">
            <a:extLst>
              <a:ext uri="{FF2B5EF4-FFF2-40B4-BE49-F238E27FC236}">
                <a16:creationId xmlns:a16="http://schemas.microsoft.com/office/drawing/2014/main" id="{5E44F5C3-2C71-64D2-6671-EC5C7C9CBB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34788" y="3887746"/>
            <a:ext cx="961599" cy="1867079"/>
          </a:xfrm>
          <a:prstGeom prst="rect">
            <a:avLst/>
          </a:prstGeom>
        </p:spPr>
      </p:pic>
      <p:pic>
        <p:nvPicPr>
          <p:cNvPr id="4" name="Picture 3" descr="A person smiling for the camera&#10;&#10;Description automatically generated with medium confidence">
            <a:extLst>
              <a:ext uri="{FF2B5EF4-FFF2-40B4-BE49-F238E27FC236}">
                <a16:creationId xmlns:a16="http://schemas.microsoft.com/office/drawing/2014/main" id="{CBA735CC-B2F3-A821-D0F3-E06608E2C8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482998">
            <a:off x="5456805" y="4153053"/>
            <a:ext cx="1517435" cy="1527522"/>
          </a:xfrm>
          <a:prstGeom prst="rect">
            <a:avLst/>
          </a:prstGeom>
        </p:spPr>
      </p:pic>
    </p:spTree>
    <p:extLst>
      <p:ext uri="{BB962C8B-B14F-4D97-AF65-F5344CB8AC3E}">
        <p14:creationId xmlns:p14="http://schemas.microsoft.com/office/powerpoint/2010/main" val="28213827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C189-9B6B-059F-5613-814F41B3A752}"/>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Mental Health Involvement</a:t>
            </a:r>
            <a:endParaRPr lang="en-GB" dirty="0"/>
          </a:p>
        </p:txBody>
      </p:sp>
      <p:sp>
        <p:nvSpPr>
          <p:cNvPr id="3" name="Content Placeholder 2">
            <a:extLst>
              <a:ext uri="{FF2B5EF4-FFF2-40B4-BE49-F238E27FC236}">
                <a16:creationId xmlns:a16="http://schemas.microsoft.com/office/drawing/2014/main" id="{6AEA9BF2-80BC-7A98-BEA1-08A2357FA57B}"/>
              </a:ext>
            </a:extLst>
          </p:cNvPr>
          <p:cNvSpPr>
            <a:spLocks noGrp="1"/>
          </p:cNvSpPr>
          <p:nvPr>
            <p:ph idx="1"/>
          </p:nvPr>
        </p:nvSpPr>
        <p:spPr/>
        <p:txBody>
          <a:bodyPr/>
          <a:lstStyle/>
          <a:p>
            <a:r>
              <a:rPr lang="en-US" dirty="0"/>
              <a:t>Don’t expect too much too soon.</a:t>
            </a:r>
          </a:p>
          <a:p>
            <a:r>
              <a:rPr lang="en-US" dirty="0"/>
              <a:t>Invite a mental health practitioner to a review of the Support Plan.</a:t>
            </a:r>
          </a:p>
          <a:p>
            <a:r>
              <a:rPr lang="en-US" dirty="0"/>
              <a:t>CAMHS/MHST.</a:t>
            </a:r>
          </a:p>
          <a:p>
            <a:r>
              <a:rPr lang="en-US" dirty="0"/>
              <a:t>Healthy Minds.</a:t>
            </a:r>
          </a:p>
          <a:p>
            <a:r>
              <a:rPr lang="en-US" dirty="0"/>
              <a:t>What to do if there is no current mental health or emotional wellbeing service involvement?</a:t>
            </a:r>
          </a:p>
          <a:p>
            <a:r>
              <a:rPr lang="en-US" dirty="0"/>
              <a:t>Where needed revisit earlier phases in the Pathway with involvement from a mental health practitioner.</a:t>
            </a:r>
          </a:p>
          <a:p>
            <a:pPr marL="0" indent="0">
              <a:buNone/>
            </a:pPr>
            <a:endParaRPr lang="en-US" dirty="0"/>
          </a:p>
        </p:txBody>
      </p:sp>
    </p:spTree>
    <p:extLst>
      <p:ext uri="{BB962C8B-B14F-4D97-AF65-F5344CB8AC3E}">
        <p14:creationId xmlns:p14="http://schemas.microsoft.com/office/powerpoint/2010/main" val="421478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74F5-6D73-4D3E-11E3-698DE55C7C03}"/>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Toolkit</a:t>
            </a:r>
            <a:endParaRPr lang="en-GB" dirty="0"/>
          </a:p>
        </p:txBody>
      </p:sp>
      <p:sp>
        <p:nvSpPr>
          <p:cNvPr id="3" name="Content Placeholder 2">
            <a:extLst>
              <a:ext uri="{FF2B5EF4-FFF2-40B4-BE49-F238E27FC236}">
                <a16:creationId xmlns:a16="http://schemas.microsoft.com/office/drawing/2014/main" id="{18209313-DF77-EB4F-BA4D-B3BC70AA0827}"/>
              </a:ext>
            </a:extLst>
          </p:cNvPr>
          <p:cNvSpPr>
            <a:spLocks noGrp="1"/>
          </p:cNvSpPr>
          <p:nvPr>
            <p:ph idx="1"/>
          </p:nvPr>
        </p:nvSpPr>
        <p:spPr/>
        <p:txBody>
          <a:bodyPr/>
          <a:lstStyle/>
          <a:p>
            <a:r>
              <a:rPr lang="en-US" dirty="0"/>
              <a:t>Initial Steps – Early intervention and effective whole school systems.</a:t>
            </a:r>
          </a:p>
          <a:p>
            <a:r>
              <a:rPr lang="en-US" dirty="0"/>
              <a:t>Next Step – Assess and plan.</a:t>
            </a:r>
          </a:p>
          <a:p>
            <a:r>
              <a:rPr lang="en-US" dirty="0"/>
              <a:t>Further Steps – Do and review.</a:t>
            </a:r>
            <a:endParaRPr lang="en-GB" dirty="0"/>
          </a:p>
        </p:txBody>
      </p:sp>
    </p:spTree>
    <p:extLst>
      <p:ext uri="{BB962C8B-B14F-4D97-AF65-F5344CB8AC3E}">
        <p14:creationId xmlns:p14="http://schemas.microsoft.com/office/powerpoint/2010/main" val="4121956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F57A-AAF1-02C9-281F-7D9E29FAB8AB}"/>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Medical Support Panel (MSP)</a:t>
            </a:r>
            <a:endParaRPr lang="en-GB" dirty="0"/>
          </a:p>
        </p:txBody>
      </p:sp>
      <p:sp>
        <p:nvSpPr>
          <p:cNvPr id="3" name="Content Placeholder 2">
            <a:extLst>
              <a:ext uri="{FF2B5EF4-FFF2-40B4-BE49-F238E27FC236}">
                <a16:creationId xmlns:a16="http://schemas.microsoft.com/office/drawing/2014/main" id="{08011C14-F96B-DD91-3F6E-4817484B772A}"/>
              </a:ext>
            </a:extLst>
          </p:cNvPr>
          <p:cNvSpPr>
            <a:spLocks noGrp="1"/>
          </p:cNvSpPr>
          <p:nvPr>
            <p:ph idx="1"/>
          </p:nvPr>
        </p:nvSpPr>
        <p:spPr/>
        <p:txBody>
          <a:bodyPr>
            <a:normAutofit fontScale="92500" lnSpcReduction="20000"/>
          </a:bodyPr>
          <a:lstStyle/>
          <a:p>
            <a:r>
              <a:rPr lang="en-GB" sz="1800" dirty="0">
                <a:effectLst/>
                <a:latin typeface="Calibri" panose="020F0502020204030204" pitchFamily="34" charset="0"/>
                <a:ea typeface="Times New Roman" panose="02020603050405020304" pitchFamily="18" charset="0"/>
              </a:rPr>
              <a:t>Where, despite school robustly following the steps within the EBSA Pathway, there continues to be a barrier to attending school a referral to the MSP may be appropriate.  </a:t>
            </a:r>
          </a:p>
          <a:p>
            <a:r>
              <a:rPr lang="en-GB" sz="1800" dirty="0">
                <a:effectLst/>
                <a:latin typeface="Calibri" panose="020F0502020204030204" pitchFamily="34" charset="0"/>
                <a:ea typeface="Times New Roman" panose="02020603050405020304" pitchFamily="18" charset="0"/>
                <a:cs typeface="Calibri" panose="020F0502020204030204" pitchFamily="34" charset="0"/>
              </a:rPr>
              <a:t>Lincolnshire’s Medical Support Panel (MSP) is a multi-agency panel that considers the needs of pupils in order to arrive at a decision about how ‘suitable education’ might be provided, in accordance with the Local Authority’s Section 19 duty.  </a:t>
            </a:r>
          </a:p>
          <a:p>
            <a:r>
              <a:rPr lang="en-GB" sz="1800" u="sng" dirty="0">
                <a:effectLst/>
                <a:latin typeface="Calibri" panose="020F0502020204030204" pitchFamily="34" charset="0"/>
                <a:ea typeface="Times New Roman" panose="02020603050405020304" pitchFamily="18" charset="0"/>
              </a:rPr>
              <a:t>Request for Education Support (Medial Grounds).</a:t>
            </a:r>
            <a:r>
              <a:rPr lang="en-GB" sz="1800" dirty="0">
                <a:effectLst/>
                <a:latin typeface="Calibri" panose="020F0502020204030204" pitchFamily="34" charset="0"/>
                <a:ea typeface="Times New Roman" panose="02020603050405020304" pitchFamily="18" charset="0"/>
              </a:rPr>
              <a:t>  New referral form. </a:t>
            </a: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p>
            <a:r>
              <a:rPr lang="en-GB" sz="1800" dirty="0">
                <a:effectLst/>
                <a:latin typeface="Calibri" panose="020F0502020204030204" pitchFamily="34" charset="0"/>
                <a:ea typeface="Times New Roman" panose="02020603050405020304" pitchFamily="18" charset="0"/>
              </a:rPr>
              <a:t>Referrals to MSP are submitted by a pupil’s school. </a:t>
            </a:r>
          </a:p>
          <a:p>
            <a:r>
              <a:rPr lang="en-GB" sz="1800" dirty="0">
                <a:effectLst/>
                <a:latin typeface="Calibri" panose="020F0502020204030204" pitchFamily="34" charset="0"/>
                <a:ea typeface="Times New Roman" panose="02020603050405020304" pitchFamily="18" charset="0"/>
              </a:rPr>
              <a:t>MSP is evidence based and will consider pupil’s needs holistically. </a:t>
            </a:r>
          </a:p>
          <a:p>
            <a:r>
              <a:rPr lang="en-GB" sz="1800" dirty="0">
                <a:latin typeface="Calibri" panose="020F0502020204030204" pitchFamily="34" charset="0"/>
                <a:ea typeface="Times New Roman" panose="02020603050405020304" pitchFamily="18" charset="0"/>
              </a:rPr>
              <a:t>School should p</a:t>
            </a:r>
            <a:r>
              <a:rPr lang="en-GB" sz="1800" dirty="0">
                <a:effectLst/>
                <a:latin typeface="Calibri" panose="020F0502020204030204" pitchFamily="34" charset="0"/>
                <a:ea typeface="Times New Roman" panose="02020603050405020304" pitchFamily="18" charset="0"/>
              </a:rPr>
              <a:t>rovide clear evidence of the school’s application of the EBSA Pathway.  Supporting documents.</a:t>
            </a:r>
          </a:p>
          <a:p>
            <a:r>
              <a:rPr lang="en-GB" sz="1800" dirty="0">
                <a:effectLst/>
                <a:latin typeface="Calibri" panose="020F0502020204030204" pitchFamily="34" charset="0"/>
                <a:ea typeface="Times New Roman" panose="02020603050405020304" pitchFamily="18" charset="0"/>
              </a:rPr>
              <a:t>MSP outcome will advise regarding what further steps, strategies and support school can and should be robustly implementing to ensure continued access to suitable education.</a:t>
            </a:r>
          </a:p>
          <a:p>
            <a:r>
              <a:rPr lang="en-GB" sz="1800" dirty="0">
                <a:effectLst/>
                <a:latin typeface="Calibri" panose="020F0502020204030204" pitchFamily="34" charset="0"/>
                <a:ea typeface="Times New Roman" panose="02020603050405020304" pitchFamily="18" charset="0"/>
              </a:rPr>
              <a:t>One of the further steps may be for a cyp to access to a short-term period of intervention at Pilgrim Hospital School. They are not an end destination or a permanent placement. </a:t>
            </a:r>
            <a:endParaRPr lang="en-GB" sz="1800" dirty="0">
              <a:latin typeface="Calibri" panose="020F0502020204030204" pitchFamily="34" charset="0"/>
              <a:ea typeface="Times New Roman" panose="02020603050405020304" pitchFamily="18" charset="0"/>
            </a:endParaRPr>
          </a:p>
          <a:p>
            <a:r>
              <a:rPr lang="en-GB" sz="1800" dirty="0">
                <a:latin typeface="Calibri" panose="020F0502020204030204" pitchFamily="34" charset="0"/>
                <a:ea typeface="Times New Roman" panose="02020603050405020304" pitchFamily="18" charset="0"/>
              </a:rPr>
              <a:t>F</a:t>
            </a:r>
            <a:r>
              <a:rPr lang="en-GB" sz="1800" dirty="0">
                <a:effectLst/>
                <a:latin typeface="Calibri" panose="020F0502020204030204" pitchFamily="34" charset="0"/>
                <a:ea typeface="Times New Roman" panose="02020603050405020304" pitchFamily="18" charset="0"/>
              </a:rPr>
              <a:t>ocussed on working with the pupil’s school to support the pupil’s timely transition back to their school. </a:t>
            </a:r>
          </a:p>
          <a:p>
            <a:r>
              <a:rPr lang="en-GB" sz="1800" dirty="0">
                <a:latin typeface="Calibri" panose="020F0502020204030204" pitchFamily="34" charset="0"/>
                <a:ea typeface="Times New Roman" panose="02020603050405020304" pitchFamily="18" charset="0"/>
              </a:rPr>
              <a:t>MSP outcomes.</a:t>
            </a:r>
          </a:p>
          <a:p>
            <a:r>
              <a:rPr lang="en-GB" sz="1800" dirty="0">
                <a:latin typeface="Calibri" panose="020F0502020204030204" pitchFamily="34" charset="0"/>
                <a:ea typeface="Times New Roman" panose="02020603050405020304" pitchFamily="18" charset="0"/>
              </a:rPr>
              <a:t>Observers.</a:t>
            </a:r>
          </a:p>
          <a:p>
            <a:endParaRPr lang="en-GB" dirty="0"/>
          </a:p>
        </p:txBody>
      </p:sp>
    </p:spTree>
    <p:extLst>
      <p:ext uri="{BB962C8B-B14F-4D97-AF65-F5344CB8AC3E}">
        <p14:creationId xmlns:p14="http://schemas.microsoft.com/office/powerpoint/2010/main" val="129736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0D62-5C42-E7CC-7209-0D23C4006AA2}"/>
              </a:ext>
            </a:extLst>
          </p:cNvPr>
          <p:cNvSpPr>
            <a:spLocks noGrp="1"/>
          </p:cNvSpPr>
          <p:nvPr>
            <p:ph type="ctrTitle"/>
          </p:nvPr>
        </p:nvSpPr>
        <p:spPr>
          <a:xfrm>
            <a:off x="3794305" y="261247"/>
            <a:ext cx="4197057" cy="1385246"/>
          </a:xfrm>
        </p:spPr>
        <p:txBody>
          <a:bodyPr>
            <a:normAutofit/>
          </a:bodyPr>
          <a:lstStyle/>
          <a:p>
            <a:r>
              <a:rPr lang="en-GB" sz="4000" dirty="0">
                <a:solidFill>
                  <a:srgbClr val="92D050"/>
                </a:solidFill>
                <a:latin typeface="+mn-lt"/>
                <a:cs typeface="Cavolini" panose="03000502040302020204" pitchFamily="66" charset="0"/>
              </a:rPr>
              <a:t>Contact Details</a:t>
            </a:r>
            <a:br>
              <a:rPr lang="en-GB" sz="4400" dirty="0">
                <a:solidFill>
                  <a:schemeClr val="tx1">
                    <a:lumMod val="85000"/>
                    <a:lumOff val="15000"/>
                  </a:schemeClr>
                </a:solidFill>
                <a:latin typeface="+mn-lt"/>
                <a:cs typeface="Cavolini" panose="03000502040302020204" pitchFamily="66" charset="0"/>
              </a:rPr>
            </a:br>
            <a:endParaRPr lang="en-GB" sz="4400" dirty="0">
              <a:solidFill>
                <a:schemeClr val="tx1">
                  <a:lumMod val="85000"/>
                  <a:lumOff val="15000"/>
                </a:schemeClr>
              </a:solidFill>
              <a:latin typeface="+mn-lt"/>
              <a:cs typeface="Cavolini" panose="03000502040302020204" pitchFamily="66" charset="0"/>
            </a:endParaRPr>
          </a:p>
        </p:txBody>
      </p:sp>
      <p:sp>
        <p:nvSpPr>
          <p:cNvPr id="6" name="Text Box 2">
            <a:extLst>
              <a:ext uri="{FF2B5EF4-FFF2-40B4-BE49-F238E27FC236}">
                <a16:creationId xmlns:a16="http://schemas.microsoft.com/office/drawing/2014/main" id="{B7BD177E-3CA8-D79F-396C-77B32230A466}"/>
              </a:ext>
            </a:extLst>
          </p:cNvPr>
          <p:cNvSpPr txBox="1">
            <a:spLocks noChangeArrowheads="1"/>
          </p:cNvSpPr>
          <p:nvPr/>
        </p:nvSpPr>
        <p:spPr bwMode="auto">
          <a:xfrm>
            <a:off x="1568783" y="1350513"/>
            <a:ext cx="9054433" cy="5246240"/>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hlinkClick r:id="rId3"/>
            </a:endParaRPr>
          </a:p>
          <a:p>
            <a:pPr algn="ct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hlinkClick r:id="rId3"/>
              </a:rPr>
              <a:t>PRT@lincolnshire.gov.uk</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EBSA queries, Medical Support Panel observations &amp; referrals, submitting PSP paperwork.</a:t>
            </a:r>
          </a:p>
          <a:p>
            <a:pPr algn="ctr">
              <a:lnSpc>
                <a:spcPct val="107000"/>
              </a:lnSpc>
              <a:spcAft>
                <a:spcPts val="800"/>
              </a:spcAft>
            </a:pPr>
            <a:endParaRPr lang="en-US" b="1"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C</a:t>
            </a:r>
            <a:r>
              <a:rPr lang="en-US" b="1"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rPr>
              <a:t>aseworker </a:t>
            </a:r>
            <a:r>
              <a:rPr lang="en-US"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for Boston &amp; South Holland </a:t>
            </a:r>
            <a:r>
              <a:rPr lang="en-US" dirty="0">
                <a:solidFill>
                  <a:srgbClr val="A0B419"/>
                </a:solidFill>
                <a:latin typeface="Calibri" panose="020F0502020204030204" pitchFamily="34" charset="0"/>
                <a:ea typeface="Calibri" panose="020F0502020204030204" pitchFamily="34" charset="0"/>
                <a:cs typeface="Times New Roman" panose="02020603050405020304" pitchFamily="18" charset="0"/>
                <a:hlinkClick r:id="rId4"/>
              </a:rPr>
              <a:t>Nicola.Reilly@lincolnshire.gov.uk</a:t>
            </a:r>
            <a:r>
              <a:rPr lang="en-US" dirty="0">
                <a:solidFill>
                  <a:srgbClr val="A0B419"/>
                </a:solidFill>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Caseworker for North &amp; South Kesteven </a:t>
            </a:r>
            <a:r>
              <a:rPr lang="en-US"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hlinkClick r:id="rId5"/>
              </a:rPr>
              <a:t>PRT@lincolnshire.gov.uk</a:t>
            </a:r>
            <a:endParaRPr lang="en-US"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Caseworker for East Lindsey </a:t>
            </a:r>
            <a:r>
              <a:rPr lang="en-US"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hlinkClick r:id="rId6"/>
              </a:rPr>
              <a:t>ClaireM.Richardson@lincolnshire.gov.uk</a:t>
            </a:r>
            <a:endParaRPr lang="en-US"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Caseworker for Lincoln &amp; West Lindsey </a:t>
            </a:r>
            <a:r>
              <a:rPr lang="en-US" dirty="0">
                <a:solidFill>
                  <a:srgbClr val="A0B419"/>
                </a:solidFill>
                <a:latin typeface="Calibri" panose="020F0502020204030204" pitchFamily="34" charset="0"/>
                <a:ea typeface="Calibri" panose="020F0502020204030204" pitchFamily="34" charset="0"/>
                <a:cs typeface="Times New Roman" panose="02020603050405020304" pitchFamily="18" charset="0"/>
                <a:hlinkClick r:id="rId7"/>
              </a:rPr>
              <a:t>Emma.Shepherd2</a:t>
            </a:r>
            <a:r>
              <a:rPr lang="en-US"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hlinkClick r:id="rId7"/>
              </a:rPr>
              <a:t>@lincolnshire.gov.uk</a:t>
            </a:r>
            <a:endParaRPr lang="en-US"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hlinkClick r:id="rId8"/>
            </a:endParaRPr>
          </a:p>
          <a:p>
            <a:pPr algn="ctr">
              <a:lnSpc>
                <a:spcPct val="107000"/>
              </a:lnSpc>
              <a:spcAft>
                <a:spcPts val="800"/>
              </a:spcAft>
            </a:pPr>
            <a:r>
              <a:rPr lang="en-US"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hlinkClick r:id="rId8"/>
              </a:rPr>
              <a:t>Attendance@lincolnshire.gov.uk</a:t>
            </a:r>
            <a:endParaRPr lang="en-US"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Enquiries related to attendance coding, reduced timetables any other general school attendance enquiries.</a:t>
            </a:r>
            <a:endParaRPr lang="en-US" b="1"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39571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ontent Placeholder 3">
            <a:extLst>
              <a:ext uri="{FF2B5EF4-FFF2-40B4-BE49-F238E27FC236}">
                <a16:creationId xmlns:a16="http://schemas.microsoft.com/office/drawing/2014/main" id="{29E85FB1-EFB0-920F-7606-0DC0C237C8A3}"/>
              </a:ext>
            </a:extLst>
          </p:cNvPr>
          <p:cNvPicPr>
            <a:picLocks noChangeAspect="1"/>
          </p:cNvPicPr>
          <p:nvPr/>
        </p:nvPicPr>
        <p:blipFill>
          <a:blip r:embed="rId3"/>
          <a:stretch>
            <a:fillRect/>
          </a:stretch>
        </p:blipFill>
        <p:spPr>
          <a:xfrm>
            <a:off x="1303338" y="1844675"/>
            <a:ext cx="3321050" cy="4449763"/>
          </a:xfrm>
          <a:prstGeom prst="rect">
            <a:avLst/>
          </a:prstGeom>
        </p:spPr>
      </p:pic>
      <p:pic>
        <p:nvPicPr>
          <p:cNvPr id="4" name="Picture 3">
            <a:extLst>
              <a:ext uri="{FF2B5EF4-FFF2-40B4-BE49-F238E27FC236}">
                <a16:creationId xmlns:a16="http://schemas.microsoft.com/office/drawing/2014/main" id="{BBE9FE36-530B-2F9A-B884-4DD13641BEB0}"/>
              </a:ext>
            </a:extLst>
          </p:cNvPr>
          <p:cNvPicPr>
            <a:picLocks noChangeAspect="1"/>
          </p:cNvPicPr>
          <p:nvPr/>
        </p:nvPicPr>
        <p:blipFill>
          <a:blip r:embed="rId4"/>
          <a:stretch>
            <a:fillRect/>
          </a:stretch>
        </p:blipFill>
        <p:spPr>
          <a:xfrm>
            <a:off x="4687888" y="1844675"/>
            <a:ext cx="1682750" cy="2266950"/>
          </a:xfrm>
          <a:prstGeom prst="rect">
            <a:avLst/>
          </a:prstGeom>
        </p:spPr>
      </p:pic>
      <p:pic>
        <p:nvPicPr>
          <p:cNvPr id="5" name="Picture 4">
            <a:extLst>
              <a:ext uri="{FF2B5EF4-FFF2-40B4-BE49-F238E27FC236}">
                <a16:creationId xmlns:a16="http://schemas.microsoft.com/office/drawing/2014/main" id="{1853BB70-F2E3-5243-7F01-E439BAD13743}"/>
              </a:ext>
            </a:extLst>
          </p:cNvPr>
          <p:cNvPicPr>
            <a:picLocks noChangeAspect="1"/>
          </p:cNvPicPr>
          <p:nvPr/>
        </p:nvPicPr>
        <p:blipFill>
          <a:blip r:embed="rId5"/>
          <a:stretch>
            <a:fillRect/>
          </a:stretch>
        </p:blipFill>
        <p:spPr>
          <a:xfrm>
            <a:off x="4687888" y="4176713"/>
            <a:ext cx="1682750" cy="2116138"/>
          </a:xfrm>
          <a:prstGeom prst="rect">
            <a:avLst/>
          </a:prstGeom>
        </p:spPr>
      </p:pic>
      <p:pic>
        <p:nvPicPr>
          <p:cNvPr id="7" name="Picture 6">
            <a:extLst>
              <a:ext uri="{FF2B5EF4-FFF2-40B4-BE49-F238E27FC236}">
                <a16:creationId xmlns:a16="http://schemas.microsoft.com/office/drawing/2014/main" id="{CACCA977-4F75-AA79-C014-16B1B36FD2EE}"/>
              </a:ext>
            </a:extLst>
          </p:cNvPr>
          <p:cNvPicPr>
            <a:picLocks noChangeAspect="1"/>
          </p:cNvPicPr>
          <p:nvPr/>
        </p:nvPicPr>
        <p:blipFill>
          <a:blip r:embed="rId6"/>
          <a:stretch>
            <a:fillRect/>
          </a:stretch>
        </p:blipFill>
        <p:spPr>
          <a:xfrm>
            <a:off x="6435725" y="1844675"/>
            <a:ext cx="4449763" cy="4449763"/>
          </a:xfrm>
          <a:prstGeom prst="rect">
            <a:avLst/>
          </a:prstGeom>
        </p:spPr>
      </p:pic>
      <p:sp>
        <p:nvSpPr>
          <p:cNvPr id="2" name="Title 1">
            <a:extLst>
              <a:ext uri="{FF2B5EF4-FFF2-40B4-BE49-F238E27FC236}">
                <a16:creationId xmlns:a16="http://schemas.microsoft.com/office/drawing/2014/main" id="{DF010D62-5C42-E7CC-7209-0D23C4006AA2}"/>
              </a:ext>
            </a:extLst>
          </p:cNvPr>
          <p:cNvSpPr>
            <a:spLocks noGrp="1"/>
          </p:cNvSpPr>
          <p:nvPr>
            <p:ph type="ctrTitle"/>
          </p:nvPr>
        </p:nvSpPr>
        <p:spPr>
          <a:xfrm>
            <a:off x="836676" y="723648"/>
            <a:ext cx="10515600" cy="1505883"/>
          </a:xfrm>
        </p:spPr>
        <p:txBody>
          <a:bodyPr vert="horz" lIns="91440" tIns="45720" rIns="91440" bIns="45720" rtlCol="0" anchor="ctr">
            <a:normAutofit/>
          </a:bodyPr>
          <a:lstStyle/>
          <a:p>
            <a:r>
              <a:rPr lang="en-US" sz="4800" kern="1200" dirty="0">
                <a:latin typeface="+mj-lt"/>
                <a:ea typeface="+mj-ea"/>
                <a:cs typeface="+mj-cs"/>
              </a:rPr>
              <a:t>Any Questions</a:t>
            </a:r>
            <a:br>
              <a:rPr lang="en-US" sz="4800" kern="1200" dirty="0">
                <a:solidFill>
                  <a:schemeClr val="tx1"/>
                </a:solidFill>
                <a:latin typeface="+mj-lt"/>
                <a:ea typeface="+mj-ea"/>
                <a:cs typeface="+mj-cs"/>
              </a:rPr>
            </a:br>
            <a:endParaRPr lang="en-US" sz="4800" kern="1200" dirty="0">
              <a:solidFill>
                <a:schemeClr val="tx1"/>
              </a:solidFill>
              <a:latin typeface="+mj-lt"/>
              <a:ea typeface="+mj-ea"/>
              <a:cs typeface="+mj-cs"/>
            </a:endParaRPr>
          </a:p>
        </p:txBody>
      </p:sp>
    </p:spTree>
    <p:extLst>
      <p:ext uri="{BB962C8B-B14F-4D97-AF65-F5344CB8AC3E}">
        <p14:creationId xmlns:p14="http://schemas.microsoft.com/office/powerpoint/2010/main" val="386183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0D62-5C42-E7CC-7209-0D23C4006AA2}"/>
              </a:ext>
            </a:extLst>
          </p:cNvPr>
          <p:cNvSpPr>
            <a:spLocks noGrp="1"/>
          </p:cNvSpPr>
          <p:nvPr>
            <p:ph type="ctrTitle"/>
          </p:nvPr>
        </p:nvSpPr>
        <p:spPr>
          <a:xfrm>
            <a:off x="3997471" y="355126"/>
            <a:ext cx="4197057" cy="1385246"/>
          </a:xfrm>
        </p:spPr>
        <p:txBody>
          <a:bodyPr>
            <a:normAutofit/>
          </a:bodyPr>
          <a:lstStyle/>
          <a:p>
            <a:r>
              <a:rPr lang="en-GB" sz="4000" dirty="0">
                <a:solidFill>
                  <a:srgbClr val="92D050"/>
                </a:solidFill>
                <a:latin typeface="+mn-lt"/>
                <a:cs typeface="Cavolini" panose="03000502040302020204" pitchFamily="66" charset="0"/>
              </a:rPr>
              <a:t>What is our role?</a:t>
            </a:r>
            <a:br>
              <a:rPr lang="en-GB" sz="4400" dirty="0">
                <a:solidFill>
                  <a:schemeClr val="tx1">
                    <a:lumMod val="85000"/>
                    <a:lumOff val="15000"/>
                  </a:schemeClr>
                </a:solidFill>
                <a:latin typeface="+mn-lt"/>
                <a:cs typeface="Cavolini" panose="03000502040302020204" pitchFamily="66" charset="0"/>
              </a:rPr>
            </a:br>
            <a:endParaRPr lang="en-GB" sz="4400" dirty="0">
              <a:solidFill>
                <a:schemeClr val="tx1">
                  <a:lumMod val="85000"/>
                  <a:lumOff val="15000"/>
                </a:schemeClr>
              </a:solidFill>
              <a:latin typeface="+mn-lt"/>
              <a:cs typeface="Cavolini" panose="03000502040302020204" pitchFamily="66" charset="0"/>
            </a:endParaRPr>
          </a:p>
        </p:txBody>
      </p:sp>
      <p:sp>
        <p:nvSpPr>
          <p:cNvPr id="10" name="TextBox 9">
            <a:extLst>
              <a:ext uri="{FF2B5EF4-FFF2-40B4-BE49-F238E27FC236}">
                <a16:creationId xmlns:a16="http://schemas.microsoft.com/office/drawing/2014/main" id="{5BCFC035-0FA7-FA21-68AE-ABB6615CE57E}"/>
              </a:ext>
            </a:extLst>
          </p:cNvPr>
          <p:cNvSpPr txBox="1"/>
          <p:nvPr/>
        </p:nvSpPr>
        <p:spPr>
          <a:xfrm>
            <a:off x="531018" y="1613836"/>
            <a:ext cx="10782975" cy="521206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Support with identifying children and young people exhibiting EBSA and provide advice/guidance through consultations.</a:t>
            </a: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Attend scheduled review meetings, or provide advice throughout the assess, plan, do, review stages.</a:t>
            </a: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Recommend suitable targets for children and young people and support with implementing appropriate strategies and interventions.</a:t>
            </a: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advice around gaining the child or young person’s voice and ensuring that they remain central to the process.</a:t>
            </a: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 share and promote good and innovative examples across schools.</a:t>
            </a: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Signpost to alternative agencies for further advice and guidance.</a:t>
            </a: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case supervision to settings experiencing a high level of EBSA cases.</a:t>
            </a: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advice prior to completing a referral to Medical Support Panel (MSP) and support and guidance around implementing feedback.</a:t>
            </a: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1080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0D62-5C42-E7CC-7209-0D23C4006AA2}"/>
              </a:ext>
            </a:extLst>
          </p:cNvPr>
          <p:cNvSpPr>
            <a:spLocks noGrp="1"/>
          </p:cNvSpPr>
          <p:nvPr>
            <p:ph type="ctrTitle"/>
          </p:nvPr>
        </p:nvSpPr>
        <p:spPr>
          <a:xfrm>
            <a:off x="3939470" y="269421"/>
            <a:ext cx="4197057" cy="1385246"/>
          </a:xfrm>
        </p:spPr>
        <p:txBody>
          <a:bodyPr>
            <a:normAutofit/>
          </a:bodyPr>
          <a:lstStyle/>
          <a:p>
            <a:r>
              <a:rPr lang="en-GB" sz="4000" dirty="0">
                <a:solidFill>
                  <a:srgbClr val="92D050"/>
                </a:solidFill>
                <a:latin typeface="+mn-lt"/>
                <a:cs typeface="Cavolini" panose="03000502040302020204" pitchFamily="66" charset="0"/>
              </a:rPr>
              <a:t>What is EBSA?</a:t>
            </a:r>
            <a:br>
              <a:rPr lang="en-GB" sz="4400" dirty="0">
                <a:solidFill>
                  <a:schemeClr val="tx1">
                    <a:lumMod val="85000"/>
                    <a:lumOff val="15000"/>
                  </a:schemeClr>
                </a:solidFill>
                <a:latin typeface="+mn-lt"/>
                <a:cs typeface="Cavolini" panose="03000502040302020204" pitchFamily="66" charset="0"/>
              </a:rPr>
            </a:br>
            <a:endParaRPr lang="en-GB" sz="4400" dirty="0">
              <a:solidFill>
                <a:schemeClr val="tx1">
                  <a:lumMod val="85000"/>
                  <a:lumOff val="15000"/>
                </a:schemeClr>
              </a:solidFill>
              <a:latin typeface="+mn-lt"/>
              <a:cs typeface="Cavolini" panose="03000502040302020204" pitchFamily="66" charset="0"/>
            </a:endParaRPr>
          </a:p>
        </p:txBody>
      </p:sp>
      <p:sp>
        <p:nvSpPr>
          <p:cNvPr id="6" name="TextBox 5">
            <a:extLst>
              <a:ext uri="{FF2B5EF4-FFF2-40B4-BE49-F238E27FC236}">
                <a16:creationId xmlns:a16="http://schemas.microsoft.com/office/drawing/2014/main" id="{C9E47FBF-4DE8-B731-55A2-CA97046340DD}"/>
              </a:ext>
            </a:extLst>
          </p:cNvPr>
          <p:cNvSpPr txBox="1"/>
          <p:nvPr/>
        </p:nvSpPr>
        <p:spPr>
          <a:xfrm>
            <a:off x="526254" y="1365843"/>
            <a:ext cx="11023488" cy="550894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a:latin typeface="Calibri" panose="020F0502020204030204"/>
                <a:cs typeface="Open Sans"/>
              </a:rPr>
              <a:t>A term used to describe cyp who have severe difficulty in attending school due to emotional factors that can result in prolonged absence from school.</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a:latin typeface="Calibri" panose="020F0502020204030204"/>
                <a:cs typeface="Open Sans"/>
              </a:rPr>
              <a:t>EBSA can present differently across individuals but can manifest in a number of ways.</a:t>
            </a:r>
            <a:endParaRPr kumimoji="0" lang="en-US" sz="2000" b="0" i="0" u="none" strike="noStrike" kern="1200" cap="none" spc="0" normalizeH="0" baseline="0" noProof="0" dirty="0">
              <a:ln>
                <a:noFill/>
              </a:ln>
              <a:effectLst/>
              <a:uLnTx/>
              <a:uFillTx/>
              <a:latin typeface="Calibri" panose="020F0502020204030204"/>
              <a:ea typeface="+mn-ea"/>
              <a:cs typeface="Open San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Open Sans"/>
              </a:rPr>
              <a:t>Most cyp experiencing EBSA can be highly anxious and show significant signs of distress about attending school.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Open Sans"/>
              </a:rPr>
              <a:t>In many instances, remain engaged with education and want to return to school even though they are unable to do so.</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Open Sans"/>
              </a:rPr>
              <a:t>Likely that several factors, rather than one single cause, contribute to cyp finding attending school difficult.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a:solidFill>
                  <a:srgbClr val="000000"/>
                </a:solidFill>
                <a:latin typeface="Calibri" panose="020F0502020204030204"/>
                <a:cs typeface="Open Sans"/>
              </a:rPr>
              <a:t>A</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Open Sans"/>
              </a:rPr>
              <a:t> complex issue – each cyp and situation is unique.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Open Sans"/>
              </a:rPr>
              <a:t>Some factors are complex and interlinked.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a:solidFill>
                  <a:srgbClr val="000000"/>
                </a:solidFill>
                <a:latin typeface="Calibri" panose="020F0502020204030204"/>
                <a:cs typeface="Open Sans"/>
              </a:rPr>
              <a:t>C</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Open Sans"/>
              </a:rPr>
              <a:t>an appear at or around times of transition between key stages or education stages.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Open Sans"/>
              </a:rPr>
              <a:t>Can be considered EBSA once school-based anxiety has been identified as main reason for not attending.  </a:t>
            </a:r>
            <a:endParaRPr lang="en-US" sz="2000" dirty="0">
              <a:solidFill>
                <a:prstClr val="black"/>
              </a:solidFill>
              <a:latin typeface="Calibri" panose="020F0502020204030204"/>
              <a:cs typeface="Open Sans"/>
            </a:endParaRPr>
          </a:p>
        </p:txBody>
      </p:sp>
    </p:spTree>
    <p:extLst>
      <p:ext uri="{BB962C8B-B14F-4D97-AF65-F5344CB8AC3E}">
        <p14:creationId xmlns:p14="http://schemas.microsoft.com/office/powerpoint/2010/main" val="418459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1E3E-547F-3896-1942-6D5C569C29FE}"/>
              </a:ext>
            </a:extLst>
          </p:cNvPr>
          <p:cNvSpPr>
            <a:spLocks noGrp="1"/>
          </p:cNvSpPr>
          <p:nvPr>
            <p:ph type="title"/>
          </p:nvPr>
        </p:nvSpPr>
        <p:spPr/>
        <p:txBody>
          <a:bodyPr/>
          <a:lstStyle/>
          <a:p>
            <a:pPr algn="ctr"/>
            <a:r>
              <a:rPr lang="en-GB" sz="4400" dirty="0">
                <a:solidFill>
                  <a:srgbClr val="92D050"/>
                </a:solidFill>
                <a:latin typeface="+mn-lt"/>
                <a:cs typeface="Cavolini" panose="03000502040302020204" pitchFamily="66" charset="0"/>
              </a:rPr>
              <a:t>What </a:t>
            </a:r>
            <a:r>
              <a:rPr lang="en-GB" sz="4000" dirty="0">
                <a:solidFill>
                  <a:srgbClr val="92D050"/>
                </a:solidFill>
                <a:latin typeface="+mn-lt"/>
                <a:cs typeface="Cavolini" panose="03000502040302020204" pitchFamily="66" charset="0"/>
              </a:rPr>
              <a:t>isn’t</a:t>
            </a:r>
            <a:r>
              <a:rPr lang="en-GB" sz="4400" dirty="0">
                <a:solidFill>
                  <a:srgbClr val="92D050"/>
                </a:solidFill>
                <a:latin typeface="+mn-lt"/>
                <a:cs typeface="Cavolini" panose="03000502040302020204" pitchFamily="66" charset="0"/>
              </a:rPr>
              <a:t> EBSA?</a:t>
            </a:r>
            <a:endParaRPr lang="en-GB" dirty="0"/>
          </a:p>
        </p:txBody>
      </p:sp>
      <p:sp>
        <p:nvSpPr>
          <p:cNvPr id="3" name="Content Placeholder 2">
            <a:extLst>
              <a:ext uri="{FF2B5EF4-FFF2-40B4-BE49-F238E27FC236}">
                <a16:creationId xmlns:a16="http://schemas.microsoft.com/office/drawing/2014/main" id="{7FE8F7DC-5874-8E36-366F-455592926DB8}"/>
              </a:ext>
            </a:extLst>
          </p:cNvPr>
          <p:cNvSpPr>
            <a:spLocks noGrp="1"/>
          </p:cNvSpPr>
          <p:nvPr>
            <p:ph idx="1"/>
          </p:nvPr>
        </p:nvSpPr>
        <p:spPr/>
        <p:txBody>
          <a:bodyPr>
            <a:normAutofit/>
          </a:bodyPr>
          <a:lstStyle/>
          <a:p>
            <a:endParaRPr lang="en-GB" sz="2400" dirty="0">
              <a:solidFill>
                <a:srgbClr val="000000"/>
              </a:solidFill>
              <a:effectLst/>
              <a:latin typeface="Calibri" panose="020F0502020204030204" pitchFamily="34" charset="0"/>
              <a:ea typeface="Times New Roman" panose="02020603050405020304" pitchFamily="18" charset="0"/>
            </a:endParaRPr>
          </a:p>
          <a:p>
            <a:r>
              <a:rPr lang="en-GB" sz="2400" dirty="0">
                <a:solidFill>
                  <a:srgbClr val="000000"/>
                </a:solidFill>
                <a:effectLst/>
                <a:latin typeface="Calibri" panose="020F0502020204030204" pitchFamily="34" charset="0"/>
                <a:ea typeface="Times New Roman" panose="02020603050405020304" pitchFamily="18" charset="0"/>
              </a:rPr>
              <a:t>It is crucial to have a clear and accurate understanding of EBSA to enable accurate identification of children or young people experiencing EBSA.</a:t>
            </a:r>
          </a:p>
          <a:p>
            <a:r>
              <a:rPr lang="en-GB" sz="2400" dirty="0">
                <a:solidFill>
                  <a:srgbClr val="000000"/>
                </a:solidFill>
                <a:latin typeface="Calibri" panose="020F0502020204030204" pitchFamily="34" charset="0"/>
              </a:rPr>
              <a:t>Clear difference between cyp absent due to EBSA as opposed to parentally condoned absence, or truancy.</a:t>
            </a:r>
          </a:p>
          <a:p>
            <a:r>
              <a:rPr lang="en-GB" sz="2400" dirty="0">
                <a:solidFill>
                  <a:srgbClr val="000000"/>
                </a:solidFill>
                <a:latin typeface="Calibri" panose="020F0502020204030204" pitchFamily="34" charset="0"/>
              </a:rPr>
              <a:t>Other routes of support to follow in these cases.</a:t>
            </a:r>
          </a:p>
          <a:p>
            <a:r>
              <a:rPr lang="en-GB" sz="2400" dirty="0">
                <a:solidFill>
                  <a:srgbClr val="000000"/>
                </a:solidFill>
                <a:latin typeface="Calibri" panose="020F0502020204030204" pitchFamily="34" charset="0"/>
              </a:rPr>
              <a:t>A deliberate act of defiance.</a:t>
            </a:r>
          </a:p>
          <a:p>
            <a:r>
              <a:rPr lang="en-GB" sz="2400" dirty="0">
                <a:solidFill>
                  <a:srgbClr val="000000"/>
                </a:solidFill>
                <a:latin typeface="Calibri" panose="020F0502020204030204" pitchFamily="34" charset="0"/>
              </a:rPr>
              <a:t>No single cause.</a:t>
            </a:r>
            <a:endParaRPr lang="en-GB" sz="2400" dirty="0"/>
          </a:p>
        </p:txBody>
      </p:sp>
    </p:spTree>
    <p:extLst>
      <p:ext uri="{BB962C8B-B14F-4D97-AF65-F5344CB8AC3E}">
        <p14:creationId xmlns:p14="http://schemas.microsoft.com/office/powerpoint/2010/main" val="38067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0D62-5C42-E7CC-7209-0D23C4006AA2}"/>
              </a:ext>
            </a:extLst>
          </p:cNvPr>
          <p:cNvSpPr>
            <a:spLocks noGrp="1"/>
          </p:cNvSpPr>
          <p:nvPr>
            <p:ph type="ctrTitle"/>
          </p:nvPr>
        </p:nvSpPr>
        <p:spPr>
          <a:xfrm>
            <a:off x="3058711" y="304609"/>
            <a:ext cx="6074577" cy="1385246"/>
          </a:xfrm>
        </p:spPr>
        <p:txBody>
          <a:bodyPr>
            <a:normAutofit/>
          </a:bodyPr>
          <a:lstStyle/>
          <a:p>
            <a:r>
              <a:rPr lang="en-GB" sz="4000" dirty="0">
                <a:solidFill>
                  <a:srgbClr val="92D050"/>
                </a:solidFill>
                <a:latin typeface="+mn-lt"/>
                <a:cs typeface="Cavolini" panose="03000502040302020204" pitchFamily="66" charset="0"/>
              </a:rPr>
              <a:t>Early Intervention is Key</a:t>
            </a:r>
            <a:br>
              <a:rPr lang="en-GB" sz="4400" dirty="0">
                <a:solidFill>
                  <a:schemeClr val="tx1">
                    <a:lumMod val="85000"/>
                    <a:lumOff val="15000"/>
                  </a:schemeClr>
                </a:solidFill>
                <a:latin typeface="+mn-lt"/>
                <a:cs typeface="Cavolini" panose="03000502040302020204" pitchFamily="66" charset="0"/>
              </a:rPr>
            </a:br>
            <a:endParaRPr lang="en-GB" sz="4400" dirty="0">
              <a:solidFill>
                <a:schemeClr val="tx1">
                  <a:lumMod val="85000"/>
                  <a:lumOff val="15000"/>
                </a:schemeClr>
              </a:solidFill>
              <a:latin typeface="+mn-lt"/>
              <a:cs typeface="Cavolini" panose="03000502040302020204" pitchFamily="66" charset="0"/>
            </a:endParaRPr>
          </a:p>
        </p:txBody>
      </p:sp>
      <p:sp>
        <p:nvSpPr>
          <p:cNvPr id="4" name="TextBox 3">
            <a:extLst>
              <a:ext uri="{FF2B5EF4-FFF2-40B4-BE49-F238E27FC236}">
                <a16:creationId xmlns:a16="http://schemas.microsoft.com/office/drawing/2014/main" id="{F85B03E8-DF00-8C1A-9906-01F5B0CFB815}"/>
              </a:ext>
            </a:extLst>
          </p:cNvPr>
          <p:cNvSpPr txBox="1"/>
          <p:nvPr/>
        </p:nvSpPr>
        <p:spPr>
          <a:xfrm>
            <a:off x="1066352" y="1219173"/>
            <a:ext cx="10059294" cy="5049011"/>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Ensure whole school planning is in place for school developments around avoiding / supporting EBSA.</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GB"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EBSA Self Audit Tool.</a:t>
            </a:r>
            <a:r>
              <a:rPr kumimoji="0" lang="en-GB"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defRPr/>
            </a:pPr>
            <a:r>
              <a:rPr kumimoji="0" lang="en-GB"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Preventative measures towards EBSA.</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Identify early warning signs as part of whole school monitoring.  </a:t>
            </a:r>
            <a:endParaRPr lang="en-GB"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Implement support as early as possible; don’t wait until poor attendance or behaviours are embedded.</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Consider pastoral support roles in school and how this can feed into supporting EBSA.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Proactive rather than reactive.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Ensure robust transition planning in place for those coming into school.  Consider ways to reduce anxiety about the transition; additional transition visits, introduction into smaller areas of school environment (such as support unit), peer mentors.  Speak with current intake pupils and ask what helped them, what was in place that worked well and what could be put in place.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Work with the setting transitioning from / to.  Share information so that success strategies can be replicated and built on; not starting from scratch.      </a:t>
            </a:r>
          </a:p>
        </p:txBody>
      </p:sp>
    </p:spTree>
    <p:extLst>
      <p:ext uri="{BB962C8B-B14F-4D97-AF65-F5344CB8AC3E}">
        <p14:creationId xmlns:p14="http://schemas.microsoft.com/office/powerpoint/2010/main" val="389281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0CBC-A06D-3E48-60BF-4086C2F4EF37}"/>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F</a:t>
            </a:r>
            <a:r>
              <a:rPr lang="en-GB" dirty="0">
                <a:solidFill>
                  <a:srgbClr val="92D050"/>
                </a:solidFill>
                <a:latin typeface="+mn-lt"/>
                <a:cs typeface="Cavolini" panose="03000502040302020204" pitchFamily="66" charset="0"/>
              </a:rPr>
              <a:t>actors to consider?</a:t>
            </a:r>
            <a:endParaRPr lang="en-GB" dirty="0"/>
          </a:p>
        </p:txBody>
      </p:sp>
      <p:sp>
        <p:nvSpPr>
          <p:cNvPr id="3" name="Content Placeholder 2">
            <a:extLst>
              <a:ext uri="{FF2B5EF4-FFF2-40B4-BE49-F238E27FC236}">
                <a16:creationId xmlns:a16="http://schemas.microsoft.com/office/drawing/2014/main" id="{02D7D430-CDCF-A895-9C94-4092708A0039}"/>
              </a:ext>
            </a:extLst>
          </p:cNvPr>
          <p:cNvSpPr>
            <a:spLocks noGrp="1"/>
          </p:cNvSpPr>
          <p:nvPr>
            <p:ph idx="1"/>
          </p:nvPr>
        </p:nvSpPr>
        <p:spPr/>
        <p:txBody>
          <a:bodyPr>
            <a:normAutofit fontScale="92500" lnSpcReduction="20000"/>
          </a:bodyPr>
          <a:lstStyle/>
          <a:p>
            <a:endParaRPr lang="en-US" dirty="0"/>
          </a:p>
          <a:p>
            <a:r>
              <a:rPr lang="en-US" dirty="0"/>
              <a:t>Risk factors – for cyp/family and home/school.  Interaction between these factors.</a:t>
            </a:r>
          </a:p>
          <a:p>
            <a:pPr marL="0" indent="0">
              <a:buNone/>
            </a:pPr>
            <a:endParaRPr lang="en-US" dirty="0"/>
          </a:p>
          <a:p>
            <a:r>
              <a:rPr lang="en-US" dirty="0"/>
              <a:t>Resilience factors – identify and build areas of strength.</a:t>
            </a:r>
          </a:p>
          <a:p>
            <a:endParaRPr lang="en-US" dirty="0"/>
          </a:p>
          <a:p>
            <a:r>
              <a:rPr lang="en-US" dirty="0"/>
              <a:t>EBSA most likely to occur when risk overwhelms resilience.</a:t>
            </a:r>
          </a:p>
          <a:p>
            <a:endParaRPr lang="en-US" dirty="0"/>
          </a:p>
          <a:p>
            <a:r>
              <a:rPr lang="en-US" dirty="0"/>
              <a:t>Push factors – what is pushing the child AWAY from school?</a:t>
            </a:r>
            <a:endParaRPr lang="en-GB" dirty="0"/>
          </a:p>
          <a:p>
            <a:endParaRPr lang="en-GB" dirty="0"/>
          </a:p>
          <a:p>
            <a:r>
              <a:rPr lang="en-GB" dirty="0"/>
              <a:t>Pull factors -  what is pulling the child TOWARDS home?</a:t>
            </a:r>
            <a:endParaRPr lang="en-US" dirty="0"/>
          </a:p>
        </p:txBody>
      </p:sp>
    </p:spTree>
    <p:extLst>
      <p:ext uri="{BB962C8B-B14F-4D97-AF65-F5344CB8AC3E}">
        <p14:creationId xmlns:p14="http://schemas.microsoft.com/office/powerpoint/2010/main" val="2537879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F41C37-0CB3-03D4-5C90-212B87C3F398}"/>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EBSA occurs when</a:t>
            </a:r>
            <a:r>
              <a:rPr lang="en-GB" dirty="0">
                <a:solidFill>
                  <a:srgbClr val="92D050"/>
                </a:solidFill>
                <a:latin typeface="+mn-lt"/>
                <a:cs typeface="Cavolini" panose="03000502040302020204" pitchFamily="66" charset="0"/>
              </a:rPr>
              <a:t>?</a:t>
            </a:r>
            <a:endParaRPr lang="en-GB" dirty="0"/>
          </a:p>
        </p:txBody>
      </p:sp>
      <p:sp>
        <p:nvSpPr>
          <p:cNvPr id="13" name="Title 9">
            <a:extLst>
              <a:ext uri="{FF2B5EF4-FFF2-40B4-BE49-F238E27FC236}">
                <a16:creationId xmlns:a16="http://schemas.microsoft.com/office/drawing/2014/main" id="{F0880349-111B-64AF-47B7-6B50769FB9C1}"/>
              </a:ext>
            </a:extLst>
          </p:cNvPr>
          <p:cNvSpPr txBox="1">
            <a:spLocks/>
          </p:cNvSpPr>
          <p:nvPr/>
        </p:nvSpPr>
        <p:spPr>
          <a:xfrm>
            <a:off x="5176300" y="3307743"/>
            <a:ext cx="1669774" cy="1470991"/>
          </a:xfrm>
          <a:prstGeom prst="irregularSeal1">
            <a:avLst/>
          </a:prstGeom>
          <a:ln w="12700" cap="flat" cmpd="dbl" algn="ctr">
            <a:solidFill>
              <a:schemeClr val="tx1"/>
            </a:solidFill>
            <a:prstDash val="solid"/>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7000"/>
              </a:lnSpc>
              <a:spcAft>
                <a:spcPts val="800"/>
              </a:spcAft>
            </a:pPr>
            <a:r>
              <a:rPr lang="en-GB" sz="1200">
                <a:solidFill>
                  <a:srgbClr val="000000"/>
                </a:solidFill>
                <a:ea typeface="Times New Roman" panose="02020603050405020304" pitchFamily="18" charset="0"/>
                <a:cs typeface="Arial" panose="020B0604020202020204" pitchFamily="34" charset="0"/>
              </a:rPr>
              <a:t>EBSA can occur</a:t>
            </a:r>
            <a:endParaRPr lang="en-GB" sz="1100" dirty="0">
              <a:ea typeface="Times New Roman" panose="02020603050405020304" pitchFamily="18" charset="0"/>
              <a:cs typeface="Arial" panose="020B0604020202020204" pitchFamily="34" charset="0"/>
            </a:endParaRPr>
          </a:p>
        </p:txBody>
      </p:sp>
      <p:pic>
        <p:nvPicPr>
          <p:cNvPr id="5" name="Content Placeholder 4">
            <a:extLst>
              <a:ext uri="{FF2B5EF4-FFF2-40B4-BE49-F238E27FC236}">
                <a16:creationId xmlns:a16="http://schemas.microsoft.com/office/drawing/2014/main" id="{01373EFF-A8BD-8ADE-1D48-4DDF7CD33215}"/>
              </a:ext>
            </a:extLst>
          </p:cNvPr>
          <p:cNvPicPr>
            <a:picLocks noGrp="1" noChangeAspect="1"/>
          </p:cNvPicPr>
          <p:nvPr>
            <p:ph idx="1"/>
          </p:nvPr>
        </p:nvPicPr>
        <p:blipFill>
          <a:blip r:embed="rId3"/>
          <a:stretch>
            <a:fillRect/>
          </a:stretch>
        </p:blipFill>
        <p:spPr>
          <a:xfrm>
            <a:off x="2825393" y="1376737"/>
            <a:ext cx="6339155" cy="5282952"/>
          </a:xfrm>
        </p:spPr>
      </p:pic>
    </p:spTree>
    <p:extLst>
      <p:ext uri="{BB962C8B-B14F-4D97-AF65-F5344CB8AC3E}">
        <p14:creationId xmlns:p14="http://schemas.microsoft.com/office/powerpoint/2010/main" val="277844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6B88-3071-0024-D00C-6098589BA419}"/>
              </a:ext>
            </a:extLst>
          </p:cNvPr>
          <p:cNvSpPr>
            <a:spLocks noGrp="1"/>
          </p:cNvSpPr>
          <p:nvPr>
            <p:ph type="title"/>
          </p:nvPr>
        </p:nvSpPr>
        <p:spPr/>
        <p:txBody>
          <a:bodyPr/>
          <a:lstStyle/>
          <a:p>
            <a:pPr algn="ctr"/>
            <a:r>
              <a:rPr lang="en-US" dirty="0">
                <a:solidFill>
                  <a:srgbClr val="92D050"/>
                </a:solidFill>
                <a:latin typeface="+mn-lt"/>
                <a:cs typeface="Cavolini" panose="03000502040302020204" pitchFamily="66" charset="0"/>
              </a:rPr>
              <a:t> Responsibilities</a:t>
            </a:r>
            <a:endParaRPr lang="en-GB" dirty="0"/>
          </a:p>
        </p:txBody>
      </p:sp>
      <p:sp>
        <p:nvSpPr>
          <p:cNvPr id="3" name="Content Placeholder 2">
            <a:extLst>
              <a:ext uri="{FF2B5EF4-FFF2-40B4-BE49-F238E27FC236}">
                <a16:creationId xmlns:a16="http://schemas.microsoft.com/office/drawing/2014/main" id="{9AE41D5B-CFE4-D0BA-6983-ACBA51271687}"/>
              </a:ext>
            </a:extLst>
          </p:cNvPr>
          <p:cNvSpPr>
            <a:spLocks noGrp="1"/>
          </p:cNvSpPr>
          <p:nvPr>
            <p:ph idx="1"/>
          </p:nvPr>
        </p:nvSpPr>
        <p:spPr/>
        <p:txBody>
          <a:bodyPr>
            <a:normAutofit fontScale="77500" lnSpcReduction="20000"/>
          </a:bodyPr>
          <a:lstStyle/>
          <a:p>
            <a:endParaRPr lang="en-US" dirty="0"/>
          </a:p>
          <a:p>
            <a:r>
              <a:rPr lang="en-US" dirty="0"/>
              <a:t>Section 100 of the Children and Families Act 2014.</a:t>
            </a:r>
          </a:p>
          <a:p>
            <a:endParaRPr lang="en-US" dirty="0"/>
          </a:p>
          <a:p>
            <a:r>
              <a:rPr lang="en-US" dirty="0"/>
              <a:t>Section 19 of the Education Act 1996.</a:t>
            </a:r>
          </a:p>
          <a:p>
            <a:endParaRPr lang="en-US" dirty="0"/>
          </a:p>
          <a:p>
            <a:r>
              <a:rPr lang="en-US" dirty="0"/>
              <a:t>Caselaw.</a:t>
            </a:r>
          </a:p>
          <a:p>
            <a:endParaRPr lang="en-US" dirty="0"/>
          </a:p>
          <a:p>
            <a:r>
              <a:rPr lang="en-US" dirty="0"/>
              <a:t>Section 7 of the Education Act 1996.</a:t>
            </a:r>
          </a:p>
          <a:p>
            <a:endParaRPr lang="en-US" dirty="0"/>
          </a:p>
          <a:p>
            <a:r>
              <a:rPr lang="en-US" dirty="0"/>
              <a:t>Section 444 of the Education Act 1996.</a:t>
            </a:r>
          </a:p>
          <a:p>
            <a:endParaRPr lang="en-US" dirty="0"/>
          </a:p>
          <a:p>
            <a:r>
              <a:rPr lang="en-US" dirty="0"/>
              <a:t>Whilst a cyp is experiencing EBSA, they remain on role of school and their responsibility.</a:t>
            </a:r>
          </a:p>
        </p:txBody>
      </p:sp>
    </p:spTree>
    <p:extLst>
      <p:ext uri="{BB962C8B-B14F-4D97-AF65-F5344CB8AC3E}">
        <p14:creationId xmlns:p14="http://schemas.microsoft.com/office/powerpoint/2010/main" val="3641670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1858</TotalTime>
  <Words>5641</Words>
  <Application>Microsoft Office PowerPoint</Application>
  <PresentationFormat>Widescreen</PresentationFormat>
  <Paragraphs>471</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Century Gothic</vt:lpstr>
      <vt:lpstr>Symbol</vt:lpstr>
      <vt:lpstr>Wingdings</vt:lpstr>
      <vt:lpstr>Office Theme</vt:lpstr>
      <vt:lpstr>Emotional  Based   School  Avoidance  </vt:lpstr>
      <vt:lpstr>PowerPoint Presentation</vt:lpstr>
      <vt:lpstr>What is our role? </vt:lpstr>
      <vt:lpstr>What is EBSA? </vt:lpstr>
      <vt:lpstr>What isn’t EBSA?</vt:lpstr>
      <vt:lpstr>Early Intervention is Key </vt:lpstr>
      <vt:lpstr>Factors to consider?</vt:lpstr>
      <vt:lpstr>EBSA occurs when?</vt:lpstr>
      <vt:lpstr> Responsibilities</vt:lpstr>
      <vt:lpstr>Lincolnshire’s EBSA Pathway</vt:lpstr>
      <vt:lpstr>Lincolnshire’s EBSA Pathway</vt:lpstr>
      <vt:lpstr>Initial Steps: Early intervention and effective whole school systems</vt:lpstr>
      <vt:lpstr>Next Steps: Assess and Plan</vt:lpstr>
      <vt:lpstr>Phase 1 – Concern: gather background information</vt:lpstr>
      <vt:lpstr>Phase 2 – Identify: initial ideas about the concern</vt:lpstr>
      <vt:lpstr>Phase 3 – Mapping: identification of the areas of the concern</vt:lpstr>
      <vt:lpstr>Phase 4 – Outline: comprehensive account of the concern</vt:lpstr>
      <vt:lpstr>Phase 5 – Intervention and Implementation: strategies and approaches to address the concern</vt:lpstr>
      <vt:lpstr>Further Steps: Do and Review Phase 6 – Monitor and Evaluate Interventions: review and amend the plan</vt:lpstr>
      <vt:lpstr>Mental Health Involvement</vt:lpstr>
      <vt:lpstr>Toolkit</vt:lpstr>
      <vt:lpstr>Medical Support Panel (MSP)</vt:lpstr>
      <vt:lpstr>Contact Details </vt:lpstr>
      <vt:lpstr>Any Questions </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Based  School Avoidance  The EBSA  Pathway</dc:title>
  <dc:creator>Chelsea Ironmonger</dc:creator>
  <cp:lastModifiedBy>Nicola Carter</cp:lastModifiedBy>
  <cp:revision>14</cp:revision>
  <dcterms:created xsi:type="dcterms:W3CDTF">2022-07-25T13:29:07Z</dcterms:created>
  <dcterms:modified xsi:type="dcterms:W3CDTF">2023-10-11T17:08:39Z</dcterms:modified>
</cp:coreProperties>
</file>