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3" r:id="rId3"/>
    <p:sldId id="268" r:id="rId4"/>
    <p:sldId id="271" r:id="rId5"/>
    <p:sldId id="273" r:id="rId6"/>
    <p:sldId id="270"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8" d="100"/>
          <a:sy n="118" d="100"/>
        </p:scale>
        <p:origin x="114" y="28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D40A7-371D-4413-BB19-F1FE4975DE63}" type="datetimeFigureOut">
              <a:rPr lang="en-GB" smtClean="0"/>
              <a:t>17/10/2023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2E42F5-5278-472E-B083-8FF2798502B3}" type="slidenum">
              <a:rPr lang="en-GB" smtClean="0"/>
              <a:t>‹#›</a:t>
            </a:fld>
            <a:endParaRPr lang="en-GB"/>
          </a:p>
        </p:txBody>
      </p:sp>
    </p:spTree>
    <p:extLst>
      <p:ext uri="{BB962C8B-B14F-4D97-AF65-F5344CB8AC3E}">
        <p14:creationId xmlns:p14="http://schemas.microsoft.com/office/powerpoint/2010/main" val="357858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17/10/2023</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17/10/2023</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idlsgroup.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October 2023</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places for each briefing throughout the year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3"/>
              </a:rPr>
              <a:t>Graduated approach briefings – Professional resources (lincolnshire.gov.uk)</a:t>
            </a:r>
            <a:endParaRPr lang="en-GB" sz="2400" dirty="0"/>
          </a:p>
        </p:txBody>
      </p:sp>
      <p:pic>
        <p:nvPicPr>
          <p:cNvPr id="6" name="Picture 5">
            <a:extLst>
              <a:ext uri="{FF2B5EF4-FFF2-40B4-BE49-F238E27FC236}">
                <a16:creationId xmlns:a16="http://schemas.microsoft.com/office/drawing/2014/main" id="{248E2DBC-FB8D-406A-53D9-DF3FF0E659B9}"/>
              </a:ext>
            </a:extLst>
          </p:cNvPr>
          <p:cNvPicPr>
            <a:picLocks noChangeAspect="1"/>
          </p:cNvPicPr>
          <p:nvPr/>
        </p:nvPicPr>
        <p:blipFill rotWithShape="1">
          <a:blip r:embed="rId4"/>
          <a:srcRect t="34989"/>
          <a:stretch/>
        </p:blipFill>
        <p:spPr>
          <a:xfrm>
            <a:off x="374254" y="2944704"/>
            <a:ext cx="5451475" cy="2392254"/>
          </a:xfrm>
          <a:prstGeom prst="rect">
            <a:avLst/>
          </a:prstGeom>
        </p:spPr>
      </p:pic>
    </p:spTree>
    <p:extLst>
      <p:ext uri="{BB962C8B-B14F-4D97-AF65-F5344CB8AC3E}">
        <p14:creationId xmlns:p14="http://schemas.microsoft.com/office/powerpoint/2010/main" val="387108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9" name="TextBox 8">
            <a:extLst>
              <a:ext uri="{FF2B5EF4-FFF2-40B4-BE49-F238E27FC236}">
                <a16:creationId xmlns:a16="http://schemas.microsoft.com/office/drawing/2014/main" id="{8E0B7851-6623-3C0D-BC3B-B4187D8A747D}"/>
              </a:ext>
            </a:extLst>
          </p:cNvPr>
          <p:cNvSpPr txBox="1"/>
          <p:nvPr/>
        </p:nvSpPr>
        <p:spPr>
          <a:xfrm>
            <a:off x="542166" y="220429"/>
            <a:ext cx="10770500" cy="5678478"/>
          </a:xfrm>
          <a:prstGeom prst="rect">
            <a:avLst/>
          </a:prstGeom>
          <a:noFill/>
        </p:spPr>
        <p:txBody>
          <a:bodyPr wrap="square">
            <a:spAutoFit/>
          </a:bodyPr>
          <a:lstStyle/>
          <a:p>
            <a:pPr>
              <a:spcAft>
                <a:spcPts val="1000"/>
              </a:spcAft>
            </a:pPr>
            <a:r>
              <a:rPr lang="en-GB" sz="1600" u="sng" dirty="0">
                <a:effectLst/>
                <a:ea typeface="Calibri" panose="020F0502020204030204" pitchFamily="34" charset="0"/>
                <a:cs typeface="Times New Roman" panose="02020603050405020304" pitchFamily="18" charset="0"/>
              </a:rPr>
              <a:t>Agenda</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dirty="0">
                <a:effectLst/>
                <a:ea typeface="Calibri" panose="020F0502020204030204" pitchFamily="34" charset="0"/>
                <a:cs typeface="Times New Roman" panose="02020603050405020304" pitchFamily="18" charset="0"/>
              </a:rPr>
              <a:t>09.25 – 09.30: 	Arrival in MS Teams 'Meeting Room'. </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dirty="0">
                <a:effectLst/>
                <a:ea typeface="Calibri" panose="020F0502020204030204" pitchFamily="34" charset="0"/>
                <a:cs typeface="Times New Roman" panose="02020603050405020304" pitchFamily="18" charset="0"/>
              </a:rPr>
              <a:t>09.30 – 09.35: 	Welcome and Notices. </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dirty="0">
                <a:effectLst/>
                <a:ea typeface="Calibri" panose="020F0502020204030204" pitchFamily="34" charset="0"/>
                <a:cs typeface="Times New Roman" panose="02020603050405020304" pitchFamily="18" charset="0"/>
              </a:rPr>
              <a:t>09.35 – 09.50:	</a:t>
            </a:r>
            <a:r>
              <a:rPr lang="en-GB" sz="1600" dirty="0">
                <a:effectLst/>
                <a:ea typeface="MS Mincho" panose="02020609040205080304" pitchFamily="49" charset="-128"/>
                <a:cs typeface="Times New Roman" panose="02020603050405020304" pitchFamily="18" charset="0"/>
              </a:rPr>
              <a:t>Emily Walker – Regional Lead Whole School SEND:  </a:t>
            </a:r>
            <a:r>
              <a:rPr lang="en-GB" sz="1600" b="1" dirty="0">
                <a:effectLst/>
                <a:ea typeface="MS Mincho" panose="02020609040205080304" pitchFamily="49" charset="-128"/>
                <a:cs typeface="Times New Roman" panose="02020603050405020304" pitchFamily="18" charset="0"/>
              </a:rPr>
              <a:t>Whole School SEND updates and Teaching School Hub SEND Offer </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dirty="0">
                <a:effectLst/>
                <a:ea typeface="Calibri" panose="020F0502020204030204" pitchFamily="34" charset="0"/>
                <a:cs typeface="Times New Roman" panose="02020603050405020304" pitchFamily="18" charset="0"/>
              </a:rPr>
              <a:t>09.50 – 10.00: 	</a:t>
            </a:r>
            <a:r>
              <a:rPr lang="en-US" sz="1600" dirty="0">
                <a:effectLst/>
                <a:ea typeface="MS Mincho" panose="02020609040205080304" pitchFamily="49" charset="-128"/>
                <a:cs typeface="Times New Roman" panose="02020603050405020304" pitchFamily="18" charset="0"/>
              </a:rPr>
              <a:t>Karen Richardson – Inclusion Team Manager: </a:t>
            </a:r>
            <a:r>
              <a:rPr lang="en-US" sz="1600" b="1" dirty="0">
                <a:effectLst/>
                <a:ea typeface="MS Mincho" panose="02020609040205080304" pitchFamily="49" charset="-128"/>
                <a:cs typeface="Times New Roman" panose="02020603050405020304" pitchFamily="18" charset="0"/>
              </a:rPr>
              <a:t>Ladder of </a:t>
            </a:r>
            <a:r>
              <a:rPr lang="en-US" sz="1600" b="1" dirty="0" err="1">
                <a:effectLst/>
                <a:ea typeface="MS Mincho" panose="02020609040205080304" pitchFamily="49" charset="-128"/>
                <a:cs typeface="Times New Roman" panose="02020603050405020304" pitchFamily="18" charset="0"/>
              </a:rPr>
              <a:t>Behavioural</a:t>
            </a:r>
            <a:r>
              <a:rPr lang="en-US" sz="1600" b="1" dirty="0">
                <a:effectLst/>
                <a:ea typeface="MS Mincho" panose="02020609040205080304" pitchFamily="49" charset="-128"/>
                <a:cs typeface="Times New Roman" panose="02020603050405020304" pitchFamily="18" charset="0"/>
              </a:rPr>
              <a:t> Intervention update</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US" sz="1600" dirty="0">
                <a:effectLst/>
                <a:ea typeface="MS Mincho" panose="02020609040205080304" pitchFamily="49" charset="-128"/>
                <a:cs typeface="Times New Roman" panose="02020603050405020304" pitchFamily="18" charset="0"/>
              </a:rPr>
              <a:t>10.00 – 10.05: 	Lincolnshire Parent Carer Forum:</a:t>
            </a:r>
            <a:r>
              <a:rPr lang="en-US" sz="1600" b="1" dirty="0">
                <a:effectLst/>
                <a:ea typeface="MS Mincho" panose="02020609040205080304" pitchFamily="49" charset="-128"/>
                <a:cs typeface="Times New Roman" panose="02020603050405020304" pitchFamily="18" charset="0"/>
              </a:rPr>
              <a:t> Updates </a:t>
            </a:r>
            <a:endParaRPr lang="en-GB" sz="1600" dirty="0">
              <a:effectLst/>
              <a:ea typeface="MS Mincho" panose="02020609040205080304" pitchFamily="49" charset="-128"/>
              <a:cs typeface="Times New Roman" panose="02020603050405020304" pitchFamily="18" charset="0"/>
            </a:endParaRPr>
          </a:p>
          <a:p>
            <a:pPr marL="1371600" indent="-1371600"/>
            <a:r>
              <a:rPr lang="en-GB" sz="1600" dirty="0">
                <a:effectLst/>
                <a:ea typeface="Calibri" panose="020F0502020204030204" pitchFamily="34" charset="0"/>
                <a:cs typeface="Times New Roman" panose="02020603050405020304" pitchFamily="18" charset="0"/>
              </a:rPr>
              <a:t>10.05 – 11.05</a:t>
            </a:r>
            <a:r>
              <a:rPr lang="en-GB" sz="1600" b="1" dirty="0">
                <a:effectLst/>
                <a:ea typeface="Calibri" panose="020F0502020204030204" pitchFamily="34" charset="0"/>
                <a:cs typeface="Times New Roman" panose="02020603050405020304" pitchFamily="18" charset="0"/>
              </a:rPr>
              <a:t> 	</a:t>
            </a:r>
            <a:r>
              <a:rPr lang="en-US" sz="1600" dirty="0">
                <a:effectLst/>
                <a:ea typeface="MS Mincho" panose="02020609040205080304" pitchFamily="49" charset="-128"/>
                <a:cs typeface="Times New Roman" panose="02020603050405020304" pitchFamily="18" charset="0"/>
              </a:rPr>
              <a:t>PRT &amp; EBSA Caseworkers: </a:t>
            </a:r>
            <a:r>
              <a:rPr lang="en-GB" sz="1600" b="1" dirty="0">
                <a:effectLst/>
                <a:ea typeface="MS Mincho" panose="02020609040205080304" pitchFamily="49" charset="-128"/>
                <a:cs typeface="Times New Roman" panose="02020603050405020304" pitchFamily="18" charset="0"/>
              </a:rPr>
              <a:t>Introducing the new EBSA Pathway.</a:t>
            </a:r>
            <a:endParaRPr lang="en-GB" sz="1600" dirty="0">
              <a:effectLst/>
              <a:ea typeface="MS Mincho" panose="02020609040205080304" pitchFamily="49" charset="-128"/>
              <a:cs typeface="Times New Roman" panose="02020603050405020304" pitchFamily="18" charset="0"/>
            </a:endParaRPr>
          </a:p>
          <a:p>
            <a:pPr marL="1371600" indent="-1371600"/>
            <a:r>
              <a:rPr lang="en-GB" sz="1600" b="1" dirty="0">
                <a:effectLst/>
                <a:ea typeface="MS Mincho" panose="02020609040205080304" pitchFamily="49" charset="-128"/>
                <a:cs typeface="Times New Roman" panose="02020603050405020304" pitchFamily="18" charset="0"/>
              </a:rPr>
              <a:t> </a:t>
            </a:r>
            <a:r>
              <a:rPr lang="en-US" sz="1600" dirty="0">
                <a:effectLst/>
                <a:ea typeface="MS Mincho" panose="02020609040205080304" pitchFamily="49" charset="-128"/>
                <a:cs typeface="Times New Roman" panose="02020603050405020304" pitchFamily="18" charset="0"/>
              </a:rPr>
              <a:t>	</a:t>
            </a:r>
            <a:r>
              <a:rPr lang="en-US" sz="1600" b="1" dirty="0">
                <a:effectLst/>
                <a:highlight>
                  <a:srgbClr val="FFFF00"/>
                </a:highlight>
                <a:ea typeface="MS Mincho" panose="02020609040205080304" pitchFamily="49" charset="-128"/>
                <a:cs typeface="Times New Roman" panose="02020603050405020304" pitchFamily="18" charset="0"/>
              </a:rPr>
              <a:t>(N.B. Please bring your Pastoral Lead or whoever supports EBSA in your setting along to this session if you possibly can.)</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b="1" dirty="0">
                <a:effectLst/>
                <a:ea typeface="Calibri" panose="020F0502020204030204" pitchFamily="34" charset="0"/>
                <a:cs typeface="Times New Roman" panose="02020603050405020304" pitchFamily="18" charset="0"/>
              </a:rPr>
              <a:t> </a:t>
            </a:r>
          </a:p>
          <a:p>
            <a:pPr marL="1371600" indent="-1371600">
              <a:spcAft>
                <a:spcPts val="1000"/>
              </a:spcAft>
            </a:pPr>
            <a:r>
              <a:rPr lang="en-GB" sz="1600" dirty="0">
                <a:effectLst/>
                <a:ea typeface="Calibri" panose="020F0502020204030204" pitchFamily="34" charset="0"/>
                <a:cs typeface="Times New Roman" panose="02020603050405020304" pitchFamily="18" charset="0"/>
              </a:rPr>
              <a:t>11.05 – 11.10</a:t>
            </a:r>
            <a:r>
              <a:rPr lang="en-GB" sz="1600" b="1" dirty="0">
                <a:effectLst/>
                <a:ea typeface="Calibri" panose="020F0502020204030204" pitchFamily="34" charset="0"/>
                <a:cs typeface="Times New Roman" panose="02020603050405020304" pitchFamily="18" charset="0"/>
              </a:rPr>
              <a:t> 	Comfort break</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dirty="0">
                <a:effectLst/>
                <a:ea typeface="Calibri" panose="020F0502020204030204" pitchFamily="34" charset="0"/>
                <a:cs typeface="Times New Roman" panose="02020603050405020304" pitchFamily="18" charset="0"/>
              </a:rPr>
              <a:t>11.10 – 11.40</a:t>
            </a:r>
            <a:r>
              <a:rPr lang="en-GB" sz="1600" b="1" dirty="0">
                <a:effectLst/>
                <a:ea typeface="Calibri" panose="020F0502020204030204" pitchFamily="34" charset="0"/>
                <a:cs typeface="Times New Roman" panose="02020603050405020304" pitchFamily="18" charset="0"/>
              </a:rPr>
              <a:t> </a:t>
            </a:r>
            <a:r>
              <a:rPr lang="en-US" sz="1600" dirty="0">
                <a:effectLst/>
                <a:ea typeface="MS Mincho" panose="02020609040205080304" pitchFamily="49" charset="-128"/>
                <a:cs typeface="Times New Roman" panose="02020603050405020304" pitchFamily="18" charset="0"/>
              </a:rPr>
              <a:t>	</a:t>
            </a:r>
            <a:r>
              <a:rPr lang="en-GB" sz="1600" dirty="0">
                <a:effectLst/>
                <a:ea typeface="Calibri" panose="020F0502020204030204" pitchFamily="34" charset="0"/>
                <a:cs typeface="Times New Roman" panose="02020603050405020304" pitchFamily="18" charset="0"/>
              </a:rPr>
              <a:t>Josie Pedersen – SEND Team Manager and Nicola Carter – Inclusion Team Manager: </a:t>
            </a:r>
            <a:r>
              <a:rPr lang="en-GB" sz="1600" b="1" dirty="0">
                <a:effectLst/>
                <a:ea typeface="Calibri" panose="020F0502020204030204" pitchFamily="34" charset="0"/>
                <a:cs typeface="Times New Roman" panose="02020603050405020304" pitchFamily="18" charset="0"/>
              </a:rPr>
              <a:t>SEN Census Guidance document</a:t>
            </a:r>
            <a:endParaRPr lang="en-GB" sz="1600" dirty="0">
              <a:effectLst/>
              <a:ea typeface="MS Mincho" panose="02020609040205080304" pitchFamily="49" charset="-128"/>
              <a:cs typeface="Times New Roman" panose="02020603050405020304" pitchFamily="18" charset="0"/>
            </a:endParaRPr>
          </a:p>
          <a:p>
            <a:pPr marL="1371600" indent="-1371600"/>
            <a:r>
              <a:rPr lang="en-US" sz="1600" dirty="0">
                <a:effectLst/>
                <a:ea typeface="MS Mincho" panose="02020609040205080304" pitchFamily="49" charset="-128"/>
                <a:cs typeface="Times New Roman" panose="02020603050405020304" pitchFamily="18" charset="0"/>
              </a:rPr>
              <a:t>11.40 – 12.00: 	</a:t>
            </a:r>
            <a:r>
              <a:rPr lang="en-GB" sz="1600" dirty="0">
                <a:effectLst/>
                <a:ea typeface="MS Mincho" panose="02020609040205080304" pitchFamily="49" charset="-128"/>
                <a:cs typeface="Times New Roman" panose="02020603050405020304" pitchFamily="18" charset="0"/>
              </a:rPr>
              <a:t>ADHD Lincs – </a:t>
            </a:r>
            <a:r>
              <a:rPr lang="en-GB" sz="1600" b="1" dirty="0">
                <a:effectLst/>
                <a:ea typeface="MS Mincho" panose="02020609040205080304" pitchFamily="49" charset="-128"/>
                <a:cs typeface="Times New Roman" panose="02020603050405020304" pitchFamily="18" charset="0"/>
              </a:rPr>
              <a:t>Supporting students with ADHD</a:t>
            </a:r>
            <a:endParaRPr lang="en-GB" sz="1600" dirty="0">
              <a:effectLst/>
              <a:ea typeface="MS Mincho" panose="02020609040205080304" pitchFamily="49" charset="-128"/>
              <a:cs typeface="Times New Roman" panose="02020603050405020304" pitchFamily="18" charset="0"/>
            </a:endParaRPr>
          </a:p>
          <a:p>
            <a:pPr marL="1371600" indent="-1371600"/>
            <a:r>
              <a:rPr lang="en-US" sz="1600" dirty="0">
                <a:effectLst/>
                <a:ea typeface="MS Mincho" panose="02020609040205080304" pitchFamily="49" charset="-128"/>
                <a:cs typeface="Times New Roman" panose="02020603050405020304" pitchFamily="18" charset="0"/>
              </a:rPr>
              <a:t> </a:t>
            </a:r>
            <a:endParaRPr lang="en-GB" sz="1600" dirty="0">
              <a:effectLst/>
              <a:ea typeface="MS Mincho" panose="02020609040205080304" pitchFamily="49" charset="-128"/>
              <a:cs typeface="Times New Roman" panose="02020603050405020304" pitchFamily="18" charset="0"/>
            </a:endParaRPr>
          </a:p>
          <a:p>
            <a:r>
              <a:rPr lang="en-US" sz="1600" dirty="0">
                <a:effectLst/>
                <a:ea typeface="MS Mincho" panose="02020609040205080304" pitchFamily="49" charset="-128"/>
                <a:cs typeface="Times New Roman" panose="02020603050405020304" pitchFamily="18" charset="0"/>
              </a:rPr>
              <a:t>12.00:	</a:t>
            </a:r>
            <a:r>
              <a:rPr lang="en-US" sz="1600" dirty="0">
                <a:ea typeface="MS Mincho" panose="02020609040205080304" pitchFamily="49" charset="-128"/>
                <a:cs typeface="Times New Roman" panose="02020603050405020304" pitchFamily="18" charset="0"/>
              </a:rPr>
              <a:t>          </a:t>
            </a:r>
            <a:r>
              <a:rPr lang="en-US" sz="1600" b="1" dirty="0">
                <a:effectLst/>
                <a:ea typeface="MS Mincho" panose="02020609040205080304" pitchFamily="49" charset="-128"/>
                <a:cs typeface="Times New Roman" panose="02020603050405020304" pitchFamily="18" charset="0"/>
              </a:rPr>
              <a:t>Close</a:t>
            </a:r>
            <a:endParaRPr lang="en-GB" sz="1600" dirty="0">
              <a:effectLst/>
              <a:ea typeface="MS Mincho" panose="02020609040205080304" pitchFamily="49" charset="-128"/>
              <a:cs typeface="Times New Roman" panose="02020603050405020304" pitchFamily="18" charset="0"/>
            </a:endParaRPr>
          </a:p>
          <a:p>
            <a:pPr>
              <a:spcAft>
                <a:spcPts val="1000"/>
              </a:spcAft>
            </a:pPr>
            <a:r>
              <a:rPr lang="en-GB" sz="1600" u="none" strike="noStrike" dirty="0">
                <a:effectLst/>
                <a:ea typeface="Calibri" panose="020F0502020204030204" pitchFamily="34" charset="0"/>
                <a:cs typeface="Times New Roman" panose="02020603050405020304" pitchFamily="18" charset="0"/>
              </a:rPr>
              <a:t> </a:t>
            </a:r>
            <a:endParaRPr lang="en-GB" sz="1600" dirty="0">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780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9" name="TextBox 8">
            <a:extLst>
              <a:ext uri="{FF2B5EF4-FFF2-40B4-BE49-F238E27FC236}">
                <a16:creationId xmlns:a16="http://schemas.microsoft.com/office/drawing/2014/main" id="{8E0B7851-6623-3C0D-BC3B-B4187D8A747D}"/>
              </a:ext>
            </a:extLst>
          </p:cNvPr>
          <p:cNvSpPr txBox="1"/>
          <p:nvPr/>
        </p:nvSpPr>
        <p:spPr>
          <a:xfrm>
            <a:off x="420786" y="43458"/>
            <a:ext cx="10770500" cy="6278642"/>
          </a:xfrm>
          <a:prstGeom prst="rect">
            <a:avLst/>
          </a:prstGeom>
          <a:noFill/>
        </p:spPr>
        <p:txBody>
          <a:bodyPr wrap="square">
            <a:spAutoFit/>
          </a:bodyPr>
          <a:lstStyle/>
          <a:p>
            <a:pPr>
              <a:spcAft>
                <a:spcPts val="1000"/>
              </a:spcAft>
            </a:pPr>
            <a:r>
              <a:rPr lang="en-GB" sz="1600" u="sng" dirty="0">
                <a:effectLst/>
                <a:ea typeface="Calibri" panose="020F0502020204030204" pitchFamily="34" charset="0"/>
                <a:cs typeface="Times New Roman" panose="02020603050405020304" pitchFamily="18" charset="0"/>
              </a:rPr>
              <a:t>Agenda</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dirty="0">
                <a:effectLst/>
                <a:ea typeface="Calibri" panose="020F0502020204030204" pitchFamily="34" charset="0"/>
                <a:cs typeface="Times New Roman" panose="02020603050405020304" pitchFamily="18" charset="0"/>
              </a:rPr>
              <a:t>12.55 – 13.00: 	Arrival in MS Teams 'Meeting Room'. </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dirty="0">
                <a:effectLst/>
                <a:ea typeface="Calibri" panose="020F0502020204030204" pitchFamily="34" charset="0"/>
                <a:cs typeface="Times New Roman" panose="02020603050405020304" pitchFamily="18" charset="0"/>
              </a:rPr>
              <a:t>13.00 – 13.05: 	Welcome and Notices. </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GB" sz="1600" dirty="0">
                <a:effectLst/>
                <a:ea typeface="Calibri" panose="020F0502020204030204" pitchFamily="34" charset="0"/>
                <a:cs typeface="Times New Roman" panose="02020603050405020304" pitchFamily="18" charset="0"/>
              </a:rPr>
              <a:t>13.05 – 13.20:	</a:t>
            </a:r>
            <a:r>
              <a:rPr lang="en-GB" sz="1600" dirty="0">
                <a:effectLst/>
                <a:ea typeface="MS Mincho" panose="02020609040205080304" pitchFamily="49" charset="-128"/>
                <a:cs typeface="Times New Roman" panose="02020603050405020304" pitchFamily="18" charset="0"/>
              </a:rPr>
              <a:t>Emily Walker – Regional Lead Whole School SEND: </a:t>
            </a:r>
            <a:r>
              <a:rPr lang="en-US" sz="1600" b="1" dirty="0">
                <a:effectLst/>
                <a:ea typeface="MS Mincho" panose="02020609040205080304" pitchFamily="49" charset="-128"/>
                <a:cs typeface="Times New Roman" panose="02020603050405020304" pitchFamily="18" charset="0"/>
              </a:rPr>
              <a:t>SEND Workforce Development Project</a:t>
            </a:r>
            <a:r>
              <a:rPr lang="en-US" sz="1600" dirty="0">
                <a:effectLst/>
                <a:ea typeface="MS Mincho" panose="02020609040205080304" pitchFamily="49" charset="-128"/>
                <a:cs typeface="Times New Roman" panose="02020603050405020304" pitchFamily="18" charset="0"/>
              </a:rPr>
              <a:t> </a:t>
            </a:r>
            <a:r>
              <a:rPr lang="en-US" sz="1600" b="1" dirty="0">
                <a:effectLst/>
                <a:ea typeface="MS Mincho" panose="02020609040205080304" pitchFamily="49" charset="-128"/>
                <a:cs typeface="Times New Roman" panose="02020603050405020304" pitchFamily="18" charset="0"/>
              </a:rPr>
              <a:t> </a:t>
            </a:r>
            <a:r>
              <a:rPr lang="en-GB" sz="1600" b="1" dirty="0">
                <a:effectLst/>
                <a:ea typeface="MS Mincho" panose="02020609040205080304" pitchFamily="49" charset="-128"/>
                <a:cs typeface="Times New Roman" panose="02020603050405020304" pitchFamily="18" charset="0"/>
              </a:rPr>
              <a:t>updates; Whole School SEND updates and Teaching School Hub SEND Offer </a:t>
            </a:r>
            <a:endParaRPr lang="en-GB" sz="1600" dirty="0">
              <a:effectLst/>
              <a:ea typeface="MS Mincho" panose="02020609040205080304" pitchFamily="49" charset="-128"/>
              <a:cs typeface="Times New Roman" panose="02020603050405020304" pitchFamily="18" charset="0"/>
            </a:endParaRPr>
          </a:p>
          <a:p>
            <a:pPr marL="1371600" indent="-1371600">
              <a:spcAft>
                <a:spcPts val="1000"/>
              </a:spcAft>
            </a:pPr>
            <a:r>
              <a:rPr lang="en-US" sz="1600" dirty="0">
                <a:effectLst/>
                <a:ea typeface="MS Mincho" panose="02020609040205080304" pitchFamily="49" charset="-128"/>
                <a:cs typeface="Times New Roman" panose="02020603050405020304" pitchFamily="18" charset="0"/>
              </a:rPr>
              <a:t>13.20 – 13.30:	Karen Richardson – Inclusion Team Manager:</a:t>
            </a:r>
            <a:r>
              <a:rPr lang="en-US" sz="1600" b="1" dirty="0">
                <a:effectLst/>
                <a:ea typeface="MS Mincho" panose="02020609040205080304" pitchFamily="49" charset="-128"/>
                <a:cs typeface="Times New Roman" panose="02020603050405020304" pitchFamily="18" charset="0"/>
              </a:rPr>
              <a:t> Ladder of </a:t>
            </a:r>
            <a:r>
              <a:rPr lang="en-US" sz="1600" b="1" dirty="0" err="1">
                <a:effectLst/>
                <a:ea typeface="MS Mincho" panose="02020609040205080304" pitchFamily="49" charset="-128"/>
                <a:cs typeface="Times New Roman" panose="02020603050405020304" pitchFamily="18" charset="0"/>
              </a:rPr>
              <a:t>Behavioural</a:t>
            </a:r>
            <a:r>
              <a:rPr lang="en-US" sz="1600" b="1" dirty="0">
                <a:effectLst/>
                <a:ea typeface="MS Mincho" panose="02020609040205080304" pitchFamily="49" charset="-128"/>
                <a:cs typeface="Times New Roman" panose="02020603050405020304" pitchFamily="18" charset="0"/>
              </a:rPr>
              <a:t> Intervention update</a:t>
            </a:r>
            <a:endParaRPr lang="en-GB" sz="1600" dirty="0">
              <a:effectLst/>
              <a:ea typeface="MS Mincho" panose="02020609040205080304" pitchFamily="49" charset="-128"/>
              <a:cs typeface="Times New Roman" panose="02020603050405020304" pitchFamily="18" charset="0"/>
            </a:endParaRPr>
          </a:p>
          <a:p>
            <a:pPr marL="1371600" indent="-1371600"/>
            <a:r>
              <a:rPr lang="en-US" sz="1600" dirty="0">
                <a:effectLst/>
                <a:ea typeface="MS Mincho" panose="02020609040205080304" pitchFamily="49" charset="-128"/>
                <a:cs typeface="Times New Roman" panose="02020603050405020304" pitchFamily="18" charset="0"/>
              </a:rPr>
              <a:t>13.30 – 14.00: 	</a:t>
            </a:r>
            <a:r>
              <a:rPr lang="en-GB" sz="1600" dirty="0">
                <a:effectLst/>
                <a:ea typeface="MS Mincho" panose="02020609040205080304" pitchFamily="49" charset="-128"/>
                <a:cs typeface="Times New Roman" panose="02020603050405020304" pitchFamily="18" charset="0"/>
              </a:rPr>
              <a:t>Josie Pedersen – SEND Team Manager and Nicola Carter – Inclusion Team Manager: </a:t>
            </a:r>
            <a:r>
              <a:rPr lang="en-GB" sz="1600" b="1" dirty="0">
                <a:effectLst/>
                <a:ea typeface="MS Mincho" panose="02020609040205080304" pitchFamily="49" charset="-128"/>
                <a:cs typeface="Times New Roman" panose="02020603050405020304" pitchFamily="18" charset="0"/>
              </a:rPr>
              <a:t>SEN Census Guidance document</a:t>
            </a:r>
            <a:r>
              <a:rPr lang="en-GB" sz="1600" dirty="0">
                <a:effectLst/>
                <a:ea typeface="MS Mincho" panose="02020609040205080304" pitchFamily="49" charset="-128"/>
                <a:cs typeface="Times New Roman" panose="02020603050405020304" pitchFamily="18" charset="0"/>
              </a:rPr>
              <a:t> </a:t>
            </a:r>
          </a:p>
          <a:p>
            <a:pPr marL="1371600" indent="-1371600"/>
            <a:r>
              <a:rPr lang="en-US" sz="1600" dirty="0">
                <a:effectLst/>
                <a:ea typeface="MS Mincho" panose="02020609040205080304" pitchFamily="49" charset="-128"/>
                <a:cs typeface="Times New Roman" panose="02020603050405020304" pitchFamily="18" charset="0"/>
              </a:rPr>
              <a:t> </a:t>
            </a:r>
            <a:endParaRPr lang="en-GB" sz="1600" dirty="0">
              <a:effectLst/>
              <a:ea typeface="MS Mincho" panose="02020609040205080304" pitchFamily="49" charset="-128"/>
              <a:cs typeface="Times New Roman" panose="02020603050405020304" pitchFamily="18" charset="0"/>
            </a:endParaRPr>
          </a:p>
          <a:p>
            <a:pPr marL="1371600" indent="-1371600"/>
            <a:r>
              <a:rPr lang="en-US" sz="1600" dirty="0">
                <a:effectLst/>
                <a:ea typeface="MS Mincho" panose="02020609040205080304" pitchFamily="49" charset="-128"/>
                <a:cs typeface="Times New Roman" panose="02020603050405020304" pitchFamily="18" charset="0"/>
              </a:rPr>
              <a:t>14.00 – 14:05:	Lincolnshire Parent Carer Forum: </a:t>
            </a:r>
            <a:r>
              <a:rPr lang="en-US" sz="1600" b="1" dirty="0">
                <a:effectLst/>
                <a:ea typeface="MS Mincho" panose="02020609040205080304" pitchFamily="49" charset="-128"/>
                <a:cs typeface="Times New Roman" panose="02020603050405020304" pitchFamily="18" charset="0"/>
              </a:rPr>
              <a:t>Updates</a:t>
            </a:r>
            <a:endParaRPr lang="en-GB" sz="1600" dirty="0">
              <a:effectLst/>
              <a:ea typeface="MS Mincho" panose="02020609040205080304" pitchFamily="49" charset="-128"/>
              <a:cs typeface="Times New Roman" panose="02020603050405020304" pitchFamily="18" charset="0"/>
            </a:endParaRPr>
          </a:p>
          <a:p>
            <a:pPr marL="1371600" indent="-1371600"/>
            <a:r>
              <a:rPr lang="en-US" sz="1600" b="1" dirty="0">
                <a:effectLst/>
                <a:ea typeface="MS Mincho" panose="02020609040205080304" pitchFamily="49" charset="-128"/>
                <a:cs typeface="Times New Roman" panose="02020603050405020304" pitchFamily="18" charset="0"/>
              </a:rPr>
              <a:t> </a:t>
            </a:r>
            <a:endParaRPr lang="en-GB" sz="1600" dirty="0">
              <a:effectLst/>
              <a:ea typeface="MS Mincho" panose="02020609040205080304" pitchFamily="49" charset="-128"/>
              <a:cs typeface="Times New Roman" panose="02020603050405020304" pitchFamily="18" charset="0"/>
            </a:endParaRPr>
          </a:p>
          <a:p>
            <a:pPr marL="1371600" indent="-1371600"/>
            <a:r>
              <a:rPr lang="en-US" sz="1600" dirty="0">
                <a:effectLst/>
                <a:ea typeface="MS Mincho" panose="02020609040205080304" pitchFamily="49" charset="-128"/>
                <a:cs typeface="Times New Roman" panose="02020603050405020304" pitchFamily="18" charset="0"/>
              </a:rPr>
              <a:t>14.05 – 14.10: 	</a:t>
            </a:r>
            <a:r>
              <a:rPr lang="en-US" sz="1600" b="1" dirty="0">
                <a:effectLst/>
                <a:ea typeface="MS Mincho" panose="02020609040205080304" pitchFamily="49" charset="-128"/>
                <a:cs typeface="Times New Roman" panose="02020603050405020304" pitchFamily="18" charset="0"/>
              </a:rPr>
              <a:t>Comfort Break</a:t>
            </a:r>
            <a:endParaRPr lang="en-GB" sz="1600" dirty="0">
              <a:effectLst/>
              <a:ea typeface="MS Mincho" panose="02020609040205080304" pitchFamily="49" charset="-128"/>
              <a:cs typeface="Times New Roman" panose="02020603050405020304" pitchFamily="18" charset="0"/>
            </a:endParaRPr>
          </a:p>
          <a:p>
            <a:pPr marL="1371600" indent="-1371600"/>
            <a:r>
              <a:rPr lang="en-US" sz="1600" dirty="0">
                <a:effectLst/>
                <a:ea typeface="MS Mincho" panose="02020609040205080304" pitchFamily="49" charset="-128"/>
                <a:cs typeface="Times New Roman" panose="02020603050405020304" pitchFamily="18" charset="0"/>
              </a:rPr>
              <a:t> </a:t>
            </a:r>
            <a:endParaRPr lang="en-GB" sz="1600" dirty="0">
              <a:effectLst/>
              <a:ea typeface="MS Mincho" panose="02020609040205080304" pitchFamily="49" charset="-128"/>
              <a:cs typeface="Times New Roman" panose="02020603050405020304" pitchFamily="18" charset="0"/>
            </a:endParaRPr>
          </a:p>
          <a:p>
            <a:pPr marL="1371600" indent="-1371600"/>
            <a:r>
              <a:rPr lang="en-US" sz="1600" dirty="0">
                <a:effectLst/>
                <a:ea typeface="MS Mincho" panose="02020609040205080304" pitchFamily="49" charset="-128"/>
                <a:cs typeface="Times New Roman" panose="02020603050405020304" pitchFamily="18" charset="0"/>
              </a:rPr>
              <a:t>14.10 – 15.10: 	PRT &amp; EBSA Caseworkers: </a:t>
            </a:r>
            <a:r>
              <a:rPr lang="en-GB" sz="1600" b="1" dirty="0">
                <a:effectLst/>
                <a:ea typeface="MS Mincho" panose="02020609040205080304" pitchFamily="49" charset="-128"/>
                <a:cs typeface="Times New Roman" panose="02020603050405020304" pitchFamily="18" charset="0"/>
              </a:rPr>
              <a:t>Introducing the new EBSA Pathway.</a:t>
            </a:r>
            <a:endParaRPr lang="en-GB" sz="1600" dirty="0">
              <a:effectLst/>
              <a:ea typeface="MS Mincho" panose="02020609040205080304" pitchFamily="49" charset="-128"/>
              <a:cs typeface="Times New Roman" panose="02020603050405020304" pitchFamily="18" charset="0"/>
            </a:endParaRPr>
          </a:p>
          <a:p>
            <a:pPr marL="1371600" indent="-1371600"/>
            <a:r>
              <a:rPr lang="en-GB" sz="1600" b="1" dirty="0">
                <a:effectLst/>
                <a:ea typeface="MS Mincho" panose="02020609040205080304" pitchFamily="49" charset="-128"/>
                <a:cs typeface="Times New Roman" panose="02020603050405020304" pitchFamily="18" charset="0"/>
              </a:rPr>
              <a:t> </a:t>
            </a:r>
            <a:r>
              <a:rPr lang="en-US" sz="1600" dirty="0">
                <a:effectLst/>
                <a:ea typeface="MS Mincho" panose="02020609040205080304" pitchFamily="49" charset="-128"/>
                <a:cs typeface="Times New Roman" panose="02020603050405020304" pitchFamily="18" charset="0"/>
              </a:rPr>
              <a:t>	</a:t>
            </a:r>
            <a:r>
              <a:rPr lang="en-US" sz="1600" b="1" dirty="0">
                <a:effectLst/>
                <a:highlight>
                  <a:srgbClr val="FFFF00"/>
                </a:highlight>
                <a:ea typeface="MS Mincho" panose="02020609040205080304" pitchFamily="49" charset="-128"/>
                <a:cs typeface="Times New Roman" panose="02020603050405020304" pitchFamily="18" charset="0"/>
              </a:rPr>
              <a:t>(N.B. Please bring your Pastoral Lead or whoever supports EBSA in your setting along to this session if you possibly can.)</a:t>
            </a:r>
            <a:endParaRPr lang="en-GB" sz="1600" dirty="0">
              <a:effectLst/>
              <a:ea typeface="MS Mincho" panose="02020609040205080304" pitchFamily="49" charset="-128"/>
              <a:cs typeface="Times New Roman" panose="02020603050405020304" pitchFamily="18" charset="0"/>
            </a:endParaRPr>
          </a:p>
          <a:p>
            <a:pPr marL="1371600" indent="-1371600"/>
            <a:r>
              <a:rPr lang="en-US" sz="1600" b="1" dirty="0">
                <a:effectLst/>
                <a:ea typeface="MS Mincho" panose="02020609040205080304" pitchFamily="49" charset="-128"/>
                <a:cs typeface="Times New Roman" panose="02020603050405020304" pitchFamily="18" charset="0"/>
              </a:rPr>
              <a:t> </a:t>
            </a:r>
            <a:r>
              <a:rPr lang="en-US" sz="1600" dirty="0">
                <a:effectLst/>
                <a:ea typeface="MS Mincho" panose="02020609040205080304" pitchFamily="49" charset="-128"/>
                <a:cs typeface="Times New Roman" panose="02020603050405020304" pitchFamily="18" charset="0"/>
              </a:rPr>
              <a:t> </a:t>
            </a:r>
            <a:endParaRPr lang="en-GB" sz="1600" dirty="0">
              <a:effectLst/>
              <a:ea typeface="MS Mincho" panose="02020609040205080304" pitchFamily="49" charset="-128"/>
              <a:cs typeface="Times New Roman" panose="02020603050405020304" pitchFamily="18" charset="0"/>
            </a:endParaRPr>
          </a:p>
          <a:p>
            <a:pPr marL="1371600" indent="-1371600"/>
            <a:r>
              <a:rPr lang="en-US" sz="1600" dirty="0">
                <a:effectLst/>
                <a:ea typeface="MS Mincho" panose="02020609040205080304" pitchFamily="49" charset="-128"/>
                <a:cs typeface="Times New Roman" panose="02020603050405020304" pitchFamily="18" charset="0"/>
              </a:rPr>
              <a:t>15.10 – 15.30: </a:t>
            </a:r>
            <a:r>
              <a:rPr lang="en-US" sz="1600" b="1" dirty="0">
                <a:effectLst/>
                <a:ea typeface="MS Mincho" panose="02020609040205080304" pitchFamily="49" charset="-128"/>
                <a:cs typeface="Times New Roman" panose="02020603050405020304" pitchFamily="18" charset="0"/>
              </a:rPr>
              <a:t>	</a:t>
            </a:r>
            <a:r>
              <a:rPr lang="en-GB" sz="1600" dirty="0">
                <a:effectLst/>
                <a:ea typeface="MS Mincho" panose="02020609040205080304" pitchFamily="49" charset="-128"/>
                <a:cs typeface="Times New Roman" panose="02020603050405020304" pitchFamily="18" charset="0"/>
              </a:rPr>
              <a:t>ADHD Lincs – </a:t>
            </a:r>
            <a:r>
              <a:rPr lang="en-GB" sz="1600" b="1" dirty="0">
                <a:effectLst/>
                <a:ea typeface="MS Mincho" panose="02020609040205080304" pitchFamily="49" charset="-128"/>
                <a:cs typeface="Times New Roman" panose="02020603050405020304" pitchFamily="18" charset="0"/>
              </a:rPr>
              <a:t>Supporting students with ADHD</a:t>
            </a:r>
            <a:endParaRPr lang="en-GB" sz="1600" dirty="0">
              <a:effectLst/>
              <a:ea typeface="MS Mincho" panose="02020609040205080304" pitchFamily="49" charset="-128"/>
              <a:cs typeface="Times New Roman" panose="02020603050405020304" pitchFamily="18" charset="0"/>
            </a:endParaRPr>
          </a:p>
          <a:p>
            <a:pPr marL="1371600" indent="-1371600"/>
            <a:r>
              <a:rPr lang="en-GB" sz="1600" b="1" dirty="0">
                <a:effectLst/>
                <a:ea typeface="MS Mincho" panose="02020609040205080304" pitchFamily="49" charset="-128"/>
                <a:cs typeface="Times New Roman" panose="02020603050405020304" pitchFamily="18" charset="0"/>
              </a:rPr>
              <a:t> </a:t>
            </a:r>
            <a:endParaRPr lang="en-GB" sz="1600" dirty="0">
              <a:effectLst/>
              <a:ea typeface="MS Mincho" panose="02020609040205080304" pitchFamily="49" charset="-128"/>
              <a:cs typeface="Times New Roman" panose="02020603050405020304" pitchFamily="18" charset="0"/>
            </a:endParaRPr>
          </a:p>
          <a:p>
            <a:r>
              <a:rPr lang="en-US" sz="1600" dirty="0">
                <a:effectLst/>
                <a:ea typeface="MS Mincho" panose="02020609040205080304" pitchFamily="49" charset="-128"/>
                <a:cs typeface="Times New Roman" panose="02020603050405020304" pitchFamily="18" charset="0"/>
              </a:rPr>
              <a:t>15.30:	</a:t>
            </a:r>
            <a:r>
              <a:rPr lang="en-US" sz="1600" dirty="0">
                <a:ea typeface="MS Mincho" panose="02020609040205080304" pitchFamily="49" charset="-128"/>
                <a:cs typeface="Times New Roman" panose="02020603050405020304" pitchFamily="18" charset="0"/>
              </a:rPr>
              <a:t>          </a:t>
            </a:r>
            <a:r>
              <a:rPr lang="en-US" sz="1600" b="1" dirty="0">
                <a:effectLst/>
                <a:ea typeface="MS Mincho" panose="02020609040205080304" pitchFamily="49" charset="-128"/>
                <a:cs typeface="Times New Roman" panose="02020603050405020304" pitchFamily="18" charset="0"/>
              </a:rPr>
              <a:t>Close</a:t>
            </a:r>
            <a:endParaRPr lang="en-GB" sz="1600" dirty="0">
              <a:effectLst/>
              <a:ea typeface="MS Mincho" panose="02020609040205080304" pitchFamily="49" charset="-128"/>
              <a:cs typeface="Times New Roman" panose="02020603050405020304" pitchFamily="18" charset="0"/>
            </a:endParaRPr>
          </a:p>
          <a:p>
            <a:pPr>
              <a:spcAft>
                <a:spcPts val="1000"/>
              </a:spcAft>
            </a:pPr>
            <a:r>
              <a:rPr lang="en-GB" sz="1600"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mbria" panose="02040503050406030204" pitchFamily="18" charset="0"/>
              <a:ea typeface="MS Mincho" panose="02020609040205080304" pitchFamily="49" charset="-128"/>
              <a:cs typeface="Times New Roman" panose="02020603050405020304" pitchFamily="18" charset="0"/>
            </a:endParaRPr>
          </a:p>
          <a:p>
            <a:pPr>
              <a:spcAft>
                <a:spcPts val="1000"/>
              </a:spcAft>
            </a:pPr>
            <a:r>
              <a:rPr lang="en-GB" sz="1600" u="none" strike="noStrike" dirty="0">
                <a:effectLst/>
                <a:ea typeface="Calibri" panose="020F0502020204030204" pitchFamily="34" charset="0"/>
                <a:cs typeface="Times New Roman" panose="02020603050405020304" pitchFamily="18" charset="0"/>
              </a:rPr>
              <a:t> </a:t>
            </a:r>
            <a:endParaRPr lang="en-GB" sz="1600" dirty="0">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80945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408331" y="1112432"/>
            <a:ext cx="11117494" cy="2880011"/>
          </a:xfrm>
        </p:spPr>
        <p:txBody>
          <a:bodyPr>
            <a:normAutofit/>
          </a:bodyPr>
          <a:lstStyle/>
          <a:p>
            <a:br>
              <a:rPr lang="en-GB" sz="1800" dirty="0">
                <a:effectLst/>
                <a:latin typeface="Calibri" panose="020F0502020204030204" pitchFamily="34" charset="0"/>
                <a:ea typeface="Calibri" panose="020F0502020204030204" pitchFamily="34" charset="0"/>
              </a:rPr>
            </a:br>
            <a:endParaRPr lang="en-GB" b="1" dirty="0"/>
          </a:p>
        </p:txBody>
      </p:sp>
      <p:sp>
        <p:nvSpPr>
          <p:cNvPr id="3" name="TextBox 2">
            <a:extLst>
              <a:ext uri="{FF2B5EF4-FFF2-40B4-BE49-F238E27FC236}">
                <a16:creationId xmlns:a16="http://schemas.microsoft.com/office/drawing/2014/main" id="{CBC6B7DA-827F-9358-4D89-AEBC62208A75}"/>
              </a:ext>
            </a:extLst>
          </p:cNvPr>
          <p:cNvSpPr txBox="1"/>
          <p:nvPr/>
        </p:nvSpPr>
        <p:spPr>
          <a:xfrm>
            <a:off x="461246" y="347958"/>
            <a:ext cx="10899972" cy="707886"/>
          </a:xfrm>
          <a:prstGeom prst="rect">
            <a:avLst/>
          </a:prstGeom>
          <a:noFill/>
        </p:spPr>
        <p:txBody>
          <a:bodyPr wrap="square" rtlCol="0">
            <a:spAutoFit/>
          </a:bodyPr>
          <a:lstStyle/>
          <a:p>
            <a:r>
              <a:rPr lang="en-GB" sz="4000" b="1" dirty="0"/>
              <a:t>IDL Offer</a:t>
            </a:r>
          </a:p>
        </p:txBody>
      </p:sp>
      <p:pic>
        <p:nvPicPr>
          <p:cNvPr id="7" name="Picture 6">
            <a:extLst>
              <a:ext uri="{FF2B5EF4-FFF2-40B4-BE49-F238E27FC236}">
                <a16:creationId xmlns:a16="http://schemas.microsoft.com/office/drawing/2014/main" id="{1FFB6636-6EFF-D405-7689-65B110D9FCC6}"/>
              </a:ext>
            </a:extLst>
          </p:cNvPr>
          <p:cNvPicPr>
            <a:picLocks noChangeAspect="1"/>
          </p:cNvPicPr>
          <p:nvPr/>
        </p:nvPicPr>
        <p:blipFill>
          <a:blip r:embed="rId3"/>
          <a:stretch>
            <a:fillRect/>
          </a:stretch>
        </p:blipFill>
        <p:spPr>
          <a:xfrm>
            <a:off x="461246" y="1055844"/>
            <a:ext cx="3309209" cy="4625988"/>
          </a:xfrm>
          <a:prstGeom prst="rect">
            <a:avLst/>
          </a:prstGeom>
        </p:spPr>
      </p:pic>
      <p:sp>
        <p:nvSpPr>
          <p:cNvPr id="10" name="TextBox 9">
            <a:extLst>
              <a:ext uri="{FF2B5EF4-FFF2-40B4-BE49-F238E27FC236}">
                <a16:creationId xmlns:a16="http://schemas.microsoft.com/office/drawing/2014/main" id="{0CF45ACD-2587-A934-4D00-E0C47DD35487}"/>
              </a:ext>
            </a:extLst>
          </p:cNvPr>
          <p:cNvSpPr txBox="1"/>
          <p:nvPr/>
        </p:nvSpPr>
        <p:spPr>
          <a:xfrm>
            <a:off x="5520840" y="2050322"/>
            <a:ext cx="6057900" cy="707886"/>
          </a:xfrm>
          <a:prstGeom prst="rect">
            <a:avLst/>
          </a:prstGeom>
          <a:noFill/>
        </p:spPr>
        <p:txBody>
          <a:bodyPr wrap="square" rtlCol="0">
            <a:spAutoFit/>
          </a:bodyPr>
          <a:lstStyle/>
          <a:p>
            <a:r>
              <a:rPr lang="en-US" sz="4000" dirty="0">
                <a:hlinkClick r:id="rId4"/>
              </a:rPr>
              <a:t>www.idlsgroup.com</a:t>
            </a:r>
            <a:r>
              <a:rPr lang="en-US" sz="4000" dirty="0"/>
              <a:t> </a:t>
            </a:r>
            <a:endParaRPr lang="en-GB" sz="4000" dirty="0"/>
          </a:p>
        </p:txBody>
      </p:sp>
    </p:spTree>
    <p:extLst>
      <p:ext uri="{BB962C8B-B14F-4D97-AF65-F5344CB8AC3E}">
        <p14:creationId xmlns:p14="http://schemas.microsoft.com/office/powerpoint/2010/main" val="97662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23</a:t>
            </a:r>
            <a:r>
              <a:rPr lang="en-GB" baseline="30000" dirty="0"/>
              <a:t>rd</a:t>
            </a:r>
            <a:r>
              <a:rPr lang="en-GB" dirty="0"/>
              <a:t> October</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t>
            </a:r>
            <a:r>
              <a:rPr lang="en-GB" sz="2400">
                <a:latin typeface="Calibri" panose="020F0502020204030204" pitchFamily="34" charset="0"/>
              </a:rPr>
              <a:t>Approach Briefings page </a:t>
            </a:r>
            <a:r>
              <a:rPr lang="en-GB" sz="2400" dirty="0">
                <a:latin typeface="Calibri" panose="020F0502020204030204" pitchFamily="34" charset="0"/>
              </a:rPr>
              <a:t>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2083</TotalTime>
  <Words>713</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Cambria</vt:lpstr>
      <vt:lpstr>Office Theme</vt:lpstr>
      <vt:lpstr>Graduated Approach Briefings</vt:lpstr>
      <vt:lpstr>Welcome</vt:lpstr>
      <vt:lpstr>Remember to book your places for each briefing throughout the year on the Local Offer</vt:lpstr>
      <vt:lpstr>PowerPoint Presentation</vt:lpstr>
      <vt:lpstr>PowerPoint Presentation</vt:lpstr>
      <vt:lpstr> </vt:lpstr>
      <vt:lpstr>Presentations and Videos will be available from 23rd October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30</cp:revision>
  <dcterms:created xsi:type="dcterms:W3CDTF">2021-10-08T08:32:57Z</dcterms:created>
  <dcterms:modified xsi:type="dcterms:W3CDTF">2023-10-17T17:37:53Z</dcterms:modified>
</cp:coreProperties>
</file>