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63" r:id="rId3"/>
    <p:sldId id="268" r:id="rId4"/>
    <p:sldId id="271" r:id="rId5"/>
    <p:sldId id="273" r:id="rId6"/>
    <p:sldId id="270" r:id="rId7"/>
    <p:sldId id="26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6D3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18" d="100"/>
          <a:sy n="118" d="100"/>
        </p:scale>
        <p:origin x="114" y="288"/>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4D40A7-371D-4413-BB19-F1FE4975DE63}" type="datetimeFigureOut">
              <a:rPr lang="en-GB" smtClean="0"/>
              <a:t>17/10/2023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2E42F5-5278-472E-B083-8FF2798502B3}" type="slidenum">
              <a:rPr lang="en-GB" smtClean="0"/>
              <a:t>‹#›</a:t>
            </a:fld>
            <a:endParaRPr lang="en-GB"/>
          </a:p>
        </p:txBody>
      </p:sp>
    </p:spTree>
    <p:extLst>
      <p:ext uri="{BB962C8B-B14F-4D97-AF65-F5344CB8AC3E}">
        <p14:creationId xmlns:p14="http://schemas.microsoft.com/office/powerpoint/2010/main" val="3578587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2F6E1-ADE6-4587-BB0B-A42F47CC8F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256961F-AF28-40F8-87B9-4C1C13DCA7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B4F1262-D65A-437B-9C19-E1B36D58637F}"/>
              </a:ext>
            </a:extLst>
          </p:cNvPr>
          <p:cNvSpPr>
            <a:spLocks noGrp="1"/>
          </p:cNvSpPr>
          <p:nvPr>
            <p:ph type="dt" sz="half" idx="10"/>
          </p:nvPr>
        </p:nvSpPr>
        <p:spPr/>
        <p:txBody>
          <a:bodyPr/>
          <a:lstStyle/>
          <a:p>
            <a:fld id="{A3F3FD22-8DA5-4A0D-B0C7-5FB75CA198B4}" type="datetimeFigureOut">
              <a:rPr lang="en-GB" smtClean="0"/>
              <a:t>17/10/2023</a:t>
            </a:fld>
            <a:endParaRPr lang="en-GB"/>
          </a:p>
        </p:txBody>
      </p:sp>
      <p:sp>
        <p:nvSpPr>
          <p:cNvPr id="5" name="Footer Placeholder 4">
            <a:extLst>
              <a:ext uri="{FF2B5EF4-FFF2-40B4-BE49-F238E27FC236}">
                <a16:creationId xmlns:a16="http://schemas.microsoft.com/office/drawing/2014/main" id="{1B7218BA-3768-4400-9D45-78636BC020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862D29-035E-400A-B6CD-6EEF7C10300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38877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D8A06-6BEE-4B1C-8008-9E07BDEF2B6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0578C05-74B5-4E67-940C-1FCA0FE958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96A8B9-9FAB-4DA3-BF7F-5890531FAEBD}"/>
              </a:ext>
            </a:extLst>
          </p:cNvPr>
          <p:cNvSpPr>
            <a:spLocks noGrp="1"/>
          </p:cNvSpPr>
          <p:nvPr>
            <p:ph type="dt" sz="half" idx="10"/>
          </p:nvPr>
        </p:nvSpPr>
        <p:spPr/>
        <p:txBody>
          <a:bodyPr/>
          <a:lstStyle/>
          <a:p>
            <a:fld id="{A3F3FD22-8DA5-4A0D-B0C7-5FB75CA198B4}" type="datetimeFigureOut">
              <a:rPr lang="en-GB" smtClean="0"/>
              <a:t>17/10/2023</a:t>
            </a:fld>
            <a:endParaRPr lang="en-GB"/>
          </a:p>
        </p:txBody>
      </p:sp>
      <p:sp>
        <p:nvSpPr>
          <p:cNvPr id="5" name="Footer Placeholder 4">
            <a:extLst>
              <a:ext uri="{FF2B5EF4-FFF2-40B4-BE49-F238E27FC236}">
                <a16:creationId xmlns:a16="http://schemas.microsoft.com/office/drawing/2014/main" id="{76C6A43A-541A-4125-A5BA-AAC069DFDE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8F70EB-42C6-44FA-8C22-8D5E00EDCEC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879164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332607-1920-45AF-856A-2D1465C8FD8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A4CCC7C-599F-4C87-9005-F7E3447AC1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FDBC9A-F908-487E-8097-A70DEEC97052}"/>
              </a:ext>
            </a:extLst>
          </p:cNvPr>
          <p:cNvSpPr>
            <a:spLocks noGrp="1"/>
          </p:cNvSpPr>
          <p:nvPr>
            <p:ph type="dt" sz="half" idx="10"/>
          </p:nvPr>
        </p:nvSpPr>
        <p:spPr/>
        <p:txBody>
          <a:bodyPr/>
          <a:lstStyle/>
          <a:p>
            <a:fld id="{A3F3FD22-8DA5-4A0D-B0C7-5FB75CA198B4}" type="datetimeFigureOut">
              <a:rPr lang="en-GB" smtClean="0"/>
              <a:t>17/10/2023</a:t>
            </a:fld>
            <a:endParaRPr lang="en-GB"/>
          </a:p>
        </p:txBody>
      </p:sp>
      <p:sp>
        <p:nvSpPr>
          <p:cNvPr id="5" name="Footer Placeholder 4">
            <a:extLst>
              <a:ext uri="{FF2B5EF4-FFF2-40B4-BE49-F238E27FC236}">
                <a16:creationId xmlns:a16="http://schemas.microsoft.com/office/drawing/2014/main" id="{ECB33381-F2E8-4666-91CA-B3B2CCA681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8B9637-7F61-4904-AB13-6A0F9D31B971}"/>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574638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A3B14-0593-4FFE-96E7-1936F14BAA5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9E2E840-7395-4089-96C4-6665DDC813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EACF6A-A470-43EE-80D4-6DB0F799A021}"/>
              </a:ext>
            </a:extLst>
          </p:cNvPr>
          <p:cNvSpPr>
            <a:spLocks noGrp="1"/>
          </p:cNvSpPr>
          <p:nvPr>
            <p:ph type="dt" sz="half" idx="10"/>
          </p:nvPr>
        </p:nvSpPr>
        <p:spPr/>
        <p:txBody>
          <a:bodyPr/>
          <a:lstStyle/>
          <a:p>
            <a:fld id="{A3F3FD22-8DA5-4A0D-B0C7-5FB75CA198B4}" type="datetimeFigureOut">
              <a:rPr lang="en-GB" smtClean="0"/>
              <a:t>17/10/2023</a:t>
            </a:fld>
            <a:endParaRPr lang="en-GB"/>
          </a:p>
        </p:txBody>
      </p:sp>
      <p:sp>
        <p:nvSpPr>
          <p:cNvPr id="5" name="Footer Placeholder 4">
            <a:extLst>
              <a:ext uri="{FF2B5EF4-FFF2-40B4-BE49-F238E27FC236}">
                <a16:creationId xmlns:a16="http://schemas.microsoft.com/office/drawing/2014/main" id="{D0F282AD-0654-43FA-AD50-6A8DFABDD1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BE7AA8-A3CB-4F87-BE94-23B60338102D}"/>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93817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4172D-7C8E-4703-B5EE-F6180B39D8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1F8B216-D888-479C-A36D-3EFCA15971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60C4AAA-F41B-4D64-85FC-5BBE773C5A3C}"/>
              </a:ext>
            </a:extLst>
          </p:cNvPr>
          <p:cNvSpPr>
            <a:spLocks noGrp="1"/>
          </p:cNvSpPr>
          <p:nvPr>
            <p:ph type="dt" sz="half" idx="10"/>
          </p:nvPr>
        </p:nvSpPr>
        <p:spPr/>
        <p:txBody>
          <a:bodyPr/>
          <a:lstStyle/>
          <a:p>
            <a:fld id="{A3F3FD22-8DA5-4A0D-B0C7-5FB75CA198B4}" type="datetimeFigureOut">
              <a:rPr lang="en-GB" smtClean="0"/>
              <a:t>17/10/2023</a:t>
            </a:fld>
            <a:endParaRPr lang="en-GB"/>
          </a:p>
        </p:txBody>
      </p:sp>
      <p:sp>
        <p:nvSpPr>
          <p:cNvPr id="5" name="Footer Placeholder 4">
            <a:extLst>
              <a:ext uri="{FF2B5EF4-FFF2-40B4-BE49-F238E27FC236}">
                <a16:creationId xmlns:a16="http://schemas.microsoft.com/office/drawing/2014/main" id="{97D5BC86-1C74-4A33-B6CD-E4255C8C52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E3B3EA-4297-456A-976E-A67081117BE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452300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C5162-1DEC-4475-B204-EDDB04BB78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D41F29A-E03E-4BE4-8CC5-EB0FF9592C8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6E407E2-6B36-40E3-9C82-67372E1D138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F7ECA9F-0F21-45E0-97D9-702F8AA122A7}"/>
              </a:ext>
            </a:extLst>
          </p:cNvPr>
          <p:cNvSpPr>
            <a:spLocks noGrp="1"/>
          </p:cNvSpPr>
          <p:nvPr>
            <p:ph type="dt" sz="half" idx="10"/>
          </p:nvPr>
        </p:nvSpPr>
        <p:spPr/>
        <p:txBody>
          <a:bodyPr/>
          <a:lstStyle/>
          <a:p>
            <a:fld id="{A3F3FD22-8DA5-4A0D-B0C7-5FB75CA198B4}" type="datetimeFigureOut">
              <a:rPr lang="en-GB" smtClean="0"/>
              <a:t>17/10/2023</a:t>
            </a:fld>
            <a:endParaRPr lang="en-GB"/>
          </a:p>
        </p:txBody>
      </p:sp>
      <p:sp>
        <p:nvSpPr>
          <p:cNvPr id="6" name="Footer Placeholder 5">
            <a:extLst>
              <a:ext uri="{FF2B5EF4-FFF2-40B4-BE49-F238E27FC236}">
                <a16:creationId xmlns:a16="http://schemas.microsoft.com/office/drawing/2014/main" id="{0EA51CBF-667C-4F2C-904D-D75A2740B9E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9FCEA1-466E-4095-A114-950612639668}"/>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618936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93D5F-8D6B-4C80-835F-BDFD7D5277C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1ED654-7156-45B6-9B65-CF402FDDB8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40646-ADDB-4615-A503-535CA44589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7988355-B63A-4B73-8EC5-E0E5ABFE7E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44B3D4-8541-4E46-889C-4FF00A33CA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0642F0A-184D-43A7-BF76-4C11C1DF9A9B}"/>
              </a:ext>
            </a:extLst>
          </p:cNvPr>
          <p:cNvSpPr>
            <a:spLocks noGrp="1"/>
          </p:cNvSpPr>
          <p:nvPr>
            <p:ph type="dt" sz="half" idx="10"/>
          </p:nvPr>
        </p:nvSpPr>
        <p:spPr/>
        <p:txBody>
          <a:bodyPr/>
          <a:lstStyle/>
          <a:p>
            <a:fld id="{A3F3FD22-8DA5-4A0D-B0C7-5FB75CA198B4}" type="datetimeFigureOut">
              <a:rPr lang="en-GB" smtClean="0"/>
              <a:t>17/10/2023</a:t>
            </a:fld>
            <a:endParaRPr lang="en-GB"/>
          </a:p>
        </p:txBody>
      </p:sp>
      <p:sp>
        <p:nvSpPr>
          <p:cNvPr id="8" name="Footer Placeholder 7">
            <a:extLst>
              <a:ext uri="{FF2B5EF4-FFF2-40B4-BE49-F238E27FC236}">
                <a16:creationId xmlns:a16="http://schemas.microsoft.com/office/drawing/2014/main" id="{E1730737-41E1-4CEF-B41E-B53EE0EB1EA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D5A6359-56E9-4BD5-A520-C477F0B4BE4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771743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75A43-F0A9-4C80-A2FE-D7AF925F81A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684EB9-89A9-466D-8684-89D97D69B072}"/>
              </a:ext>
            </a:extLst>
          </p:cNvPr>
          <p:cNvSpPr>
            <a:spLocks noGrp="1"/>
          </p:cNvSpPr>
          <p:nvPr>
            <p:ph type="dt" sz="half" idx="10"/>
          </p:nvPr>
        </p:nvSpPr>
        <p:spPr/>
        <p:txBody>
          <a:bodyPr/>
          <a:lstStyle/>
          <a:p>
            <a:fld id="{A3F3FD22-8DA5-4A0D-B0C7-5FB75CA198B4}" type="datetimeFigureOut">
              <a:rPr lang="en-GB" smtClean="0"/>
              <a:t>17/10/2023</a:t>
            </a:fld>
            <a:endParaRPr lang="en-GB"/>
          </a:p>
        </p:txBody>
      </p:sp>
      <p:sp>
        <p:nvSpPr>
          <p:cNvPr id="4" name="Footer Placeholder 3">
            <a:extLst>
              <a:ext uri="{FF2B5EF4-FFF2-40B4-BE49-F238E27FC236}">
                <a16:creationId xmlns:a16="http://schemas.microsoft.com/office/drawing/2014/main" id="{D4EAE3F9-140D-4C8C-BCDC-DFFC553FA7A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CF52B3B-ECFC-4C3D-918D-CF8D893D07B0}"/>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604012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9E8E27-F480-4FCE-BE83-D3458F83ECD5}"/>
              </a:ext>
            </a:extLst>
          </p:cNvPr>
          <p:cNvSpPr>
            <a:spLocks noGrp="1"/>
          </p:cNvSpPr>
          <p:nvPr>
            <p:ph type="dt" sz="half" idx="10"/>
          </p:nvPr>
        </p:nvSpPr>
        <p:spPr/>
        <p:txBody>
          <a:bodyPr/>
          <a:lstStyle/>
          <a:p>
            <a:fld id="{A3F3FD22-8DA5-4A0D-B0C7-5FB75CA198B4}" type="datetimeFigureOut">
              <a:rPr lang="en-GB" smtClean="0"/>
              <a:t>17/10/2023</a:t>
            </a:fld>
            <a:endParaRPr lang="en-GB"/>
          </a:p>
        </p:txBody>
      </p:sp>
      <p:sp>
        <p:nvSpPr>
          <p:cNvPr id="3" name="Footer Placeholder 2">
            <a:extLst>
              <a:ext uri="{FF2B5EF4-FFF2-40B4-BE49-F238E27FC236}">
                <a16:creationId xmlns:a16="http://schemas.microsoft.com/office/drawing/2014/main" id="{4BE7240C-3283-4654-B676-A2F15C61C8A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6D2BC8E-2185-46C6-B69B-F509D44E0A93}"/>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3181302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BA114-FC7F-4B25-8808-1E717CCA44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D8513D6-B6DA-4D08-9A56-92A13539EC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11EC032-2EA3-44EC-B70B-B8AA8B9F95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F02AD7-7F36-4E51-AAA4-9D2C875DE68C}"/>
              </a:ext>
            </a:extLst>
          </p:cNvPr>
          <p:cNvSpPr>
            <a:spLocks noGrp="1"/>
          </p:cNvSpPr>
          <p:nvPr>
            <p:ph type="dt" sz="half" idx="10"/>
          </p:nvPr>
        </p:nvSpPr>
        <p:spPr/>
        <p:txBody>
          <a:bodyPr/>
          <a:lstStyle/>
          <a:p>
            <a:fld id="{A3F3FD22-8DA5-4A0D-B0C7-5FB75CA198B4}" type="datetimeFigureOut">
              <a:rPr lang="en-GB" smtClean="0"/>
              <a:t>17/10/2023</a:t>
            </a:fld>
            <a:endParaRPr lang="en-GB"/>
          </a:p>
        </p:txBody>
      </p:sp>
      <p:sp>
        <p:nvSpPr>
          <p:cNvPr id="6" name="Footer Placeholder 5">
            <a:extLst>
              <a:ext uri="{FF2B5EF4-FFF2-40B4-BE49-F238E27FC236}">
                <a16:creationId xmlns:a16="http://schemas.microsoft.com/office/drawing/2014/main" id="{85D23D26-6354-4586-BF4C-5560A54D8E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FBAC9AE-6013-4511-BACF-B1CFCE41C49A}"/>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2994555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8BEF1-C91A-4414-BB57-3381F1C35B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62B6475-9293-4EA3-8A1D-1A5BB6600F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0A4E403-D3CF-47BA-89A7-518A69C04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754A09-DDFE-4534-A338-2EAFA0667671}"/>
              </a:ext>
            </a:extLst>
          </p:cNvPr>
          <p:cNvSpPr>
            <a:spLocks noGrp="1"/>
          </p:cNvSpPr>
          <p:nvPr>
            <p:ph type="dt" sz="half" idx="10"/>
          </p:nvPr>
        </p:nvSpPr>
        <p:spPr/>
        <p:txBody>
          <a:bodyPr/>
          <a:lstStyle/>
          <a:p>
            <a:fld id="{A3F3FD22-8DA5-4A0D-B0C7-5FB75CA198B4}" type="datetimeFigureOut">
              <a:rPr lang="en-GB" smtClean="0"/>
              <a:t>17/10/2023</a:t>
            </a:fld>
            <a:endParaRPr lang="en-GB"/>
          </a:p>
        </p:txBody>
      </p:sp>
      <p:sp>
        <p:nvSpPr>
          <p:cNvPr id="6" name="Footer Placeholder 5">
            <a:extLst>
              <a:ext uri="{FF2B5EF4-FFF2-40B4-BE49-F238E27FC236}">
                <a16:creationId xmlns:a16="http://schemas.microsoft.com/office/drawing/2014/main" id="{3B61DAB4-AE5C-472E-9F41-C804700A9B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3A8FC8-B12A-46F6-9AA4-1F5A530FC7EC}"/>
              </a:ext>
            </a:extLst>
          </p:cNvPr>
          <p:cNvSpPr>
            <a:spLocks noGrp="1"/>
          </p:cNvSpPr>
          <p:nvPr>
            <p:ph type="sldNum" sz="quarter" idx="12"/>
          </p:nvPr>
        </p:nvSpPr>
        <p:spPr/>
        <p:txBody>
          <a:bodyPr/>
          <a:lstStyle/>
          <a:p>
            <a:fld id="{BA160B18-23AC-48F4-9066-F7E55AB97DD2}" type="slidenum">
              <a:rPr lang="en-GB" smtClean="0"/>
              <a:t>‹#›</a:t>
            </a:fld>
            <a:endParaRPr lang="en-GB"/>
          </a:p>
        </p:txBody>
      </p:sp>
    </p:spTree>
    <p:extLst>
      <p:ext uri="{BB962C8B-B14F-4D97-AF65-F5344CB8AC3E}">
        <p14:creationId xmlns:p14="http://schemas.microsoft.com/office/powerpoint/2010/main" val="1002125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2F45CB-D1B5-44F8-BD37-9349276CB0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EDC9E5D-E001-43A8-91C5-6B188D494E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1F28A8-A1C9-4967-9CC8-12D0250143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F3FD22-8DA5-4A0D-B0C7-5FB75CA198B4}" type="datetimeFigureOut">
              <a:rPr lang="en-GB" smtClean="0"/>
              <a:t>17/10/2023</a:t>
            </a:fld>
            <a:endParaRPr lang="en-GB"/>
          </a:p>
        </p:txBody>
      </p:sp>
      <p:sp>
        <p:nvSpPr>
          <p:cNvPr id="5" name="Footer Placeholder 4">
            <a:extLst>
              <a:ext uri="{FF2B5EF4-FFF2-40B4-BE49-F238E27FC236}">
                <a16:creationId xmlns:a16="http://schemas.microsoft.com/office/drawing/2014/main" id="{F6396019-C229-45AD-B13C-7F52B514A3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D0C18FE-70C2-4687-8475-1D82CF79D9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160B18-23AC-48F4-9066-F7E55AB97DD2}" type="slidenum">
              <a:rPr lang="en-GB" smtClean="0"/>
              <a:t>‹#›</a:t>
            </a:fld>
            <a:endParaRPr lang="en-GB"/>
          </a:p>
        </p:txBody>
      </p:sp>
    </p:spTree>
    <p:extLst>
      <p:ext uri="{BB962C8B-B14F-4D97-AF65-F5344CB8AC3E}">
        <p14:creationId xmlns:p14="http://schemas.microsoft.com/office/powerpoint/2010/main" val="1968495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professionals.lincolnshire.gov.uk/homepage/54/graduated-approach-briefings" TargetMode="Externa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hyperlink" Target="https://professionals.lincolnshire.gov.uk/homepage/54/graduated-approach-briefing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idlsgroup.com/"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professionals.lincolnshire.gov.uk/homepage/54/graduated-approach-briefing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a:bodyPr>
          <a:lstStyle/>
          <a:p>
            <a:pPr algn="ctr"/>
            <a:r>
              <a:rPr lang="en-GB" dirty="0"/>
              <a:t>Graduated Approach Briefings</a:t>
            </a:r>
            <a:endParaRPr lang="en-GB" dirty="0">
              <a:solidFill>
                <a:schemeClr val="accent3">
                  <a:lumMod val="75000"/>
                </a:schemeClr>
              </a:solidFill>
            </a:endParaRPr>
          </a:p>
        </p:txBody>
      </p:sp>
      <p:sp>
        <p:nvSpPr>
          <p:cNvPr id="8" name="Subtitle 2"/>
          <p:cNvSpPr txBox="1">
            <a:spLocks/>
          </p:cNvSpPr>
          <p:nvPr/>
        </p:nvSpPr>
        <p:spPr>
          <a:xfrm>
            <a:off x="2632842" y="2136227"/>
            <a:ext cx="6400800" cy="17526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400" dirty="0">
                <a:latin typeface="+mj-lt"/>
              </a:rPr>
              <a:t>October 2023</a:t>
            </a:r>
          </a:p>
          <a:p>
            <a:pPr marL="0" indent="0" algn="ctr">
              <a:buNone/>
            </a:pPr>
            <a:r>
              <a:rPr lang="en-GB" sz="4400" dirty="0">
                <a:latin typeface="+mj-lt"/>
              </a:rPr>
              <a:t>Notices </a:t>
            </a:r>
          </a:p>
        </p:txBody>
      </p:sp>
    </p:spTree>
    <p:extLst>
      <p:ext uri="{BB962C8B-B14F-4D97-AF65-F5344CB8AC3E}">
        <p14:creationId xmlns:p14="http://schemas.microsoft.com/office/powerpoint/2010/main" val="3689779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3" name="Title 2"/>
          <p:cNvSpPr>
            <a:spLocks noGrp="1"/>
          </p:cNvSpPr>
          <p:nvPr>
            <p:ph type="title"/>
          </p:nvPr>
        </p:nvSpPr>
        <p:spPr>
          <a:xfrm>
            <a:off x="119270" y="65561"/>
            <a:ext cx="10515600" cy="1325563"/>
          </a:xfrm>
        </p:spPr>
        <p:txBody>
          <a:bodyPr/>
          <a:lstStyle/>
          <a:p>
            <a:r>
              <a:rPr lang="en-GB" dirty="0"/>
              <a:t>Welcome</a:t>
            </a:r>
          </a:p>
        </p:txBody>
      </p:sp>
      <p:sp>
        <p:nvSpPr>
          <p:cNvPr id="7" name="Text Placeholder 2">
            <a:extLst>
              <a:ext uri="{FF2B5EF4-FFF2-40B4-BE49-F238E27FC236}">
                <a16:creationId xmlns:a16="http://schemas.microsoft.com/office/drawing/2014/main" id="{AECA62E0-3932-4DCF-8C61-E37AF424C7DE}"/>
              </a:ext>
            </a:extLst>
          </p:cNvPr>
          <p:cNvSpPr txBox="1">
            <a:spLocks/>
          </p:cNvSpPr>
          <p:nvPr/>
        </p:nvSpPr>
        <p:spPr>
          <a:xfrm>
            <a:off x="376099" y="1126528"/>
            <a:ext cx="6334802" cy="4382368"/>
          </a:xfrm>
          <a:prstGeom prst="rect">
            <a:avLst/>
          </a:prstGeom>
        </p:spPr>
        <p:txBody>
          <a:bodyPr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75" indent="-257175">
              <a:lnSpc>
                <a:spcPct val="100000"/>
              </a:lnSpc>
              <a:spcBef>
                <a:spcPts val="0"/>
              </a:spcBef>
              <a:buClr>
                <a:schemeClr val="accent1"/>
              </a:buClr>
            </a:pPr>
            <a:r>
              <a:rPr lang="en-GB" sz="1200" b="1" dirty="0">
                <a:cs typeface="Arial" panose="020B0604020202020204" pitchFamily="34" charset="0"/>
              </a:rPr>
              <a:t>Welcome</a:t>
            </a:r>
            <a:r>
              <a:rPr lang="en-GB" sz="1200" dirty="0">
                <a:cs typeface="Arial" panose="020B0604020202020204" pitchFamily="34" charset="0"/>
              </a:rPr>
              <a:t> and </a:t>
            </a:r>
            <a:r>
              <a:rPr lang="en-GB" sz="1200" b="1" dirty="0">
                <a:cs typeface="Arial" panose="020B0604020202020204" pitchFamily="34" charset="0"/>
              </a:rPr>
              <a:t>thank you </a:t>
            </a:r>
            <a:r>
              <a:rPr lang="en-GB" sz="1200" dirty="0">
                <a:cs typeface="Arial" panose="020B0604020202020204" pitchFamily="34" charset="0"/>
              </a:rPr>
              <a:t>for joining us for this virtual training session. </a:t>
            </a:r>
          </a:p>
          <a:p>
            <a:pPr marL="257175" indent="-257175">
              <a:lnSpc>
                <a:spcPct val="100000"/>
              </a:lnSpc>
              <a:spcBef>
                <a:spcPts val="0"/>
              </a:spcBef>
              <a:buClr>
                <a:schemeClr val="accent1"/>
              </a:buClr>
            </a:pPr>
            <a:endParaRPr lang="en-GB" sz="1200" dirty="0">
              <a:cs typeface="Arial" panose="020B0604020202020204" pitchFamily="34" charset="0"/>
            </a:endParaRPr>
          </a:p>
          <a:p>
            <a:pPr marL="257175" indent="-257175">
              <a:lnSpc>
                <a:spcPct val="100000"/>
              </a:lnSpc>
              <a:spcBef>
                <a:spcPts val="0"/>
              </a:spcBef>
              <a:buClr>
                <a:schemeClr val="accent1"/>
              </a:buClr>
            </a:pPr>
            <a:r>
              <a:rPr lang="en-GB" sz="1200" dirty="0">
                <a:cs typeface="Arial" panose="020B0604020202020204" pitchFamily="34" charset="0"/>
              </a:rPr>
              <a:t>Please sign in through the Chat to register your attendance.</a:t>
            </a:r>
          </a:p>
          <a:p>
            <a:pPr marL="257175" indent="-257175">
              <a:lnSpc>
                <a:spcPct val="100000"/>
              </a:lnSpc>
              <a:spcBef>
                <a:spcPts val="0"/>
              </a:spcBef>
              <a:buClr>
                <a:schemeClr val="accent1"/>
              </a:buClr>
            </a:pPr>
            <a:endParaRPr lang="en-GB" sz="1200" dirty="0">
              <a:cs typeface="Arial" panose="020B0604020202020204" pitchFamily="34" charset="0"/>
            </a:endParaRPr>
          </a:p>
          <a:p>
            <a:pPr marL="257175" indent="-257175">
              <a:lnSpc>
                <a:spcPct val="100000"/>
              </a:lnSpc>
              <a:spcBef>
                <a:spcPts val="0"/>
              </a:spcBef>
              <a:buClr>
                <a:schemeClr val="accent1"/>
              </a:buClr>
            </a:pPr>
            <a:r>
              <a:rPr lang="en-GB" sz="1200" dirty="0">
                <a:cs typeface="Arial" panose="020B0604020202020204" pitchFamily="34" charset="0"/>
              </a:rPr>
              <a:t>As usual, to support everyone to maintain connectivity with so many attendees being here:</a:t>
            </a:r>
          </a:p>
          <a:p>
            <a:pPr marL="257175" indent="-257175">
              <a:lnSpc>
                <a:spcPct val="100000"/>
              </a:lnSpc>
              <a:spcBef>
                <a:spcPts val="0"/>
              </a:spcBef>
              <a:buClr>
                <a:schemeClr val="accent1"/>
              </a:buClr>
            </a:pPr>
            <a:endParaRPr lang="en-GB" sz="1200" dirty="0">
              <a:cs typeface="Arial" panose="020B0604020202020204" pitchFamily="34" charset="0"/>
            </a:endParaRPr>
          </a:p>
          <a:p>
            <a:pPr marL="528525" lvl="1" indent="-257175">
              <a:lnSpc>
                <a:spcPct val="100000"/>
              </a:lnSpc>
              <a:spcBef>
                <a:spcPts val="0"/>
              </a:spcBef>
            </a:pPr>
            <a:r>
              <a:rPr lang="en-GB" sz="1200" dirty="0">
                <a:cs typeface="Arial" panose="020B0604020202020204" pitchFamily="34" charset="0"/>
              </a:rPr>
              <a:t>Please </a:t>
            </a:r>
            <a:r>
              <a:rPr lang="en-GB" sz="1200" b="1" dirty="0">
                <a:cs typeface="Arial" panose="020B0604020202020204" pitchFamily="34" charset="0"/>
              </a:rPr>
              <a:t>Mute</a:t>
            </a:r>
            <a:r>
              <a:rPr lang="en-GB" sz="1200" dirty="0">
                <a:cs typeface="Arial" panose="020B0604020202020204" pitchFamily="34" charset="0"/>
              </a:rPr>
              <a:t> your microphone and turn off your video when not speaking – we have a large number of participants present today and this may mean that we experience feedback or slowing of the network connection if everybody has their microphone and video on. However, we would like to see you if you ask a question, please, so feel free to switch on both your microphone and video in these instances.</a:t>
            </a:r>
          </a:p>
          <a:p>
            <a:pPr marL="528525" lvl="1" indent="-257175">
              <a:lnSpc>
                <a:spcPct val="100000"/>
              </a:lnSpc>
              <a:spcBef>
                <a:spcPts val="0"/>
              </a:spcBef>
            </a:pPr>
            <a:r>
              <a:rPr lang="en-GB" sz="1200" dirty="0">
                <a:cs typeface="Arial" panose="020B0604020202020204" pitchFamily="34" charset="0"/>
              </a:rPr>
              <a:t>Please note that this meeting, or sections of it, will be being recorded</a:t>
            </a:r>
            <a:r>
              <a:rPr lang="en-GB" sz="1200" dirty="0">
                <a:effectLst/>
                <a:ea typeface="Calibri" panose="020F0502020204030204" pitchFamily="34" charset="0"/>
                <a:cs typeface="Arial" panose="020B0604020202020204" pitchFamily="34" charset="0"/>
              </a:rPr>
              <a:t> for use on the council’s professionals’ website. If you do not wish to be recorded, you should leave the meeting and watch it back later. </a:t>
            </a:r>
          </a:p>
          <a:p>
            <a:pPr marL="528525" lvl="1" indent="-257175">
              <a:lnSpc>
                <a:spcPct val="100000"/>
              </a:lnSpc>
              <a:spcBef>
                <a:spcPts val="0"/>
              </a:spcBef>
            </a:pPr>
            <a:r>
              <a:rPr lang="en-GB" sz="1200" dirty="0">
                <a:cs typeface="Arial" panose="020B0604020202020204" pitchFamily="34" charset="0"/>
              </a:rPr>
              <a:t>If you would like to ask questions, please use the </a:t>
            </a:r>
            <a:r>
              <a:rPr lang="en-GB" sz="1200" b="1" dirty="0">
                <a:cs typeface="Arial" panose="020B0604020202020204" pitchFamily="34" charset="0"/>
              </a:rPr>
              <a:t>raise your hand </a:t>
            </a:r>
            <a:r>
              <a:rPr lang="en-GB" sz="1200" dirty="0">
                <a:cs typeface="Arial" panose="020B0604020202020204" pitchFamily="34" charset="0"/>
              </a:rPr>
              <a:t>facility</a:t>
            </a:r>
            <a:r>
              <a:rPr lang="en-GB" sz="1200" b="1" dirty="0">
                <a:cs typeface="Arial" panose="020B0604020202020204" pitchFamily="34" charset="0"/>
              </a:rPr>
              <a:t> </a:t>
            </a:r>
            <a:r>
              <a:rPr lang="en-GB" sz="1200" dirty="0">
                <a:cs typeface="Arial" panose="020B0604020202020204" pitchFamily="34" charset="0"/>
              </a:rPr>
              <a:t>or use the </a:t>
            </a:r>
            <a:r>
              <a:rPr lang="en-GB" sz="1200" b="1" dirty="0">
                <a:cs typeface="Arial" panose="020B0604020202020204" pitchFamily="34" charset="0"/>
              </a:rPr>
              <a:t>chat</a:t>
            </a:r>
            <a:r>
              <a:rPr lang="en-GB" sz="1200" dirty="0">
                <a:cs typeface="Arial" panose="020B0604020202020204" pitchFamily="34" charset="0"/>
              </a:rPr>
              <a:t> function in Teams</a:t>
            </a:r>
          </a:p>
          <a:p>
            <a:pPr marL="528525" lvl="1" indent="-257175">
              <a:lnSpc>
                <a:spcPct val="100000"/>
              </a:lnSpc>
              <a:spcBef>
                <a:spcPts val="0"/>
              </a:spcBef>
            </a:pPr>
            <a:r>
              <a:rPr lang="en-GB" sz="1200" dirty="0">
                <a:cs typeface="Arial" panose="020B0604020202020204" pitchFamily="34" charset="0"/>
              </a:rPr>
              <a:t>Please keep discussion in the ‘chat’ relevant – the person presenting may not be able to see your comments but we will have someone monitoring it in order to make sure all questions are answered.</a:t>
            </a:r>
          </a:p>
        </p:txBody>
      </p:sp>
      <p:pic>
        <p:nvPicPr>
          <p:cNvPr id="9"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10525"/>
          <a:stretch/>
        </p:blipFill>
        <p:spPr bwMode="auto">
          <a:xfrm>
            <a:off x="7091442" y="2361194"/>
            <a:ext cx="1970400" cy="8815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t="9325" b="10074"/>
          <a:stretch/>
        </p:blipFill>
        <p:spPr bwMode="auto">
          <a:xfrm>
            <a:off x="7091442" y="3692734"/>
            <a:ext cx="1970400" cy="9332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a:extLst>
              <a:ext uri="{FF2B5EF4-FFF2-40B4-BE49-F238E27FC236}">
                <a16:creationId xmlns:a16="http://schemas.microsoft.com/office/drawing/2014/main" id="{68682302-6B34-4B35-B4CB-B983EBDDEAE7}"/>
              </a:ext>
            </a:extLst>
          </p:cNvPr>
          <p:cNvSpPr txBox="1"/>
          <p:nvPr/>
        </p:nvSpPr>
        <p:spPr>
          <a:xfrm>
            <a:off x="6432508" y="231146"/>
            <a:ext cx="5552102" cy="1384995"/>
          </a:xfrm>
          <a:prstGeom prst="rect">
            <a:avLst/>
          </a:prstGeom>
          <a:solidFill>
            <a:srgbClr val="B6D34D"/>
          </a:solidFill>
        </p:spPr>
        <p:txBody>
          <a:bodyPr wrap="square" rtlCol="0">
            <a:spAutoFit/>
          </a:bodyPr>
          <a:lstStyle/>
          <a:p>
            <a:r>
              <a:rPr lang="en-GB" sz="1200" dirty="0"/>
              <a:t>To locate information about the Graduated Approach Briefings on the Local Offer, go to: </a:t>
            </a:r>
            <a:r>
              <a:rPr lang="en-GB" sz="1200" dirty="0">
                <a:hlinkClick r:id="rId5"/>
              </a:rPr>
              <a:t>https://professionals.lincolnshire.gov.uk/homepage/54/graduated-approach-briefings</a:t>
            </a:r>
            <a:endParaRPr lang="en-GB" sz="1200" dirty="0"/>
          </a:p>
          <a:p>
            <a:r>
              <a:rPr lang="en-GB" sz="1200" dirty="0"/>
              <a:t>Or on the Home Page, click on: Support with Education</a:t>
            </a:r>
          </a:p>
          <a:p>
            <a:endParaRPr lang="en-GB" sz="1200" dirty="0"/>
          </a:p>
          <a:p>
            <a:endParaRPr lang="en-GB" sz="1200" dirty="0"/>
          </a:p>
          <a:p>
            <a:r>
              <a:rPr lang="en-GB" sz="1200" dirty="0"/>
              <a:t>Then scroll down to: Graduated Approach Briefings</a:t>
            </a:r>
          </a:p>
        </p:txBody>
      </p:sp>
      <p:pic>
        <p:nvPicPr>
          <p:cNvPr id="8" name="Picture 7">
            <a:extLst>
              <a:ext uri="{FF2B5EF4-FFF2-40B4-BE49-F238E27FC236}">
                <a16:creationId xmlns:a16="http://schemas.microsoft.com/office/drawing/2014/main" id="{A3A500C6-F33E-419C-BC99-B2707924A186}"/>
              </a:ext>
            </a:extLst>
          </p:cNvPr>
          <p:cNvPicPr>
            <a:picLocks noChangeAspect="1"/>
          </p:cNvPicPr>
          <p:nvPr/>
        </p:nvPicPr>
        <p:blipFill>
          <a:blip r:embed="rId6"/>
          <a:stretch>
            <a:fillRect/>
          </a:stretch>
        </p:blipFill>
        <p:spPr>
          <a:xfrm>
            <a:off x="9941447" y="766909"/>
            <a:ext cx="1900503" cy="719238"/>
          </a:xfrm>
          <a:prstGeom prst="rect">
            <a:avLst/>
          </a:prstGeom>
        </p:spPr>
      </p:pic>
    </p:spTree>
    <p:extLst>
      <p:ext uri="{BB962C8B-B14F-4D97-AF65-F5344CB8AC3E}">
        <p14:creationId xmlns:p14="http://schemas.microsoft.com/office/powerpoint/2010/main" val="774368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655422"/>
            <a:ext cx="11117494" cy="1325563"/>
          </a:xfrm>
        </p:spPr>
        <p:txBody>
          <a:bodyPr>
            <a:normAutofit/>
          </a:bodyPr>
          <a:lstStyle/>
          <a:p>
            <a:r>
              <a:rPr lang="en-GB" dirty="0"/>
              <a:t>Remember to book your places for each briefing throughout the year on the Local Offer</a:t>
            </a:r>
            <a:endParaRPr lang="en-GB" dirty="0">
              <a:solidFill>
                <a:schemeClr val="accent3">
                  <a:lumMod val="75000"/>
                </a:schemeClr>
              </a:solidFill>
            </a:endParaRPr>
          </a:p>
        </p:txBody>
      </p:sp>
      <p:sp>
        <p:nvSpPr>
          <p:cNvPr id="3" name="TextBox 2">
            <a:extLst>
              <a:ext uri="{FF2B5EF4-FFF2-40B4-BE49-F238E27FC236}">
                <a16:creationId xmlns:a16="http://schemas.microsoft.com/office/drawing/2014/main" id="{42C9DE70-903A-4A24-92CD-DB66C5833DB7}"/>
              </a:ext>
            </a:extLst>
          </p:cNvPr>
          <p:cNvSpPr txBox="1"/>
          <p:nvPr/>
        </p:nvSpPr>
        <p:spPr>
          <a:xfrm>
            <a:off x="642543" y="2232012"/>
            <a:ext cx="10580915" cy="461665"/>
          </a:xfrm>
          <a:prstGeom prst="rect">
            <a:avLst/>
          </a:prstGeom>
          <a:noFill/>
        </p:spPr>
        <p:txBody>
          <a:bodyPr wrap="square" rtlCol="0">
            <a:spAutoFit/>
          </a:bodyPr>
          <a:lstStyle/>
          <a:p>
            <a:r>
              <a:rPr lang="en-US" sz="2400" dirty="0">
                <a:hlinkClick r:id="rId3"/>
              </a:rPr>
              <a:t>Graduated approach briefings – Professional resources (lincolnshire.gov.uk)</a:t>
            </a:r>
            <a:endParaRPr lang="en-GB" sz="2400" dirty="0"/>
          </a:p>
        </p:txBody>
      </p:sp>
      <p:pic>
        <p:nvPicPr>
          <p:cNvPr id="6" name="Picture 5">
            <a:extLst>
              <a:ext uri="{FF2B5EF4-FFF2-40B4-BE49-F238E27FC236}">
                <a16:creationId xmlns:a16="http://schemas.microsoft.com/office/drawing/2014/main" id="{248E2DBC-FB8D-406A-53D9-DF3FF0E659B9}"/>
              </a:ext>
            </a:extLst>
          </p:cNvPr>
          <p:cNvPicPr>
            <a:picLocks noChangeAspect="1"/>
          </p:cNvPicPr>
          <p:nvPr/>
        </p:nvPicPr>
        <p:blipFill rotWithShape="1">
          <a:blip r:embed="rId4"/>
          <a:srcRect t="34989"/>
          <a:stretch/>
        </p:blipFill>
        <p:spPr>
          <a:xfrm>
            <a:off x="374254" y="2944704"/>
            <a:ext cx="5451475" cy="2392254"/>
          </a:xfrm>
          <a:prstGeom prst="rect">
            <a:avLst/>
          </a:prstGeom>
        </p:spPr>
      </p:pic>
    </p:spTree>
    <p:extLst>
      <p:ext uri="{BB962C8B-B14F-4D97-AF65-F5344CB8AC3E}">
        <p14:creationId xmlns:p14="http://schemas.microsoft.com/office/powerpoint/2010/main" val="3871086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9" name="TextBox 8">
            <a:extLst>
              <a:ext uri="{FF2B5EF4-FFF2-40B4-BE49-F238E27FC236}">
                <a16:creationId xmlns:a16="http://schemas.microsoft.com/office/drawing/2014/main" id="{8E0B7851-6623-3C0D-BC3B-B4187D8A747D}"/>
              </a:ext>
            </a:extLst>
          </p:cNvPr>
          <p:cNvSpPr txBox="1"/>
          <p:nvPr/>
        </p:nvSpPr>
        <p:spPr>
          <a:xfrm>
            <a:off x="542166" y="220429"/>
            <a:ext cx="10770500" cy="5678478"/>
          </a:xfrm>
          <a:prstGeom prst="rect">
            <a:avLst/>
          </a:prstGeom>
          <a:noFill/>
        </p:spPr>
        <p:txBody>
          <a:bodyPr wrap="square">
            <a:spAutoFit/>
          </a:bodyPr>
          <a:lstStyle/>
          <a:p>
            <a:pPr>
              <a:spcAft>
                <a:spcPts val="1000"/>
              </a:spcAft>
            </a:pPr>
            <a:r>
              <a:rPr lang="en-GB" sz="1600" u="sng" dirty="0">
                <a:effectLst/>
                <a:ea typeface="Calibri" panose="020F0502020204030204" pitchFamily="34" charset="0"/>
                <a:cs typeface="Times New Roman" panose="02020603050405020304" pitchFamily="18" charset="0"/>
              </a:rPr>
              <a:t>Agenda</a:t>
            </a:r>
            <a:endParaRPr lang="en-GB" sz="1600" dirty="0">
              <a:effectLst/>
              <a:ea typeface="MS Mincho" panose="02020609040205080304" pitchFamily="49" charset="-128"/>
              <a:cs typeface="Times New Roman" panose="02020603050405020304" pitchFamily="18" charset="0"/>
            </a:endParaRPr>
          </a:p>
          <a:p>
            <a:pPr marL="1371600" indent="-1371600">
              <a:spcAft>
                <a:spcPts val="1000"/>
              </a:spcAft>
            </a:pPr>
            <a:r>
              <a:rPr lang="en-GB" sz="1600" dirty="0">
                <a:effectLst/>
                <a:ea typeface="Calibri" panose="020F0502020204030204" pitchFamily="34" charset="0"/>
                <a:cs typeface="Times New Roman" panose="02020603050405020304" pitchFamily="18" charset="0"/>
              </a:rPr>
              <a:t>09.25 – 09.30: 	Arrival in MS Teams 'Meeting Room'. </a:t>
            </a:r>
            <a:endParaRPr lang="en-GB" sz="1600" dirty="0">
              <a:effectLst/>
              <a:ea typeface="MS Mincho" panose="02020609040205080304" pitchFamily="49" charset="-128"/>
              <a:cs typeface="Times New Roman" panose="02020603050405020304" pitchFamily="18" charset="0"/>
            </a:endParaRPr>
          </a:p>
          <a:p>
            <a:pPr marL="1371600" indent="-1371600">
              <a:spcAft>
                <a:spcPts val="1000"/>
              </a:spcAft>
            </a:pPr>
            <a:r>
              <a:rPr lang="en-GB" sz="1600" dirty="0">
                <a:effectLst/>
                <a:ea typeface="Calibri" panose="020F0502020204030204" pitchFamily="34" charset="0"/>
                <a:cs typeface="Times New Roman" panose="02020603050405020304" pitchFamily="18" charset="0"/>
              </a:rPr>
              <a:t>09.30 – 09.35: 	Welcome and Notices. </a:t>
            </a:r>
            <a:endParaRPr lang="en-GB" sz="1600" dirty="0">
              <a:effectLst/>
              <a:ea typeface="MS Mincho" panose="02020609040205080304" pitchFamily="49" charset="-128"/>
              <a:cs typeface="Times New Roman" panose="02020603050405020304" pitchFamily="18" charset="0"/>
            </a:endParaRPr>
          </a:p>
          <a:p>
            <a:pPr marL="1371600" indent="-1371600">
              <a:spcAft>
                <a:spcPts val="1000"/>
              </a:spcAft>
            </a:pPr>
            <a:r>
              <a:rPr lang="en-GB" sz="1600" dirty="0">
                <a:effectLst/>
                <a:ea typeface="Calibri" panose="020F0502020204030204" pitchFamily="34" charset="0"/>
                <a:cs typeface="Times New Roman" panose="02020603050405020304" pitchFamily="18" charset="0"/>
              </a:rPr>
              <a:t>09.35 – 09.50:	</a:t>
            </a:r>
            <a:r>
              <a:rPr lang="en-GB" sz="1600" dirty="0">
                <a:effectLst/>
                <a:ea typeface="MS Mincho" panose="02020609040205080304" pitchFamily="49" charset="-128"/>
                <a:cs typeface="Times New Roman" panose="02020603050405020304" pitchFamily="18" charset="0"/>
              </a:rPr>
              <a:t>Emily Walker – Regional Lead Whole School SEND:  </a:t>
            </a:r>
            <a:r>
              <a:rPr lang="en-GB" sz="1600" b="1" dirty="0">
                <a:effectLst/>
                <a:ea typeface="MS Mincho" panose="02020609040205080304" pitchFamily="49" charset="-128"/>
                <a:cs typeface="Times New Roman" panose="02020603050405020304" pitchFamily="18" charset="0"/>
              </a:rPr>
              <a:t>Whole School SEND updates and Teaching School Hub SEND Offer </a:t>
            </a:r>
            <a:endParaRPr lang="en-GB" sz="1600" dirty="0">
              <a:effectLst/>
              <a:ea typeface="MS Mincho" panose="02020609040205080304" pitchFamily="49" charset="-128"/>
              <a:cs typeface="Times New Roman" panose="02020603050405020304" pitchFamily="18" charset="0"/>
            </a:endParaRPr>
          </a:p>
          <a:p>
            <a:pPr marL="1371600" indent="-1371600">
              <a:spcAft>
                <a:spcPts val="1000"/>
              </a:spcAft>
            </a:pPr>
            <a:r>
              <a:rPr lang="en-GB" sz="1600" dirty="0">
                <a:effectLst/>
                <a:ea typeface="Calibri" panose="020F0502020204030204" pitchFamily="34" charset="0"/>
                <a:cs typeface="Times New Roman" panose="02020603050405020304" pitchFamily="18" charset="0"/>
              </a:rPr>
              <a:t>09.50 – 10.00: 	</a:t>
            </a:r>
            <a:r>
              <a:rPr lang="en-US" sz="1600" dirty="0">
                <a:effectLst/>
                <a:ea typeface="MS Mincho" panose="02020609040205080304" pitchFamily="49" charset="-128"/>
                <a:cs typeface="Times New Roman" panose="02020603050405020304" pitchFamily="18" charset="0"/>
              </a:rPr>
              <a:t>Karen Richardson – Inclusion Team Manager: </a:t>
            </a:r>
            <a:r>
              <a:rPr lang="en-US" sz="1600" b="1" dirty="0">
                <a:effectLst/>
                <a:ea typeface="MS Mincho" panose="02020609040205080304" pitchFamily="49" charset="-128"/>
                <a:cs typeface="Times New Roman" panose="02020603050405020304" pitchFamily="18" charset="0"/>
              </a:rPr>
              <a:t>Ladder of </a:t>
            </a:r>
            <a:r>
              <a:rPr lang="en-US" sz="1600" b="1" dirty="0" err="1">
                <a:effectLst/>
                <a:ea typeface="MS Mincho" panose="02020609040205080304" pitchFamily="49" charset="-128"/>
                <a:cs typeface="Times New Roman" panose="02020603050405020304" pitchFamily="18" charset="0"/>
              </a:rPr>
              <a:t>Behavioural</a:t>
            </a:r>
            <a:r>
              <a:rPr lang="en-US" sz="1600" b="1" dirty="0">
                <a:effectLst/>
                <a:ea typeface="MS Mincho" panose="02020609040205080304" pitchFamily="49" charset="-128"/>
                <a:cs typeface="Times New Roman" panose="02020603050405020304" pitchFamily="18" charset="0"/>
              </a:rPr>
              <a:t> Intervention update</a:t>
            </a:r>
            <a:endParaRPr lang="en-GB" sz="1600" dirty="0">
              <a:effectLst/>
              <a:ea typeface="MS Mincho" panose="02020609040205080304" pitchFamily="49" charset="-128"/>
              <a:cs typeface="Times New Roman" panose="02020603050405020304" pitchFamily="18" charset="0"/>
            </a:endParaRPr>
          </a:p>
          <a:p>
            <a:pPr marL="1371600" indent="-1371600">
              <a:spcAft>
                <a:spcPts val="1000"/>
              </a:spcAft>
            </a:pPr>
            <a:r>
              <a:rPr lang="en-US" sz="1600" dirty="0">
                <a:effectLst/>
                <a:ea typeface="MS Mincho" panose="02020609040205080304" pitchFamily="49" charset="-128"/>
                <a:cs typeface="Times New Roman" panose="02020603050405020304" pitchFamily="18" charset="0"/>
              </a:rPr>
              <a:t>10.00 – 10.05: 	Lincolnshire Parent Carer Forum:</a:t>
            </a:r>
            <a:r>
              <a:rPr lang="en-US" sz="1600" b="1" dirty="0">
                <a:effectLst/>
                <a:ea typeface="MS Mincho" panose="02020609040205080304" pitchFamily="49" charset="-128"/>
                <a:cs typeface="Times New Roman" panose="02020603050405020304" pitchFamily="18" charset="0"/>
              </a:rPr>
              <a:t> Updates </a:t>
            </a:r>
            <a:endParaRPr lang="en-GB" sz="1600" dirty="0">
              <a:effectLst/>
              <a:ea typeface="MS Mincho" panose="02020609040205080304" pitchFamily="49" charset="-128"/>
              <a:cs typeface="Times New Roman" panose="02020603050405020304" pitchFamily="18" charset="0"/>
            </a:endParaRPr>
          </a:p>
          <a:p>
            <a:pPr marL="1371600" indent="-1371600"/>
            <a:r>
              <a:rPr lang="en-GB" sz="1600" dirty="0">
                <a:effectLst/>
                <a:ea typeface="Calibri" panose="020F0502020204030204" pitchFamily="34" charset="0"/>
                <a:cs typeface="Times New Roman" panose="02020603050405020304" pitchFamily="18" charset="0"/>
              </a:rPr>
              <a:t>10.05 – 11.05</a:t>
            </a:r>
            <a:r>
              <a:rPr lang="en-GB" sz="1600" b="1" dirty="0">
                <a:effectLst/>
                <a:ea typeface="Calibri" panose="020F0502020204030204" pitchFamily="34" charset="0"/>
                <a:cs typeface="Times New Roman" panose="02020603050405020304" pitchFamily="18" charset="0"/>
              </a:rPr>
              <a:t> 	</a:t>
            </a:r>
            <a:r>
              <a:rPr lang="en-US" sz="1600" dirty="0">
                <a:effectLst/>
                <a:ea typeface="MS Mincho" panose="02020609040205080304" pitchFamily="49" charset="-128"/>
                <a:cs typeface="Times New Roman" panose="02020603050405020304" pitchFamily="18" charset="0"/>
              </a:rPr>
              <a:t>PRT &amp; EBSA Caseworkers: </a:t>
            </a:r>
            <a:r>
              <a:rPr lang="en-GB" sz="1600" b="1" dirty="0">
                <a:effectLst/>
                <a:ea typeface="MS Mincho" panose="02020609040205080304" pitchFamily="49" charset="-128"/>
                <a:cs typeface="Times New Roman" panose="02020603050405020304" pitchFamily="18" charset="0"/>
              </a:rPr>
              <a:t>Introducing the new EBSA Pathway.</a:t>
            </a:r>
            <a:endParaRPr lang="en-GB" sz="1600" dirty="0">
              <a:effectLst/>
              <a:ea typeface="MS Mincho" panose="02020609040205080304" pitchFamily="49" charset="-128"/>
              <a:cs typeface="Times New Roman" panose="02020603050405020304" pitchFamily="18" charset="0"/>
            </a:endParaRPr>
          </a:p>
          <a:p>
            <a:pPr marL="1371600" indent="-1371600"/>
            <a:r>
              <a:rPr lang="en-GB" sz="1600" b="1" dirty="0">
                <a:effectLst/>
                <a:ea typeface="MS Mincho" panose="02020609040205080304" pitchFamily="49" charset="-128"/>
                <a:cs typeface="Times New Roman" panose="02020603050405020304" pitchFamily="18" charset="0"/>
              </a:rPr>
              <a:t> </a:t>
            </a:r>
            <a:r>
              <a:rPr lang="en-US" sz="1600" dirty="0">
                <a:effectLst/>
                <a:ea typeface="MS Mincho" panose="02020609040205080304" pitchFamily="49" charset="-128"/>
                <a:cs typeface="Times New Roman" panose="02020603050405020304" pitchFamily="18" charset="0"/>
              </a:rPr>
              <a:t>	</a:t>
            </a:r>
            <a:r>
              <a:rPr lang="en-US" sz="1600" b="1" dirty="0">
                <a:effectLst/>
                <a:highlight>
                  <a:srgbClr val="FFFF00"/>
                </a:highlight>
                <a:ea typeface="MS Mincho" panose="02020609040205080304" pitchFamily="49" charset="-128"/>
                <a:cs typeface="Times New Roman" panose="02020603050405020304" pitchFamily="18" charset="0"/>
              </a:rPr>
              <a:t>(N.B. Please bring your Pastoral Lead or whoever supports EBSA in your setting along to this session if you possibly can.)</a:t>
            </a:r>
            <a:endParaRPr lang="en-GB" sz="1600" dirty="0">
              <a:effectLst/>
              <a:ea typeface="MS Mincho" panose="02020609040205080304" pitchFamily="49" charset="-128"/>
              <a:cs typeface="Times New Roman" panose="02020603050405020304" pitchFamily="18" charset="0"/>
            </a:endParaRPr>
          </a:p>
          <a:p>
            <a:pPr marL="1371600" indent="-1371600">
              <a:spcAft>
                <a:spcPts val="1000"/>
              </a:spcAft>
            </a:pPr>
            <a:r>
              <a:rPr lang="en-GB" sz="1600" b="1" dirty="0">
                <a:effectLst/>
                <a:ea typeface="Calibri" panose="020F0502020204030204" pitchFamily="34" charset="0"/>
                <a:cs typeface="Times New Roman" panose="02020603050405020304" pitchFamily="18" charset="0"/>
              </a:rPr>
              <a:t> </a:t>
            </a:r>
          </a:p>
          <a:p>
            <a:pPr marL="1371600" indent="-1371600">
              <a:spcAft>
                <a:spcPts val="1000"/>
              </a:spcAft>
            </a:pPr>
            <a:r>
              <a:rPr lang="en-GB" sz="1600" dirty="0">
                <a:effectLst/>
                <a:ea typeface="Calibri" panose="020F0502020204030204" pitchFamily="34" charset="0"/>
                <a:cs typeface="Times New Roman" panose="02020603050405020304" pitchFamily="18" charset="0"/>
              </a:rPr>
              <a:t>11.05 – 11.10</a:t>
            </a:r>
            <a:r>
              <a:rPr lang="en-GB" sz="1600" b="1" dirty="0">
                <a:effectLst/>
                <a:ea typeface="Calibri" panose="020F0502020204030204" pitchFamily="34" charset="0"/>
                <a:cs typeface="Times New Roman" panose="02020603050405020304" pitchFamily="18" charset="0"/>
              </a:rPr>
              <a:t> 	Comfort break</a:t>
            </a:r>
            <a:endParaRPr lang="en-GB" sz="1600" dirty="0">
              <a:effectLst/>
              <a:ea typeface="MS Mincho" panose="02020609040205080304" pitchFamily="49" charset="-128"/>
              <a:cs typeface="Times New Roman" panose="02020603050405020304" pitchFamily="18" charset="0"/>
            </a:endParaRPr>
          </a:p>
          <a:p>
            <a:pPr marL="1371600" indent="-1371600">
              <a:spcAft>
                <a:spcPts val="1000"/>
              </a:spcAft>
            </a:pPr>
            <a:r>
              <a:rPr lang="en-GB" sz="1600" dirty="0">
                <a:effectLst/>
                <a:ea typeface="Calibri" panose="020F0502020204030204" pitchFamily="34" charset="0"/>
                <a:cs typeface="Times New Roman" panose="02020603050405020304" pitchFamily="18" charset="0"/>
              </a:rPr>
              <a:t>11.10 – 11.40</a:t>
            </a:r>
            <a:r>
              <a:rPr lang="en-GB" sz="1600" b="1" dirty="0">
                <a:effectLst/>
                <a:ea typeface="Calibri" panose="020F0502020204030204" pitchFamily="34" charset="0"/>
                <a:cs typeface="Times New Roman" panose="02020603050405020304" pitchFamily="18" charset="0"/>
              </a:rPr>
              <a:t> </a:t>
            </a:r>
            <a:r>
              <a:rPr lang="en-US" sz="1600" dirty="0">
                <a:effectLst/>
                <a:ea typeface="MS Mincho" panose="02020609040205080304" pitchFamily="49" charset="-128"/>
                <a:cs typeface="Times New Roman" panose="02020603050405020304" pitchFamily="18" charset="0"/>
              </a:rPr>
              <a:t>	</a:t>
            </a:r>
            <a:r>
              <a:rPr lang="en-GB" sz="1600" dirty="0">
                <a:effectLst/>
                <a:ea typeface="Calibri" panose="020F0502020204030204" pitchFamily="34" charset="0"/>
                <a:cs typeface="Times New Roman" panose="02020603050405020304" pitchFamily="18" charset="0"/>
              </a:rPr>
              <a:t>Josie Pedersen – SEND Team Manager and Nicola Carter – Inclusion Team Manager: </a:t>
            </a:r>
            <a:r>
              <a:rPr lang="en-GB" sz="1600" b="1" dirty="0">
                <a:effectLst/>
                <a:ea typeface="Calibri" panose="020F0502020204030204" pitchFamily="34" charset="0"/>
                <a:cs typeface="Times New Roman" panose="02020603050405020304" pitchFamily="18" charset="0"/>
              </a:rPr>
              <a:t>SEN Census Guidance document</a:t>
            </a:r>
            <a:endParaRPr lang="en-GB" sz="1600" dirty="0">
              <a:effectLst/>
              <a:ea typeface="MS Mincho" panose="02020609040205080304" pitchFamily="49" charset="-128"/>
              <a:cs typeface="Times New Roman" panose="02020603050405020304" pitchFamily="18" charset="0"/>
            </a:endParaRPr>
          </a:p>
          <a:p>
            <a:pPr marL="1371600" indent="-1371600"/>
            <a:r>
              <a:rPr lang="en-US" sz="1600" dirty="0">
                <a:effectLst/>
                <a:ea typeface="MS Mincho" panose="02020609040205080304" pitchFamily="49" charset="-128"/>
                <a:cs typeface="Times New Roman" panose="02020603050405020304" pitchFamily="18" charset="0"/>
              </a:rPr>
              <a:t>11.40 – 12.00: 	</a:t>
            </a:r>
            <a:r>
              <a:rPr lang="en-GB" sz="1600" dirty="0">
                <a:effectLst/>
                <a:ea typeface="MS Mincho" panose="02020609040205080304" pitchFamily="49" charset="-128"/>
                <a:cs typeface="Times New Roman" panose="02020603050405020304" pitchFamily="18" charset="0"/>
              </a:rPr>
              <a:t>ADHD Lincs – </a:t>
            </a:r>
            <a:r>
              <a:rPr lang="en-GB" sz="1600" b="1" dirty="0">
                <a:effectLst/>
                <a:ea typeface="MS Mincho" panose="02020609040205080304" pitchFamily="49" charset="-128"/>
                <a:cs typeface="Times New Roman" panose="02020603050405020304" pitchFamily="18" charset="0"/>
              </a:rPr>
              <a:t>Supporting students with ADHD</a:t>
            </a:r>
            <a:endParaRPr lang="en-GB" sz="1600" dirty="0">
              <a:effectLst/>
              <a:ea typeface="MS Mincho" panose="02020609040205080304" pitchFamily="49" charset="-128"/>
              <a:cs typeface="Times New Roman" panose="02020603050405020304" pitchFamily="18" charset="0"/>
            </a:endParaRPr>
          </a:p>
          <a:p>
            <a:pPr marL="1371600" indent="-1371600"/>
            <a:r>
              <a:rPr lang="en-US" sz="1600" dirty="0">
                <a:effectLst/>
                <a:ea typeface="MS Mincho" panose="02020609040205080304" pitchFamily="49" charset="-128"/>
                <a:cs typeface="Times New Roman" panose="02020603050405020304" pitchFamily="18" charset="0"/>
              </a:rPr>
              <a:t> </a:t>
            </a:r>
            <a:endParaRPr lang="en-GB" sz="1600" dirty="0">
              <a:effectLst/>
              <a:ea typeface="MS Mincho" panose="02020609040205080304" pitchFamily="49" charset="-128"/>
              <a:cs typeface="Times New Roman" panose="02020603050405020304" pitchFamily="18" charset="0"/>
            </a:endParaRPr>
          </a:p>
          <a:p>
            <a:r>
              <a:rPr lang="en-US" sz="1600" dirty="0">
                <a:effectLst/>
                <a:ea typeface="MS Mincho" panose="02020609040205080304" pitchFamily="49" charset="-128"/>
                <a:cs typeface="Times New Roman" panose="02020603050405020304" pitchFamily="18" charset="0"/>
              </a:rPr>
              <a:t>12.00:	</a:t>
            </a:r>
            <a:r>
              <a:rPr lang="en-US" sz="1600" dirty="0">
                <a:ea typeface="MS Mincho" panose="02020609040205080304" pitchFamily="49" charset="-128"/>
                <a:cs typeface="Times New Roman" panose="02020603050405020304" pitchFamily="18" charset="0"/>
              </a:rPr>
              <a:t>          </a:t>
            </a:r>
            <a:r>
              <a:rPr lang="en-US" sz="1600" b="1" dirty="0">
                <a:effectLst/>
                <a:ea typeface="MS Mincho" panose="02020609040205080304" pitchFamily="49" charset="-128"/>
                <a:cs typeface="Times New Roman" panose="02020603050405020304" pitchFamily="18" charset="0"/>
              </a:rPr>
              <a:t>Close</a:t>
            </a:r>
            <a:endParaRPr lang="en-GB" sz="1600" dirty="0">
              <a:effectLst/>
              <a:ea typeface="MS Mincho" panose="02020609040205080304" pitchFamily="49" charset="-128"/>
              <a:cs typeface="Times New Roman" panose="02020603050405020304" pitchFamily="18" charset="0"/>
            </a:endParaRPr>
          </a:p>
          <a:p>
            <a:pPr>
              <a:spcAft>
                <a:spcPts val="1000"/>
              </a:spcAft>
            </a:pPr>
            <a:r>
              <a:rPr lang="en-GB" sz="1600" u="none" strike="noStrike" dirty="0">
                <a:effectLst/>
                <a:ea typeface="Calibri" panose="020F0502020204030204" pitchFamily="34" charset="0"/>
                <a:cs typeface="Times New Roman" panose="02020603050405020304" pitchFamily="18" charset="0"/>
              </a:rPr>
              <a:t> </a:t>
            </a:r>
            <a:endParaRPr lang="en-GB" sz="1600" dirty="0">
              <a:effectLst/>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297805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9" name="TextBox 8">
            <a:extLst>
              <a:ext uri="{FF2B5EF4-FFF2-40B4-BE49-F238E27FC236}">
                <a16:creationId xmlns:a16="http://schemas.microsoft.com/office/drawing/2014/main" id="{8E0B7851-6623-3C0D-BC3B-B4187D8A747D}"/>
              </a:ext>
            </a:extLst>
          </p:cNvPr>
          <p:cNvSpPr txBox="1"/>
          <p:nvPr/>
        </p:nvSpPr>
        <p:spPr>
          <a:xfrm>
            <a:off x="420786" y="43458"/>
            <a:ext cx="10770500" cy="6278642"/>
          </a:xfrm>
          <a:prstGeom prst="rect">
            <a:avLst/>
          </a:prstGeom>
          <a:noFill/>
        </p:spPr>
        <p:txBody>
          <a:bodyPr wrap="square">
            <a:spAutoFit/>
          </a:bodyPr>
          <a:lstStyle/>
          <a:p>
            <a:pPr>
              <a:spcAft>
                <a:spcPts val="1000"/>
              </a:spcAft>
            </a:pPr>
            <a:r>
              <a:rPr lang="en-GB" sz="1600" u="sng" dirty="0">
                <a:effectLst/>
                <a:ea typeface="Calibri" panose="020F0502020204030204" pitchFamily="34" charset="0"/>
                <a:cs typeface="Times New Roman" panose="02020603050405020304" pitchFamily="18" charset="0"/>
              </a:rPr>
              <a:t>Agenda</a:t>
            </a:r>
            <a:endParaRPr lang="en-GB" sz="1600" dirty="0">
              <a:effectLst/>
              <a:ea typeface="MS Mincho" panose="02020609040205080304" pitchFamily="49" charset="-128"/>
              <a:cs typeface="Times New Roman" panose="02020603050405020304" pitchFamily="18" charset="0"/>
            </a:endParaRPr>
          </a:p>
          <a:p>
            <a:pPr marL="1371600" indent="-1371600">
              <a:spcAft>
                <a:spcPts val="1000"/>
              </a:spcAft>
            </a:pPr>
            <a:r>
              <a:rPr lang="en-GB" sz="1600" dirty="0">
                <a:effectLst/>
                <a:ea typeface="Calibri" panose="020F0502020204030204" pitchFamily="34" charset="0"/>
                <a:cs typeface="Times New Roman" panose="02020603050405020304" pitchFamily="18" charset="0"/>
              </a:rPr>
              <a:t>12.55 – 13.00: 	Arrival in MS Teams 'Meeting Room'. </a:t>
            </a:r>
            <a:endParaRPr lang="en-GB" sz="1600" dirty="0">
              <a:effectLst/>
              <a:ea typeface="MS Mincho" panose="02020609040205080304" pitchFamily="49" charset="-128"/>
              <a:cs typeface="Times New Roman" panose="02020603050405020304" pitchFamily="18" charset="0"/>
            </a:endParaRPr>
          </a:p>
          <a:p>
            <a:pPr marL="1371600" indent="-1371600">
              <a:spcAft>
                <a:spcPts val="1000"/>
              </a:spcAft>
            </a:pPr>
            <a:r>
              <a:rPr lang="en-GB" sz="1600" dirty="0">
                <a:effectLst/>
                <a:ea typeface="Calibri" panose="020F0502020204030204" pitchFamily="34" charset="0"/>
                <a:cs typeface="Times New Roman" panose="02020603050405020304" pitchFamily="18" charset="0"/>
              </a:rPr>
              <a:t>13.00 – 13.05: 	Welcome and Notices. </a:t>
            </a:r>
            <a:endParaRPr lang="en-GB" sz="1600" dirty="0">
              <a:effectLst/>
              <a:ea typeface="MS Mincho" panose="02020609040205080304" pitchFamily="49" charset="-128"/>
              <a:cs typeface="Times New Roman" panose="02020603050405020304" pitchFamily="18" charset="0"/>
            </a:endParaRPr>
          </a:p>
          <a:p>
            <a:pPr marL="1371600" indent="-1371600">
              <a:spcAft>
                <a:spcPts val="1000"/>
              </a:spcAft>
            </a:pPr>
            <a:r>
              <a:rPr lang="en-GB" sz="1600" dirty="0">
                <a:effectLst/>
                <a:ea typeface="Calibri" panose="020F0502020204030204" pitchFamily="34" charset="0"/>
                <a:cs typeface="Times New Roman" panose="02020603050405020304" pitchFamily="18" charset="0"/>
              </a:rPr>
              <a:t>13.05 – 13.20:	</a:t>
            </a:r>
            <a:r>
              <a:rPr lang="en-GB" sz="1600" dirty="0">
                <a:effectLst/>
                <a:ea typeface="MS Mincho" panose="02020609040205080304" pitchFamily="49" charset="-128"/>
                <a:cs typeface="Times New Roman" panose="02020603050405020304" pitchFamily="18" charset="0"/>
              </a:rPr>
              <a:t>Emily Walker – Regional Lead Whole School SEND: </a:t>
            </a:r>
            <a:r>
              <a:rPr lang="en-US" sz="1600" b="1" dirty="0">
                <a:effectLst/>
                <a:ea typeface="MS Mincho" panose="02020609040205080304" pitchFamily="49" charset="-128"/>
                <a:cs typeface="Times New Roman" panose="02020603050405020304" pitchFamily="18" charset="0"/>
              </a:rPr>
              <a:t>SEND Workforce Development Project</a:t>
            </a:r>
            <a:r>
              <a:rPr lang="en-US" sz="1600" dirty="0">
                <a:effectLst/>
                <a:ea typeface="MS Mincho" panose="02020609040205080304" pitchFamily="49" charset="-128"/>
                <a:cs typeface="Times New Roman" panose="02020603050405020304" pitchFamily="18" charset="0"/>
              </a:rPr>
              <a:t> </a:t>
            </a:r>
            <a:r>
              <a:rPr lang="en-US" sz="1600" b="1" dirty="0">
                <a:effectLst/>
                <a:ea typeface="MS Mincho" panose="02020609040205080304" pitchFamily="49" charset="-128"/>
                <a:cs typeface="Times New Roman" panose="02020603050405020304" pitchFamily="18" charset="0"/>
              </a:rPr>
              <a:t> </a:t>
            </a:r>
            <a:r>
              <a:rPr lang="en-GB" sz="1600" b="1" dirty="0">
                <a:effectLst/>
                <a:ea typeface="MS Mincho" panose="02020609040205080304" pitchFamily="49" charset="-128"/>
                <a:cs typeface="Times New Roman" panose="02020603050405020304" pitchFamily="18" charset="0"/>
              </a:rPr>
              <a:t>updates; Whole School SEND updates and Teaching School Hub SEND Offer </a:t>
            </a:r>
            <a:endParaRPr lang="en-GB" sz="1600" dirty="0">
              <a:effectLst/>
              <a:ea typeface="MS Mincho" panose="02020609040205080304" pitchFamily="49" charset="-128"/>
              <a:cs typeface="Times New Roman" panose="02020603050405020304" pitchFamily="18" charset="0"/>
            </a:endParaRPr>
          </a:p>
          <a:p>
            <a:pPr marL="1371600" indent="-1371600">
              <a:spcAft>
                <a:spcPts val="1000"/>
              </a:spcAft>
            </a:pPr>
            <a:r>
              <a:rPr lang="en-US" sz="1600" dirty="0">
                <a:effectLst/>
                <a:ea typeface="MS Mincho" panose="02020609040205080304" pitchFamily="49" charset="-128"/>
                <a:cs typeface="Times New Roman" panose="02020603050405020304" pitchFamily="18" charset="0"/>
              </a:rPr>
              <a:t>13.20 – 13.30:	Karen Richardson – Inclusion Team Manager:</a:t>
            </a:r>
            <a:r>
              <a:rPr lang="en-US" sz="1600" b="1" dirty="0">
                <a:effectLst/>
                <a:ea typeface="MS Mincho" panose="02020609040205080304" pitchFamily="49" charset="-128"/>
                <a:cs typeface="Times New Roman" panose="02020603050405020304" pitchFamily="18" charset="0"/>
              </a:rPr>
              <a:t> Ladder of </a:t>
            </a:r>
            <a:r>
              <a:rPr lang="en-US" sz="1600" b="1" dirty="0" err="1">
                <a:effectLst/>
                <a:ea typeface="MS Mincho" panose="02020609040205080304" pitchFamily="49" charset="-128"/>
                <a:cs typeface="Times New Roman" panose="02020603050405020304" pitchFamily="18" charset="0"/>
              </a:rPr>
              <a:t>Behavioural</a:t>
            </a:r>
            <a:r>
              <a:rPr lang="en-US" sz="1600" b="1" dirty="0">
                <a:effectLst/>
                <a:ea typeface="MS Mincho" panose="02020609040205080304" pitchFamily="49" charset="-128"/>
                <a:cs typeface="Times New Roman" panose="02020603050405020304" pitchFamily="18" charset="0"/>
              </a:rPr>
              <a:t> Intervention update</a:t>
            </a:r>
            <a:endParaRPr lang="en-GB" sz="1600" dirty="0">
              <a:effectLst/>
              <a:ea typeface="MS Mincho" panose="02020609040205080304" pitchFamily="49" charset="-128"/>
              <a:cs typeface="Times New Roman" panose="02020603050405020304" pitchFamily="18" charset="0"/>
            </a:endParaRPr>
          </a:p>
          <a:p>
            <a:pPr marL="1371600" indent="-1371600"/>
            <a:r>
              <a:rPr lang="en-US" sz="1600" dirty="0">
                <a:effectLst/>
                <a:ea typeface="MS Mincho" panose="02020609040205080304" pitchFamily="49" charset="-128"/>
                <a:cs typeface="Times New Roman" panose="02020603050405020304" pitchFamily="18" charset="0"/>
              </a:rPr>
              <a:t>13.30 – 14.00: 	</a:t>
            </a:r>
            <a:r>
              <a:rPr lang="en-GB" sz="1600" dirty="0">
                <a:effectLst/>
                <a:ea typeface="MS Mincho" panose="02020609040205080304" pitchFamily="49" charset="-128"/>
                <a:cs typeface="Times New Roman" panose="02020603050405020304" pitchFamily="18" charset="0"/>
              </a:rPr>
              <a:t>Josie Pedersen – SEND Team Manager and Nicola Carter – Inclusion Team Manager: </a:t>
            </a:r>
            <a:r>
              <a:rPr lang="en-GB" sz="1600" b="1" dirty="0">
                <a:effectLst/>
                <a:ea typeface="MS Mincho" panose="02020609040205080304" pitchFamily="49" charset="-128"/>
                <a:cs typeface="Times New Roman" panose="02020603050405020304" pitchFamily="18" charset="0"/>
              </a:rPr>
              <a:t>SEN Census Guidance document</a:t>
            </a:r>
            <a:r>
              <a:rPr lang="en-GB" sz="1600" dirty="0">
                <a:effectLst/>
                <a:ea typeface="MS Mincho" panose="02020609040205080304" pitchFamily="49" charset="-128"/>
                <a:cs typeface="Times New Roman" panose="02020603050405020304" pitchFamily="18" charset="0"/>
              </a:rPr>
              <a:t> </a:t>
            </a:r>
          </a:p>
          <a:p>
            <a:pPr marL="1371600" indent="-1371600"/>
            <a:r>
              <a:rPr lang="en-US" sz="1600" dirty="0">
                <a:effectLst/>
                <a:ea typeface="MS Mincho" panose="02020609040205080304" pitchFamily="49" charset="-128"/>
                <a:cs typeface="Times New Roman" panose="02020603050405020304" pitchFamily="18" charset="0"/>
              </a:rPr>
              <a:t> </a:t>
            </a:r>
            <a:endParaRPr lang="en-GB" sz="1600" dirty="0">
              <a:effectLst/>
              <a:ea typeface="MS Mincho" panose="02020609040205080304" pitchFamily="49" charset="-128"/>
              <a:cs typeface="Times New Roman" panose="02020603050405020304" pitchFamily="18" charset="0"/>
            </a:endParaRPr>
          </a:p>
          <a:p>
            <a:pPr marL="1371600" indent="-1371600"/>
            <a:r>
              <a:rPr lang="en-US" sz="1600" dirty="0">
                <a:effectLst/>
                <a:ea typeface="MS Mincho" panose="02020609040205080304" pitchFamily="49" charset="-128"/>
                <a:cs typeface="Times New Roman" panose="02020603050405020304" pitchFamily="18" charset="0"/>
              </a:rPr>
              <a:t>14.00 – 14:05:	Lincolnshire Parent Carer Forum: </a:t>
            </a:r>
            <a:r>
              <a:rPr lang="en-US" sz="1600" b="1" dirty="0">
                <a:effectLst/>
                <a:ea typeface="MS Mincho" panose="02020609040205080304" pitchFamily="49" charset="-128"/>
                <a:cs typeface="Times New Roman" panose="02020603050405020304" pitchFamily="18" charset="0"/>
              </a:rPr>
              <a:t>Updates</a:t>
            </a:r>
            <a:endParaRPr lang="en-GB" sz="1600" dirty="0">
              <a:effectLst/>
              <a:ea typeface="MS Mincho" panose="02020609040205080304" pitchFamily="49" charset="-128"/>
              <a:cs typeface="Times New Roman" panose="02020603050405020304" pitchFamily="18" charset="0"/>
            </a:endParaRPr>
          </a:p>
          <a:p>
            <a:pPr marL="1371600" indent="-1371600"/>
            <a:r>
              <a:rPr lang="en-US" sz="1600" b="1" dirty="0">
                <a:effectLst/>
                <a:ea typeface="MS Mincho" panose="02020609040205080304" pitchFamily="49" charset="-128"/>
                <a:cs typeface="Times New Roman" panose="02020603050405020304" pitchFamily="18" charset="0"/>
              </a:rPr>
              <a:t> </a:t>
            </a:r>
            <a:endParaRPr lang="en-GB" sz="1600" dirty="0">
              <a:effectLst/>
              <a:ea typeface="MS Mincho" panose="02020609040205080304" pitchFamily="49" charset="-128"/>
              <a:cs typeface="Times New Roman" panose="02020603050405020304" pitchFamily="18" charset="0"/>
            </a:endParaRPr>
          </a:p>
          <a:p>
            <a:pPr marL="1371600" indent="-1371600"/>
            <a:r>
              <a:rPr lang="en-US" sz="1600" dirty="0">
                <a:effectLst/>
                <a:ea typeface="MS Mincho" panose="02020609040205080304" pitchFamily="49" charset="-128"/>
                <a:cs typeface="Times New Roman" panose="02020603050405020304" pitchFamily="18" charset="0"/>
              </a:rPr>
              <a:t>14.05 – 14.10: 	</a:t>
            </a:r>
            <a:r>
              <a:rPr lang="en-US" sz="1600" b="1" dirty="0">
                <a:effectLst/>
                <a:ea typeface="MS Mincho" panose="02020609040205080304" pitchFamily="49" charset="-128"/>
                <a:cs typeface="Times New Roman" panose="02020603050405020304" pitchFamily="18" charset="0"/>
              </a:rPr>
              <a:t>Comfort Break</a:t>
            </a:r>
            <a:endParaRPr lang="en-GB" sz="1600" dirty="0">
              <a:effectLst/>
              <a:ea typeface="MS Mincho" panose="02020609040205080304" pitchFamily="49" charset="-128"/>
              <a:cs typeface="Times New Roman" panose="02020603050405020304" pitchFamily="18" charset="0"/>
            </a:endParaRPr>
          </a:p>
          <a:p>
            <a:pPr marL="1371600" indent="-1371600"/>
            <a:r>
              <a:rPr lang="en-US" sz="1600" dirty="0">
                <a:effectLst/>
                <a:ea typeface="MS Mincho" panose="02020609040205080304" pitchFamily="49" charset="-128"/>
                <a:cs typeface="Times New Roman" panose="02020603050405020304" pitchFamily="18" charset="0"/>
              </a:rPr>
              <a:t> </a:t>
            </a:r>
            <a:endParaRPr lang="en-GB" sz="1600" dirty="0">
              <a:effectLst/>
              <a:ea typeface="MS Mincho" panose="02020609040205080304" pitchFamily="49" charset="-128"/>
              <a:cs typeface="Times New Roman" panose="02020603050405020304" pitchFamily="18" charset="0"/>
            </a:endParaRPr>
          </a:p>
          <a:p>
            <a:pPr marL="1371600" indent="-1371600"/>
            <a:r>
              <a:rPr lang="en-US" sz="1600" dirty="0">
                <a:effectLst/>
                <a:ea typeface="MS Mincho" panose="02020609040205080304" pitchFamily="49" charset="-128"/>
                <a:cs typeface="Times New Roman" panose="02020603050405020304" pitchFamily="18" charset="0"/>
              </a:rPr>
              <a:t>14.10 – 15.10: 	PRT &amp; EBSA Caseworkers: </a:t>
            </a:r>
            <a:r>
              <a:rPr lang="en-GB" sz="1600" b="1" dirty="0">
                <a:effectLst/>
                <a:ea typeface="MS Mincho" panose="02020609040205080304" pitchFamily="49" charset="-128"/>
                <a:cs typeface="Times New Roman" panose="02020603050405020304" pitchFamily="18" charset="0"/>
              </a:rPr>
              <a:t>Introducing the new EBSA Pathway.</a:t>
            </a:r>
            <a:endParaRPr lang="en-GB" sz="1600" dirty="0">
              <a:effectLst/>
              <a:ea typeface="MS Mincho" panose="02020609040205080304" pitchFamily="49" charset="-128"/>
              <a:cs typeface="Times New Roman" panose="02020603050405020304" pitchFamily="18" charset="0"/>
            </a:endParaRPr>
          </a:p>
          <a:p>
            <a:pPr marL="1371600" indent="-1371600"/>
            <a:r>
              <a:rPr lang="en-GB" sz="1600" b="1" dirty="0">
                <a:effectLst/>
                <a:ea typeface="MS Mincho" panose="02020609040205080304" pitchFamily="49" charset="-128"/>
                <a:cs typeface="Times New Roman" panose="02020603050405020304" pitchFamily="18" charset="0"/>
              </a:rPr>
              <a:t> </a:t>
            </a:r>
            <a:r>
              <a:rPr lang="en-US" sz="1600" dirty="0">
                <a:effectLst/>
                <a:ea typeface="MS Mincho" panose="02020609040205080304" pitchFamily="49" charset="-128"/>
                <a:cs typeface="Times New Roman" panose="02020603050405020304" pitchFamily="18" charset="0"/>
              </a:rPr>
              <a:t>	</a:t>
            </a:r>
            <a:r>
              <a:rPr lang="en-US" sz="1600" b="1" dirty="0">
                <a:effectLst/>
                <a:highlight>
                  <a:srgbClr val="FFFF00"/>
                </a:highlight>
                <a:ea typeface="MS Mincho" panose="02020609040205080304" pitchFamily="49" charset="-128"/>
                <a:cs typeface="Times New Roman" panose="02020603050405020304" pitchFamily="18" charset="0"/>
              </a:rPr>
              <a:t>(N.B. Please bring your Pastoral Lead or whoever supports EBSA in your setting along to this session if you possibly can.)</a:t>
            </a:r>
            <a:endParaRPr lang="en-GB" sz="1600" dirty="0">
              <a:effectLst/>
              <a:ea typeface="MS Mincho" panose="02020609040205080304" pitchFamily="49" charset="-128"/>
              <a:cs typeface="Times New Roman" panose="02020603050405020304" pitchFamily="18" charset="0"/>
            </a:endParaRPr>
          </a:p>
          <a:p>
            <a:pPr marL="1371600" indent="-1371600"/>
            <a:r>
              <a:rPr lang="en-US" sz="1600" b="1" dirty="0">
                <a:effectLst/>
                <a:ea typeface="MS Mincho" panose="02020609040205080304" pitchFamily="49" charset="-128"/>
                <a:cs typeface="Times New Roman" panose="02020603050405020304" pitchFamily="18" charset="0"/>
              </a:rPr>
              <a:t> </a:t>
            </a:r>
            <a:r>
              <a:rPr lang="en-US" sz="1600" dirty="0">
                <a:effectLst/>
                <a:ea typeface="MS Mincho" panose="02020609040205080304" pitchFamily="49" charset="-128"/>
                <a:cs typeface="Times New Roman" panose="02020603050405020304" pitchFamily="18" charset="0"/>
              </a:rPr>
              <a:t> </a:t>
            </a:r>
            <a:endParaRPr lang="en-GB" sz="1600" dirty="0">
              <a:effectLst/>
              <a:ea typeface="MS Mincho" panose="02020609040205080304" pitchFamily="49" charset="-128"/>
              <a:cs typeface="Times New Roman" panose="02020603050405020304" pitchFamily="18" charset="0"/>
            </a:endParaRPr>
          </a:p>
          <a:p>
            <a:pPr marL="1371600" indent="-1371600"/>
            <a:r>
              <a:rPr lang="en-US" sz="1600" dirty="0">
                <a:effectLst/>
                <a:ea typeface="MS Mincho" panose="02020609040205080304" pitchFamily="49" charset="-128"/>
                <a:cs typeface="Times New Roman" panose="02020603050405020304" pitchFamily="18" charset="0"/>
              </a:rPr>
              <a:t>15.10 – 15.30: </a:t>
            </a:r>
            <a:r>
              <a:rPr lang="en-US" sz="1600" b="1" dirty="0">
                <a:effectLst/>
                <a:ea typeface="MS Mincho" panose="02020609040205080304" pitchFamily="49" charset="-128"/>
                <a:cs typeface="Times New Roman" panose="02020603050405020304" pitchFamily="18" charset="0"/>
              </a:rPr>
              <a:t>	</a:t>
            </a:r>
            <a:r>
              <a:rPr lang="en-GB" sz="1600" dirty="0">
                <a:effectLst/>
                <a:ea typeface="MS Mincho" panose="02020609040205080304" pitchFamily="49" charset="-128"/>
                <a:cs typeface="Times New Roman" panose="02020603050405020304" pitchFamily="18" charset="0"/>
              </a:rPr>
              <a:t>ADHD Lincs – </a:t>
            </a:r>
            <a:r>
              <a:rPr lang="en-GB" sz="1600" b="1" dirty="0">
                <a:effectLst/>
                <a:ea typeface="MS Mincho" panose="02020609040205080304" pitchFamily="49" charset="-128"/>
                <a:cs typeface="Times New Roman" panose="02020603050405020304" pitchFamily="18" charset="0"/>
              </a:rPr>
              <a:t>Supporting students with ADHD</a:t>
            </a:r>
            <a:endParaRPr lang="en-GB" sz="1600" dirty="0">
              <a:effectLst/>
              <a:ea typeface="MS Mincho" panose="02020609040205080304" pitchFamily="49" charset="-128"/>
              <a:cs typeface="Times New Roman" panose="02020603050405020304" pitchFamily="18" charset="0"/>
            </a:endParaRPr>
          </a:p>
          <a:p>
            <a:pPr marL="1371600" indent="-1371600"/>
            <a:r>
              <a:rPr lang="en-GB" sz="1600" b="1" dirty="0">
                <a:effectLst/>
                <a:ea typeface="MS Mincho" panose="02020609040205080304" pitchFamily="49" charset="-128"/>
                <a:cs typeface="Times New Roman" panose="02020603050405020304" pitchFamily="18" charset="0"/>
              </a:rPr>
              <a:t> </a:t>
            </a:r>
            <a:endParaRPr lang="en-GB" sz="1600" dirty="0">
              <a:effectLst/>
              <a:ea typeface="MS Mincho" panose="02020609040205080304" pitchFamily="49" charset="-128"/>
              <a:cs typeface="Times New Roman" panose="02020603050405020304" pitchFamily="18" charset="0"/>
            </a:endParaRPr>
          </a:p>
          <a:p>
            <a:r>
              <a:rPr lang="en-US" sz="1600" dirty="0">
                <a:effectLst/>
                <a:ea typeface="MS Mincho" panose="02020609040205080304" pitchFamily="49" charset="-128"/>
                <a:cs typeface="Times New Roman" panose="02020603050405020304" pitchFamily="18" charset="0"/>
              </a:rPr>
              <a:t>15.30:	</a:t>
            </a:r>
            <a:r>
              <a:rPr lang="en-US" sz="1600" dirty="0">
                <a:ea typeface="MS Mincho" panose="02020609040205080304" pitchFamily="49" charset="-128"/>
                <a:cs typeface="Times New Roman" panose="02020603050405020304" pitchFamily="18" charset="0"/>
              </a:rPr>
              <a:t>          </a:t>
            </a:r>
            <a:r>
              <a:rPr lang="en-US" sz="1600" b="1" dirty="0">
                <a:effectLst/>
                <a:ea typeface="MS Mincho" panose="02020609040205080304" pitchFamily="49" charset="-128"/>
                <a:cs typeface="Times New Roman" panose="02020603050405020304" pitchFamily="18" charset="0"/>
              </a:rPr>
              <a:t>Close</a:t>
            </a:r>
            <a:endParaRPr lang="en-GB" sz="1600" dirty="0">
              <a:effectLst/>
              <a:ea typeface="MS Mincho" panose="02020609040205080304" pitchFamily="49" charset="-128"/>
              <a:cs typeface="Times New Roman" panose="02020603050405020304" pitchFamily="18" charset="0"/>
            </a:endParaRPr>
          </a:p>
          <a:p>
            <a:pPr>
              <a:spcAft>
                <a:spcPts val="1000"/>
              </a:spcAft>
            </a:pPr>
            <a:r>
              <a:rPr lang="en-GB" sz="1600" u="none" strike="noStrike" dirty="0">
                <a:effectLst/>
                <a:latin typeface="Arial" panose="020B0604020202020204" pitchFamily="34" charset="0"/>
                <a:ea typeface="Calibri" panose="020F0502020204030204" pitchFamily="34" charset="0"/>
                <a:cs typeface="Times New Roman" panose="02020603050405020304" pitchFamily="18" charset="0"/>
              </a:rPr>
              <a:t> </a:t>
            </a:r>
            <a:endParaRPr lang="en-GB" sz="1600" dirty="0">
              <a:effectLst/>
              <a:latin typeface="Cambria" panose="02040503050406030204" pitchFamily="18" charset="0"/>
              <a:ea typeface="MS Mincho" panose="02020609040205080304" pitchFamily="49" charset="-128"/>
              <a:cs typeface="Times New Roman" panose="02020603050405020304" pitchFamily="18" charset="0"/>
            </a:endParaRPr>
          </a:p>
          <a:p>
            <a:pPr>
              <a:spcAft>
                <a:spcPts val="1000"/>
              </a:spcAft>
            </a:pPr>
            <a:r>
              <a:rPr lang="en-GB" sz="1600" u="none" strike="noStrike" dirty="0">
                <a:effectLst/>
                <a:ea typeface="Calibri" panose="020F0502020204030204" pitchFamily="34" charset="0"/>
                <a:cs typeface="Times New Roman" panose="02020603050405020304" pitchFamily="18" charset="0"/>
              </a:rPr>
              <a:t> </a:t>
            </a:r>
            <a:endParaRPr lang="en-GB" sz="1600" dirty="0">
              <a:effectLst/>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1080945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408331" y="1112432"/>
            <a:ext cx="11117494" cy="2880011"/>
          </a:xfrm>
        </p:spPr>
        <p:txBody>
          <a:bodyPr>
            <a:normAutofit/>
          </a:bodyPr>
          <a:lstStyle/>
          <a:p>
            <a:br>
              <a:rPr lang="en-GB" sz="1800" dirty="0">
                <a:effectLst/>
                <a:latin typeface="Calibri" panose="020F0502020204030204" pitchFamily="34" charset="0"/>
                <a:ea typeface="Calibri" panose="020F0502020204030204" pitchFamily="34" charset="0"/>
              </a:rPr>
            </a:br>
            <a:endParaRPr lang="en-GB" b="1" dirty="0"/>
          </a:p>
        </p:txBody>
      </p:sp>
      <p:sp>
        <p:nvSpPr>
          <p:cNvPr id="3" name="TextBox 2">
            <a:extLst>
              <a:ext uri="{FF2B5EF4-FFF2-40B4-BE49-F238E27FC236}">
                <a16:creationId xmlns:a16="http://schemas.microsoft.com/office/drawing/2014/main" id="{CBC6B7DA-827F-9358-4D89-AEBC62208A75}"/>
              </a:ext>
            </a:extLst>
          </p:cNvPr>
          <p:cNvSpPr txBox="1"/>
          <p:nvPr/>
        </p:nvSpPr>
        <p:spPr>
          <a:xfrm>
            <a:off x="461246" y="347958"/>
            <a:ext cx="10899972" cy="707886"/>
          </a:xfrm>
          <a:prstGeom prst="rect">
            <a:avLst/>
          </a:prstGeom>
          <a:noFill/>
        </p:spPr>
        <p:txBody>
          <a:bodyPr wrap="square" rtlCol="0">
            <a:spAutoFit/>
          </a:bodyPr>
          <a:lstStyle/>
          <a:p>
            <a:r>
              <a:rPr lang="en-GB" sz="4000" b="1" dirty="0"/>
              <a:t>IDL Offer</a:t>
            </a:r>
          </a:p>
        </p:txBody>
      </p:sp>
      <p:pic>
        <p:nvPicPr>
          <p:cNvPr id="7" name="Picture 6">
            <a:extLst>
              <a:ext uri="{FF2B5EF4-FFF2-40B4-BE49-F238E27FC236}">
                <a16:creationId xmlns:a16="http://schemas.microsoft.com/office/drawing/2014/main" id="{1FFB6636-6EFF-D405-7689-65B110D9FCC6}"/>
              </a:ext>
            </a:extLst>
          </p:cNvPr>
          <p:cNvPicPr>
            <a:picLocks noChangeAspect="1"/>
          </p:cNvPicPr>
          <p:nvPr/>
        </p:nvPicPr>
        <p:blipFill>
          <a:blip r:embed="rId3"/>
          <a:stretch>
            <a:fillRect/>
          </a:stretch>
        </p:blipFill>
        <p:spPr>
          <a:xfrm>
            <a:off x="461246" y="1055844"/>
            <a:ext cx="3309209" cy="4625988"/>
          </a:xfrm>
          <a:prstGeom prst="rect">
            <a:avLst/>
          </a:prstGeom>
        </p:spPr>
      </p:pic>
      <p:sp>
        <p:nvSpPr>
          <p:cNvPr id="10" name="TextBox 9">
            <a:extLst>
              <a:ext uri="{FF2B5EF4-FFF2-40B4-BE49-F238E27FC236}">
                <a16:creationId xmlns:a16="http://schemas.microsoft.com/office/drawing/2014/main" id="{0CF45ACD-2587-A934-4D00-E0C47DD35487}"/>
              </a:ext>
            </a:extLst>
          </p:cNvPr>
          <p:cNvSpPr txBox="1"/>
          <p:nvPr/>
        </p:nvSpPr>
        <p:spPr>
          <a:xfrm>
            <a:off x="5520840" y="2050322"/>
            <a:ext cx="6057900" cy="707886"/>
          </a:xfrm>
          <a:prstGeom prst="rect">
            <a:avLst/>
          </a:prstGeom>
          <a:noFill/>
        </p:spPr>
        <p:txBody>
          <a:bodyPr wrap="square" rtlCol="0">
            <a:spAutoFit/>
          </a:bodyPr>
          <a:lstStyle/>
          <a:p>
            <a:r>
              <a:rPr lang="en-US" sz="4000" dirty="0">
                <a:hlinkClick r:id="rId4"/>
              </a:rPr>
              <a:t>www.idlsgroup.com</a:t>
            </a:r>
            <a:r>
              <a:rPr lang="en-US" sz="4000" dirty="0"/>
              <a:t> </a:t>
            </a:r>
            <a:endParaRPr lang="en-GB" sz="4000" dirty="0"/>
          </a:p>
        </p:txBody>
      </p:sp>
    </p:spTree>
    <p:extLst>
      <p:ext uri="{BB962C8B-B14F-4D97-AF65-F5344CB8AC3E}">
        <p14:creationId xmlns:p14="http://schemas.microsoft.com/office/powerpoint/2010/main" val="976626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CC green footer with straplin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625988"/>
            <a:ext cx="12221363" cy="2231643"/>
          </a:xfrm>
          <a:prstGeom prst="rect">
            <a:avLst/>
          </a:prstGeom>
        </p:spPr>
      </p:pic>
      <p:sp>
        <p:nvSpPr>
          <p:cNvPr id="2" name="Title 1"/>
          <p:cNvSpPr>
            <a:spLocks noGrp="1"/>
          </p:cNvSpPr>
          <p:nvPr>
            <p:ph type="title"/>
          </p:nvPr>
        </p:nvSpPr>
        <p:spPr>
          <a:xfrm>
            <a:off x="374254" y="330529"/>
            <a:ext cx="11117494" cy="1325563"/>
          </a:xfrm>
        </p:spPr>
        <p:txBody>
          <a:bodyPr>
            <a:normAutofit/>
          </a:bodyPr>
          <a:lstStyle/>
          <a:p>
            <a:r>
              <a:rPr lang="en-GB" dirty="0"/>
              <a:t>Presentations and Videos will be available from 23</a:t>
            </a:r>
            <a:r>
              <a:rPr lang="en-GB" baseline="30000" dirty="0"/>
              <a:t>rd</a:t>
            </a:r>
            <a:r>
              <a:rPr lang="en-GB" dirty="0"/>
              <a:t> October</a:t>
            </a:r>
          </a:p>
        </p:txBody>
      </p:sp>
      <p:sp>
        <p:nvSpPr>
          <p:cNvPr id="3" name="TextBox 2">
            <a:extLst>
              <a:ext uri="{FF2B5EF4-FFF2-40B4-BE49-F238E27FC236}">
                <a16:creationId xmlns:a16="http://schemas.microsoft.com/office/drawing/2014/main" id="{D2D56A3B-EFE4-481C-96C8-8ADBB3124AFC}"/>
              </a:ext>
            </a:extLst>
          </p:cNvPr>
          <p:cNvSpPr txBox="1"/>
          <p:nvPr/>
        </p:nvSpPr>
        <p:spPr>
          <a:xfrm>
            <a:off x="233050" y="2004050"/>
            <a:ext cx="7235899" cy="2677656"/>
          </a:xfrm>
          <a:prstGeom prst="rect">
            <a:avLst/>
          </a:prstGeom>
          <a:noFill/>
        </p:spPr>
        <p:txBody>
          <a:bodyPr wrap="square" rtlCol="0">
            <a:spAutoFit/>
          </a:bodyPr>
          <a:lstStyle/>
          <a:p>
            <a:pPr marL="285750"/>
            <a:r>
              <a:rPr lang="en-GB" sz="2400" dirty="0">
                <a:latin typeface="Calibri" panose="020F0502020204030204" pitchFamily="34" charset="0"/>
              </a:rPr>
              <a:t>Remember to visit the Graduated </a:t>
            </a:r>
            <a:r>
              <a:rPr lang="en-GB" sz="2400">
                <a:latin typeface="Calibri" panose="020F0502020204030204" pitchFamily="34" charset="0"/>
              </a:rPr>
              <a:t>Approach Briefings page </a:t>
            </a:r>
            <a:r>
              <a:rPr lang="en-GB" sz="2400" dirty="0">
                <a:latin typeface="Calibri" panose="020F0502020204030204" pitchFamily="34" charset="0"/>
              </a:rPr>
              <a:t>on the Local Offer so that you can view the presentations and videos for this round of briefings and any from the previous academic year.</a:t>
            </a:r>
          </a:p>
          <a:p>
            <a:pPr marL="285750"/>
            <a:endParaRPr lang="en-GB" sz="2400" dirty="0">
              <a:latin typeface="Calibri" panose="020F0502020204030204" pitchFamily="34" charset="0"/>
            </a:endParaRPr>
          </a:p>
          <a:p>
            <a:pPr marL="285750"/>
            <a:r>
              <a:rPr lang="en-US" sz="2400" dirty="0">
                <a:hlinkClick r:id="rId3"/>
              </a:rPr>
              <a:t>Graduated approach briefings – Professional resources (lincolnshire.gov.uk)</a:t>
            </a:r>
            <a:endParaRPr lang="en-GB" sz="2400" dirty="0">
              <a:latin typeface="Calibri" panose="020F0502020204030204" pitchFamily="34" charset="0"/>
            </a:endParaRPr>
          </a:p>
        </p:txBody>
      </p:sp>
      <p:pic>
        <p:nvPicPr>
          <p:cNvPr id="1026" name="Picture 2" descr="directory">
            <a:extLst>
              <a:ext uri="{FF2B5EF4-FFF2-40B4-BE49-F238E27FC236}">
                <a16:creationId xmlns:a16="http://schemas.microsoft.com/office/drawing/2014/main" id="{28BCA206-1B9D-4EFB-8CF4-D6DDAD6A65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40156" y="2004050"/>
            <a:ext cx="3810000"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27664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2083</TotalTime>
  <Words>713</Words>
  <Application>Microsoft Office PowerPoint</Application>
  <PresentationFormat>Widescreen</PresentationFormat>
  <Paragraphs>62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Cambria</vt:lpstr>
      <vt:lpstr>Office Theme</vt:lpstr>
      <vt:lpstr>Graduated Approach Briefings</vt:lpstr>
      <vt:lpstr>Welcome</vt:lpstr>
      <vt:lpstr>Remember to book your places for each briefing throughout the year on the Local Offer</vt:lpstr>
      <vt:lpstr>PowerPoint Presentation</vt:lpstr>
      <vt:lpstr>PowerPoint Presentation</vt:lpstr>
      <vt:lpstr> </vt:lpstr>
      <vt:lpstr>Presentations and Videos will be available from 23rd October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Review change for Special Schools</dc:title>
  <dc:creator>Josie Pedersen</dc:creator>
  <cp:lastModifiedBy>Nicola Carter</cp:lastModifiedBy>
  <cp:revision>30</cp:revision>
  <dcterms:created xsi:type="dcterms:W3CDTF">2021-10-08T08:32:57Z</dcterms:created>
  <dcterms:modified xsi:type="dcterms:W3CDTF">2023-10-17T17:37:53Z</dcterms:modified>
</cp:coreProperties>
</file>