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9" r:id="rId4"/>
    <p:sldId id="261" r:id="rId5"/>
    <p:sldId id="265" r:id="rId6"/>
    <p:sldId id="263" r:id="rId7"/>
    <p:sldId id="266" r:id="rId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0724CE-3496-4E3E-9C97-01115A2BB9C3}" v="6" dt="2023-06-21T15:03:43.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1" d="100"/>
          <a:sy n="81" d="100"/>
        </p:scale>
        <p:origin x="63" y="24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514409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336659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9F7856-23CB-44DD-864B-64AE13380401}"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677397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59F7856-23CB-44DD-864B-64AE13380401}"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502033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59F7856-23CB-44DD-864B-64AE13380401}" type="datetimeFigureOut">
              <a:rPr lang="en-GB" smtClean="0"/>
              <a:t>06/07/2023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249699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59F7856-23CB-44DD-864B-64AE13380401}" type="datetimeFigureOut">
              <a:rPr lang="en-GB" smtClean="0"/>
              <a:t>06/07/2023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4442618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F7856-23CB-44DD-864B-64AE13380401}" type="datetimeFigureOut">
              <a:rPr lang="en-GB" smtClean="0"/>
              <a:t>06/07/2023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3455362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F7856-23CB-44DD-864B-64AE13380401}"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76148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F7856-23CB-44DD-864B-64AE13380401}"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041193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458925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3248251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06/07/2023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06/07/2023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06/07/2023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06/07/2023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06/07/2023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06/07/2023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F7856-23CB-44DD-864B-64AE13380401}" type="datetimeFigureOut">
              <a:rPr lang="en-GB" smtClean="0"/>
              <a:t>06/07/2023</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C8D6A-9584-4526-98EE-53EEDC368AE5}" type="slidenum">
              <a:rPr lang="en-GB" smtClean="0"/>
              <a:t>‹#›</a:t>
            </a:fld>
            <a:endParaRPr lang="en-GB"/>
          </a:p>
        </p:txBody>
      </p:sp>
    </p:spTree>
    <p:extLst>
      <p:ext uri="{BB962C8B-B14F-4D97-AF65-F5344CB8AC3E}">
        <p14:creationId xmlns:p14="http://schemas.microsoft.com/office/powerpoint/2010/main" val="1373415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skSALL@lincolnshire.gov.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16" y="176009"/>
            <a:ext cx="9144000" cy="2879212"/>
          </a:xfrm>
        </p:spPr>
        <p:txBody>
          <a:bodyPr>
            <a:normAutofit/>
          </a:bodyPr>
          <a:lstStyle/>
          <a:p>
            <a:r>
              <a:rPr lang="en-GB" sz="7200" b="1" dirty="0">
                <a:solidFill>
                  <a:srgbClr val="92D050"/>
                </a:solidFill>
                <a:ea typeface="Calibri Light"/>
                <a:cs typeface="Calibri Light"/>
              </a:rPr>
              <a:t>SEND Advice Line Lincolnshire (SALL)</a:t>
            </a:r>
          </a:p>
        </p:txBody>
      </p:sp>
      <p:sp>
        <p:nvSpPr>
          <p:cNvPr id="3" name="Subtitle 2"/>
          <p:cNvSpPr>
            <a:spLocks noGrp="1"/>
          </p:cNvSpPr>
          <p:nvPr>
            <p:ph type="subTitle" idx="1"/>
          </p:nvPr>
        </p:nvSpPr>
        <p:spPr>
          <a:xfrm>
            <a:off x="1118420" y="3307071"/>
            <a:ext cx="9733934" cy="3306887"/>
          </a:xfrm>
        </p:spPr>
        <p:txBody>
          <a:bodyPr vert="horz" lIns="91440" tIns="45720" rIns="91440" bIns="45720" rtlCol="0" anchor="t">
            <a:normAutofit/>
          </a:bodyPr>
          <a:lstStyle/>
          <a:p>
            <a:r>
              <a:rPr lang="en-GB" sz="3200" dirty="0">
                <a:ea typeface="Calibri"/>
                <a:cs typeface="Calibri"/>
              </a:rPr>
              <a:t>Current Team Members</a:t>
            </a:r>
          </a:p>
          <a:p>
            <a:endParaRPr lang="en-GB" sz="3200" dirty="0">
              <a:ea typeface="Calibri"/>
              <a:cs typeface="Calibri"/>
            </a:endParaRPr>
          </a:p>
          <a:p>
            <a:r>
              <a:rPr lang="en-GB" sz="2800" b="1" dirty="0">
                <a:ea typeface="Calibri"/>
                <a:cs typeface="Calibri"/>
              </a:rPr>
              <a:t>Sharon Drewery             Linda Baldwin                Nicola Amott</a:t>
            </a:r>
          </a:p>
          <a:p>
            <a:endParaRPr lang="en-GB" dirty="0">
              <a:ea typeface="Calibri"/>
              <a:cs typeface="Calibri"/>
            </a:endParaRPr>
          </a:p>
          <a:p>
            <a:r>
              <a:rPr lang="en-GB" dirty="0">
                <a:ea typeface="Calibri"/>
                <a:cs typeface="Calibri"/>
              </a:rPr>
              <a:t>Contact </a:t>
            </a:r>
            <a:endParaRPr lang="en-GB" dirty="0">
              <a:cs typeface="Calibri"/>
            </a:endParaRPr>
          </a:p>
          <a:p>
            <a:r>
              <a:rPr lang="en-GB" dirty="0">
                <a:ea typeface="Calibri"/>
                <a:cs typeface="Calibri"/>
                <a:hlinkClick r:id="rId2"/>
              </a:rPr>
              <a:t>AskSALL@lincolnshire.gov.uk</a:t>
            </a:r>
            <a:r>
              <a:rPr lang="en-GB" dirty="0">
                <a:ea typeface="Calibri"/>
                <a:cs typeface="Calibri"/>
              </a:rPr>
              <a:t> </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defTabSz="914400">
              <a:lnSpc>
                <a:spcPct val="90000"/>
              </a:lnSpc>
              <a:spcAft>
                <a:spcPts val="600"/>
              </a:spcAft>
            </a:pPr>
            <a:r>
              <a:rPr lang="en-US" sz="5400" b="1" kern="1200" dirty="0">
                <a:solidFill>
                  <a:srgbClr val="92D050"/>
                </a:solidFill>
                <a:latin typeface="+mj-lt"/>
                <a:ea typeface="+mj-ea"/>
                <a:cs typeface="+mj-cs"/>
              </a:rPr>
              <a:t>The SEND Advice Line Lincolnshire</a:t>
            </a:r>
          </a:p>
        </p:txBody>
      </p:sp>
      <p:sp>
        <p:nvSpPr>
          <p:cNvPr id="1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63C353B-DBDA-48C9-870B-CF95D78F7218}"/>
              </a:ext>
            </a:extLst>
          </p:cNvPr>
          <p:cNvSpPr/>
          <p:nvPr/>
        </p:nvSpPr>
        <p:spPr>
          <a:xfrm>
            <a:off x="395749" y="1843352"/>
            <a:ext cx="4935791" cy="2605058"/>
          </a:xfrm>
          <a:prstGeom prst="rect">
            <a:avLst/>
          </a:prstGeom>
          <a:noFill/>
          <a:ln>
            <a:solidFill>
              <a:srgbClr val="92D050"/>
            </a:solidFill>
          </a:ln>
        </p:spPr>
        <p:txBody>
          <a:bodyPr vert="horz" lIns="91440" tIns="45720" rIns="91440" bIns="45720" rtlCol="0">
            <a:normAutofit fontScale="92500" lnSpcReduction="10000"/>
          </a:bodyPr>
          <a:lstStyle/>
          <a:p>
            <a:pPr indent="-228600">
              <a:lnSpc>
                <a:spcPct val="90000"/>
              </a:lnSpc>
              <a:spcAft>
                <a:spcPts val="600"/>
              </a:spcAft>
              <a:buFont typeface="Arial" panose="020B0604020202020204" pitchFamily="34" charset="0"/>
              <a:buChar char="•"/>
              <a:defRPr/>
            </a:pPr>
            <a:r>
              <a:rPr lang="en-US" sz="2200" b="1"/>
              <a:t>Purpose </a:t>
            </a:r>
          </a:p>
          <a:p>
            <a:pPr indent="-228600">
              <a:lnSpc>
                <a:spcPct val="90000"/>
              </a:lnSpc>
              <a:spcAft>
                <a:spcPts val="600"/>
              </a:spcAft>
              <a:buFont typeface="Arial" panose="020B0604020202020204" pitchFamily="34" charset="0"/>
              <a:buChar char="•"/>
              <a:defRPr/>
            </a:pPr>
            <a:r>
              <a:rPr lang="en-US" sz="2200"/>
              <a:t>To support settings for Children and Young People from 0-25 Years to understand and meet the needs of CYP with SEND, delivering better outcomes and maximising inclusion. </a:t>
            </a:r>
          </a:p>
          <a:p>
            <a:pPr indent="-228600">
              <a:lnSpc>
                <a:spcPct val="90000"/>
              </a:lnSpc>
              <a:spcAft>
                <a:spcPts val="600"/>
              </a:spcAft>
              <a:buFont typeface="Arial" panose="020B0604020202020204" pitchFamily="34" charset="0"/>
              <a:buChar char="•"/>
              <a:defRPr/>
            </a:pPr>
            <a:r>
              <a:rPr lang="en-US" sz="2200"/>
              <a:t>Helping settings to follow the graduated approach to CYP’s needs by providing information, advice and guidance and signposting to services and support.</a:t>
            </a:r>
          </a:p>
        </p:txBody>
      </p:sp>
      <p:sp>
        <p:nvSpPr>
          <p:cNvPr id="6" name="Rectangle 5">
            <a:extLst>
              <a:ext uri="{FF2B5EF4-FFF2-40B4-BE49-F238E27FC236}">
                <a16:creationId xmlns:a16="http://schemas.microsoft.com/office/drawing/2014/main" id="{C19FB2A3-7A88-4F71-AF81-4A1BBD53F33A}"/>
              </a:ext>
            </a:extLst>
          </p:cNvPr>
          <p:cNvSpPr/>
          <p:nvPr/>
        </p:nvSpPr>
        <p:spPr>
          <a:xfrm>
            <a:off x="5711132" y="1838041"/>
            <a:ext cx="5953606" cy="4458527"/>
          </a:xfrm>
          <a:prstGeom prst="rect">
            <a:avLst/>
          </a:prstGeom>
          <a:noFill/>
          <a:ln w="25400" cap="flat" cmpd="sng" algn="ctr">
            <a:solidFill>
              <a:srgbClr val="9BBB59"/>
            </a:solidFill>
            <a:prstDash val="solid"/>
          </a:ln>
          <a:effectLst/>
        </p:spPr>
        <p:txBody>
          <a:bodyPr lIns="91440" tIns="45720" rIns="91440" bIns="45720" rtlCol="0" anchor="t"/>
          <a:lstStyle/>
          <a:p>
            <a:pPr algn="ctr" defTabSz="457200">
              <a:spcAft>
                <a:spcPts val="600"/>
              </a:spcAft>
              <a:defRPr/>
            </a:pPr>
            <a:r>
              <a:rPr lang="en-GB" sz="2400" b="1" kern="0" dirty="0">
                <a:latin typeface="Calibri"/>
              </a:rPr>
              <a:t>Support offer</a:t>
            </a:r>
            <a:endParaRPr lang="en-GB" sz="1600" b="1" kern="0">
              <a:solidFill>
                <a:prstClr val="black"/>
              </a:solidFill>
              <a:latin typeface="Calibri"/>
            </a:endParaRPr>
          </a:p>
          <a:p>
            <a:pPr defTabSz="457200">
              <a:spcAft>
                <a:spcPts val="600"/>
              </a:spcAft>
              <a:defRPr/>
            </a:pPr>
            <a:r>
              <a:rPr lang="en-GB" sz="1600" kern="0" dirty="0">
                <a:latin typeface="Calibri"/>
              </a:rPr>
              <a:t>T</a:t>
            </a:r>
            <a:r>
              <a:rPr lang="en-GB" sz="2000" kern="0" dirty="0">
                <a:latin typeface="Calibri"/>
              </a:rPr>
              <a:t>he service will offer settings:</a:t>
            </a:r>
            <a:endParaRPr lang="en-GB" sz="1600" kern="0">
              <a:solidFill>
                <a:prstClr val="black"/>
              </a:solidFill>
              <a:latin typeface="Calibri"/>
            </a:endParaRPr>
          </a:p>
          <a:p>
            <a:pPr marL="285750" indent="-285750" defTabSz="457200">
              <a:spcAft>
                <a:spcPts val="600"/>
              </a:spcAft>
              <a:buFont typeface="Arial" panose="020B0604020202020204" pitchFamily="34" charset="0"/>
              <a:buChar char="•"/>
              <a:defRPr/>
            </a:pPr>
            <a:r>
              <a:rPr lang="en-GB" sz="2000" kern="0" dirty="0">
                <a:latin typeface="Calibri"/>
              </a:rPr>
              <a:t>Easy and quick access to an experienced advisor to discuss the individual child/young person, or broader school/setting issue and provide information, advice and guidance (IAG).</a:t>
            </a:r>
            <a:endParaRPr lang="en-GB" sz="1600" kern="0">
              <a:solidFill>
                <a:prstClr val="black"/>
              </a:solidFill>
              <a:latin typeface="Calibri"/>
            </a:endParaRPr>
          </a:p>
          <a:p>
            <a:pPr marL="285750" indent="-285750" defTabSz="457200">
              <a:spcAft>
                <a:spcPts val="600"/>
              </a:spcAft>
              <a:buFont typeface="Arial" panose="020B0604020202020204" pitchFamily="34" charset="0"/>
              <a:buChar char="•"/>
              <a:defRPr/>
            </a:pPr>
            <a:r>
              <a:rPr lang="en-GB" sz="2000" kern="0" dirty="0">
                <a:latin typeface="Calibri"/>
              </a:rPr>
              <a:t>Signposting to the Local Offer, SEND inclusion toolkit, </a:t>
            </a:r>
            <a:r>
              <a:rPr lang="en-GB" sz="2000" kern="0" dirty="0"/>
              <a:t>the Valuing SEND tool and </a:t>
            </a:r>
            <a:r>
              <a:rPr lang="en-GB" sz="2000" kern="0" dirty="0">
                <a:latin typeface="Calibri"/>
              </a:rPr>
              <a:t>other services to better understand and meet need.</a:t>
            </a:r>
            <a:endParaRPr lang="en-GB" sz="1600" kern="0">
              <a:solidFill>
                <a:prstClr val="black"/>
              </a:solidFill>
              <a:latin typeface="Calibri"/>
            </a:endParaRPr>
          </a:p>
          <a:p>
            <a:pPr marL="285750" indent="-285750" defTabSz="457200">
              <a:spcAft>
                <a:spcPts val="600"/>
              </a:spcAft>
              <a:buFont typeface="Arial" panose="020B0604020202020204" pitchFamily="34" charset="0"/>
              <a:buChar char="•"/>
              <a:defRPr/>
            </a:pPr>
            <a:r>
              <a:rPr lang="en-GB" sz="2000" kern="0" dirty="0">
                <a:latin typeface="Calibri"/>
              </a:rPr>
              <a:t>Where appropriate, a follow up appointment with a relevant Ask SALL team member, or other professional (Educational Psychologist, Early Years Specialist Teacher) can be arranged. </a:t>
            </a:r>
            <a:endParaRPr lang="en-GB" sz="1600" kern="0">
              <a:solidFill>
                <a:prstClr val="black"/>
              </a:solidFill>
              <a:latin typeface="Calibri"/>
            </a:endParaRPr>
          </a:p>
          <a:p>
            <a:pPr marL="285750" indent="-285750" defTabSz="457200">
              <a:spcAft>
                <a:spcPts val="600"/>
              </a:spcAft>
              <a:buFont typeface="Arial" panose="020B0604020202020204" pitchFamily="34" charset="0"/>
              <a:buChar char="•"/>
              <a:defRPr/>
            </a:pPr>
            <a:endParaRPr lang="en-GB" sz="1600" kern="0">
              <a:solidFill>
                <a:prstClr val="black"/>
              </a:solidFill>
              <a:latin typeface="Calibri"/>
            </a:endParaRPr>
          </a:p>
          <a:p>
            <a:pPr defTabSz="457200">
              <a:spcAft>
                <a:spcPts val="600"/>
              </a:spcAft>
              <a:defRPr/>
            </a:pPr>
            <a:endParaRPr lang="en-GB" sz="1600" kern="0">
              <a:solidFill>
                <a:prstClr val="black"/>
              </a:solidFill>
              <a:latin typeface="Calibri"/>
            </a:endParaRPr>
          </a:p>
        </p:txBody>
      </p:sp>
      <p:sp>
        <p:nvSpPr>
          <p:cNvPr id="7" name="Rectangle 6">
            <a:extLst>
              <a:ext uri="{FF2B5EF4-FFF2-40B4-BE49-F238E27FC236}">
                <a16:creationId xmlns:a16="http://schemas.microsoft.com/office/drawing/2014/main" id="{2A4947DA-20CF-41D6-9DDF-E8C6EA3637D0}"/>
              </a:ext>
            </a:extLst>
          </p:cNvPr>
          <p:cNvSpPr/>
          <p:nvPr/>
        </p:nvSpPr>
        <p:spPr>
          <a:xfrm>
            <a:off x="60681" y="4546145"/>
            <a:ext cx="5467508" cy="2117313"/>
          </a:xfrm>
          <a:prstGeom prst="rect">
            <a:avLst/>
          </a:prstGeom>
          <a:solidFill>
            <a:srgbClr val="92D050"/>
          </a:solidFill>
          <a:ln w="25400" cap="flat" cmpd="sng" algn="ctr">
            <a:solidFill>
              <a:srgbClr val="9BBB59">
                <a:shade val="50000"/>
              </a:srgbClr>
            </a:solidFill>
            <a:prstDash val="solid"/>
          </a:ln>
          <a:effectLst/>
        </p:spPr>
        <p:txBody>
          <a:bodyPr lIns="91440" tIns="45720" rIns="91440" bIns="45720" rtlCol="0" anchor="t"/>
          <a:lstStyle/>
          <a:p>
            <a:pPr algn="ctr" defTabSz="457200">
              <a:spcAft>
                <a:spcPts val="600"/>
              </a:spcAft>
              <a:defRPr/>
            </a:pPr>
            <a:r>
              <a:rPr lang="en-GB" sz="2000" b="1" kern="0" dirty="0">
                <a:latin typeface="Calibri"/>
              </a:rPr>
              <a:t>Intended impact</a:t>
            </a:r>
            <a:endParaRPr lang="en-GB" sz="2000" b="1" kern="0">
              <a:latin typeface="Calibri"/>
              <a:cs typeface="Calibri"/>
            </a:endParaRPr>
          </a:p>
          <a:p>
            <a:pPr defTabSz="457200">
              <a:spcAft>
                <a:spcPts val="600"/>
              </a:spcAft>
              <a:defRPr/>
            </a:pPr>
            <a:r>
              <a:rPr lang="en-GB" sz="2000" b="1" kern="0" dirty="0">
                <a:latin typeface="Calibri"/>
              </a:rPr>
              <a:t>The SALL service is key to efforts to: Ensure children’s needs are understood and met at the earliest point to support better outcomes and inclusion, avoiding the need for specialist provision where possible.</a:t>
            </a:r>
            <a:endParaRPr lang="en-GB" sz="2000" b="1" kern="0">
              <a:latin typeface="Calibri"/>
              <a:cs typeface="Calibri"/>
            </a:endParaRPr>
          </a:p>
        </p:txBody>
      </p:sp>
    </p:spTree>
    <p:extLst>
      <p:ext uri="{BB962C8B-B14F-4D97-AF65-F5344CB8AC3E}">
        <p14:creationId xmlns:p14="http://schemas.microsoft.com/office/powerpoint/2010/main" val="1033168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25">
            <a:extLst>
              <a:ext uri="{FF2B5EF4-FFF2-40B4-BE49-F238E27FC236}">
                <a16:creationId xmlns:a16="http://schemas.microsoft.com/office/drawing/2014/main" id="{0FB99B02-E374-4645-A2DE-CC904E41A607}"/>
              </a:ext>
            </a:extLst>
          </p:cNvPr>
          <p:cNvSpPr/>
          <p:nvPr/>
        </p:nvSpPr>
        <p:spPr>
          <a:xfrm>
            <a:off x="1885328" y="1283866"/>
            <a:ext cx="8421345" cy="4950679"/>
          </a:xfrm>
          <a:prstGeom prst="roundRect">
            <a:avLst/>
          </a:prstGeom>
          <a:solidFill>
            <a:sysClr val="window" lastClr="FFFFFF"/>
          </a:solidFill>
          <a:ln w="25400" cap="flat" cmpd="sng" algn="ctr">
            <a:solidFill>
              <a:srgbClr val="9BBB59"/>
            </a:solidFill>
            <a:prstDash val="solid"/>
          </a:ln>
          <a:effectLst/>
        </p:spPr>
        <p:txBody>
          <a:bodyPr rtlCol="0" anchor="t"/>
          <a:lstStyle/>
          <a:p>
            <a:pPr defTabSz="457200">
              <a:defRPr/>
            </a:pPr>
            <a:endParaRPr lang="en-GB" kern="0" dirty="0">
              <a:solidFill>
                <a:prstClr val="black"/>
              </a:solidFill>
              <a:latin typeface="Calibri"/>
            </a:endParaRPr>
          </a:p>
          <a:p>
            <a:pPr defTabSz="457200">
              <a:defRPr/>
            </a:pPr>
            <a:r>
              <a:rPr lang="en-GB" kern="0" dirty="0">
                <a:solidFill>
                  <a:prstClr val="black"/>
                </a:solidFill>
                <a:latin typeface="Calibri"/>
              </a:rPr>
              <a:t>Settings (usually SEND manager or </a:t>
            </a:r>
            <a:r>
              <a:rPr lang="en-GB" kern="0" dirty="0" err="1">
                <a:solidFill>
                  <a:prstClr val="black"/>
                </a:solidFill>
                <a:latin typeface="Calibri"/>
              </a:rPr>
              <a:t>SENCo</a:t>
            </a:r>
            <a:r>
              <a:rPr lang="en-GB" kern="0" dirty="0">
                <a:solidFill>
                  <a:prstClr val="black"/>
                </a:solidFill>
                <a:latin typeface="Calibri"/>
              </a:rPr>
              <a:t>) will be able to get in touch with the team by:</a:t>
            </a:r>
          </a:p>
          <a:p>
            <a:pPr defTabSz="457200">
              <a:defRPr/>
            </a:pPr>
            <a:endParaRPr lang="en-GB" kern="0" dirty="0">
              <a:solidFill>
                <a:prstClr val="black"/>
              </a:solidFill>
              <a:latin typeface="Calibri"/>
            </a:endParaRPr>
          </a:p>
          <a:p>
            <a:pPr marL="285750" indent="-285750" defTabSz="457200">
              <a:buFont typeface="Arial" panose="020B0604020202020204" pitchFamily="34" charset="0"/>
              <a:buChar char="•"/>
              <a:defRPr/>
            </a:pPr>
            <a:r>
              <a:rPr lang="en-GB" kern="0" dirty="0">
                <a:solidFill>
                  <a:prstClr val="black"/>
                </a:solidFill>
                <a:latin typeface="Calibri"/>
              </a:rPr>
              <a:t>Submitting a short form via the Local Offer</a:t>
            </a:r>
          </a:p>
          <a:p>
            <a:pPr marL="285750" indent="-285750" defTabSz="457200">
              <a:buFont typeface="Arial" panose="020B0604020202020204" pitchFamily="34" charset="0"/>
              <a:buChar char="•"/>
              <a:defRPr/>
            </a:pPr>
            <a:endParaRPr lang="en-GB" kern="0" dirty="0">
              <a:solidFill>
                <a:prstClr val="black"/>
              </a:solidFill>
              <a:latin typeface="Calibri"/>
            </a:endParaRPr>
          </a:p>
          <a:p>
            <a:pPr marL="285750" indent="-285750" defTabSz="457200">
              <a:buFont typeface="Arial" panose="020B0604020202020204" pitchFamily="34" charset="0"/>
              <a:buChar char="•"/>
              <a:defRPr/>
            </a:pPr>
            <a:endParaRPr lang="en-GB" kern="0" dirty="0">
              <a:solidFill>
                <a:prstClr val="black"/>
              </a:solidFill>
              <a:latin typeface="Calibri"/>
            </a:endParaRPr>
          </a:p>
          <a:p>
            <a:pPr marL="285750" indent="-285750" defTabSz="457200">
              <a:buFont typeface="Arial" panose="020B0604020202020204" pitchFamily="34" charset="0"/>
              <a:buChar char="•"/>
              <a:defRPr/>
            </a:pPr>
            <a:endParaRPr lang="en-GB" kern="0" dirty="0">
              <a:solidFill>
                <a:prstClr val="black"/>
              </a:solidFill>
              <a:latin typeface="Calibri"/>
            </a:endParaRPr>
          </a:p>
          <a:p>
            <a:pPr marL="285750" indent="-285750" defTabSz="457200">
              <a:buFont typeface="Arial" panose="020B0604020202020204" pitchFamily="34" charset="0"/>
              <a:buChar char="•"/>
              <a:defRPr/>
            </a:pPr>
            <a:r>
              <a:rPr lang="en-GB" kern="0" dirty="0">
                <a:solidFill>
                  <a:prstClr val="black"/>
                </a:solidFill>
                <a:latin typeface="Calibri"/>
              </a:rPr>
              <a:t>Calling the dedicated number for the team</a:t>
            </a:r>
          </a:p>
          <a:p>
            <a:pPr marL="285750" indent="-285750" defTabSz="457200">
              <a:buFont typeface="Arial" panose="020B0604020202020204" pitchFamily="34" charset="0"/>
              <a:buChar char="•"/>
              <a:defRPr/>
            </a:pPr>
            <a:endParaRPr lang="en-GB" kern="0" dirty="0">
              <a:solidFill>
                <a:prstClr val="black"/>
              </a:solidFill>
              <a:latin typeface="Calibri"/>
            </a:endParaRPr>
          </a:p>
          <a:p>
            <a:pPr algn="ctr" defTabSz="457200">
              <a:defRPr/>
            </a:pPr>
            <a:r>
              <a:rPr lang="nn-NO" b="1" kern="0" dirty="0">
                <a:solidFill>
                  <a:prstClr val="black"/>
                </a:solidFill>
                <a:latin typeface="Calibri"/>
              </a:rPr>
              <a:t>01522 553199 Mon- Fri 9:30 – 16:30</a:t>
            </a:r>
            <a:endParaRPr lang="en-GB" b="1" kern="0" dirty="0">
              <a:solidFill>
                <a:prstClr val="black"/>
              </a:solidFill>
              <a:latin typeface="Calibri"/>
            </a:endParaRPr>
          </a:p>
          <a:p>
            <a:pPr defTabSz="457200">
              <a:defRPr/>
            </a:pPr>
            <a:endParaRPr lang="en-GB" b="1" kern="0" dirty="0">
              <a:solidFill>
                <a:prstClr val="black"/>
              </a:solidFill>
              <a:latin typeface="Calibri"/>
            </a:endParaRPr>
          </a:p>
          <a:p>
            <a:pPr defTabSz="457200">
              <a:defRPr/>
            </a:pPr>
            <a:endParaRPr lang="en-GB" kern="0" dirty="0">
              <a:solidFill>
                <a:prstClr val="black"/>
              </a:solidFill>
              <a:latin typeface="Calibri"/>
            </a:endParaRPr>
          </a:p>
          <a:p>
            <a:pPr algn="r" defTabSz="457200">
              <a:defRPr/>
            </a:pPr>
            <a:r>
              <a:rPr lang="en-GB" kern="0" dirty="0">
                <a:solidFill>
                  <a:prstClr val="black"/>
                </a:solidFill>
                <a:latin typeface="Calibri"/>
              </a:rPr>
              <a:t>*</a:t>
            </a:r>
          </a:p>
        </p:txBody>
      </p:sp>
      <p:sp>
        <p:nvSpPr>
          <p:cNvPr id="3" name="Title 1"/>
          <p:cNvSpPr txBox="1">
            <a:spLocks/>
          </p:cNvSpPr>
          <p:nvPr/>
        </p:nvSpPr>
        <p:spPr>
          <a:xfrm>
            <a:off x="1877791" y="205164"/>
            <a:ext cx="8229600" cy="7947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solidFill>
                  <a:srgbClr val="99AB21"/>
                </a:solidFill>
                <a:latin typeface="Gill Sans MT"/>
                <a:cs typeface="Gill Sans MT"/>
              </a:rPr>
              <a:t>How settings can access this support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2265" y="3234536"/>
            <a:ext cx="1042987" cy="104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3677" y="2987679"/>
            <a:ext cx="376713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0349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C79255-F7B1-7560-82F2-1E7C75647122}"/>
              </a:ext>
            </a:extLst>
          </p:cNvPr>
          <p:cNvSpPr>
            <a:spLocks noGrp="1"/>
          </p:cNvSpPr>
          <p:nvPr>
            <p:ph type="title"/>
          </p:nvPr>
        </p:nvSpPr>
        <p:spPr>
          <a:xfrm>
            <a:off x="154686" y="128680"/>
            <a:ext cx="3636264" cy="1711439"/>
          </a:xfrm>
        </p:spPr>
        <p:txBody>
          <a:bodyPr vert="horz" lIns="91440" tIns="45720" rIns="91440" bIns="45720" rtlCol="0" anchor="b">
            <a:noAutofit/>
          </a:bodyPr>
          <a:lstStyle/>
          <a:p>
            <a:pPr>
              <a:lnSpc>
                <a:spcPct val="90000"/>
              </a:lnSpc>
            </a:pPr>
            <a:r>
              <a:rPr lang="en-GB" sz="3000" b="1" dirty="0">
                <a:solidFill>
                  <a:srgbClr val="92D050"/>
                </a:solidFill>
                <a:cs typeface="Calibri"/>
              </a:rPr>
              <a:t>There are now 3 different ways to get advice from SALL</a:t>
            </a:r>
            <a:endParaRPr lang="en-US" sz="3000" b="1" dirty="0">
              <a:solidFill>
                <a:srgbClr val="92D050"/>
              </a:solidFill>
              <a:cs typeface="Calibri"/>
            </a:endParaRPr>
          </a:p>
          <a:p>
            <a:pPr>
              <a:lnSpc>
                <a:spcPct val="90000"/>
              </a:lnSpc>
            </a:pPr>
            <a:endParaRPr lang="en-GB" sz="3000" dirty="0">
              <a:cs typeface="Calibri"/>
            </a:endParaRPr>
          </a:p>
        </p:txBody>
      </p:sp>
      <p:sp>
        <p:nvSpPr>
          <p:cNvPr id="15"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B2F5F3A-D8B6-3415-F1CE-23430D687DB6}"/>
              </a:ext>
            </a:extLst>
          </p:cNvPr>
          <p:cNvSpPr>
            <a:spLocks noGrp="1"/>
          </p:cNvSpPr>
          <p:nvPr>
            <p:ph idx="1"/>
          </p:nvPr>
        </p:nvSpPr>
        <p:spPr>
          <a:xfrm>
            <a:off x="4352925" y="53610"/>
            <a:ext cx="7534275" cy="2319258"/>
          </a:xfrm>
          <a:solidFill>
            <a:srgbClr val="92D050"/>
          </a:solidFill>
          <a:ln>
            <a:solidFill>
              <a:srgbClr val="92D050"/>
            </a:solidFill>
          </a:ln>
        </p:spPr>
        <p:txBody>
          <a:bodyPr vert="horz" lIns="91440" tIns="45720" rIns="91440" bIns="45720" rtlCol="0" anchor="t">
            <a:normAutofit fontScale="92500" lnSpcReduction="20000"/>
          </a:bodyPr>
          <a:lstStyle/>
          <a:p>
            <a:pPr marL="0" indent="0">
              <a:buNone/>
            </a:pPr>
            <a:r>
              <a:rPr lang="en-GB" sz="2200" b="1" dirty="0">
                <a:cs typeface="Calibri"/>
              </a:rPr>
              <a:t>Option 1</a:t>
            </a:r>
          </a:p>
          <a:p>
            <a:pPr marL="0" indent="0">
              <a:buNone/>
            </a:pPr>
            <a:r>
              <a:rPr lang="en-GB" sz="2200" dirty="0">
                <a:cs typeface="Calibri"/>
              </a:rPr>
              <a:t>SALL Local Offer page: now has 3 pages of information.</a:t>
            </a:r>
          </a:p>
          <a:p>
            <a:pPr marL="0" indent="0">
              <a:buNone/>
            </a:pPr>
            <a:r>
              <a:rPr lang="en-GB" sz="2200" b="1" dirty="0">
                <a:cs typeface="Calibri"/>
              </a:rPr>
              <a:t>PAGE 3 contains :</a:t>
            </a:r>
          </a:p>
          <a:p>
            <a:r>
              <a:rPr lang="en-GB" sz="2200" dirty="0">
                <a:cs typeface="Calibri"/>
              </a:rPr>
              <a:t>List of helpful resources from the SALL resource bank</a:t>
            </a:r>
          </a:p>
          <a:p>
            <a:r>
              <a:rPr lang="en-GB" sz="2200" dirty="0">
                <a:cs typeface="Calibri"/>
              </a:rPr>
              <a:t>A link to support for parents </a:t>
            </a:r>
          </a:p>
          <a:p>
            <a:r>
              <a:rPr lang="en-GB" sz="2200" dirty="0">
                <a:cs typeface="Calibri"/>
              </a:rPr>
              <a:t>Specific referral forms for services</a:t>
            </a:r>
          </a:p>
          <a:p>
            <a:r>
              <a:rPr lang="en-GB" sz="2200" dirty="0">
                <a:cs typeface="Calibri"/>
              </a:rPr>
              <a:t>SEND team contact information </a:t>
            </a:r>
          </a:p>
        </p:txBody>
      </p:sp>
      <p:pic>
        <p:nvPicPr>
          <p:cNvPr id="5" name="Picture 2" descr="Graphical user interface, text, application, email&#10;&#10;Description automatically generated">
            <a:extLst>
              <a:ext uri="{FF2B5EF4-FFF2-40B4-BE49-F238E27FC236}">
                <a16:creationId xmlns:a16="http://schemas.microsoft.com/office/drawing/2014/main" id="{3119E54C-5FCE-30B5-2C93-91C22BBC45FE}"/>
              </a:ext>
            </a:extLst>
          </p:cNvPr>
          <p:cNvPicPr>
            <a:picLocks noChangeAspect="1"/>
          </p:cNvPicPr>
          <p:nvPr/>
        </p:nvPicPr>
        <p:blipFill>
          <a:blip r:embed="rId2"/>
          <a:stretch>
            <a:fillRect/>
          </a:stretch>
        </p:blipFill>
        <p:spPr>
          <a:xfrm>
            <a:off x="320226" y="2627376"/>
            <a:ext cx="5458968" cy="2916714"/>
          </a:xfrm>
          <a:prstGeom prst="rect">
            <a:avLst/>
          </a:prstGeom>
        </p:spPr>
      </p:pic>
      <p:sp>
        <p:nvSpPr>
          <p:cNvPr id="9" name="Arrow: Bent-Up 8">
            <a:extLst>
              <a:ext uri="{FF2B5EF4-FFF2-40B4-BE49-F238E27FC236}">
                <a16:creationId xmlns:a16="http://schemas.microsoft.com/office/drawing/2014/main" id="{DDA02DFC-9431-9F3C-1282-5E313AE99578}"/>
              </a:ext>
            </a:extLst>
          </p:cNvPr>
          <p:cNvSpPr/>
          <p:nvPr/>
        </p:nvSpPr>
        <p:spPr>
          <a:xfrm>
            <a:off x="3898374" y="4848225"/>
            <a:ext cx="883176" cy="1608363"/>
          </a:xfrm>
          <a:prstGeom prst="bentUpArrow">
            <a:avLst>
              <a:gd name="adj1" fmla="val 25000"/>
              <a:gd name="adj2" fmla="val 23953"/>
              <a:gd name="adj3" fmla="val 25000"/>
            </a:avLst>
          </a:prstGeom>
          <a:solidFill>
            <a:srgbClr val="92D050"/>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F35EC4EC-B750-26F0-DB44-2A7DC849C2D2}"/>
              </a:ext>
            </a:extLst>
          </p:cNvPr>
          <p:cNvSpPr txBox="1"/>
          <p:nvPr/>
        </p:nvSpPr>
        <p:spPr>
          <a:xfrm>
            <a:off x="320226" y="5739380"/>
            <a:ext cx="3220063" cy="923330"/>
          </a:xfrm>
          <a:prstGeom prst="rect">
            <a:avLst/>
          </a:prstGeom>
          <a:solidFill>
            <a:srgbClr val="FFFF00"/>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highlight>
                  <a:srgbClr val="FFFF00"/>
                </a:highlight>
                <a:cs typeface="Calibri"/>
              </a:rPr>
              <a:t>AskSALL page can be found via the quick links section on the SEND local offer homepage</a:t>
            </a:r>
          </a:p>
        </p:txBody>
      </p:sp>
      <p:pic>
        <p:nvPicPr>
          <p:cNvPr id="6" name="Picture 5">
            <a:extLst>
              <a:ext uri="{FF2B5EF4-FFF2-40B4-BE49-F238E27FC236}">
                <a16:creationId xmlns:a16="http://schemas.microsoft.com/office/drawing/2014/main" id="{C8AEA387-E86A-44BB-D164-398890438920}"/>
              </a:ext>
            </a:extLst>
          </p:cNvPr>
          <p:cNvPicPr>
            <a:picLocks noChangeAspect="1"/>
          </p:cNvPicPr>
          <p:nvPr/>
        </p:nvPicPr>
        <p:blipFill>
          <a:blip r:embed="rId3"/>
          <a:stretch>
            <a:fillRect/>
          </a:stretch>
        </p:blipFill>
        <p:spPr>
          <a:xfrm>
            <a:off x="6096000" y="2627376"/>
            <a:ext cx="5892800" cy="2916714"/>
          </a:xfrm>
          <a:prstGeom prst="rect">
            <a:avLst/>
          </a:prstGeom>
        </p:spPr>
      </p:pic>
    </p:spTree>
    <p:extLst>
      <p:ext uri="{BB962C8B-B14F-4D97-AF65-F5344CB8AC3E}">
        <p14:creationId xmlns:p14="http://schemas.microsoft.com/office/powerpoint/2010/main" val="1232389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FCB750-8393-F3CC-28CD-2B6395BC1E61}"/>
              </a:ext>
            </a:extLst>
          </p:cNvPr>
          <p:cNvSpPr>
            <a:spLocks noGrp="1"/>
          </p:cNvSpPr>
          <p:nvPr>
            <p:ph idx="1"/>
          </p:nvPr>
        </p:nvSpPr>
        <p:spPr>
          <a:xfrm>
            <a:off x="572493" y="2071316"/>
            <a:ext cx="6713552" cy="4119172"/>
          </a:xfrm>
          <a:solidFill>
            <a:srgbClr val="92D050"/>
          </a:solidFill>
          <a:ln>
            <a:solidFill>
              <a:srgbClr val="92D050"/>
            </a:solidFill>
          </a:ln>
        </p:spPr>
        <p:txBody>
          <a:bodyPr vert="horz" lIns="91440" tIns="45720" rIns="91440" bIns="45720" rtlCol="0" anchor="t">
            <a:normAutofit/>
          </a:bodyPr>
          <a:lstStyle/>
          <a:p>
            <a:pPr marL="0" indent="0">
              <a:buNone/>
            </a:pPr>
            <a:r>
              <a:rPr lang="en-GB" sz="2200" b="1">
                <a:cs typeface="Calibri"/>
              </a:rPr>
              <a:t>Option 2</a:t>
            </a:r>
          </a:p>
          <a:p>
            <a:pPr marL="0" indent="0">
              <a:buNone/>
            </a:pPr>
            <a:r>
              <a:rPr lang="en-GB" sz="2200">
                <a:cs typeface="Calibri"/>
              </a:rPr>
              <a:t>Quick question/query via SALL line:</a:t>
            </a:r>
          </a:p>
          <a:p>
            <a:pPr marL="0" indent="0">
              <a:buNone/>
            </a:pPr>
            <a:r>
              <a:rPr lang="en-GB" sz="2200" b="1">
                <a:cs typeface="Calibri"/>
              </a:rPr>
              <a:t>Call:  01522 553199</a:t>
            </a:r>
          </a:p>
          <a:p>
            <a:pPr marL="0" indent="0">
              <a:buNone/>
            </a:pPr>
            <a:endParaRPr lang="en-GB" sz="2200" b="1">
              <a:cs typeface="Calibri"/>
            </a:endParaRPr>
          </a:p>
          <a:p>
            <a:r>
              <a:rPr lang="en-GB" sz="2200">
                <a:cs typeface="Calibri"/>
              </a:rPr>
              <a:t>V SEND questions including logging on issues</a:t>
            </a:r>
          </a:p>
          <a:p>
            <a:r>
              <a:rPr lang="en-GB" sz="2200">
                <a:cs typeface="Calibri"/>
              </a:rPr>
              <a:t>SEND process questions</a:t>
            </a:r>
            <a:endParaRPr lang="en-GB" sz="2200"/>
          </a:p>
          <a:p>
            <a:r>
              <a:rPr lang="en-GB" sz="2200">
                <a:cs typeface="Calibri"/>
              </a:rPr>
              <a:t>Questions regarding EHCP funding</a:t>
            </a:r>
            <a:endParaRPr lang="en-GB" sz="2200"/>
          </a:p>
          <a:p>
            <a:r>
              <a:rPr lang="en-GB" sz="2200">
                <a:cs typeface="Calibri"/>
              </a:rPr>
              <a:t>Colleagues from Out of County looking for the most appropriate contact</a:t>
            </a:r>
            <a:endParaRPr lang="en-GB" sz="2200"/>
          </a:p>
          <a:p>
            <a:endParaRPr lang="en-GB" sz="2200">
              <a:cs typeface="Calibri"/>
            </a:endParaRPr>
          </a:p>
        </p:txBody>
      </p:sp>
      <p:pic>
        <p:nvPicPr>
          <p:cNvPr id="5" name="Picture 2" descr="Icon&#10;&#10;Description automatically generated">
            <a:extLst>
              <a:ext uri="{FF2B5EF4-FFF2-40B4-BE49-F238E27FC236}">
                <a16:creationId xmlns:a16="http://schemas.microsoft.com/office/drawing/2014/main" id="{4B37B98B-4033-4E8B-9A46-E8EF6241F43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32"/>
          <a:stretch/>
        </p:blipFill>
        <p:spPr bwMode="auto">
          <a:xfrm>
            <a:off x="7675658" y="2093976"/>
            <a:ext cx="3941064" cy="409651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375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ACB31E13-8DDF-707E-72FB-FC9361976A35}"/>
              </a:ext>
            </a:extLst>
          </p:cNvPr>
          <p:cNvSpPr>
            <a:spLocks noGrp="1"/>
          </p:cNvSpPr>
          <p:nvPr>
            <p:ph type="body" sz="half" idx="2"/>
          </p:nvPr>
        </p:nvSpPr>
        <p:spPr>
          <a:xfrm>
            <a:off x="225356" y="2660904"/>
            <a:ext cx="11664596" cy="4002613"/>
          </a:xfrm>
          <a:solidFill>
            <a:srgbClr val="92D050"/>
          </a:solidFill>
          <a:ln>
            <a:solidFill>
              <a:srgbClr val="92D050"/>
            </a:solidFill>
          </a:ln>
        </p:spPr>
        <p:txBody>
          <a:bodyPr vert="horz" lIns="91440" tIns="45720" rIns="91440" bIns="45720" rtlCol="0" anchor="t">
            <a:normAutofit lnSpcReduction="10000"/>
          </a:bodyPr>
          <a:lstStyle/>
          <a:p>
            <a:pPr>
              <a:lnSpc>
                <a:spcPct val="90000"/>
              </a:lnSpc>
            </a:pPr>
            <a:r>
              <a:rPr lang="en-US" sz="2200" b="1" dirty="0">
                <a:cs typeface="Calibri"/>
              </a:rPr>
              <a:t>Option 3</a:t>
            </a:r>
            <a:r>
              <a:rPr lang="en-US" sz="2200" dirty="0">
                <a:cs typeface="Calibri"/>
              </a:rPr>
              <a:t> </a:t>
            </a:r>
          </a:p>
          <a:p>
            <a:r>
              <a:rPr lang="en-US" sz="2200" b="1" dirty="0">
                <a:ea typeface="+mn-lt"/>
                <a:cs typeface="+mn-lt"/>
              </a:rPr>
              <a:t>Concerns regarding individual pupils or whole school issues:</a:t>
            </a:r>
            <a:endParaRPr lang="en-US" dirty="0"/>
          </a:p>
          <a:p>
            <a:r>
              <a:rPr lang="en-US" sz="2200" dirty="0">
                <a:ea typeface="+mn-lt"/>
                <a:cs typeface="+mn-lt"/>
              </a:rPr>
              <a:t>Please complete the </a:t>
            </a:r>
            <a:r>
              <a:rPr lang="en-US" sz="2200" b="1" dirty="0">
                <a:ea typeface="+mn-lt"/>
                <a:cs typeface="+mn-lt"/>
              </a:rPr>
              <a:t>online form</a:t>
            </a:r>
            <a:r>
              <a:rPr lang="en-US" sz="2200" dirty="0">
                <a:ea typeface="+mn-lt"/>
                <a:cs typeface="+mn-lt"/>
              </a:rPr>
              <a:t> (now on page 3 SALL local offer) with brief details for the child and reason for your consultation request.</a:t>
            </a:r>
            <a:endParaRPr lang="en-US" dirty="0"/>
          </a:p>
          <a:p>
            <a:r>
              <a:rPr lang="en-US" sz="2200" dirty="0">
                <a:ea typeface="+mn-lt"/>
                <a:cs typeface="+mn-lt"/>
              </a:rPr>
              <a:t>SALL will give you and other educators time to discuss concerns at an individual or whole school level.   In most cases we will contact you within 48 hours from when your form is received.</a:t>
            </a:r>
            <a:endParaRPr lang="en-US" dirty="0"/>
          </a:p>
          <a:p>
            <a:r>
              <a:rPr lang="en-US" sz="2200" dirty="0">
                <a:ea typeface="+mn-lt"/>
                <a:cs typeface="+mn-lt"/>
              </a:rPr>
              <a:t>A SALL Advisor will:</a:t>
            </a:r>
            <a:endParaRPr lang="en-US" dirty="0"/>
          </a:p>
          <a:p>
            <a:pPr marL="285750" indent="-285750">
              <a:buFont typeface="Arial"/>
              <a:buChar char="•"/>
            </a:pPr>
            <a:r>
              <a:rPr lang="en-US" sz="2200" dirty="0">
                <a:ea typeface="+mn-lt"/>
                <a:cs typeface="+mn-lt"/>
              </a:rPr>
              <a:t>Signpost you to resources and links to support meeting a child’s needs</a:t>
            </a:r>
            <a:endParaRPr lang="en-US" dirty="0"/>
          </a:p>
          <a:p>
            <a:pPr marL="285750" indent="-285750">
              <a:buFont typeface="Arial"/>
              <a:buChar char="•"/>
            </a:pPr>
            <a:r>
              <a:rPr lang="en-US" sz="2200" dirty="0">
                <a:ea typeface="+mn-lt"/>
                <a:cs typeface="+mn-lt"/>
              </a:rPr>
              <a:t>direct you to the most appropriate services for a child’s needs</a:t>
            </a:r>
            <a:endParaRPr lang="en-US" dirty="0"/>
          </a:p>
          <a:p>
            <a:pPr marL="285750" indent="-285750">
              <a:buFont typeface="Arial"/>
              <a:buChar char="•"/>
            </a:pPr>
            <a:r>
              <a:rPr lang="en-US" sz="2200" dirty="0">
                <a:ea typeface="+mn-lt"/>
                <a:cs typeface="+mn-lt"/>
              </a:rPr>
              <a:t>If appropriate arrange for contact back from an experienced professional such as Educational Psychologist or Early Years Specialist Teacher. </a:t>
            </a:r>
            <a:endParaRPr lang="en-US" dirty="0"/>
          </a:p>
          <a:p>
            <a:endParaRPr lang="en-US" dirty="0"/>
          </a:p>
          <a:p>
            <a:pPr>
              <a:lnSpc>
                <a:spcPct val="90000"/>
              </a:lnSpc>
            </a:pPr>
            <a:endParaRPr lang="en-US" sz="2200" dirty="0">
              <a:cs typeface="Calibri"/>
            </a:endParaRPr>
          </a:p>
        </p:txBody>
      </p:sp>
      <p:sp>
        <p:nvSpPr>
          <p:cNvPr id="8" name="Arrow: Right 7">
            <a:extLst>
              <a:ext uri="{FF2B5EF4-FFF2-40B4-BE49-F238E27FC236}">
                <a16:creationId xmlns:a16="http://schemas.microsoft.com/office/drawing/2014/main" id="{0316FF78-BEA5-4227-C3B4-8666EE76E2C0}"/>
              </a:ext>
            </a:extLst>
          </p:cNvPr>
          <p:cNvSpPr/>
          <p:nvPr/>
        </p:nvSpPr>
        <p:spPr>
          <a:xfrm rot="20025795">
            <a:off x="4766734" y="805284"/>
            <a:ext cx="1192161" cy="381000"/>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A6EAD854-9688-9D4C-E5B6-C55572CFF3FB}"/>
              </a:ext>
            </a:extLst>
          </p:cNvPr>
          <p:cNvSpPr txBox="1"/>
          <p:nvPr/>
        </p:nvSpPr>
        <p:spPr>
          <a:xfrm>
            <a:off x="1591596" y="884902"/>
            <a:ext cx="3134031" cy="1200329"/>
          </a:xfrm>
          <a:prstGeom prst="rect">
            <a:avLst/>
          </a:prstGeom>
          <a:solidFill>
            <a:srgbClr val="FFFF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cs typeface="Calibri"/>
              </a:rPr>
              <a:t>Find the online form on the SEND Local offer, click complete the online form (page 3) </a:t>
            </a:r>
            <a:endParaRPr lang="en-GB" b="1" dirty="0"/>
          </a:p>
        </p:txBody>
      </p:sp>
      <p:pic>
        <p:nvPicPr>
          <p:cNvPr id="7" name="Content Placeholder 6">
            <a:extLst>
              <a:ext uri="{FF2B5EF4-FFF2-40B4-BE49-F238E27FC236}">
                <a16:creationId xmlns:a16="http://schemas.microsoft.com/office/drawing/2014/main" id="{C951B10A-0A87-42A1-1E40-49E082FE8364}"/>
              </a:ext>
            </a:extLst>
          </p:cNvPr>
          <p:cNvPicPr>
            <a:picLocks noGrp="1" noChangeAspect="1"/>
          </p:cNvPicPr>
          <p:nvPr>
            <p:ph idx="1"/>
          </p:nvPr>
        </p:nvPicPr>
        <p:blipFill>
          <a:blip r:embed="rId2"/>
          <a:stretch>
            <a:fillRect/>
          </a:stretch>
        </p:blipFill>
        <p:spPr>
          <a:xfrm>
            <a:off x="5981700" y="93293"/>
            <a:ext cx="5908252" cy="2373128"/>
          </a:xfrm>
        </p:spPr>
      </p:pic>
    </p:spTree>
    <p:extLst>
      <p:ext uri="{BB962C8B-B14F-4D97-AF65-F5344CB8AC3E}">
        <p14:creationId xmlns:p14="http://schemas.microsoft.com/office/powerpoint/2010/main" val="1023539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89</TotalTime>
  <Words>515</Words>
  <Application>Microsoft Office PowerPoint</Application>
  <PresentationFormat>Widescreen</PresentationFormat>
  <Paragraphs>58</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Gill Sans MT</vt:lpstr>
      <vt:lpstr>office theme</vt:lpstr>
      <vt:lpstr>Office Theme</vt:lpstr>
      <vt:lpstr>SEND Advice Line Lincolnshire (SALL)</vt:lpstr>
      <vt:lpstr>PowerPoint Presentation</vt:lpstr>
      <vt:lpstr>PowerPoint Presentation</vt:lpstr>
      <vt:lpstr>There are now 3 different ways to get advice from SALL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Drewery</dc:creator>
  <cp:lastModifiedBy>Nicola Carter</cp:lastModifiedBy>
  <cp:revision>410</cp:revision>
  <dcterms:created xsi:type="dcterms:W3CDTF">2023-06-02T12:53:21Z</dcterms:created>
  <dcterms:modified xsi:type="dcterms:W3CDTF">2023-07-06T17:23:31Z</dcterms:modified>
</cp:coreProperties>
</file>