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63" r:id="rId3"/>
    <p:sldId id="268" r:id="rId4"/>
    <p:sldId id="269" r:id="rId5"/>
    <p:sldId id="259" r:id="rId6"/>
    <p:sldId id="270" r:id="rId7"/>
    <p:sldId id="271" r:id="rId8"/>
    <p:sldId id="26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6D3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84" d="100"/>
          <a:sy n="84" d="100"/>
        </p:scale>
        <p:origin x="63" y="183"/>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4D40A7-371D-4413-BB19-F1FE4975DE63}" type="datetimeFigureOut">
              <a:rPr lang="en-GB" smtClean="0"/>
              <a:t>28/06/2023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2E42F5-5278-472E-B083-8FF2798502B3}" type="slidenum">
              <a:rPr lang="en-GB" smtClean="0"/>
              <a:t>‹#›</a:t>
            </a:fld>
            <a:endParaRPr lang="en-GB"/>
          </a:p>
        </p:txBody>
      </p:sp>
    </p:spTree>
    <p:extLst>
      <p:ext uri="{BB962C8B-B14F-4D97-AF65-F5344CB8AC3E}">
        <p14:creationId xmlns:p14="http://schemas.microsoft.com/office/powerpoint/2010/main" val="3578587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2F6E1-ADE6-4587-BB0B-A42F47CC8F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256961F-AF28-40F8-87B9-4C1C13DCA7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B4F1262-D65A-437B-9C19-E1B36D58637F}"/>
              </a:ext>
            </a:extLst>
          </p:cNvPr>
          <p:cNvSpPr>
            <a:spLocks noGrp="1"/>
          </p:cNvSpPr>
          <p:nvPr>
            <p:ph type="dt" sz="half" idx="10"/>
          </p:nvPr>
        </p:nvSpPr>
        <p:spPr/>
        <p:txBody>
          <a:bodyPr/>
          <a:lstStyle/>
          <a:p>
            <a:fld id="{A3F3FD22-8DA5-4A0D-B0C7-5FB75CA198B4}" type="datetimeFigureOut">
              <a:rPr lang="en-GB" smtClean="0"/>
              <a:t>28/06/2023</a:t>
            </a:fld>
            <a:endParaRPr lang="en-GB"/>
          </a:p>
        </p:txBody>
      </p:sp>
      <p:sp>
        <p:nvSpPr>
          <p:cNvPr id="5" name="Footer Placeholder 4">
            <a:extLst>
              <a:ext uri="{FF2B5EF4-FFF2-40B4-BE49-F238E27FC236}">
                <a16:creationId xmlns:a16="http://schemas.microsoft.com/office/drawing/2014/main" id="{1B7218BA-3768-4400-9D45-78636BC020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862D29-035E-400A-B6CD-6EEF7C10300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38877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D8A06-6BEE-4B1C-8008-9E07BDEF2B6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0578C05-74B5-4E67-940C-1FCA0FE958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96A8B9-9FAB-4DA3-BF7F-5890531FAEBD}"/>
              </a:ext>
            </a:extLst>
          </p:cNvPr>
          <p:cNvSpPr>
            <a:spLocks noGrp="1"/>
          </p:cNvSpPr>
          <p:nvPr>
            <p:ph type="dt" sz="half" idx="10"/>
          </p:nvPr>
        </p:nvSpPr>
        <p:spPr/>
        <p:txBody>
          <a:bodyPr/>
          <a:lstStyle/>
          <a:p>
            <a:fld id="{A3F3FD22-8DA5-4A0D-B0C7-5FB75CA198B4}" type="datetimeFigureOut">
              <a:rPr lang="en-GB" smtClean="0"/>
              <a:t>28/06/2023</a:t>
            </a:fld>
            <a:endParaRPr lang="en-GB"/>
          </a:p>
        </p:txBody>
      </p:sp>
      <p:sp>
        <p:nvSpPr>
          <p:cNvPr id="5" name="Footer Placeholder 4">
            <a:extLst>
              <a:ext uri="{FF2B5EF4-FFF2-40B4-BE49-F238E27FC236}">
                <a16:creationId xmlns:a16="http://schemas.microsoft.com/office/drawing/2014/main" id="{76C6A43A-541A-4125-A5BA-AAC069DFDE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8F70EB-42C6-44FA-8C22-8D5E00EDCEC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879164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332607-1920-45AF-856A-2D1465C8FD8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A4CCC7C-599F-4C87-9005-F7E3447AC1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FDBC9A-F908-487E-8097-A70DEEC97052}"/>
              </a:ext>
            </a:extLst>
          </p:cNvPr>
          <p:cNvSpPr>
            <a:spLocks noGrp="1"/>
          </p:cNvSpPr>
          <p:nvPr>
            <p:ph type="dt" sz="half" idx="10"/>
          </p:nvPr>
        </p:nvSpPr>
        <p:spPr/>
        <p:txBody>
          <a:bodyPr/>
          <a:lstStyle/>
          <a:p>
            <a:fld id="{A3F3FD22-8DA5-4A0D-B0C7-5FB75CA198B4}" type="datetimeFigureOut">
              <a:rPr lang="en-GB" smtClean="0"/>
              <a:t>28/06/2023</a:t>
            </a:fld>
            <a:endParaRPr lang="en-GB"/>
          </a:p>
        </p:txBody>
      </p:sp>
      <p:sp>
        <p:nvSpPr>
          <p:cNvPr id="5" name="Footer Placeholder 4">
            <a:extLst>
              <a:ext uri="{FF2B5EF4-FFF2-40B4-BE49-F238E27FC236}">
                <a16:creationId xmlns:a16="http://schemas.microsoft.com/office/drawing/2014/main" id="{ECB33381-F2E8-4666-91CA-B3B2CCA681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8B9637-7F61-4904-AB13-6A0F9D31B971}"/>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574638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A3B14-0593-4FFE-96E7-1936F14BAA5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9E2E840-7395-4089-96C4-6665DDC813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EACF6A-A470-43EE-80D4-6DB0F799A021}"/>
              </a:ext>
            </a:extLst>
          </p:cNvPr>
          <p:cNvSpPr>
            <a:spLocks noGrp="1"/>
          </p:cNvSpPr>
          <p:nvPr>
            <p:ph type="dt" sz="half" idx="10"/>
          </p:nvPr>
        </p:nvSpPr>
        <p:spPr/>
        <p:txBody>
          <a:bodyPr/>
          <a:lstStyle/>
          <a:p>
            <a:fld id="{A3F3FD22-8DA5-4A0D-B0C7-5FB75CA198B4}" type="datetimeFigureOut">
              <a:rPr lang="en-GB" smtClean="0"/>
              <a:t>28/06/2023</a:t>
            </a:fld>
            <a:endParaRPr lang="en-GB"/>
          </a:p>
        </p:txBody>
      </p:sp>
      <p:sp>
        <p:nvSpPr>
          <p:cNvPr id="5" name="Footer Placeholder 4">
            <a:extLst>
              <a:ext uri="{FF2B5EF4-FFF2-40B4-BE49-F238E27FC236}">
                <a16:creationId xmlns:a16="http://schemas.microsoft.com/office/drawing/2014/main" id="{D0F282AD-0654-43FA-AD50-6A8DFABDD1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BE7AA8-A3CB-4F87-BE94-23B60338102D}"/>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93817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4172D-7C8E-4703-B5EE-F6180B39D8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1F8B216-D888-479C-A36D-3EFCA15971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60C4AAA-F41B-4D64-85FC-5BBE773C5A3C}"/>
              </a:ext>
            </a:extLst>
          </p:cNvPr>
          <p:cNvSpPr>
            <a:spLocks noGrp="1"/>
          </p:cNvSpPr>
          <p:nvPr>
            <p:ph type="dt" sz="half" idx="10"/>
          </p:nvPr>
        </p:nvSpPr>
        <p:spPr/>
        <p:txBody>
          <a:bodyPr/>
          <a:lstStyle/>
          <a:p>
            <a:fld id="{A3F3FD22-8DA5-4A0D-B0C7-5FB75CA198B4}" type="datetimeFigureOut">
              <a:rPr lang="en-GB" smtClean="0"/>
              <a:t>28/06/2023</a:t>
            </a:fld>
            <a:endParaRPr lang="en-GB"/>
          </a:p>
        </p:txBody>
      </p:sp>
      <p:sp>
        <p:nvSpPr>
          <p:cNvPr id="5" name="Footer Placeholder 4">
            <a:extLst>
              <a:ext uri="{FF2B5EF4-FFF2-40B4-BE49-F238E27FC236}">
                <a16:creationId xmlns:a16="http://schemas.microsoft.com/office/drawing/2014/main" id="{97D5BC86-1C74-4A33-B6CD-E4255C8C52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E3B3EA-4297-456A-976E-A67081117BE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452300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C5162-1DEC-4475-B204-EDDB04BB780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D41F29A-E03E-4BE4-8CC5-EB0FF9592C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6E407E2-6B36-40E3-9C82-67372E1D138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F7ECA9F-0F21-45E0-97D9-702F8AA122A7}"/>
              </a:ext>
            </a:extLst>
          </p:cNvPr>
          <p:cNvSpPr>
            <a:spLocks noGrp="1"/>
          </p:cNvSpPr>
          <p:nvPr>
            <p:ph type="dt" sz="half" idx="10"/>
          </p:nvPr>
        </p:nvSpPr>
        <p:spPr/>
        <p:txBody>
          <a:bodyPr/>
          <a:lstStyle/>
          <a:p>
            <a:fld id="{A3F3FD22-8DA5-4A0D-B0C7-5FB75CA198B4}" type="datetimeFigureOut">
              <a:rPr lang="en-GB" smtClean="0"/>
              <a:t>28/06/2023</a:t>
            </a:fld>
            <a:endParaRPr lang="en-GB"/>
          </a:p>
        </p:txBody>
      </p:sp>
      <p:sp>
        <p:nvSpPr>
          <p:cNvPr id="6" name="Footer Placeholder 5">
            <a:extLst>
              <a:ext uri="{FF2B5EF4-FFF2-40B4-BE49-F238E27FC236}">
                <a16:creationId xmlns:a16="http://schemas.microsoft.com/office/drawing/2014/main" id="{0EA51CBF-667C-4F2C-904D-D75A2740B9E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9FCEA1-466E-4095-A114-950612639668}"/>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18936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93D5F-8D6B-4C80-835F-BDFD7D5277C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1ED654-7156-45B6-9B65-CF402FDDB8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40646-ADDB-4615-A503-535CA44589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7988355-B63A-4B73-8EC5-E0E5ABFE7E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44B3D4-8541-4E46-889C-4FF00A33CA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0642F0A-184D-43A7-BF76-4C11C1DF9A9B}"/>
              </a:ext>
            </a:extLst>
          </p:cNvPr>
          <p:cNvSpPr>
            <a:spLocks noGrp="1"/>
          </p:cNvSpPr>
          <p:nvPr>
            <p:ph type="dt" sz="half" idx="10"/>
          </p:nvPr>
        </p:nvSpPr>
        <p:spPr/>
        <p:txBody>
          <a:bodyPr/>
          <a:lstStyle/>
          <a:p>
            <a:fld id="{A3F3FD22-8DA5-4A0D-B0C7-5FB75CA198B4}" type="datetimeFigureOut">
              <a:rPr lang="en-GB" smtClean="0"/>
              <a:t>28/06/2023</a:t>
            </a:fld>
            <a:endParaRPr lang="en-GB"/>
          </a:p>
        </p:txBody>
      </p:sp>
      <p:sp>
        <p:nvSpPr>
          <p:cNvPr id="8" name="Footer Placeholder 7">
            <a:extLst>
              <a:ext uri="{FF2B5EF4-FFF2-40B4-BE49-F238E27FC236}">
                <a16:creationId xmlns:a16="http://schemas.microsoft.com/office/drawing/2014/main" id="{E1730737-41E1-4CEF-B41E-B53EE0EB1EA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D5A6359-56E9-4BD5-A520-C477F0B4BE4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771743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75A43-F0A9-4C80-A2FE-D7AF925F81A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684EB9-89A9-466D-8684-89D97D69B072}"/>
              </a:ext>
            </a:extLst>
          </p:cNvPr>
          <p:cNvSpPr>
            <a:spLocks noGrp="1"/>
          </p:cNvSpPr>
          <p:nvPr>
            <p:ph type="dt" sz="half" idx="10"/>
          </p:nvPr>
        </p:nvSpPr>
        <p:spPr/>
        <p:txBody>
          <a:bodyPr/>
          <a:lstStyle/>
          <a:p>
            <a:fld id="{A3F3FD22-8DA5-4A0D-B0C7-5FB75CA198B4}" type="datetimeFigureOut">
              <a:rPr lang="en-GB" smtClean="0"/>
              <a:t>28/06/2023</a:t>
            </a:fld>
            <a:endParaRPr lang="en-GB"/>
          </a:p>
        </p:txBody>
      </p:sp>
      <p:sp>
        <p:nvSpPr>
          <p:cNvPr id="4" name="Footer Placeholder 3">
            <a:extLst>
              <a:ext uri="{FF2B5EF4-FFF2-40B4-BE49-F238E27FC236}">
                <a16:creationId xmlns:a16="http://schemas.microsoft.com/office/drawing/2014/main" id="{D4EAE3F9-140D-4C8C-BCDC-DFFC553FA7A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CF52B3B-ECFC-4C3D-918D-CF8D893D07B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604012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9E8E27-F480-4FCE-BE83-D3458F83ECD5}"/>
              </a:ext>
            </a:extLst>
          </p:cNvPr>
          <p:cNvSpPr>
            <a:spLocks noGrp="1"/>
          </p:cNvSpPr>
          <p:nvPr>
            <p:ph type="dt" sz="half" idx="10"/>
          </p:nvPr>
        </p:nvSpPr>
        <p:spPr/>
        <p:txBody>
          <a:bodyPr/>
          <a:lstStyle/>
          <a:p>
            <a:fld id="{A3F3FD22-8DA5-4A0D-B0C7-5FB75CA198B4}" type="datetimeFigureOut">
              <a:rPr lang="en-GB" smtClean="0"/>
              <a:t>28/06/2023</a:t>
            </a:fld>
            <a:endParaRPr lang="en-GB"/>
          </a:p>
        </p:txBody>
      </p:sp>
      <p:sp>
        <p:nvSpPr>
          <p:cNvPr id="3" name="Footer Placeholder 2">
            <a:extLst>
              <a:ext uri="{FF2B5EF4-FFF2-40B4-BE49-F238E27FC236}">
                <a16:creationId xmlns:a16="http://schemas.microsoft.com/office/drawing/2014/main" id="{4BE7240C-3283-4654-B676-A2F15C61C8A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6D2BC8E-2185-46C6-B69B-F509D44E0A93}"/>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181302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BA114-FC7F-4B25-8808-1E717CCA44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D8513D6-B6DA-4D08-9A56-92A13539EC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11EC032-2EA3-44EC-B70B-B8AA8B9F95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F02AD7-7F36-4E51-AAA4-9D2C875DE68C}"/>
              </a:ext>
            </a:extLst>
          </p:cNvPr>
          <p:cNvSpPr>
            <a:spLocks noGrp="1"/>
          </p:cNvSpPr>
          <p:nvPr>
            <p:ph type="dt" sz="half" idx="10"/>
          </p:nvPr>
        </p:nvSpPr>
        <p:spPr/>
        <p:txBody>
          <a:bodyPr/>
          <a:lstStyle/>
          <a:p>
            <a:fld id="{A3F3FD22-8DA5-4A0D-B0C7-5FB75CA198B4}" type="datetimeFigureOut">
              <a:rPr lang="en-GB" smtClean="0"/>
              <a:t>28/06/2023</a:t>
            </a:fld>
            <a:endParaRPr lang="en-GB"/>
          </a:p>
        </p:txBody>
      </p:sp>
      <p:sp>
        <p:nvSpPr>
          <p:cNvPr id="6" name="Footer Placeholder 5">
            <a:extLst>
              <a:ext uri="{FF2B5EF4-FFF2-40B4-BE49-F238E27FC236}">
                <a16:creationId xmlns:a16="http://schemas.microsoft.com/office/drawing/2014/main" id="{85D23D26-6354-4586-BF4C-5560A54D8E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FBAC9AE-6013-4511-BACF-B1CFCE41C49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994555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8BEF1-C91A-4414-BB57-3381F1C35B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62B6475-9293-4EA3-8A1D-1A5BB6600F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0A4E403-D3CF-47BA-89A7-518A69C04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754A09-DDFE-4534-A338-2EAFA0667671}"/>
              </a:ext>
            </a:extLst>
          </p:cNvPr>
          <p:cNvSpPr>
            <a:spLocks noGrp="1"/>
          </p:cNvSpPr>
          <p:nvPr>
            <p:ph type="dt" sz="half" idx="10"/>
          </p:nvPr>
        </p:nvSpPr>
        <p:spPr/>
        <p:txBody>
          <a:bodyPr/>
          <a:lstStyle/>
          <a:p>
            <a:fld id="{A3F3FD22-8DA5-4A0D-B0C7-5FB75CA198B4}" type="datetimeFigureOut">
              <a:rPr lang="en-GB" smtClean="0"/>
              <a:t>28/06/2023</a:t>
            </a:fld>
            <a:endParaRPr lang="en-GB"/>
          </a:p>
        </p:txBody>
      </p:sp>
      <p:sp>
        <p:nvSpPr>
          <p:cNvPr id="6" name="Footer Placeholder 5">
            <a:extLst>
              <a:ext uri="{FF2B5EF4-FFF2-40B4-BE49-F238E27FC236}">
                <a16:creationId xmlns:a16="http://schemas.microsoft.com/office/drawing/2014/main" id="{3B61DAB4-AE5C-472E-9F41-C804700A9B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3A8FC8-B12A-46F6-9AA4-1F5A530FC7EC}"/>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002125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2F45CB-D1B5-44F8-BD37-9349276CB0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EDC9E5D-E001-43A8-91C5-6B188D494E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1F28A8-A1C9-4967-9CC8-12D0250143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F3FD22-8DA5-4A0D-B0C7-5FB75CA198B4}" type="datetimeFigureOut">
              <a:rPr lang="en-GB" smtClean="0"/>
              <a:t>28/06/2023</a:t>
            </a:fld>
            <a:endParaRPr lang="en-GB"/>
          </a:p>
        </p:txBody>
      </p:sp>
      <p:sp>
        <p:nvSpPr>
          <p:cNvPr id="5" name="Footer Placeholder 4">
            <a:extLst>
              <a:ext uri="{FF2B5EF4-FFF2-40B4-BE49-F238E27FC236}">
                <a16:creationId xmlns:a16="http://schemas.microsoft.com/office/drawing/2014/main" id="{F6396019-C229-45AD-B13C-7F52B514A3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D0C18FE-70C2-4687-8475-1D82CF79D9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160B18-23AC-48F4-9066-F7E55AB97DD2}" type="slidenum">
              <a:rPr lang="en-GB" smtClean="0"/>
              <a:t>‹#›</a:t>
            </a:fld>
            <a:endParaRPr lang="en-GB"/>
          </a:p>
        </p:txBody>
      </p:sp>
    </p:spTree>
    <p:extLst>
      <p:ext uri="{BB962C8B-B14F-4D97-AF65-F5344CB8AC3E}">
        <p14:creationId xmlns:p14="http://schemas.microsoft.com/office/powerpoint/2010/main" val="1968495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s://professionals.lincolnshire.gov.uk/homepage/54/graduated-approach-briefings" TargetMode="Externa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hyperlink" Target="https://professionals.lincolnshire.gov.uk/homepage/54/graduated-approach-briefing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forms.office.com/e/D3MuMMnc20"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hyperlink" Target="https://gbr01.safelinks.protection.outlook.com/?url=https%3A%2F%2Fwww.lincolnshire.gov.uk%2Fsupport-education&amp;data=05%7C01%7CNicola.Carter%40lincolnshire.gov.uk%7C0623b036711c473e4b9c08db73222836%7Cb4e05b92f8ce46b59b2499ba5c11e5e9%7C0%7C0%7C638230362763220215%7CUnknown%7CTWFpbGZsb3d8eyJWIjoiMC4wLjAwMDAiLCJQIjoiV2luMzIiLCJBTiI6Ik1haWwiLCJXVCI6Mn0%3D%7C3000%7C%7C%7C&amp;sdata=y5VG7w%2FCAcN4sxQhDIkdkWPicJ1c4pzf0JdAyREFY9I%3D&amp;reserved=0"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professionals.lincolnshire.gov.uk/homepage/54/graduated-approach-briefing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325563"/>
          </a:xfrm>
        </p:spPr>
        <p:txBody>
          <a:bodyPr>
            <a:normAutofit/>
          </a:bodyPr>
          <a:lstStyle/>
          <a:p>
            <a:pPr algn="ctr"/>
            <a:r>
              <a:rPr lang="en-GB" dirty="0"/>
              <a:t>Graduated Approach Briefings</a:t>
            </a:r>
            <a:endParaRPr lang="en-GB" dirty="0">
              <a:solidFill>
                <a:schemeClr val="accent3">
                  <a:lumMod val="75000"/>
                </a:schemeClr>
              </a:solidFill>
            </a:endParaRPr>
          </a:p>
        </p:txBody>
      </p:sp>
      <p:sp>
        <p:nvSpPr>
          <p:cNvPr id="8" name="Subtitle 2"/>
          <p:cNvSpPr txBox="1">
            <a:spLocks/>
          </p:cNvSpPr>
          <p:nvPr/>
        </p:nvSpPr>
        <p:spPr>
          <a:xfrm>
            <a:off x="2632842" y="2136227"/>
            <a:ext cx="6400800" cy="17526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400" dirty="0">
                <a:latin typeface="+mj-lt"/>
              </a:rPr>
              <a:t>June / July 2023</a:t>
            </a:r>
          </a:p>
          <a:p>
            <a:pPr marL="0" indent="0" algn="ctr">
              <a:buNone/>
            </a:pPr>
            <a:r>
              <a:rPr lang="en-GB" sz="4400" dirty="0">
                <a:latin typeface="+mj-lt"/>
              </a:rPr>
              <a:t>Notices </a:t>
            </a:r>
          </a:p>
        </p:txBody>
      </p:sp>
    </p:spTree>
    <p:extLst>
      <p:ext uri="{BB962C8B-B14F-4D97-AF65-F5344CB8AC3E}">
        <p14:creationId xmlns:p14="http://schemas.microsoft.com/office/powerpoint/2010/main" val="3689779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3" name="Title 2"/>
          <p:cNvSpPr>
            <a:spLocks noGrp="1"/>
          </p:cNvSpPr>
          <p:nvPr>
            <p:ph type="title"/>
          </p:nvPr>
        </p:nvSpPr>
        <p:spPr>
          <a:xfrm>
            <a:off x="119270" y="65561"/>
            <a:ext cx="10515600" cy="1325563"/>
          </a:xfrm>
        </p:spPr>
        <p:txBody>
          <a:bodyPr/>
          <a:lstStyle/>
          <a:p>
            <a:r>
              <a:rPr lang="en-GB" dirty="0"/>
              <a:t>Welcome</a:t>
            </a:r>
          </a:p>
        </p:txBody>
      </p:sp>
      <p:sp>
        <p:nvSpPr>
          <p:cNvPr id="7" name="Text Placeholder 2">
            <a:extLst>
              <a:ext uri="{FF2B5EF4-FFF2-40B4-BE49-F238E27FC236}">
                <a16:creationId xmlns:a16="http://schemas.microsoft.com/office/drawing/2014/main" id="{AECA62E0-3932-4DCF-8C61-E37AF424C7DE}"/>
              </a:ext>
            </a:extLst>
          </p:cNvPr>
          <p:cNvSpPr txBox="1">
            <a:spLocks/>
          </p:cNvSpPr>
          <p:nvPr/>
        </p:nvSpPr>
        <p:spPr>
          <a:xfrm>
            <a:off x="376099" y="1126528"/>
            <a:ext cx="6334802" cy="4382368"/>
          </a:xfrm>
          <a:prstGeom prst="rect">
            <a:avLst/>
          </a:prstGeom>
        </p:spPr>
        <p:txBody>
          <a:bodyPr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75" indent="-257175">
              <a:lnSpc>
                <a:spcPct val="100000"/>
              </a:lnSpc>
              <a:spcBef>
                <a:spcPts val="0"/>
              </a:spcBef>
              <a:buClr>
                <a:schemeClr val="accent1"/>
              </a:buClr>
            </a:pPr>
            <a:r>
              <a:rPr lang="en-GB" sz="1200" b="1" dirty="0">
                <a:cs typeface="Arial" panose="020B0604020202020204" pitchFamily="34" charset="0"/>
              </a:rPr>
              <a:t>Welcome</a:t>
            </a:r>
            <a:r>
              <a:rPr lang="en-GB" sz="1200" dirty="0">
                <a:cs typeface="Arial" panose="020B0604020202020204" pitchFamily="34" charset="0"/>
              </a:rPr>
              <a:t> and </a:t>
            </a:r>
            <a:r>
              <a:rPr lang="en-GB" sz="1200" b="1" dirty="0">
                <a:cs typeface="Arial" panose="020B0604020202020204" pitchFamily="34" charset="0"/>
              </a:rPr>
              <a:t>thank you </a:t>
            </a:r>
            <a:r>
              <a:rPr lang="en-GB" sz="1200" dirty="0">
                <a:cs typeface="Arial" panose="020B0604020202020204" pitchFamily="34" charset="0"/>
              </a:rPr>
              <a:t>for joining us for this virtual training session. </a:t>
            </a:r>
          </a:p>
          <a:p>
            <a:pPr marL="257175" indent="-257175">
              <a:lnSpc>
                <a:spcPct val="100000"/>
              </a:lnSpc>
              <a:spcBef>
                <a:spcPts val="0"/>
              </a:spcBef>
              <a:buClr>
                <a:schemeClr val="accent1"/>
              </a:buClr>
            </a:pPr>
            <a:endParaRPr lang="en-GB" sz="1200" dirty="0">
              <a:cs typeface="Arial" panose="020B0604020202020204" pitchFamily="34" charset="0"/>
            </a:endParaRPr>
          </a:p>
          <a:p>
            <a:pPr marL="257175" indent="-257175">
              <a:lnSpc>
                <a:spcPct val="100000"/>
              </a:lnSpc>
              <a:spcBef>
                <a:spcPts val="0"/>
              </a:spcBef>
              <a:buClr>
                <a:schemeClr val="accent1"/>
              </a:buClr>
            </a:pPr>
            <a:r>
              <a:rPr lang="en-GB" sz="1200" dirty="0">
                <a:cs typeface="Arial" panose="020B0604020202020204" pitchFamily="34" charset="0"/>
              </a:rPr>
              <a:t>Please sign in through the Chat to register your attendance.</a:t>
            </a:r>
          </a:p>
          <a:p>
            <a:pPr marL="257175" indent="-257175">
              <a:lnSpc>
                <a:spcPct val="100000"/>
              </a:lnSpc>
              <a:spcBef>
                <a:spcPts val="0"/>
              </a:spcBef>
              <a:buClr>
                <a:schemeClr val="accent1"/>
              </a:buClr>
            </a:pPr>
            <a:endParaRPr lang="en-GB" sz="1200" dirty="0">
              <a:cs typeface="Arial" panose="020B0604020202020204" pitchFamily="34" charset="0"/>
            </a:endParaRPr>
          </a:p>
          <a:p>
            <a:pPr marL="257175" indent="-257175">
              <a:lnSpc>
                <a:spcPct val="100000"/>
              </a:lnSpc>
              <a:spcBef>
                <a:spcPts val="0"/>
              </a:spcBef>
              <a:buClr>
                <a:schemeClr val="accent1"/>
              </a:buClr>
            </a:pPr>
            <a:r>
              <a:rPr lang="en-GB" sz="1200" dirty="0">
                <a:cs typeface="Arial" panose="020B0604020202020204" pitchFamily="34" charset="0"/>
              </a:rPr>
              <a:t>As usual, to support everyone to maintain connectivity with so many attendees being here:</a:t>
            </a:r>
          </a:p>
          <a:p>
            <a:pPr marL="257175" indent="-257175">
              <a:lnSpc>
                <a:spcPct val="100000"/>
              </a:lnSpc>
              <a:spcBef>
                <a:spcPts val="0"/>
              </a:spcBef>
              <a:buClr>
                <a:schemeClr val="accent1"/>
              </a:buClr>
            </a:pPr>
            <a:endParaRPr lang="en-GB" sz="1200" dirty="0">
              <a:cs typeface="Arial" panose="020B0604020202020204" pitchFamily="34" charset="0"/>
            </a:endParaRPr>
          </a:p>
          <a:p>
            <a:pPr marL="528525" lvl="1" indent="-257175">
              <a:lnSpc>
                <a:spcPct val="100000"/>
              </a:lnSpc>
              <a:spcBef>
                <a:spcPts val="0"/>
              </a:spcBef>
            </a:pPr>
            <a:r>
              <a:rPr lang="en-GB" sz="1200" dirty="0">
                <a:cs typeface="Arial" panose="020B0604020202020204" pitchFamily="34" charset="0"/>
              </a:rPr>
              <a:t>Please </a:t>
            </a:r>
            <a:r>
              <a:rPr lang="en-GB" sz="1200" b="1" dirty="0">
                <a:cs typeface="Arial" panose="020B0604020202020204" pitchFamily="34" charset="0"/>
              </a:rPr>
              <a:t>Mute</a:t>
            </a:r>
            <a:r>
              <a:rPr lang="en-GB" sz="1200" dirty="0">
                <a:cs typeface="Arial" panose="020B0604020202020204" pitchFamily="34" charset="0"/>
              </a:rPr>
              <a:t> your microphone and turn off your video when not speaking – we have a large number of participants present today and this may mean that we experience feedback or slowing of the network connection if everybody has their microphone and video on. However, we would like to see you if you ask a question, please, so feel free to switch on both your microphone and video in these instances.</a:t>
            </a:r>
          </a:p>
          <a:p>
            <a:pPr marL="528525" lvl="1" indent="-257175">
              <a:lnSpc>
                <a:spcPct val="100000"/>
              </a:lnSpc>
              <a:spcBef>
                <a:spcPts val="0"/>
              </a:spcBef>
            </a:pPr>
            <a:r>
              <a:rPr lang="en-GB" sz="1200" dirty="0">
                <a:cs typeface="Arial" panose="020B0604020202020204" pitchFamily="34" charset="0"/>
              </a:rPr>
              <a:t>Please note that this meeting, or sections of it, will be being recorded</a:t>
            </a:r>
            <a:r>
              <a:rPr lang="en-GB" sz="1200" dirty="0">
                <a:effectLst/>
                <a:ea typeface="Calibri" panose="020F0502020204030204" pitchFamily="34" charset="0"/>
                <a:cs typeface="Arial" panose="020B0604020202020204" pitchFamily="34" charset="0"/>
              </a:rPr>
              <a:t> for use on the council’s professionals’ website. If you do not wish to be recorded, you should leave the meeting and watch it back later. </a:t>
            </a:r>
          </a:p>
          <a:p>
            <a:pPr marL="528525" lvl="1" indent="-257175">
              <a:lnSpc>
                <a:spcPct val="100000"/>
              </a:lnSpc>
              <a:spcBef>
                <a:spcPts val="0"/>
              </a:spcBef>
            </a:pPr>
            <a:r>
              <a:rPr lang="en-GB" sz="1200" dirty="0">
                <a:cs typeface="Arial" panose="020B0604020202020204" pitchFamily="34" charset="0"/>
              </a:rPr>
              <a:t>If you would like to ask questions, please use the </a:t>
            </a:r>
            <a:r>
              <a:rPr lang="en-GB" sz="1200" b="1" dirty="0">
                <a:cs typeface="Arial" panose="020B0604020202020204" pitchFamily="34" charset="0"/>
              </a:rPr>
              <a:t>raise your hand </a:t>
            </a:r>
            <a:r>
              <a:rPr lang="en-GB" sz="1200" dirty="0">
                <a:cs typeface="Arial" panose="020B0604020202020204" pitchFamily="34" charset="0"/>
              </a:rPr>
              <a:t>facility</a:t>
            </a:r>
            <a:r>
              <a:rPr lang="en-GB" sz="1200" b="1" dirty="0">
                <a:cs typeface="Arial" panose="020B0604020202020204" pitchFamily="34" charset="0"/>
              </a:rPr>
              <a:t> </a:t>
            </a:r>
            <a:r>
              <a:rPr lang="en-GB" sz="1200" dirty="0">
                <a:cs typeface="Arial" panose="020B0604020202020204" pitchFamily="34" charset="0"/>
              </a:rPr>
              <a:t>or use the </a:t>
            </a:r>
            <a:r>
              <a:rPr lang="en-GB" sz="1200" b="1" dirty="0">
                <a:cs typeface="Arial" panose="020B0604020202020204" pitchFamily="34" charset="0"/>
              </a:rPr>
              <a:t>chat</a:t>
            </a:r>
            <a:r>
              <a:rPr lang="en-GB" sz="1200" dirty="0">
                <a:cs typeface="Arial" panose="020B0604020202020204" pitchFamily="34" charset="0"/>
              </a:rPr>
              <a:t> function in Teams</a:t>
            </a:r>
          </a:p>
          <a:p>
            <a:pPr marL="528525" lvl="1" indent="-257175">
              <a:lnSpc>
                <a:spcPct val="100000"/>
              </a:lnSpc>
              <a:spcBef>
                <a:spcPts val="0"/>
              </a:spcBef>
            </a:pPr>
            <a:r>
              <a:rPr lang="en-GB" sz="1200" dirty="0">
                <a:cs typeface="Arial" panose="020B0604020202020204" pitchFamily="34" charset="0"/>
              </a:rPr>
              <a:t>Please keep discussion in the ‘chat’ relevant – the person presenting may not be able to see your comments but we will have someone monitoring it in order to make sure all questions are answered.</a:t>
            </a:r>
          </a:p>
        </p:txBody>
      </p:sp>
      <p:pic>
        <p:nvPicPr>
          <p:cNvPr id="9"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10525"/>
          <a:stretch/>
        </p:blipFill>
        <p:spPr bwMode="auto">
          <a:xfrm>
            <a:off x="7091442" y="2361194"/>
            <a:ext cx="1970400" cy="8815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t="9325" b="10074"/>
          <a:stretch/>
        </p:blipFill>
        <p:spPr bwMode="auto">
          <a:xfrm>
            <a:off x="7091442" y="3692734"/>
            <a:ext cx="1970400" cy="9332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a:extLst>
              <a:ext uri="{FF2B5EF4-FFF2-40B4-BE49-F238E27FC236}">
                <a16:creationId xmlns:a16="http://schemas.microsoft.com/office/drawing/2014/main" id="{68682302-6B34-4B35-B4CB-B983EBDDEAE7}"/>
              </a:ext>
            </a:extLst>
          </p:cNvPr>
          <p:cNvSpPr txBox="1"/>
          <p:nvPr/>
        </p:nvSpPr>
        <p:spPr>
          <a:xfrm>
            <a:off x="6432508" y="231146"/>
            <a:ext cx="5552102" cy="1384995"/>
          </a:xfrm>
          <a:prstGeom prst="rect">
            <a:avLst/>
          </a:prstGeom>
          <a:solidFill>
            <a:srgbClr val="B6D34D"/>
          </a:solidFill>
        </p:spPr>
        <p:txBody>
          <a:bodyPr wrap="square" rtlCol="0">
            <a:spAutoFit/>
          </a:bodyPr>
          <a:lstStyle/>
          <a:p>
            <a:r>
              <a:rPr lang="en-GB" sz="1200" dirty="0"/>
              <a:t>To locate information about the Graduated Approach Briefings on the Local Offer, go to: </a:t>
            </a:r>
            <a:r>
              <a:rPr lang="en-GB" sz="1200" dirty="0">
                <a:hlinkClick r:id="rId5"/>
              </a:rPr>
              <a:t>https://professionals.lincolnshire.gov.uk/homepage/54/graduated-approach-briefings</a:t>
            </a:r>
            <a:endParaRPr lang="en-GB" sz="1200" dirty="0"/>
          </a:p>
          <a:p>
            <a:r>
              <a:rPr lang="en-GB" sz="1200" dirty="0"/>
              <a:t>Or on the Home Page, click on: Support with Education</a:t>
            </a:r>
          </a:p>
          <a:p>
            <a:endParaRPr lang="en-GB" sz="1200" dirty="0"/>
          </a:p>
          <a:p>
            <a:endParaRPr lang="en-GB" sz="1200" dirty="0"/>
          </a:p>
          <a:p>
            <a:r>
              <a:rPr lang="en-GB" sz="1200" dirty="0"/>
              <a:t>Then scroll down to: Graduated Approach Briefings</a:t>
            </a:r>
          </a:p>
        </p:txBody>
      </p:sp>
      <p:pic>
        <p:nvPicPr>
          <p:cNvPr id="8" name="Picture 7">
            <a:extLst>
              <a:ext uri="{FF2B5EF4-FFF2-40B4-BE49-F238E27FC236}">
                <a16:creationId xmlns:a16="http://schemas.microsoft.com/office/drawing/2014/main" id="{A3A500C6-F33E-419C-BC99-B2707924A186}"/>
              </a:ext>
            </a:extLst>
          </p:cNvPr>
          <p:cNvPicPr>
            <a:picLocks noChangeAspect="1"/>
          </p:cNvPicPr>
          <p:nvPr/>
        </p:nvPicPr>
        <p:blipFill>
          <a:blip r:embed="rId6"/>
          <a:stretch>
            <a:fillRect/>
          </a:stretch>
        </p:blipFill>
        <p:spPr>
          <a:xfrm>
            <a:off x="9941447" y="766909"/>
            <a:ext cx="1900503" cy="719238"/>
          </a:xfrm>
          <a:prstGeom prst="rect">
            <a:avLst/>
          </a:prstGeom>
        </p:spPr>
      </p:pic>
    </p:spTree>
    <p:extLst>
      <p:ext uri="{BB962C8B-B14F-4D97-AF65-F5344CB8AC3E}">
        <p14:creationId xmlns:p14="http://schemas.microsoft.com/office/powerpoint/2010/main" val="774368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325563"/>
          </a:xfrm>
        </p:spPr>
        <p:txBody>
          <a:bodyPr>
            <a:normAutofit fontScale="90000"/>
          </a:bodyPr>
          <a:lstStyle/>
          <a:p>
            <a:r>
              <a:rPr lang="en-GB" b="1" u="sng" dirty="0"/>
              <a:t>Coming soon for 2023-24 academic year!</a:t>
            </a:r>
            <a:br>
              <a:rPr lang="en-GB" b="1" u="sng" dirty="0"/>
            </a:br>
            <a:r>
              <a:rPr lang="en-GB" dirty="0"/>
              <a:t>Remember to book your places for each briefing throughout the year on the Local Offer</a:t>
            </a:r>
            <a:endParaRPr lang="en-GB" dirty="0">
              <a:solidFill>
                <a:schemeClr val="accent3">
                  <a:lumMod val="75000"/>
                </a:schemeClr>
              </a:solidFill>
            </a:endParaRPr>
          </a:p>
        </p:txBody>
      </p:sp>
      <p:sp>
        <p:nvSpPr>
          <p:cNvPr id="3" name="TextBox 2">
            <a:extLst>
              <a:ext uri="{FF2B5EF4-FFF2-40B4-BE49-F238E27FC236}">
                <a16:creationId xmlns:a16="http://schemas.microsoft.com/office/drawing/2014/main" id="{42C9DE70-903A-4A24-92CD-DB66C5833DB7}"/>
              </a:ext>
            </a:extLst>
          </p:cNvPr>
          <p:cNvSpPr txBox="1"/>
          <p:nvPr/>
        </p:nvSpPr>
        <p:spPr>
          <a:xfrm>
            <a:off x="642543" y="2232012"/>
            <a:ext cx="10580915" cy="461665"/>
          </a:xfrm>
          <a:prstGeom prst="rect">
            <a:avLst/>
          </a:prstGeom>
          <a:noFill/>
        </p:spPr>
        <p:txBody>
          <a:bodyPr wrap="square" rtlCol="0">
            <a:spAutoFit/>
          </a:bodyPr>
          <a:lstStyle/>
          <a:p>
            <a:r>
              <a:rPr lang="en-US" sz="2400" dirty="0">
                <a:hlinkClick r:id="rId3"/>
              </a:rPr>
              <a:t>Graduated approach briefings – Professional resources (lincolnshire.gov.uk)</a:t>
            </a:r>
            <a:endParaRPr lang="en-GB" sz="2400" dirty="0"/>
          </a:p>
        </p:txBody>
      </p:sp>
      <p:pic>
        <p:nvPicPr>
          <p:cNvPr id="7" name="Picture 6">
            <a:extLst>
              <a:ext uri="{FF2B5EF4-FFF2-40B4-BE49-F238E27FC236}">
                <a16:creationId xmlns:a16="http://schemas.microsoft.com/office/drawing/2014/main" id="{F1904B74-B01F-BDB8-FFFF-E62198BD0925}"/>
              </a:ext>
            </a:extLst>
          </p:cNvPr>
          <p:cNvPicPr>
            <a:picLocks noChangeAspect="1"/>
          </p:cNvPicPr>
          <p:nvPr/>
        </p:nvPicPr>
        <p:blipFill>
          <a:blip r:embed="rId4"/>
          <a:stretch>
            <a:fillRect/>
          </a:stretch>
        </p:blipFill>
        <p:spPr>
          <a:xfrm>
            <a:off x="374254" y="2912434"/>
            <a:ext cx="5997971" cy="2260382"/>
          </a:xfrm>
          <a:prstGeom prst="rect">
            <a:avLst/>
          </a:prstGeom>
        </p:spPr>
      </p:pic>
    </p:spTree>
    <p:extLst>
      <p:ext uri="{BB962C8B-B14F-4D97-AF65-F5344CB8AC3E}">
        <p14:creationId xmlns:p14="http://schemas.microsoft.com/office/powerpoint/2010/main" val="3871086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1408014"/>
            <a:ext cx="11117494" cy="3948913"/>
          </a:xfrm>
        </p:spPr>
        <p:txBody>
          <a:bodyPr>
            <a:normAutofit/>
          </a:bodyPr>
          <a:lstStyle/>
          <a:p>
            <a:r>
              <a:rPr lang="en-GB" sz="1800" dirty="0">
                <a:effectLst/>
                <a:latin typeface="Calibri" panose="020F0502020204030204" pitchFamily="34" charset="0"/>
                <a:ea typeface="Calibri" panose="020F0502020204030204" pitchFamily="34" charset="0"/>
              </a:rPr>
              <a:t> </a:t>
            </a:r>
            <a:br>
              <a:rPr lang="en-GB" sz="1800" dirty="0">
                <a:effectLst/>
                <a:latin typeface="Calibri" panose="020F0502020204030204" pitchFamily="34" charset="0"/>
                <a:ea typeface="Calibri" panose="020F0502020204030204" pitchFamily="34" charset="0"/>
              </a:rPr>
            </a:br>
            <a:r>
              <a:rPr lang="en-GB" sz="1800" dirty="0">
                <a:effectLst/>
                <a:latin typeface="Calibri" panose="020F0502020204030204" pitchFamily="34" charset="0"/>
                <a:ea typeface="Calibri" panose="020F0502020204030204" pitchFamily="34" charset="0"/>
              </a:rPr>
              <a:t> </a:t>
            </a:r>
            <a:br>
              <a:rPr lang="en-GB" sz="1800" dirty="0">
                <a:effectLst/>
                <a:latin typeface="Calibri" panose="020F0502020204030204" pitchFamily="34" charset="0"/>
                <a:ea typeface="Calibri" panose="020F0502020204030204" pitchFamily="34" charset="0"/>
              </a:rPr>
            </a:br>
            <a:r>
              <a:rPr lang="en-GB" sz="1800" dirty="0">
                <a:solidFill>
                  <a:srgbClr val="1F497D"/>
                </a:solidFill>
                <a:effectLst/>
                <a:latin typeface="Calibri" panose="020F0502020204030204" pitchFamily="34" charset="0"/>
                <a:ea typeface="Calibri" panose="020F0502020204030204" pitchFamily="34" charset="0"/>
              </a:rPr>
              <a:t> </a:t>
            </a:r>
            <a:br>
              <a:rPr lang="en-GB" sz="1800" dirty="0">
                <a:effectLst/>
                <a:latin typeface="Calibri" panose="020F0502020204030204" pitchFamily="34" charset="0"/>
                <a:ea typeface="Calibri" panose="020F0502020204030204" pitchFamily="34" charset="0"/>
              </a:rPr>
            </a:br>
            <a:br>
              <a:rPr lang="en-GB" b="1" dirty="0"/>
            </a:br>
            <a:endParaRPr lang="en-GB" b="1" dirty="0"/>
          </a:p>
        </p:txBody>
      </p:sp>
      <p:graphicFrame>
        <p:nvGraphicFramePr>
          <p:cNvPr id="6" name="Table 5">
            <a:extLst>
              <a:ext uri="{FF2B5EF4-FFF2-40B4-BE49-F238E27FC236}">
                <a16:creationId xmlns:a16="http://schemas.microsoft.com/office/drawing/2014/main" id="{9EE74BCA-C53B-694D-828D-A4BFAD30143F}"/>
              </a:ext>
            </a:extLst>
          </p:cNvPr>
          <p:cNvGraphicFramePr>
            <a:graphicFrameLocks noGrp="1"/>
          </p:cNvGraphicFramePr>
          <p:nvPr>
            <p:extLst>
              <p:ext uri="{D42A27DB-BD31-4B8C-83A1-F6EECF244321}">
                <p14:modId xmlns:p14="http://schemas.microsoft.com/office/powerpoint/2010/main" val="4204069746"/>
              </p:ext>
            </p:extLst>
          </p:nvPr>
        </p:nvGraphicFramePr>
        <p:xfrm>
          <a:off x="247818" y="245966"/>
          <a:ext cx="11370366" cy="4598199"/>
        </p:xfrm>
        <a:graphic>
          <a:graphicData uri="http://schemas.openxmlformats.org/drawingml/2006/table">
            <a:tbl>
              <a:tblPr firstRow="1" firstCol="1" bandRow="1">
                <a:tableStyleId>{5C22544A-7EE6-4342-B048-85BDC9FD1C3A}</a:tableStyleId>
              </a:tblPr>
              <a:tblGrid>
                <a:gridCol w="1056474">
                  <a:extLst>
                    <a:ext uri="{9D8B030D-6E8A-4147-A177-3AD203B41FA5}">
                      <a16:colId xmlns:a16="http://schemas.microsoft.com/office/drawing/2014/main" val="2935586527"/>
                    </a:ext>
                  </a:extLst>
                </a:gridCol>
                <a:gridCol w="3437964">
                  <a:extLst>
                    <a:ext uri="{9D8B030D-6E8A-4147-A177-3AD203B41FA5}">
                      <a16:colId xmlns:a16="http://schemas.microsoft.com/office/drawing/2014/main" val="3999853089"/>
                    </a:ext>
                  </a:extLst>
                </a:gridCol>
                <a:gridCol w="3437964">
                  <a:extLst>
                    <a:ext uri="{9D8B030D-6E8A-4147-A177-3AD203B41FA5}">
                      <a16:colId xmlns:a16="http://schemas.microsoft.com/office/drawing/2014/main" val="2344588327"/>
                    </a:ext>
                  </a:extLst>
                </a:gridCol>
                <a:gridCol w="3437964">
                  <a:extLst>
                    <a:ext uri="{9D8B030D-6E8A-4147-A177-3AD203B41FA5}">
                      <a16:colId xmlns:a16="http://schemas.microsoft.com/office/drawing/2014/main" val="1003269234"/>
                    </a:ext>
                  </a:extLst>
                </a:gridCol>
              </a:tblGrid>
              <a:tr h="205594">
                <a:tc>
                  <a:txBody>
                    <a:bodyPr/>
                    <a:lstStyle/>
                    <a:p>
                      <a:pPr>
                        <a:lnSpc>
                          <a:spcPct val="107000"/>
                        </a:lnSpc>
                      </a:pPr>
                      <a:r>
                        <a:rPr lang="en-GB" sz="1400" kern="100" dirty="0">
                          <a:effectLst/>
                        </a:rPr>
                        <a:t>Month</a:t>
                      </a:r>
                      <a:endParaRPr lang="en-GB"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5780" marR="55780" marT="0" marB="0"/>
                </a:tc>
                <a:tc>
                  <a:txBody>
                    <a:bodyPr/>
                    <a:lstStyle/>
                    <a:p>
                      <a:pPr>
                        <a:lnSpc>
                          <a:spcPct val="107000"/>
                        </a:lnSpc>
                      </a:pPr>
                      <a:r>
                        <a:rPr lang="en-GB" sz="1400" kern="100" dirty="0">
                          <a:effectLst/>
                        </a:rPr>
                        <a:t>Meeting 1</a:t>
                      </a:r>
                      <a:endParaRPr lang="en-GB"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5780" marR="55780" marT="0" marB="0"/>
                </a:tc>
                <a:tc>
                  <a:txBody>
                    <a:bodyPr/>
                    <a:lstStyle/>
                    <a:p>
                      <a:pPr>
                        <a:lnSpc>
                          <a:spcPct val="107000"/>
                        </a:lnSpc>
                      </a:pPr>
                      <a:r>
                        <a:rPr lang="en-GB" sz="1400" kern="100">
                          <a:effectLst/>
                        </a:rPr>
                        <a:t>Meeting 2</a:t>
                      </a:r>
                      <a:endParaRPr lang="en-GB"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55780" marR="55780" marT="0" marB="0"/>
                </a:tc>
                <a:tc>
                  <a:txBody>
                    <a:bodyPr/>
                    <a:lstStyle/>
                    <a:p>
                      <a:pPr>
                        <a:lnSpc>
                          <a:spcPct val="107000"/>
                        </a:lnSpc>
                      </a:pPr>
                      <a:r>
                        <a:rPr lang="en-GB" sz="1400" kern="100">
                          <a:effectLst/>
                        </a:rPr>
                        <a:t>Meeting 3</a:t>
                      </a:r>
                      <a:endParaRPr lang="en-GB"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55780" marR="55780" marT="0" marB="0"/>
                </a:tc>
                <a:extLst>
                  <a:ext uri="{0D108BD9-81ED-4DB2-BD59-A6C34878D82A}">
                    <a16:rowId xmlns:a16="http://schemas.microsoft.com/office/drawing/2014/main" val="2492422136"/>
                  </a:ext>
                </a:extLst>
              </a:tr>
              <a:tr h="420703">
                <a:tc>
                  <a:txBody>
                    <a:bodyPr/>
                    <a:lstStyle/>
                    <a:p>
                      <a:pPr>
                        <a:lnSpc>
                          <a:spcPct val="107000"/>
                        </a:lnSpc>
                      </a:pPr>
                      <a:r>
                        <a:rPr lang="en-GB" sz="1400" kern="100" dirty="0">
                          <a:effectLst/>
                        </a:rPr>
                        <a:t>October 2023</a:t>
                      </a:r>
                      <a:endParaRPr lang="en-GB"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5780" marR="55780" marT="0" marB="0"/>
                </a:tc>
                <a:tc>
                  <a:txBody>
                    <a:bodyPr/>
                    <a:lstStyle/>
                    <a:p>
                      <a:pPr>
                        <a:lnSpc>
                          <a:spcPct val="107000"/>
                        </a:lnSpc>
                      </a:pPr>
                      <a:r>
                        <a:rPr lang="en-GB" sz="1400" kern="100" dirty="0">
                          <a:effectLst/>
                        </a:rPr>
                        <a:t>TEAMS: Thurs 12</a:t>
                      </a:r>
                      <a:r>
                        <a:rPr lang="en-GB" sz="1400" kern="100" baseline="30000" dirty="0">
                          <a:effectLst/>
                        </a:rPr>
                        <a:t>th</a:t>
                      </a:r>
                      <a:r>
                        <a:rPr lang="en-GB" sz="1400" kern="100" dirty="0">
                          <a:effectLst/>
                        </a:rPr>
                        <a:t> October 09.30 – 12.00 </a:t>
                      </a:r>
                    </a:p>
                  </a:txBody>
                  <a:tcPr marL="55780" marR="55780" marT="0" marB="0"/>
                </a:tc>
                <a:tc>
                  <a:txBody>
                    <a:bodyPr/>
                    <a:lstStyle/>
                    <a:p>
                      <a:pPr>
                        <a:lnSpc>
                          <a:spcPct val="107000"/>
                        </a:lnSpc>
                      </a:pPr>
                      <a:r>
                        <a:rPr lang="en-GB" sz="1400" kern="100" dirty="0">
                          <a:effectLst/>
                        </a:rPr>
                        <a:t>TEAMS: Tues 17</a:t>
                      </a:r>
                      <a:r>
                        <a:rPr lang="en-GB" sz="1400" kern="100" baseline="30000" dirty="0">
                          <a:effectLst/>
                        </a:rPr>
                        <a:t>th</a:t>
                      </a:r>
                      <a:r>
                        <a:rPr lang="en-GB" sz="1400" kern="100" dirty="0">
                          <a:effectLst/>
                        </a:rPr>
                        <a:t> October 13.00 – 15.30</a:t>
                      </a:r>
                    </a:p>
                    <a:p>
                      <a:pPr>
                        <a:lnSpc>
                          <a:spcPct val="107000"/>
                        </a:lnSpc>
                      </a:pPr>
                      <a:endParaRPr lang="en-GB"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5780" marR="55780" marT="0" marB="0"/>
                </a:tc>
                <a:tc>
                  <a:txBody>
                    <a:bodyPr/>
                    <a:lstStyle/>
                    <a:p>
                      <a:pPr>
                        <a:lnSpc>
                          <a:spcPct val="107000"/>
                        </a:lnSpc>
                      </a:pPr>
                      <a:r>
                        <a:rPr lang="en-GB" sz="1400" kern="100" dirty="0">
                          <a:effectLst/>
                        </a:rPr>
                        <a:t>N/A</a:t>
                      </a:r>
                      <a:endParaRPr lang="en-GB"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5780" marR="55780" marT="0" marB="0"/>
                </a:tc>
                <a:extLst>
                  <a:ext uri="{0D108BD9-81ED-4DB2-BD59-A6C34878D82A}">
                    <a16:rowId xmlns:a16="http://schemas.microsoft.com/office/drawing/2014/main" val="2952969002"/>
                  </a:ext>
                </a:extLst>
              </a:tr>
              <a:tr h="420703">
                <a:tc>
                  <a:txBody>
                    <a:bodyPr/>
                    <a:lstStyle/>
                    <a:p>
                      <a:pPr>
                        <a:lnSpc>
                          <a:spcPct val="107000"/>
                        </a:lnSpc>
                      </a:pPr>
                      <a:r>
                        <a:rPr lang="en-GB" sz="1400" kern="100">
                          <a:effectLst/>
                        </a:rPr>
                        <a:t>November 2023</a:t>
                      </a:r>
                      <a:endParaRPr lang="en-GB"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55780" marR="55780" marT="0" marB="0"/>
                </a:tc>
                <a:tc>
                  <a:txBody>
                    <a:bodyPr/>
                    <a:lstStyle/>
                    <a:p>
                      <a:pPr>
                        <a:lnSpc>
                          <a:spcPct val="107000"/>
                        </a:lnSpc>
                      </a:pPr>
                      <a:r>
                        <a:rPr lang="en-GB" sz="1400" kern="100" dirty="0">
                          <a:effectLst/>
                        </a:rPr>
                        <a:t>TEAMS: Wed 22</a:t>
                      </a:r>
                      <a:r>
                        <a:rPr lang="en-GB" sz="1400" kern="100" baseline="30000" dirty="0">
                          <a:effectLst/>
                        </a:rPr>
                        <a:t>nd</a:t>
                      </a:r>
                      <a:r>
                        <a:rPr lang="en-GB" sz="1400" kern="100" dirty="0">
                          <a:effectLst/>
                        </a:rPr>
                        <a:t> November: 09.30 – 12.00</a:t>
                      </a:r>
                    </a:p>
                  </a:txBody>
                  <a:tcPr marL="55780" marR="55780" marT="0" marB="0"/>
                </a:tc>
                <a:tc>
                  <a:txBody>
                    <a:bodyPr/>
                    <a:lstStyle/>
                    <a:p>
                      <a:pPr>
                        <a:lnSpc>
                          <a:spcPct val="107000"/>
                        </a:lnSpc>
                      </a:pPr>
                      <a:r>
                        <a:rPr lang="en-GB" sz="1400" kern="100" dirty="0">
                          <a:effectLst/>
                        </a:rPr>
                        <a:t>TEAMS: Tues 28</a:t>
                      </a:r>
                      <a:r>
                        <a:rPr lang="en-GB" sz="1400" kern="100" baseline="30000" dirty="0">
                          <a:effectLst/>
                        </a:rPr>
                        <a:t>th</a:t>
                      </a:r>
                      <a:r>
                        <a:rPr lang="en-GB" sz="1400" kern="100" dirty="0">
                          <a:effectLst/>
                        </a:rPr>
                        <a:t> November: 13.00 – 15.30</a:t>
                      </a:r>
                    </a:p>
                  </a:txBody>
                  <a:tcPr marL="55780" marR="55780" marT="0" marB="0"/>
                </a:tc>
                <a:tc>
                  <a:txBody>
                    <a:bodyPr/>
                    <a:lstStyle/>
                    <a:p>
                      <a:pPr>
                        <a:lnSpc>
                          <a:spcPct val="107000"/>
                        </a:lnSpc>
                      </a:pPr>
                      <a:r>
                        <a:rPr lang="en-GB" sz="1400" kern="100">
                          <a:effectLst/>
                        </a:rPr>
                        <a:t>N/A</a:t>
                      </a:r>
                      <a:endParaRPr lang="en-GB"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55780" marR="55780" marT="0" marB="0"/>
                </a:tc>
                <a:extLst>
                  <a:ext uri="{0D108BD9-81ED-4DB2-BD59-A6C34878D82A}">
                    <a16:rowId xmlns:a16="http://schemas.microsoft.com/office/drawing/2014/main" val="868863846"/>
                  </a:ext>
                </a:extLst>
              </a:tr>
              <a:tr h="420703">
                <a:tc>
                  <a:txBody>
                    <a:bodyPr/>
                    <a:lstStyle/>
                    <a:p>
                      <a:pPr>
                        <a:lnSpc>
                          <a:spcPct val="107000"/>
                        </a:lnSpc>
                      </a:pPr>
                      <a:r>
                        <a:rPr lang="en-GB" sz="1400" kern="100" dirty="0">
                          <a:effectLst/>
                        </a:rPr>
                        <a:t>February 2024</a:t>
                      </a:r>
                      <a:endParaRPr lang="en-GB"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5780" marR="55780" marT="0" marB="0"/>
                </a:tc>
                <a:tc>
                  <a:txBody>
                    <a:bodyPr/>
                    <a:lstStyle/>
                    <a:p>
                      <a:pPr>
                        <a:lnSpc>
                          <a:spcPct val="107000"/>
                        </a:lnSpc>
                      </a:pPr>
                      <a:r>
                        <a:rPr lang="en-GB" sz="1400" kern="100" dirty="0">
                          <a:effectLst/>
                        </a:rPr>
                        <a:t>TEAMS: Tues 20</a:t>
                      </a:r>
                      <a:r>
                        <a:rPr lang="en-GB" sz="1400" kern="100" baseline="30000" dirty="0">
                          <a:effectLst/>
                        </a:rPr>
                        <a:t>th</a:t>
                      </a:r>
                      <a:r>
                        <a:rPr lang="en-GB" sz="1400" kern="100" dirty="0">
                          <a:effectLst/>
                        </a:rPr>
                        <a:t> February 13.00 – 15.30 </a:t>
                      </a:r>
                    </a:p>
                  </a:txBody>
                  <a:tcPr marL="55780" marR="55780" marT="0" marB="0"/>
                </a:tc>
                <a:tc>
                  <a:txBody>
                    <a:bodyPr/>
                    <a:lstStyle/>
                    <a:p>
                      <a:pPr>
                        <a:lnSpc>
                          <a:spcPct val="107000"/>
                        </a:lnSpc>
                      </a:pPr>
                      <a:r>
                        <a:rPr lang="en-GB" sz="1400" kern="100" dirty="0">
                          <a:effectLst/>
                        </a:rPr>
                        <a:t>TEAMS: Wed 28</a:t>
                      </a:r>
                      <a:r>
                        <a:rPr lang="en-GB" sz="1400" kern="100" baseline="30000" dirty="0">
                          <a:effectLst/>
                        </a:rPr>
                        <a:t>th</a:t>
                      </a:r>
                      <a:r>
                        <a:rPr lang="en-GB" sz="1400" kern="100" dirty="0">
                          <a:effectLst/>
                        </a:rPr>
                        <a:t> February 09.30 – 12.00</a:t>
                      </a:r>
                    </a:p>
                    <a:p>
                      <a:pPr>
                        <a:lnSpc>
                          <a:spcPct val="107000"/>
                        </a:lnSpc>
                      </a:pPr>
                      <a:r>
                        <a:rPr lang="en-GB" sz="1400" kern="100" dirty="0">
                          <a:effectLst/>
                        </a:rPr>
                        <a:t> </a:t>
                      </a:r>
                      <a:endParaRPr lang="en-GB"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5780" marR="55780" marT="0" marB="0"/>
                </a:tc>
                <a:tc>
                  <a:txBody>
                    <a:bodyPr/>
                    <a:lstStyle/>
                    <a:p>
                      <a:pPr>
                        <a:lnSpc>
                          <a:spcPct val="107000"/>
                        </a:lnSpc>
                      </a:pPr>
                      <a:r>
                        <a:rPr lang="en-GB" sz="1400" kern="100" dirty="0">
                          <a:effectLst/>
                        </a:rPr>
                        <a:t>N/A</a:t>
                      </a:r>
                      <a:endParaRPr lang="en-GB"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5780" marR="55780" marT="0" marB="0"/>
                </a:tc>
                <a:extLst>
                  <a:ext uri="{0D108BD9-81ED-4DB2-BD59-A6C34878D82A}">
                    <a16:rowId xmlns:a16="http://schemas.microsoft.com/office/drawing/2014/main" val="2962318141"/>
                  </a:ext>
                </a:extLst>
              </a:tr>
              <a:tr h="2141569">
                <a:tc>
                  <a:txBody>
                    <a:bodyPr/>
                    <a:lstStyle/>
                    <a:p>
                      <a:pPr>
                        <a:lnSpc>
                          <a:spcPct val="107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April/May 2024</a:t>
                      </a:r>
                    </a:p>
                  </a:txBody>
                  <a:tcPr marL="68580" marR="68580" marT="0" marB="0"/>
                </a:tc>
                <a:tc>
                  <a:txBody>
                    <a:bodyPr/>
                    <a:lstStyle/>
                    <a:p>
                      <a:pPr>
                        <a:lnSpc>
                          <a:spcPct val="107000"/>
                        </a:lnSpc>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F2F:</a:t>
                      </a: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 Thurs 25</a:t>
                      </a:r>
                      <a:r>
                        <a:rPr lang="en-GB" sz="1400" kern="100" baseline="30000" dirty="0">
                          <a:effectLst/>
                          <a:latin typeface="Calibri" panose="020F0502020204030204" pitchFamily="34" charset="0"/>
                          <a:ea typeface="Calibri" panose="020F0502020204030204" pitchFamily="34" charset="0"/>
                          <a:cs typeface="Times New Roman" panose="02020603050405020304" pitchFamily="18" charset="0"/>
                        </a:rPr>
                        <a:t>th</a:t>
                      </a: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 April 09.30 – 14.30</a:t>
                      </a:r>
                    </a:p>
                    <a:p>
                      <a:pPr>
                        <a:lnSpc>
                          <a:spcPct val="107000"/>
                        </a:lnSpc>
                      </a:pPr>
                      <a:r>
                        <a:rPr lang="en-GB" sz="1400" i="1" kern="100" dirty="0">
                          <a:effectLst/>
                          <a:latin typeface="Calibri" panose="020F0502020204030204" pitchFamily="34" charset="0"/>
                          <a:ea typeface="Calibri" panose="020F0502020204030204" pitchFamily="34" charset="0"/>
                          <a:cs typeface="Times New Roman" panose="02020603050405020304" pitchFamily="18" charset="0"/>
                        </a:rPr>
                        <a:t>(Including 9.30 – 10.00 networking; 30 mins lunch; and 14.00 – 14.30 networking opportunities)</a:t>
                      </a:r>
                      <a:endParaRPr lang="en-GB" sz="14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Venue: LEARN Teaching Centre, Warwick House, Long Bennington Business Park. NG23 5JR</a:t>
                      </a:r>
                      <a:endParaRPr lang="en-GB" sz="1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 </a:t>
                      </a:r>
                      <a:r>
                        <a:rPr lang="en-GB" sz="14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Maximum 50 attendees</a:t>
                      </a:r>
                      <a:endParaRPr lang="en-GB" sz="1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r>
                        <a:rPr lang="en-GB" sz="14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Please bring own lunch</a:t>
                      </a:r>
                      <a:endParaRPr lang="en-GB"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F2F:</a:t>
                      </a: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 Tuesday 30</a:t>
                      </a:r>
                      <a:r>
                        <a:rPr lang="en-GB" sz="1400" kern="100" baseline="30000" dirty="0">
                          <a:effectLst/>
                          <a:latin typeface="Calibri" panose="020F0502020204030204" pitchFamily="34" charset="0"/>
                          <a:ea typeface="Calibri" panose="020F0502020204030204" pitchFamily="34" charset="0"/>
                          <a:cs typeface="Times New Roman" panose="02020603050405020304" pitchFamily="18" charset="0"/>
                        </a:rPr>
                        <a:t>th</a:t>
                      </a: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  April 09.30 – 14.30</a:t>
                      </a:r>
                    </a:p>
                    <a:p>
                      <a:pPr>
                        <a:lnSpc>
                          <a:spcPct val="107000"/>
                        </a:lnSpc>
                      </a:pPr>
                      <a:r>
                        <a:rPr lang="en-GB" sz="1400" i="1" kern="100" dirty="0">
                          <a:effectLst/>
                          <a:latin typeface="Calibri" panose="020F0502020204030204" pitchFamily="34" charset="0"/>
                          <a:ea typeface="Calibri" panose="020F0502020204030204" pitchFamily="34" charset="0"/>
                          <a:cs typeface="Times New Roman" panose="02020603050405020304" pitchFamily="18" charset="0"/>
                        </a:rPr>
                        <a:t>(Including 9.30 – 10.00 networking; 30 mins lunch; and 14.00 – 14.30 networking opportunities)</a:t>
                      </a:r>
                      <a:endParaRPr lang="en-GB" sz="14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GB" sz="1400" i="1" kern="100"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4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Venue: LEAD Teaching School Hub, The Regatta, Henley Way, Lincoln. LN6 3QR</a:t>
                      </a:r>
                      <a:endParaRPr lang="en-GB" sz="1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r>
                        <a:rPr lang="en-GB" sz="14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Maximum 50 attendees</a:t>
                      </a:r>
                      <a:endParaRPr lang="en-GB" sz="1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r>
                        <a:rPr lang="en-GB" sz="14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Please bring own lunch</a:t>
                      </a:r>
                      <a:endParaRPr lang="en-GB"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TEAMS:</a:t>
                      </a: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 Wednesday 1</a:t>
                      </a:r>
                      <a:r>
                        <a:rPr lang="en-GB" sz="1400" kern="100" baseline="30000" dirty="0">
                          <a:effectLst/>
                          <a:latin typeface="Calibri" panose="020F0502020204030204" pitchFamily="34" charset="0"/>
                          <a:ea typeface="Calibri" panose="020F0502020204030204" pitchFamily="34" charset="0"/>
                          <a:cs typeface="Times New Roman" panose="02020603050405020304" pitchFamily="18" charset="0"/>
                        </a:rPr>
                        <a:t>st</a:t>
                      </a: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 May: 09.00 – 12.30</a:t>
                      </a:r>
                    </a:p>
                    <a:p>
                      <a:pPr>
                        <a:lnSpc>
                          <a:spcPct val="107000"/>
                        </a:lnSpc>
                      </a:pP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pP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2127209556"/>
                  </a:ext>
                </a:extLst>
              </a:tr>
              <a:tr h="767877">
                <a:tc>
                  <a:txBody>
                    <a:bodyPr/>
                    <a:lstStyle/>
                    <a:p>
                      <a:pPr>
                        <a:lnSpc>
                          <a:spcPct val="107000"/>
                        </a:lnSpc>
                      </a:pPr>
                      <a:r>
                        <a:rPr lang="en-GB" sz="1400" kern="100">
                          <a:effectLst/>
                          <a:latin typeface="Calibri" panose="020F0502020204030204" pitchFamily="34" charset="0"/>
                          <a:ea typeface="Calibri" panose="020F0502020204030204" pitchFamily="34" charset="0"/>
                          <a:cs typeface="Times New Roman" panose="02020603050405020304" pitchFamily="18" charset="0"/>
                        </a:rPr>
                        <a:t>July 2024</a:t>
                      </a:r>
                    </a:p>
                  </a:txBody>
                  <a:tcPr marL="68580" marR="68580" marT="0" marB="0"/>
                </a:tc>
                <a:tc>
                  <a:txBody>
                    <a:bodyPr/>
                    <a:lstStyle/>
                    <a:p>
                      <a:pPr>
                        <a:lnSpc>
                          <a:spcPct val="107000"/>
                        </a:lnSpc>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TEAMS:</a:t>
                      </a: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 Thursday 4</a:t>
                      </a:r>
                      <a:r>
                        <a:rPr lang="en-GB" sz="1400" kern="100" baseline="30000" dirty="0">
                          <a:effectLst/>
                          <a:latin typeface="Calibri" panose="020F0502020204030204" pitchFamily="34" charset="0"/>
                          <a:ea typeface="Calibri" panose="020F0502020204030204" pitchFamily="34" charset="0"/>
                          <a:cs typeface="Times New Roman" panose="02020603050405020304" pitchFamily="18" charset="0"/>
                        </a:rPr>
                        <a:t>th</a:t>
                      </a: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 July 09.30 – 12.00 </a:t>
                      </a:r>
                    </a:p>
                  </a:txBody>
                  <a:tcPr marL="68580" marR="68580" marT="0" marB="0"/>
                </a:tc>
                <a:tc>
                  <a:txBody>
                    <a:bodyPr/>
                    <a:lstStyle/>
                    <a:p>
                      <a:pPr>
                        <a:lnSpc>
                          <a:spcPct val="107000"/>
                        </a:lnSpc>
                      </a:pPr>
                      <a:r>
                        <a:rPr lang="en-GB" sz="1400" b="1" kern="100" dirty="0">
                          <a:effectLst/>
                          <a:latin typeface="Calibri" panose="020F0502020204030204" pitchFamily="34" charset="0"/>
                          <a:ea typeface="Calibri" panose="020F0502020204030204" pitchFamily="34" charset="0"/>
                          <a:cs typeface="Times New Roman" panose="02020603050405020304" pitchFamily="18" charset="0"/>
                        </a:rPr>
                        <a:t>TEAMS:</a:t>
                      </a: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 Tuesday 9</a:t>
                      </a:r>
                      <a:r>
                        <a:rPr lang="en-GB" sz="1400" kern="100" baseline="30000" dirty="0">
                          <a:effectLst/>
                          <a:latin typeface="Calibri" panose="020F0502020204030204" pitchFamily="34" charset="0"/>
                          <a:ea typeface="Calibri" panose="020F0502020204030204" pitchFamily="34" charset="0"/>
                          <a:cs typeface="Times New Roman" panose="02020603050405020304" pitchFamily="18" charset="0"/>
                        </a:rPr>
                        <a:t>th</a:t>
                      </a: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  July 13.00 – 15.30</a:t>
                      </a:r>
                    </a:p>
                  </a:txBody>
                  <a:tcPr marL="68580" marR="68580" marT="0" marB="0"/>
                </a:tc>
                <a:tc>
                  <a:txBody>
                    <a:bodyPr/>
                    <a:lstStyle/>
                    <a:p>
                      <a:pPr>
                        <a:lnSpc>
                          <a:spcPct val="107000"/>
                        </a:lnSpc>
                      </a:pP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N/A</a:t>
                      </a:r>
                    </a:p>
                  </a:txBody>
                  <a:tcPr marL="68580" marR="68580" marT="0" marB="0"/>
                </a:tc>
                <a:extLst>
                  <a:ext uri="{0D108BD9-81ED-4DB2-BD59-A6C34878D82A}">
                    <a16:rowId xmlns:a16="http://schemas.microsoft.com/office/drawing/2014/main" val="4133459190"/>
                  </a:ext>
                </a:extLst>
              </a:tr>
            </a:tbl>
          </a:graphicData>
        </a:graphic>
      </p:graphicFrame>
    </p:spTree>
    <p:extLst>
      <p:ext uri="{BB962C8B-B14F-4D97-AF65-F5344CB8AC3E}">
        <p14:creationId xmlns:p14="http://schemas.microsoft.com/office/powerpoint/2010/main" val="516781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325563"/>
          </a:xfrm>
        </p:spPr>
        <p:txBody>
          <a:bodyPr>
            <a:normAutofit fontScale="90000"/>
          </a:bodyPr>
          <a:lstStyle/>
          <a:p>
            <a:r>
              <a:rPr lang="en-US" b="1" dirty="0"/>
              <a:t>Tell us what you think</a:t>
            </a:r>
            <a:r>
              <a:rPr lang="en-GB" b="1" dirty="0"/>
              <a:t>:</a:t>
            </a:r>
            <a:br>
              <a:rPr lang="en-GB" b="1" dirty="0"/>
            </a:br>
            <a:br>
              <a:rPr lang="en-GB" b="1" dirty="0"/>
            </a:br>
            <a:endParaRPr lang="en-GB" b="1" dirty="0"/>
          </a:p>
        </p:txBody>
      </p:sp>
      <p:sp>
        <p:nvSpPr>
          <p:cNvPr id="6" name="TextBox 5">
            <a:extLst>
              <a:ext uri="{FF2B5EF4-FFF2-40B4-BE49-F238E27FC236}">
                <a16:creationId xmlns:a16="http://schemas.microsoft.com/office/drawing/2014/main" id="{3E23FF70-00BA-441E-8D82-D1FAA6781736}"/>
              </a:ext>
            </a:extLst>
          </p:cNvPr>
          <p:cNvSpPr txBox="1"/>
          <p:nvPr/>
        </p:nvSpPr>
        <p:spPr>
          <a:xfrm>
            <a:off x="7110738" y="2007259"/>
            <a:ext cx="4549282" cy="2554545"/>
          </a:xfrm>
          <a:prstGeom prst="rect">
            <a:avLst/>
          </a:prstGeom>
          <a:noFill/>
        </p:spPr>
        <p:txBody>
          <a:bodyPr wrap="square" rtlCol="0">
            <a:spAutoFit/>
          </a:bodyPr>
          <a:lstStyle/>
          <a:p>
            <a:r>
              <a:rPr lang="en-GB" sz="4000" dirty="0">
                <a:hlinkClick r:id="rId3"/>
              </a:rPr>
              <a:t>https://forms.office.com/e/D3MuMMnc20</a:t>
            </a:r>
            <a:endParaRPr lang="en-GB" sz="4000" dirty="0"/>
          </a:p>
          <a:p>
            <a:endParaRPr lang="en-GB" sz="4000" dirty="0"/>
          </a:p>
        </p:txBody>
      </p:sp>
      <p:pic>
        <p:nvPicPr>
          <p:cNvPr id="7" name="Picture 6">
            <a:extLst>
              <a:ext uri="{FF2B5EF4-FFF2-40B4-BE49-F238E27FC236}">
                <a16:creationId xmlns:a16="http://schemas.microsoft.com/office/drawing/2014/main" id="{F10E5C9C-7C9D-8254-9D88-A415AB93460D}"/>
              </a:ext>
            </a:extLst>
          </p:cNvPr>
          <p:cNvPicPr>
            <a:picLocks noChangeAspect="1"/>
          </p:cNvPicPr>
          <p:nvPr/>
        </p:nvPicPr>
        <p:blipFill>
          <a:blip r:embed="rId4"/>
          <a:stretch>
            <a:fillRect/>
          </a:stretch>
        </p:blipFill>
        <p:spPr>
          <a:xfrm>
            <a:off x="622398" y="1476360"/>
            <a:ext cx="3810028" cy="3905279"/>
          </a:xfrm>
          <a:prstGeom prst="rect">
            <a:avLst/>
          </a:prstGeom>
        </p:spPr>
      </p:pic>
    </p:spTree>
    <p:extLst>
      <p:ext uri="{BB962C8B-B14F-4D97-AF65-F5344CB8AC3E}">
        <p14:creationId xmlns:p14="http://schemas.microsoft.com/office/powerpoint/2010/main" val="1965090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408331" y="1112432"/>
            <a:ext cx="11117494" cy="2880011"/>
          </a:xfrm>
        </p:spPr>
        <p:txBody>
          <a:bodyPr>
            <a:normAutofit fontScale="90000"/>
          </a:bodyPr>
          <a:lstStyle/>
          <a:p>
            <a:br>
              <a:rPr lang="en-GB" sz="1800" dirty="0">
                <a:effectLst/>
                <a:latin typeface="Calibri" panose="020F0502020204030204" pitchFamily="34" charset="0"/>
                <a:ea typeface="Calibri" panose="020F0502020204030204" pitchFamily="34" charset="0"/>
              </a:rPr>
            </a:br>
            <a:r>
              <a:rPr lang="en-GB" sz="1800" u="sng" dirty="0">
                <a:solidFill>
                  <a:srgbClr val="0563C1"/>
                </a:solidFill>
                <a:effectLst/>
                <a:latin typeface="Calibri" panose="020F0502020204030204" pitchFamily="34" charset="0"/>
                <a:ea typeface="Calibri" panose="020F0502020204030204" pitchFamily="34" charset="0"/>
                <a:hlinkClick r:id="rId3"/>
              </a:rPr>
              <a:t>Support with education – Lincolnshire County Council</a:t>
            </a:r>
            <a:br>
              <a:rPr lang="en-GB" sz="1800" dirty="0">
                <a:effectLst/>
                <a:latin typeface="Calibri" panose="020F0502020204030204" pitchFamily="34" charset="0"/>
                <a:ea typeface="Calibri" panose="020F0502020204030204" pitchFamily="34" charset="0"/>
              </a:rPr>
            </a:br>
            <a:r>
              <a:rPr lang="en-GB" sz="1800" dirty="0">
                <a:effectLst/>
                <a:latin typeface="Calibri" panose="020F0502020204030204" pitchFamily="34" charset="0"/>
                <a:ea typeface="Calibri" panose="020F0502020204030204" pitchFamily="34" charset="0"/>
              </a:rPr>
              <a:t> </a:t>
            </a:r>
            <a:br>
              <a:rPr lang="en-GB" sz="1800" dirty="0">
                <a:effectLst/>
                <a:latin typeface="Calibri" panose="020F0502020204030204" pitchFamily="34" charset="0"/>
                <a:ea typeface="Calibri" panose="020F0502020204030204" pitchFamily="34" charset="0"/>
              </a:rPr>
            </a:br>
            <a:r>
              <a:rPr lang="en-GB" sz="1800" dirty="0">
                <a:effectLst/>
                <a:latin typeface="Calibri" panose="020F0502020204030204" pitchFamily="34" charset="0"/>
                <a:ea typeface="Calibri" panose="020F0502020204030204" pitchFamily="34" charset="0"/>
              </a:rPr>
              <a:t>The pages provide information for parent/carers with a link on the final page for professionals to access the Professionals Pages where there is the full protocol and a copy of the parent/carer leaflet.  </a:t>
            </a:r>
            <a:br>
              <a:rPr lang="en-GB" sz="1800" dirty="0">
                <a:effectLst/>
                <a:latin typeface="Calibri" panose="020F0502020204030204" pitchFamily="34" charset="0"/>
                <a:ea typeface="Calibri" panose="020F0502020204030204" pitchFamily="34" charset="0"/>
              </a:rPr>
            </a:br>
            <a:r>
              <a:rPr lang="en-GB" sz="1800" dirty="0">
                <a:effectLst/>
                <a:latin typeface="Calibri" panose="020F0502020204030204" pitchFamily="34" charset="0"/>
                <a:ea typeface="Calibri" panose="020F0502020204030204" pitchFamily="34" charset="0"/>
              </a:rPr>
              <a:t> </a:t>
            </a:r>
            <a:br>
              <a:rPr lang="en-GB" sz="1800" dirty="0">
                <a:effectLst/>
                <a:latin typeface="Calibri" panose="020F0502020204030204" pitchFamily="34" charset="0"/>
                <a:ea typeface="Calibri" panose="020F0502020204030204" pitchFamily="34" charset="0"/>
              </a:rPr>
            </a:br>
            <a:r>
              <a:rPr lang="en-GB" sz="1800" dirty="0">
                <a:solidFill>
                  <a:srgbClr val="1F497D"/>
                </a:solidFill>
                <a:effectLst/>
                <a:latin typeface="Calibri" panose="020F0502020204030204" pitchFamily="34" charset="0"/>
                <a:ea typeface="Calibri" panose="020F0502020204030204" pitchFamily="34" charset="0"/>
              </a:rPr>
              <a:t> </a:t>
            </a:r>
            <a:br>
              <a:rPr lang="en-GB" sz="1800" dirty="0">
                <a:effectLst/>
                <a:latin typeface="Calibri" panose="020F0502020204030204" pitchFamily="34" charset="0"/>
                <a:ea typeface="Calibri" panose="020F0502020204030204" pitchFamily="34" charset="0"/>
              </a:rPr>
            </a:br>
            <a:br>
              <a:rPr lang="en-GB" b="1" dirty="0"/>
            </a:br>
            <a:endParaRPr lang="en-GB" b="1" dirty="0"/>
          </a:p>
        </p:txBody>
      </p:sp>
      <p:sp>
        <p:nvSpPr>
          <p:cNvPr id="3" name="TextBox 2">
            <a:extLst>
              <a:ext uri="{FF2B5EF4-FFF2-40B4-BE49-F238E27FC236}">
                <a16:creationId xmlns:a16="http://schemas.microsoft.com/office/drawing/2014/main" id="{CBC6B7DA-827F-9358-4D89-AEBC62208A75}"/>
              </a:ext>
            </a:extLst>
          </p:cNvPr>
          <p:cNvSpPr txBox="1"/>
          <p:nvPr/>
        </p:nvSpPr>
        <p:spPr>
          <a:xfrm>
            <a:off x="461246" y="347958"/>
            <a:ext cx="10899972" cy="707886"/>
          </a:xfrm>
          <a:prstGeom prst="rect">
            <a:avLst/>
          </a:prstGeom>
          <a:noFill/>
        </p:spPr>
        <p:txBody>
          <a:bodyPr wrap="square" rtlCol="0">
            <a:spAutoFit/>
          </a:bodyPr>
          <a:lstStyle/>
          <a:p>
            <a:r>
              <a:rPr lang="en-GB" sz="4000" b="1" dirty="0"/>
              <a:t>Transition Protocol</a:t>
            </a:r>
          </a:p>
        </p:txBody>
      </p:sp>
      <p:pic>
        <p:nvPicPr>
          <p:cNvPr id="6" name="Picture 5">
            <a:extLst>
              <a:ext uri="{FF2B5EF4-FFF2-40B4-BE49-F238E27FC236}">
                <a16:creationId xmlns:a16="http://schemas.microsoft.com/office/drawing/2014/main" id="{A6EBBA9E-4507-7EA7-1FC6-F37284FC22DF}"/>
              </a:ext>
            </a:extLst>
          </p:cNvPr>
          <p:cNvPicPr>
            <a:picLocks noChangeAspect="1"/>
          </p:cNvPicPr>
          <p:nvPr/>
        </p:nvPicPr>
        <p:blipFill>
          <a:blip r:embed="rId4"/>
          <a:stretch>
            <a:fillRect/>
          </a:stretch>
        </p:blipFill>
        <p:spPr>
          <a:xfrm>
            <a:off x="579309" y="2442287"/>
            <a:ext cx="9823647" cy="2183701"/>
          </a:xfrm>
          <a:prstGeom prst="rect">
            <a:avLst/>
          </a:prstGeom>
        </p:spPr>
      </p:pic>
    </p:spTree>
    <p:extLst>
      <p:ext uri="{BB962C8B-B14F-4D97-AF65-F5344CB8AC3E}">
        <p14:creationId xmlns:p14="http://schemas.microsoft.com/office/powerpoint/2010/main" val="976626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3" name="TextBox 2">
            <a:extLst>
              <a:ext uri="{FF2B5EF4-FFF2-40B4-BE49-F238E27FC236}">
                <a16:creationId xmlns:a16="http://schemas.microsoft.com/office/drawing/2014/main" id="{CBC6B7DA-827F-9358-4D89-AEBC62208A75}"/>
              </a:ext>
            </a:extLst>
          </p:cNvPr>
          <p:cNvSpPr txBox="1"/>
          <p:nvPr/>
        </p:nvSpPr>
        <p:spPr>
          <a:xfrm>
            <a:off x="461246" y="251407"/>
            <a:ext cx="10899972" cy="707886"/>
          </a:xfrm>
          <a:prstGeom prst="rect">
            <a:avLst/>
          </a:prstGeom>
          <a:noFill/>
        </p:spPr>
        <p:txBody>
          <a:bodyPr wrap="square" rtlCol="0">
            <a:spAutoFit/>
          </a:bodyPr>
          <a:lstStyle/>
          <a:p>
            <a:r>
              <a:rPr lang="en-GB" sz="4000" b="1" dirty="0"/>
              <a:t>2023-24 Mainstream EHC Funding Guidance</a:t>
            </a:r>
          </a:p>
        </p:txBody>
      </p:sp>
      <p:pic>
        <p:nvPicPr>
          <p:cNvPr id="9" name="Picture 8">
            <a:extLst>
              <a:ext uri="{FF2B5EF4-FFF2-40B4-BE49-F238E27FC236}">
                <a16:creationId xmlns:a16="http://schemas.microsoft.com/office/drawing/2014/main" id="{D30AD145-B393-190E-C1FC-B1A64D83AE84}"/>
              </a:ext>
            </a:extLst>
          </p:cNvPr>
          <p:cNvPicPr>
            <a:picLocks noChangeAspect="1"/>
          </p:cNvPicPr>
          <p:nvPr/>
        </p:nvPicPr>
        <p:blipFill>
          <a:blip r:embed="rId3"/>
          <a:stretch>
            <a:fillRect/>
          </a:stretch>
        </p:blipFill>
        <p:spPr>
          <a:xfrm>
            <a:off x="6944309" y="1285862"/>
            <a:ext cx="4548823" cy="3153215"/>
          </a:xfrm>
          <a:prstGeom prst="rect">
            <a:avLst/>
          </a:prstGeom>
        </p:spPr>
      </p:pic>
      <p:sp>
        <p:nvSpPr>
          <p:cNvPr id="11" name="TextBox 10">
            <a:extLst>
              <a:ext uri="{FF2B5EF4-FFF2-40B4-BE49-F238E27FC236}">
                <a16:creationId xmlns:a16="http://schemas.microsoft.com/office/drawing/2014/main" id="{F3C3CB09-B4F0-45D2-A29E-F29F8B6256BA}"/>
              </a:ext>
            </a:extLst>
          </p:cNvPr>
          <p:cNvSpPr txBox="1"/>
          <p:nvPr/>
        </p:nvSpPr>
        <p:spPr>
          <a:xfrm>
            <a:off x="461246" y="1351722"/>
            <a:ext cx="5843002" cy="2308324"/>
          </a:xfrm>
          <a:prstGeom prst="rect">
            <a:avLst/>
          </a:prstGeom>
          <a:noFill/>
        </p:spPr>
        <p:txBody>
          <a:bodyPr wrap="square" rtlCol="0">
            <a:spAutoFit/>
          </a:bodyPr>
          <a:lstStyle/>
          <a:p>
            <a:r>
              <a:rPr lang="en-US" sz="2400" dirty="0">
                <a:latin typeface="+mn-lt"/>
              </a:rPr>
              <a:t>If you haven’t already seen this on Perspective Lite, the guidance document will be available on the Graduated Approach Briefing page on the Local Offer as part of the documents / presentations from this meeting.</a:t>
            </a:r>
            <a:endParaRPr lang="en-GB" sz="2400" dirty="0"/>
          </a:p>
        </p:txBody>
      </p:sp>
    </p:spTree>
    <p:extLst>
      <p:ext uri="{BB962C8B-B14F-4D97-AF65-F5344CB8AC3E}">
        <p14:creationId xmlns:p14="http://schemas.microsoft.com/office/powerpoint/2010/main" val="21182352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330529"/>
            <a:ext cx="11117494" cy="1325563"/>
          </a:xfrm>
        </p:spPr>
        <p:txBody>
          <a:bodyPr>
            <a:normAutofit/>
          </a:bodyPr>
          <a:lstStyle/>
          <a:p>
            <a:r>
              <a:rPr lang="en-GB" dirty="0"/>
              <a:t>Presentations and Videos will be available from </a:t>
            </a:r>
            <a:r>
              <a:rPr lang="en-GB"/>
              <a:t>10th July</a:t>
            </a:r>
            <a:endParaRPr lang="en-GB" dirty="0"/>
          </a:p>
        </p:txBody>
      </p:sp>
      <p:sp>
        <p:nvSpPr>
          <p:cNvPr id="3" name="TextBox 2">
            <a:extLst>
              <a:ext uri="{FF2B5EF4-FFF2-40B4-BE49-F238E27FC236}">
                <a16:creationId xmlns:a16="http://schemas.microsoft.com/office/drawing/2014/main" id="{D2D56A3B-EFE4-481C-96C8-8ADBB3124AFC}"/>
              </a:ext>
            </a:extLst>
          </p:cNvPr>
          <p:cNvSpPr txBox="1"/>
          <p:nvPr/>
        </p:nvSpPr>
        <p:spPr>
          <a:xfrm>
            <a:off x="233050" y="2004050"/>
            <a:ext cx="7235899" cy="2677656"/>
          </a:xfrm>
          <a:prstGeom prst="rect">
            <a:avLst/>
          </a:prstGeom>
          <a:noFill/>
        </p:spPr>
        <p:txBody>
          <a:bodyPr wrap="square" rtlCol="0">
            <a:spAutoFit/>
          </a:bodyPr>
          <a:lstStyle/>
          <a:p>
            <a:pPr marL="285750"/>
            <a:r>
              <a:rPr lang="en-GB" sz="2400" dirty="0">
                <a:latin typeface="Calibri" panose="020F0502020204030204" pitchFamily="34" charset="0"/>
              </a:rPr>
              <a:t>Remember to visit the Graduated </a:t>
            </a:r>
            <a:r>
              <a:rPr lang="en-GB" sz="2400">
                <a:latin typeface="Calibri" panose="020F0502020204030204" pitchFamily="34" charset="0"/>
              </a:rPr>
              <a:t>Approach Briefings page </a:t>
            </a:r>
            <a:r>
              <a:rPr lang="en-GB" sz="2400" dirty="0">
                <a:latin typeface="Calibri" panose="020F0502020204030204" pitchFamily="34" charset="0"/>
              </a:rPr>
              <a:t>on the Local Offer so that you can view the presentations and videos for this round of briefings and any from the previous academic year.</a:t>
            </a:r>
          </a:p>
          <a:p>
            <a:pPr marL="285750"/>
            <a:endParaRPr lang="en-GB" sz="2400" dirty="0">
              <a:latin typeface="Calibri" panose="020F0502020204030204" pitchFamily="34" charset="0"/>
            </a:endParaRPr>
          </a:p>
          <a:p>
            <a:pPr marL="285750"/>
            <a:r>
              <a:rPr lang="en-US" sz="2400" dirty="0">
                <a:hlinkClick r:id="rId3"/>
              </a:rPr>
              <a:t>Graduated approach briefings – Professional resources (lincolnshire.gov.uk)</a:t>
            </a:r>
            <a:endParaRPr lang="en-GB" sz="2400" dirty="0">
              <a:latin typeface="Calibri" panose="020F0502020204030204" pitchFamily="34" charset="0"/>
            </a:endParaRPr>
          </a:p>
        </p:txBody>
      </p:sp>
      <p:pic>
        <p:nvPicPr>
          <p:cNvPr id="1026" name="Picture 2" descr="directory">
            <a:extLst>
              <a:ext uri="{FF2B5EF4-FFF2-40B4-BE49-F238E27FC236}">
                <a16:creationId xmlns:a16="http://schemas.microsoft.com/office/drawing/2014/main" id="{28BCA206-1B9D-4EFB-8CF4-D6DDAD6A65E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40156" y="2004050"/>
            <a:ext cx="3810000"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27664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1646</TotalTime>
  <Words>709</Words>
  <Application>Microsoft Office PowerPoint</Application>
  <PresentationFormat>Widescreen</PresentationFormat>
  <Paragraphs>70</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Graduated Approach Briefings</vt:lpstr>
      <vt:lpstr>Welcome</vt:lpstr>
      <vt:lpstr>Coming soon for 2023-24 academic year! Remember to book your places for each briefing throughout the year on the Local Offer</vt:lpstr>
      <vt:lpstr>       </vt:lpstr>
      <vt:lpstr>Tell us what you think:  </vt:lpstr>
      <vt:lpstr> Support with education – Lincolnshire County Council   The pages provide information for parent/carers with a link on the final page for professionals to access the Professionals Pages where there is the full protocol and a copy of the parent/carer leaflet.        </vt:lpstr>
      <vt:lpstr>PowerPoint Presentation</vt:lpstr>
      <vt:lpstr>Presentations and Videos will be available from 10th July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Review change for Special Schools</dc:title>
  <dc:creator>Josie Pedersen</dc:creator>
  <cp:lastModifiedBy>Nicola Carter</cp:lastModifiedBy>
  <cp:revision>27</cp:revision>
  <dcterms:created xsi:type="dcterms:W3CDTF">2021-10-08T08:32:57Z</dcterms:created>
  <dcterms:modified xsi:type="dcterms:W3CDTF">2023-06-28T08:01:49Z</dcterms:modified>
</cp:coreProperties>
</file>