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7" r:id="rId2"/>
    <p:sldId id="263" r:id="rId3"/>
    <p:sldId id="268" r:id="rId4"/>
    <p:sldId id="269" r:id="rId5"/>
    <p:sldId id="259" r:id="rId6"/>
    <p:sldId id="270" r:id="rId7"/>
    <p:sldId id="271" r:id="rId8"/>
    <p:sldId id="266"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6D34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0" autoAdjust="0"/>
    <p:restoredTop sz="94660"/>
  </p:normalViewPr>
  <p:slideViewPr>
    <p:cSldViewPr snapToGrid="0">
      <p:cViewPr varScale="1">
        <p:scale>
          <a:sx n="84" d="100"/>
          <a:sy n="84" d="100"/>
        </p:scale>
        <p:origin x="63" y="183"/>
      </p:cViewPr>
      <p:guideLst>
        <p:guide orient="horz" pos="2160"/>
        <p:guide pos="384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E4D40A7-371D-4413-BB19-F1FE4975DE63}" type="datetimeFigureOut">
              <a:rPr lang="en-GB" smtClean="0"/>
              <a:t>28/06/2023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52E42F5-5278-472E-B083-8FF2798502B3}" type="slidenum">
              <a:rPr lang="en-GB" smtClean="0"/>
              <a:t>‹#›</a:t>
            </a:fld>
            <a:endParaRPr lang="en-GB"/>
          </a:p>
        </p:txBody>
      </p:sp>
    </p:spTree>
    <p:extLst>
      <p:ext uri="{BB962C8B-B14F-4D97-AF65-F5344CB8AC3E}">
        <p14:creationId xmlns:p14="http://schemas.microsoft.com/office/powerpoint/2010/main" val="35785872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72F6E1-ADE6-4587-BB0B-A42F47CC8FA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B256961F-AF28-40F8-87B9-4C1C13DCA72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3B4F1262-D65A-437B-9C19-E1B36D58637F}"/>
              </a:ext>
            </a:extLst>
          </p:cNvPr>
          <p:cNvSpPr>
            <a:spLocks noGrp="1"/>
          </p:cNvSpPr>
          <p:nvPr>
            <p:ph type="dt" sz="half" idx="10"/>
          </p:nvPr>
        </p:nvSpPr>
        <p:spPr/>
        <p:txBody>
          <a:bodyPr/>
          <a:lstStyle/>
          <a:p>
            <a:fld id="{A3F3FD22-8DA5-4A0D-B0C7-5FB75CA198B4}" type="datetimeFigureOut">
              <a:rPr lang="en-GB" smtClean="0"/>
              <a:t>28/06/2023</a:t>
            </a:fld>
            <a:endParaRPr lang="en-GB"/>
          </a:p>
        </p:txBody>
      </p:sp>
      <p:sp>
        <p:nvSpPr>
          <p:cNvPr id="5" name="Footer Placeholder 4">
            <a:extLst>
              <a:ext uri="{FF2B5EF4-FFF2-40B4-BE49-F238E27FC236}">
                <a16:creationId xmlns:a16="http://schemas.microsoft.com/office/drawing/2014/main" id="{1B7218BA-3768-4400-9D45-78636BC020B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C862D29-035E-400A-B6CD-6EEF7C103000}"/>
              </a:ext>
            </a:extLst>
          </p:cNvPr>
          <p:cNvSpPr>
            <a:spLocks noGrp="1"/>
          </p:cNvSpPr>
          <p:nvPr>
            <p:ph type="sldNum" sz="quarter" idx="12"/>
          </p:nvPr>
        </p:nvSpPr>
        <p:spPr/>
        <p:txBody>
          <a:bodyPr/>
          <a:lstStyle/>
          <a:p>
            <a:fld id="{BA160B18-23AC-48F4-9066-F7E55AB97DD2}" type="slidenum">
              <a:rPr lang="en-GB" smtClean="0"/>
              <a:t>‹#›</a:t>
            </a:fld>
            <a:endParaRPr lang="en-GB"/>
          </a:p>
        </p:txBody>
      </p:sp>
    </p:spTree>
    <p:extLst>
      <p:ext uri="{BB962C8B-B14F-4D97-AF65-F5344CB8AC3E}">
        <p14:creationId xmlns:p14="http://schemas.microsoft.com/office/powerpoint/2010/main" val="36388774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2D8A06-6BEE-4B1C-8008-9E07BDEF2B69}"/>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0578C05-74B5-4E67-940C-1FCA0FE958D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896A8B9-9FAB-4DA3-BF7F-5890531FAEBD}"/>
              </a:ext>
            </a:extLst>
          </p:cNvPr>
          <p:cNvSpPr>
            <a:spLocks noGrp="1"/>
          </p:cNvSpPr>
          <p:nvPr>
            <p:ph type="dt" sz="half" idx="10"/>
          </p:nvPr>
        </p:nvSpPr>
        <p:spPr/>
        <p:txBody>
          <a:bodyPr/>
          <a:lstStyle/>
          <a:p>
            <a:fld id="{A3F3FD22-8DA5-4A0D-B0C7-5FB75CA198B4}" type="datetimeFigureOut">
              <a:rPr lang="en-GB" smtClean="0"/>
              <a:t>28/06/2023</a:t>
            </a:fld>
            <a:endParaRPr lang="en-GB"/>
          </a:p>
        </p:txBody>
      </p:sp>
      <p:sp>
        <p:nvSpPr>
          <p:cNvPr id="5" name="Footer Placeholder 4">
            <a:extLst>
              <a:ext uri="{FF2B5EF4-FFF2-40B4-BE49-F238E27FC236}">
                <a16:creationId xmlns:a16="http://schemas.microsoft.com/office/drawing/2014/main" id="{76C6A43A-541A-4125-A5BA-AAC069DFDE8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38F70EB-42C6-44FA-8C22-8D5E00EDCECA}"/>
              </a:ext>
            </a:extLst>
          </p:cNvPr>
          <p:cNvSpPr>
            <a:spLocks noGrp="1"/>
          </p:cNvSpPr>
          <p:nvPr>
            <p:ph type="sldNum" sz="quarter" idx="12"/>
          </p:nvPr>
        </p:nvSpPr>
        <p:spPr/>
        <p:txBody>
          <a:bodyPr/>
          <a:lstStyle/>
          <a:p>
            <a:fld id="{BA160B18-23AC-48F4-9066-F7E55AB97DD2}" type="slidenum">
              <a:rPr lang="en-GB" smtClean="0"/>
              <a:t>‹#›</a:t>
            </a:fld>
            <a:endParaRPr lang="en-GB"/>
          </a:p>
        </p:txBody>
      </p:sp>
    </p:spTree>
    <p:extLst>
      <p:ext uri="{BB962C8B-B14F-4D97-AF65-F5344CB8AC3E}">
        <p14:creationId xmlns:p14="http://schemas.microsoft.com/office/powerpoint/2010/main" val="18791640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8332607-1920-45AF-856A-2D1465C8FD8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A4CCC7C-599F-4C87-9005-F7E3447AC13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7FDBC9A-F908-487E-8097-A70DEEC97052}"/>
              </a:ext>
            </a:extLst>
          </p:cNvPr>
          <p:cNvSpPr>
            <a:spLocks noGrp="1"/>
          </p:cNvSpPr>
          <p:nvPr>
            <p:ph type="dt" sz="half" idx="10"/>
          </p:nvPr>
        </p:nvSpPr>
        <p:spPr/>
        <p:txBody>
          <a:bodyPr/>
          <a:lstStyle/>
          <a:p>
            <a:fld id="{A3F3FD22-8DA5-4A0D-B0C7-5FB75CA198B4}" type="datetimeFigureOut">
              <a:rPr lang="en-GB" smtClean="0"/>
              <a:t>28/06/2023</a:t>
            </a:fld>
            <a:endParaRPr lang="en-GB"/>
          </a:p>
        </p:txBody>
      </p:sp>
      <p:sp>
        <p:nvSpPr>
          <p:cNvPr id="5" name="Footer Placeholder 4">
            <a:extLst>
              <a:ext uri="{FF2B5EF4-FFF2-40B4-BE49-F238E27FC236}">
                <a16:creationId xmlns:a16="http://schemas.microsoft.com/office/drawing/2014/main" id="{ECB33381-F2E8-4666-91CA-B3B2CCA681F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08B9637-7F61-4904-AB13-6A0F9D31B971}"/>
              </a:ext>
            </a:extLst>
          </p:cNvPr>
          <p:cNvSpPr>
            <a:spLocks noGrp="1"/>
          </p:cNvSpPr>
          <p:nvPr>
            <p:ph type="sldNum" sz="quarter" idx="12"/>
          </p:nvPr>
        </p:nvSpPr>
        <p:spPr/>
        <p:txBody>
          <a:bodyPr/>
          <a:lstStyle/>
          <a:p>
            <a:fld id="{BA160B18-23AC-48F4-9066-F7E55AB97DD2}" type="slidenum">
              <a:rPr lang="en-GB" smtClean="0"/>
              <a:t>‹#›</a:t>
            </a:fld>
            <a:endParaRPr lang="en-GB"/>
          </a:p>
        </p:txBody>
      </p:sp>
    </p:spTree>
    <p:extLst>
      <p:ext uri="{BB962C8B-B14F-4D97-AF65-F5344CB8AC3E}">
        <p14:creationId xmlns:p14="http://schemas.microsoft.com/office/powerpoint/2010/main" val="25746380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1A3B14-0593-4FFE-96E7-1936F14BAA5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9E2E840-7395-4089-96C4-6665DDC8137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9EACF6A-A470-43EE-80D4-6DB0F799A021}"/>
              </a:ext>
            </a:extLst>
          </p:cNvPr>
          <p:cNvSpPr>
            <a:spLocks noGrp="1"/>
          </p:cNvSpPr>
          <p:nvPr>
            <p:ph type="dt" sz="half" idx="10"/>
          </p:nvPr>
        </p:nvSpPr>
        <p:spPr/>
        <p:txBody>
          <a:bodyPr/>
          <a:lstStyle/>
          <a:p>
            <a:fld id="{A3F3FD22-8DA5-4A0D-B0C7-5FB75CA198B4}" type="datetimeFigureOut">
              <a:rPr lang="en-GB" smtClean="0"/>
              <a:t>28/06/2023</a:t>
            </a:fld>
            <a:endParaRPr lang="en-GB"/>
          </a:p>
        </p:txBody>
      </p:sp>
      <p:sp>
        <p:nvSpPr>
          <p:cNvPr id="5" name="Footer Placeholder 4">
            <a:extLst>
              <a:ext uri="{FF2B5EF4-FFF2-40B4-BE49-F238E27FC236}">
                <a16:creationId xmlns:a16="http://schemas.microsoft.com/office/drawing/2014/main" id="{D0F282AD-0654-43FA-AD50-6A8DFABDD1E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DBE7AA8-A3CB-4F87-BE94-23B60338102D}"/>
              </a:ext>
            </a:extLst>
          </p:cNvPr>
          <p:cNvSpPr>
            <a:spLocks noGrp="1"/>
          </p:cNvSpPr>
          <p:nvPr>
            <p:ph type="sldNum" sz="quarter" idx="12"/>
          </p:nvPr>
        </p:nvSpPr>
        <p:spPr/>
        <p:txBody>
          <a:bodyPr/>
          <a:lstStyle/>
          <a:p>
            <a:fld id="{BA160B18-23AC-48F4-9066-F7E55AB97DD2}" type="slidenum">
              <a:rPr lang="en-GB" smtClean="0"/>
              <a:t>‹#›</a:t>
            </a:fld>
            <a:endParaRPr lang="en-GB"/>
          </a:p>
        </p:txBody>
      </p:sp>
    </p:spTree>
    <p:extLst>
      <p:ext uri="{BB962C8B-B14F-4D97-AF65-F5344CB8AC3E}">
        <p14:creationId xmlns:p14="http://schemas.microsoft.com/office/powerpoint/2010/main" val="938173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74172D-7C8E-4703-B5EE-F6180B39D8A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91F8B216-D888-479C-A36D-3EFCA159712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60C4AAA-F41B-4D64-85FC-5BBE773C5A3C}"/>
              </a:ext>
            </a:extLst>
          </p:cNvPr>
          <p:cNvSpPr>
            <a:spLocks noGrp="1"/>
          </p:cNvSpPr>
          <p:nvPr>
            <p:ph type="dt" sz="half" idx="10"/>
          </p:nvPr>
        </p:nvSpPr>
        <p:spPr/>
        <p:txBody>
          <a:bodyPr/>
          <a:lstStyle/>
          <a:p>
            <a:fld id="{A3F3FD22-8DA5-4A0D-B0C7-5FB75CA198B4}" type="datetimeFigureOut">
              <a:rPr lang="en-GB" smtClean="0"/>
              <a:t>28/06/2023</a:t>
            </a:fld>
            <a:endParaRPr lang="en-GB"/>
          </a:p>
        </p:txBody>
      </p:sp>
      <p:sp>
        <p:nvSpPr>
          <p:cNvPr id="5" name="Footer Placeholder 4">
            <a:extLst>
              <a:ext uri="{FF2B5EF4-FFF2-40B4-BE49-F238E27FC236}">
                <a16:creationId xmlns:a16="http://schemas.microsoft.com/office/drawing/2014/main" id="{97D5BC86-1C74-4A33-B6CD-E4255C8C521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7E3B3EA-4297-456A-976E-A67081117BE0}"/>
              </a:ext>
            </a:extLst>
          </p:cNvPr>
          <p:cNvSpPr>
            <a:spLocks noGrp="1"/>
          </p:cNvSpPr>
          <p:nvPr>
            <p:ph type="sldNum" sz="quarter" idx="12"/>
          </p:nvPr>
        </p:nvSpPr>
        <p:spPr/>
        <p:txBody>
          <a:bodyPr/>
          <a:lstStyle/>
          <a:p>
            <a:fld id="{BA160B18-23AC-48F4-9066-F7E55AB97DD2}" type="slidenum">
              <a:rPr lang="en-GB" smtClean="0"/>
              <a:t>‹#›</a:t>
            </a:fld>
            <a:endParaRPr lang="en-GB"/>
          </a:p>
        </p:txBody>
      </p:sp>
    </p:spTree>
    <p:extLst>
      <p:ext uri="{BB962C8B-B14F-4D97-AF65-F5344CB8AC3E}">
        <p14:creationId xmlns:p14="http://schemas.microsoft.com/office/powerpoint/2010/main" val="24523001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FC5162-1DEC-4475-B204-EDDB04BB780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D41F29A-E03E-4BE4-8CC5-EB0FF9592C8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D6E407E2-6B36-40E3-9C82-67372E1D138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2F7ECA9F-0F21-45E0-97D9-702F8AA122A7}"/>
              </a:ext>
            </a:extLst>
          </p:cNvPr>
          <p:cNvSpPr>
            <a:spLocks noGrp="1"/>
          </p:cNvSpPr>
          <p:nvPr>
            <p:ph type="dt" sz="half" idx="10"/>
          </p:nvPr>
        </p:nvSpPr>
        <p:spPr/>
        <p:txBody>
          <a:bodyPr/>
          <a:lstStyle/>
          <a:p>
            <a:fld id="{A3F3FD22-8DA5-4A0D-B0C7-5FB75CA198B4}" type="datetimeFigureOut">
              <a:rPr lang="en-GB" smtClean="0"/>
              <a:t>28/06/2023</a:t>
            </a:fld>
            <a:endParaRPr lang="en-GB"/>
          </a:p>
        </p:txBody>
      </p:sp>
      <p:sp>
        <p:nvSpPr>
          <p:cNvPr id="6" name="Footer Placeholder 5">
            <a:extLst>
              <a:ext uri="{FF2B5EF4-FFF2-40B4-BE49-F238E27FC236}">
                <a16:creationId xmlns:a16="http://schemas.microsoft.com/office/drawing/2014/main" id="{0EA51CBF-667C-4F2C-904D-D75A2740B9E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89FCEA1-466E-4095-A114-950612639668}"/>
              </a:ext>
            </a:extLst>
          </p:cNvPr>
          <p:cNvSpPr>
            <a:spLocks noGrp="1"/>
          </p:cNvSpPr>
          <p:nvPr>
            <p:ph type="sldNum" sz="quarter" idx="12"/>
          </p:nvPr>
        </p:nvSpPr>
        <p:spPr/>
        <p:txBody>
          <a:bodyPr/>
          <a:lstStyle/>
          <a:p>
            <a:fld id="{BA160B18-23AC-48F4-9066-F7E55AB97DD2}" type="slidenum">
              <a:rPr lang="en-GB" smtClean="0"/>
              <a:t>‹#›</a:t>
            </a:fld>
            <a:endParaRPr lang="en-GB"/>
          </a:p>
        </p:txBody>
      </p:sp>
    </p:spTree>
    <p:extLst>
      <p:ext uri="{BB962C8B-B14F-4D97-AF65-F5344CB8AC3E}">
        <p14:creationId xmlns:p14="http://schemas.microsoft.com/office/powerpoint/2010/main" val="36189364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D93D5F-8D6B-4C80-835F-BDFD7D5277C5}"/>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A1ED654-7156-45B6-9B65-CF402FDDB8C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BC40646-ADDB-4615-A503-535CA445898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F7988355-B63A-4B73-8EC5-E0E5ABFE7E5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E44B3D4-8541-4E46-889C-4FF00A33CAE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A0642F0A-184D-43A7-BF76-4C11C1DF9A9B}"/>
              </a:ext>
            </a:extLst>
          </p:cNvPr>
          <p:cNvSpPr>
            <a:spLocks noGrp="1"/>
          </p:cNvSpPr>
          <p:nvPr>
            <p:ph type="dt" sz="half" idx="10"/>
          </p:nvPr>
        </p:nvSpPr>
        <p:spPr/>
        <p:txBody>
          <a:bodyPr/>
          <a:lstStyle/>
          <a:p>
            <a:fld id="{A3F3FD22-8DA5-4A0D-B0C7-5FB75CA198B4}" type="datetimeFigureOut">
              <a:rPr lang="en-GB" smtClean="0"/>
              <a:t>28/06/2023</a:t>
            </a:fld>
            <a:endParaRPr lang="en-GB"/>
          </a:p>
        </p:txBody>
      </p:sp>
      <p:sp>
        <p:nvSpPr>
          <p:cNvPr id="8" name="Footer Placeholder 7">
            <a:extLst>
              <a:ext uri="{FF2B5EF4-FFF2-40B4-BE49-F238E27FC236}">
                <a16:creationId xmlns:a16="http://schemas.microsoft.com/office/drawing/2014/main" id="{E1730737-41E1-4CEF-B41E-B53EE0EB1EA7}"/>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8D5A6359-56E9-4BD5-A520-C477F0B4BE4A}"/>
              </a:ext>
            </a:extLst>
          </p:cNvPr>
          <p:cNvSpPr>
            <a:spLocks noGrp="1"/>
          </p:cNvSpPr>
          <p:nvPr>
            <p:ph type="sldNum" sz="quarter" idx="12"/>
          </p:nvPr>
        </p:nvSpPr>
        <p:spPr/>
        <p:txBody>
          <a:bodyPr/>
          <a:lstStyle/>
          <a:p>
            <a:fld id="{BA160B18-23AC-48F4-9066-F7E55AB97DD2}" type="slidenum">
              <a:rPr lang="en-GB" smtClean="0"/>
              <a:t>‹#›</a:t>
            </a:fld>
            <a:endParaRPr lang="en-GB"/>
          </a:p>
        </p:txBody>
      </p:sp>
    </p:spTree>
    <p:extLst>
      <p:ext uri="{BB962C8B-B14F-4D97-AF65-F5344CB8AC3E}">
        <p14:creationId xmlns:p14="http://schemas.microsoft.com/office/powerpoint/2010/main" val="17717438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875A43-F0A9-4C80-A2FE-D7AF925F81A2}"/>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5F684EB9-89A9-466D-8684-89D97D69B072}"/>
              </a:ext>
            </a:extLst>
          </p:cNvPr>
          <p:cNvSpPr>
            <a:spLocks noGrp="1"/>
          </p:cNvSpPr>
          <p:nvPr>
            <p:ph type="dt" sz="half" idx="10"/>
          </p:nvPr>
        </p:nvSpPr>
        <p:spPr/>
        <p:txBody>
          <a:bodyPr/>
          <a:lstStyle/>
          <a:p>
            <a:fld id="{A3F3FD22-8DA5-4A0D-B0C7-5FB75CA198B4}" type="datetimeFigureOut">
              <a:rPr lang="en-GB" smtClean="0"/>
              <a:t>28/06/2023</a:t>
            </a:fld>
            <a:endParaRPr lang="en-GB"/>
          </a:p>
        </p:txBody>
      </p:sp>
      <p:sp>
        <p:nvSpPr>
          <p:cNvPr id="4" name="Footer Placeholder 3">
            <a:extLst>
              <a:ext uri="{FF2B5EF4-FFF2-40B4-BE49-F238E27FC236}">
                <a16:creationId xmlns:a16="http://schemas.microsoft.com/office/drawing/2014/main" id="{D4EAE3F9-140D-4C8C-BCDC-DFFC553FA7A3}"/>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DCF52B3B-ECFC-4C3D-918D-CF8D893D07B0}"/>
              </a:ext>
            </a:extLst>
          </p:cNvPr>
          <p:cNvSpPr>
            <a:spLocks noGrp="1"/>
          </p:cNvSpPr>
          <p:nvPr>
            <p:ph type="sldNum" sz="quarter" idx="12"/>
          </p:nvPr>
        </p:nvSpPr>
        <p:spPr/>
        <p:txBody>
          <a:bodyPr/>
          <a:lstStyle/>
          <a:p>
            <a:fld id="{BA160B18-23AC-48F4-9066-F7E55AB97DD2}" type="slidenum">
              <a:rPr lang="en-GB" smtClean="0"/>
              <a:t>‹#›</a:t>
            </a:fld>
            <a:endParaRPr lang="en-GB"/>
          </a:p>
        </p:txBody>
      </p:sp>
    </p:spTree>
    <p:extLst>
      <p:ext uri="{BB962C8B-B14F-4D97-AF65-F5344CB8AC3E}">
        <p14:creationId xmlns:p14="http://schemas.microsoft.com/office/powerpoint/2010/main" val="16040129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B9E8E27-F480-4FCE-BE83-D3458F83ECD5}"/>
              </a:ext>
            </a:extLst>
          </p:cNvPr>
          <p:cNvSpPr>
            <a:spLocks noGrp="1"/>
          </p:cNvSpPr>
          <p:nvPr>
            <p:ph type="dt" sz="half" idx="10"/>
          </p:nvPr>
        </p:nvSpPr>
        <p:spPr/>
        <p:txBody>
          <a:bodyPr/>
          <a:lstStyle/>
          <a:p>
            <a:fld id="{A3F3FD22-8DA5-4A0D-B0C7-5FB75CA198B4}" type="datetimeFigureOut">
              <a:rPr lang="en-GB" smtClean="0"/>
              <a:t>28/06/2023</a:t>
            </a:fld>
            <a:endParaRPr lang="en-GB"/>
          </a:p>
        </p:txBody>
      </p:sp>
      <p:sp>
        <p:nvSpPr>
          <p:cNvPr id="3" name="Footer Placeholder 2">
            <a:extLst>
              <a:ext uri="{FF2B5EF4-FFF2-40B4-BE49-F238E27FC236}">
                <a16:creationId xmlns:a16="http://schemas.microsoft.com/office/drawing/2014/main" id="{4BE7240C-3283-4654-B676-A2F15C61C8A0}"/>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36D2BC8E-2185-46C6-B69B-F509D44E0A93}"/>
              </a:ext>
            </a:extLst>
          </p:cNvPr>
          <p:cNvSpPr>
            <a:spLocks noGrp="1"/>
          </p:cNvSpPr>
          <p:nvPr>
            <p:ph type="sldNum" sz="quarter" idx="12"/>
          </p:nvPr>
        </p:nvSpPr>
        <p:spPr/>
        <p:txBody>
          <a:bodyPr/>
          <a:lstStyle/>
          <a:p>
            <a:fld id="{BA160B18-23AC-48F4-9066-F7E55AB97DD2}" type="slidenum">
              <a:rPr lang="en-GB" smtClean="0"/>
              <a:t>‹#›</a:t>
            </a:fld>
            <a:endParaRPr lang="en-GB"/>
          </a:p>
        </p:txBody>
      </p:sp>
    </p:spTree>
    <p:extLst>
      <p:ext uri="{BB962C8B-B14F-4D97-AF65-F5344CB8AC3E}">
        <p14:creationId xmlns:p14="http://schemas.microsoft.com/office/powerpoint/2010/main" val="31813026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9BA114-FC7F-4B25-8808-1E717CCA44B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4D8513D6-B6DA-4D08-9A56-92A13539EC8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411EC032-2EA3-44EC-B70B-B8AA8B9F951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9F02AD7-7F36-4E51-AAA4-9D2C875DE68C}"/>
              </a:ext>
            </a:extLst>
          </p:cNvPr>
          <p:cNvSpPr>
            <a:spLocks noGrp="1"/>
          </p:cNvSpPr>
          <p:nvPr>
            <p:ph type="dt" sz="half" idx="10"/>
          </p:nvPr>
        </p:nvSpPr>
        <p:spPr/>
        <p:txBody>
          <a:bodyPr/>
          <a:lstStyle/>
          <a:p>
            <a:fld id="{A3F3FD22-8DA5-4A0D-B0C7-5FB75CA198B4}" type="datetimeFigureOut">
              <a:rPr lang="en-GB" smtClean="0"/>
              <a:t>28/06/2023</a:t>
            </a:fld>
            <a:endParaRPr lang="en-GB"/>
          </a:p>
        </p:txBody>
      </p:sp>
      <p:sp>
        <p:nvSpPr>
          <p:cNvPr id="6" name="Footer Placeholder 5">
            <a:extLst>
              <a:ext uri="{FF2B5EF4-FFF2-40B4-BE49-F238E27FC236}">
                <a16:creationId xmlns:a16="http://schemas.microsoft.com/office/drawing/2014/main" id="{85D23D26-6354-4586-BF4C-5560A54D8E9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FBAC9AE-6013-4511-BACF-B1CFCE41C49A}"/>
              </a:ext>
            </a:extLst>
          </p:cNvPr>
          <p:cNvSpPr>
            <a:spLocks noGrp="1"/>
          </p:cNvSpPr>
          <p:nvPr>
            <p:ph type="sldNum" sz="quarter" idx="12"/>
          </p:nvPr>
        </p:nvSpPr>
        <p:spPr/>
        <p:txBody>
          <a:bodyPr/>
          <a:lstStyle/>
          <a:p>
            <a:fld id="{BA160B18-23AC-48F4-9066-F7E55AB97DD2}" type="slidenum">
              <a:rPr lang="en-GB" smtClean="0"/>
              <a:t>‹#›</a:t>
            </a:fld>
            <a:endParaRPr lang="en-GB"/>
          </a:p>
        </p:txBody>
      </p:sp>
    </p:spTree>
    <p:extLst>
      <p:ext uri="{BB962C8B-B14F-4D97-AF65-F5344CB8AC3E}">
        <p14:creationId xmlns:p14="http://schemas.microsoft.com/office/powerpoint/2010/main" val="29945557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F8BEF1-C91A-4414-BB57-3381F1C35B2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562B6475-9293-4EA3-8A1D-1A5BB6600F6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E0A4E403-D3CF-47BA-89A7-518A69C0495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F754A09-DDFE-4534-A338-2EAFA0667671}"/>
              </a:ext>
            </a:extLst>
          </p:cNvPr>
          <p:cNvSpPr>
            <a:spLocks noGrp="1"/>
          </p:cNvSpPr>
          <p:nvPr>
            <p:ph type="dt" sz="half" idx="10"/>
          </p:nvPr>
        </p:nvSpPr>
        <p:spPr/>
        <p:txBody>
          <a:bodyPr/>
          <a:lstStyle/>
          <a:p>
            <a:fld id="{A3F3FD22-8DA5-4A0D-B0C7-5FB75CA198B4}" type="datetimeFigureOut">
              <a:rPr lang="en-GB" smtClean="0"/>
              <a:t>28/06/2023</a:t>
            </a:fld>
            <a:endParaRPr lang="en-GB"/>
          </a:p>
        </p:txBody>
      </p:sp>
      <p:sp>
        <p:nvSpPr>
          <p:cNvPr id="6" name="Footer Placeholder 5">
            <a:extLst>
              <a:ext uri="{FF2B5EF4-FFF2-40B4-BE49-F238E27FC236}">
                <a16:creationId xmlns:a16="http://schemas.microsoft.com/office/drawing/2014/main" id="{3B61DAB4-AE5C-472E-9F41-C804700A9BD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C3A8FC8-B12A-46F6-9AA4-1F5A530FC7EC}"/>
              </a:ext>
            </a:extLst>
          </p:cNvPr>
          <p:cNvSpPr>
            <a:spLocks noGrp="1"/>
          </p:cNvSpPr>
          <p:nvPr>
            <p:ph type="sldNum" sz="quarter" idx="12"/>
          </p:nvPr>
        </p:nvSpPr>
        <p:spPr/>
        <p:txBody>
          <a:bodyPr/>
          <a:lstStyle/>
          <a:p>
            <a:fld id="{BA160B18-23AC-48F4-9066-F7E55AB97DD2}" type="slidenum">
              <a:rPr lang="en-GB" smtClean="0"/>
              <a:t>‹#›</a:t>
            </a:fld>
            <a:endParaRPr lang="en-GB"/>
          </a:p>
        </p:txBody>
      </p:sp>
    </p:spTree>
    <p:extLst>
      <p:ext uri="{BB962C8B-B14F-4D97-AF65-F5344CB8AC3E}">
        <p14:creationId xmlns:p14="http://schemas.microsoft.com/office/powerpoint/2010/main" val="10021254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52F45CB-D1B5-44F8-BD37-9349276CB00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EDC9E5D-E001-43A8-91C5-6B188D494E3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71F28A8-A1C9-4967-9CC8-12D02501434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F3FD22-8DA5-4A0D-B0C7-5FB75CA198B4}" type="datetimeFigureOut">
              <a:rPr lang="en-GB" smtClean="0"/>
              <a:t>28/06/2023</a:t>
            </a:fld>
            <a:endParaRPr lang="en-GB"/>
          </a:p>
        </p:txBody>
      </p:sp>
      <p:sp>
        <p:nvSpPr>
          <p:cNvPr id="5" name="Footer Placeholder 4">
            <a:extLst>
              <a:ext uri="{FF2B5EF4-FFF2-40B4-BE49-F238E27FC236}">
                <a16:creationId xmlns:a16="http://schemas.microsoft.com/office/drawing/2014/main" id="{F6396019-C229-45AD-B13C-7F52B514A3A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AD0C18FE-70C2-4687-8475-1D82CF79D96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160B18-23AC-48F4-9066-F7E55AB97DD2}" type="slidenum">
              <a:rPr lang="en-GB" smtClean="0"/>
              <a:t>‹#›</a:t>
            </a:fld>
            <a:endParaRPr lang="en-GB"/>
          </a:p>
        </p:txBody>
      </p:sp>
    </p:spTree>
    <p:extLst>
      <p:ext uri="{BB962C8B-B14F-4D97-AF65-F5344CB8AC3E}">
        <p14:creationId xmlns:p14="http://schemas.microsoft.com/office/powerpoint/2010/main" val="19684955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hyperlink" Target="https://professionals.lincolnshire.gov.uk/homepage/54/graduated-approach-briefings" TargetMode="Externa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hyperlink" Target="https://professionals.lincolnshire.gov.uk/homepage/54/graduated-approach-briefings" TargetMode="Externa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forms.office.com/e/D3MuMMnc20" TargetMode="Externa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hyperlink" Target="https://gbr01.safelinks.protection.outlook.com/?url=https%3A%2F%2Fwww.lincolnshire.gov.uk%2Fsupport-education&amp;data=05%7C01%7CNicola.Carter%40lincolnshire.gov.uk%7C0623b036711c473e4b9c08db73222836%7Cb4e05b92f8ce46b59b2499ba5c11e5e9%7C0%7C0%7C638230362763220215%7CUnknown%7CTWFpbGZsb3d8eyJWIjoiMC4wLjAwMDAiLCJQIjoiV2luMzIiLCJBTiI6Ik1haWwiLCJXVCI6Mn0%3D%7C3000%7C%7C%7C&amp;sdata=y5VG7w%2FCAcN4sxQhDIkdkWPicJ1c4pzf0JdAyREFY9I%3D&amp;reserved=0" TargetMode="Externa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professionals.lincolnshire.gov.uk/homepage/54/graduated-approach-briefings" TargetMode="Externa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9.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CC green footer with strapline.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625988"/>
            <a:ext cx="12221363" cy="2231643"/>
          </a:xfrm>
          <a:prstGeom prst="rect">
            <a:avLst/>
          </a:prstGeom>
        </p:spPr>
      </p:pic>
      <p:sp>
        <p:nvSpPr>
          <p:cNvPr id="2" name="Title 1"/>
          <p:cNvSpPr>
            <a:spLocks noGrp="1"/>
          </p:cNvSpPr>
          <p:nvPr>
            <p:ph type="title"/>
          </p:nvPr>
        </p:nvSpPr>
        <p:spPr>
          <a:xfrm>
            <a:off x="374254" y="655422"/>
            <a:ext cx="11117494" cy="1325563"/>
          </a:xfrm>
        </p:spPr>
        <p:txBody>
          <a:bodyPr>
            <a:normAutofit/>
          </a:bodyPr>
          <a:lstStyle/>
          <a:p>
            <a:pPr algn="ctr"/>
            <a:r>
              <a:rPr lang="en-GB" dirty="0"/>
              <a:t>Graduated Approach Briefings</a:t>
            </a:r>
            <a:endParaRPr lang="en-GB" dirty="0">
              <a:solidFill>
                <a:schemeClr val="accent3">
                  <a:lumMod val="75000"/>
                </a:schemeClr>
              </a:solidFill>
            </a:endParaRPr>
          </a:p>
        </p:txBody>
      </p:sp>
      <p:sp>
        <p:nvSpPr>
          <p:cNvPr id="8" name="Subtitle 2"/>
          <p:cNvSpPr txBox="1">
            <a:spLocks/>
          </p:cNvSpPr>
          <p:nvPr/>
        </p:nvSpPr>
        <p:spPr>
          <a:xfrm>
            <a:off x="2632842" y="2136227"/>
            <a:ext cx="6400800" cy="17526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GB" sz="4400" dirty="0">
                <a:latin typeface="+mj-lt"/>
              </a:rPr>
              <a:t>June / July 2023</a:t>
            </a:r>
          </a:p>
          <a:p>
            <a:pPr marL="0" indent="0" algn="ctr">
              <a:buNone/>
            </a:pPr>
            <a:r>
              <a:rPr lang="en-GB" sz="4400" dirty="0">
                <a:latin typeface="+mj-lt"/>
              </a:rPr>
              <a:t>Notices </a:t>
            </a:r>
          </a:p>
        </p:txBody>
      </p:sp>
    </p:spTree>
    <p:extLst>
      <p:ext uri="{BB962C8B-B14F-4D97-AF65-F5344CB8AC3E}">
        <p14:creationId xmlns:p14="http://schemas.microsoft.com/office/powerpoint/2010/main" val="36897795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CC green footer with strapline.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625988"/>
            <a:ext cx="12221363" cy="2231643"/>
          </a:xfrm>
          <a:prstGeom prst="rect">
            <a:avLst/>
          </a:prstGeom>
        </p:spPr>
      </p:pic>
      <p:sp>
        <p:nvSpPr>
          <p:cNvPr id="3" name="Title 2"/>
          <p:cNvSpPr>
            <a:spLocks noGrp="1"/>
          </p:cNvSpPr>
          <p:nvPr>
            <p:ph type="title"/>
          </p:nvPr>
        </p:nvSpPr>
        <p:spPr>
          <a:xfrm>
            <a:off x="119270" y="65561"/>
            <a:ext cx="10515600" cy="1325563"/>
          </a:xfrm>
        </p:spPr>
        <p:txBody>
          <a:bodyPr/>
          <a:lstStyle/>
          <a:p>
            <a:r>
              <a:rPr lang="en-GB" dirty="0"/>
              <a:t>Welcome</a:t>
            </a:r>
          </a:p>
        </p:txBody>
      </p:sp>
      <p:sp>
        <p:nvSpPr>
          <p:cNvPr id="7" name="Text Placeholder 2">
            <a:extLst>
              <a:ext uri="{FF2B5EF4-FFF2-40B4-BE49-F238E27FC236}">
                <a16:creationId xmlns:a16="http://schemas.microsoft.com/office/drawing/2014/main" id="{AECA62E0-3932-4DCF-8C61-E37AF424C7DE}"/>
              </a:ext>
            </a:extLst>
          </p:cNvPr>
          <p:cNvSpPr txBox="1">
            <a:spLocks/>
          </p:cNvSpPr>
          <p:nvPr/>
        </p:nvSpPr>
        <p:spPr>
          <a:xfrm>
            <a:off x="376099" y="1126528"/>
            <a:ext cx="6334802" cy="4382368"/>
          </a:xfrm>
          <a:prstGeom prst="rect">
            <a:avLst/>
          </a:prstGeom>
        </p:spPr>
        <p:txBody>
          <a:bodyPr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57175" indent="-257175">
              <a:lnSpc>
                <a:spcPct val="100000"/>
              </a:lnSpc>
              <a:spcBef>
                <a:spcPts val="0"/>
              </a:spcBef>
              <a:buClr>
                <a:schemeClr val="accent1"/>
              </a:buClr>
            </a:pPr>
            <a:r>
              <a:rPr lang="en-GB" sz="1200" b="1" dirty="0">
                <a:cs typeface="Arial" panose="020B0604020202020204" pitchFamily="34" charset="0"/>
              </a:rPr>
              <a:t>Welcome</a:t>
            </a:r>
            <a:r>
              <a:rPr lang="en-GB" sz="1200" dirty="0">
                <a:cs typeface="Arial" panose="020B0604020202020204" pitchFamily="34" charset="0"/>
              </a:rPr>
              <a:t> and </a:t>
            </a:r>
            <a:r>
              <a:rPr lang="en-GB" sz="1200" b="1" dirty="0">
                <a:cs typeface="Arial" panose="020B0604020202020204" pitchFamily="34" charset="0"/>
              </a:rPr>
              <a:t>thank you </a:t>
            </a:r>
            <a:r>
              <a:rPr lang="en-GB" sz="1200" dirty="0">
                <a:cs typeface="Arial" panose="020B0604020202020204" pitchFamily="34" charset="0"/>
              </a:rPr>
              <a:t>for joining us for this virtual training session. </a:t>
            </a:r>
          </a:p>
          <a:p>
            <a:pPr marL="257175" indent="-257175">
              <a:lnSpc>
                <a:spcPct val="100000"/>
              </a:lnSpc>
              <a:spcBef>
                <a:spcPts val="0"/>
              </a:spcBef>
              <a:buClr>
                <a:schemeClr val="accent1"/>
              </a:buClr>
            </a:pPr>
            <a:endParaRPr lang="en-GB" sz="1200" dirty="0">
              <a:cs typeface="Arial" panose="020B0604020202020204" pitchFamily="34" charset="0"/>
            </a:endParaRPr>
          </a:p>
          <a:p>
            <a:pPr marL="257175" indent="-257175">
              <a:lnSpc>
                <a:spcPct val="100000"/>
              </a:lnSpc>
              <a:spcBef>
                <a:spcPts val="0"/>
              </a:spcBef>
              <a:buClr>
                <a:schemeClr val="accent1"/>
              </a:buClr>
            </a:pPr>
            <a:r>
              <a:rPr lang="en-GB" sz="1200" dirty="0">
                <a:cs typeface="Arial" panose="020B0604020202020204" pitchFamily="34" charset="0"/>
              </a:rPr>
              <a:t>Please sign in through the Chat to register your attendance.</a:t>
            </a:r>
          </a:p>
          <a:p>
            <a:pPr marL="257175" indent="-257175">
              <a:lnSpc>
                <a:spcPct val="100000"/>
              </a:lnSpc>
              <a:spcBef>
                <a:spcPts val="0"/>
              </a:spcBef>
              <a:buClr>
                <a:schemeClr val="accent1"/>
              </a:buClr>
            </a:pPr>
            <a:endParaRPr lang="en-GB" sz="1200" dirty="0">
              <a:cs typeface="Arial" panose="020B0604020202020204" pitchFamily="34" charset="0"/>
            </a:endParaRPr>
          </a:p>
          <a:p>
            <a:pPr marL="257175" indent="-257175">
              <a:lnSpc>
                <a:spcPct val="100000"/>
              </a:lnSpc>
              <a:spcBef>
                <a:spcPts val="0"/>
              </a:spcBef>
              <a:buClr>
                <a:schemeClr val="accent1"/>
              </a:buClr>
            </a:pPr>
            <a:r>
              <a:rPr lang="en-GB" sz="1200" dirty="0">
                <a:cs typeface="Arial" panose="020B0604020202020204" pitchFamily="34" charset="0"/>
              </a:rPr>
              <a:t>As usual, to support everyone to maintain connectivity with so many attendees being here:</a:t>
            </a:r>
          </a:p>
          <a:p>
            <a:pPr marL="257175" indent="-257175">
              <a:lnSpc>
                <a:spcPct val="100000"/>
              </a:lnSpc>
              <a:spcBef>
                <a:spcPts val="0"/>
              </a:spcBef>
              <a:buClr>
                <a:schemeClr val="accent1"/>
              </a:buClr>
            </a:pPr>
            <a:endParaRPr lang="en-GB" sz="1200" dirty="0">
              <a:cs typeface="Arial" panose="020B0604020202020204" pitchFamily="34" charset="0"/>
            </a:endParaRPr>
          </a:p>
          <a:p>
            <a:pPr marL="528525" lvl="1" indent="-257175">
              <a:lnSpc>
                <a:spcPct val="100000"/>
              </a:lnSpc>
              <a:spcBef>
                <a:spcPts val="0"/>
              </a:spcBef>
            </a:pPr>
            <a:r>
              <a:rPr lang="en-GB" sz="1200" dirty="0">
                <a:cs typeface="Arial" panose="020B0604020202020204" pitchFamily="34" charset="0"/>
              </a:rPr>
              <a:t>Please </a:t>
            </a:r>
            <a:r>
              <a:rPr lang="en-GB" sz="1200" b="1" dirty="0">
                <a:cs typeface="Arial" panose="020B0604020202020204" pitchFamily="34" charset="0"/>
              </a:rPr>
              <a:t>Mute</a:t>
            </a:r>
            <a:r>
              <a:rPr lang="en-GB" sz="1200" dirty="0">
                <a:cs typeface="Arial" panose="020B0604020202020204" pitchFamily="34" charset="0"/>
              </a:rPr>
              <a:t> your microphone and turn off your video when not speaking – we have a large number of participants present today and this may mean that we experience feedback or slowing of the network connection if everybody has their microphone and video on. However, we would like to see you if you ask a question, please, so feel free to switch on both your microphone and video in these instances.</a:t>
            </a:r>
          </a:p>
          <a:p>
            <a:pPr marL="528525" lvl="1" indent="-257175">
              <a:lnSpc>
                <a:spcPct val="100000"/>
              </a:lnSpc>
              <a:spcBef>
                <a:spcPts val="0"/>
              </a:spcBef>
            </a:pPr>
            <a:r>
              <a:rPr lang="en-GB" sz="1200" dirty="0">
                <a:cs typeface="Arial" panose="020B0604020202020204" pitchFamily="34" charset="0"/>
              </a:rPr>
              <a:t>Please note that this meeting, or sections of it, will be being recorded</a:t>
            </a:r>
            <a:r>
              <a:rPr lang="en-GB" sz="1200" dirty="0">
                <a:effectLst/>
                <a:ea typeface="Calibri" panose="020F0502020204030204" pitchFamily="34" charset="0"/>
                <a:cs typeface="Arial" panose="020B0604020202020204" pitchFamily="34" charset="0"/>
              </a:rPr>
              <a:t> for use on the council’s professionals’ website. If you do not wish to be recorded, you should leave the meeting and watch it back later. </a:t>
            </a:r>
          </a:p>
          <a:p>
            <a:pPr marL="528525" lvl="1" indent="-257175">
              <a:lnSpc>
                <a:spcPct val="100000"/>
              </a:lnSpc>
              <a:spcBef>
                <a:spcPts val="0"/>
              </a:spcBef>
            </a:pPr>
            <a:r>
              <a:rPr lang="en-GB" sz="1200" dirty="0">
                <a:cs typeface="Arial" panose="020B0604020202020204" pitchFamily="34" charset="0"/>
              </a:rPr>
              <a:t>If you would like to ask questions, please use the </a:t>
            </a:r>
            <a:r>
              <a:rPr lang="en-GB" sz="1200" b="1" dirty="0">
                <a:cs typeface="Arial" panose="020B0604020202020204" pitchFamily="34" charset="0"/>
              </a:rPr>
              <a:t>raise your hand </a:t>
            </a:r>
            <a:r>
              <a:rPr lang="en-GB" sz="1200" dirty="0">
                <a:cs typeface="Arial" panose="020B0604020202020204" pitchFamily="34" charset="0"/>
              </a:rPr>
              <a:t>facility</a:t>
            </a:r>
            <a:r>
              <a:rPr lang="en-GB" sz="1200" b="1" dirty="0">
                <a:cs typeface="Arial" panose="020B0604020202020204" pitchFamily="34" charset="0"/>
              </a:rPr>
              <a:t> </a:t>
            </a:r>
            <a:r>
              <a:rPr lang="en-GB" sz="1200" dirty="0">
                <a:cs typeface="Arial" panose="020B0604020202020204" pitchFamily="34" charset="0"/>
              </a:rPr>
              <a:t>or use the </a:t>
            </a:r>
            <a:r>
              <a:rPr lang="en-GB" sz="1200" b="1" dirty="0">
                <a:cs typeface="Arial" panose="020B0604020202020204" pitchFamily="34" charset="0"/>
              </a:rPr>
              <a:t>chat</a:t>
            </a:r>
            <a:r>
              <a:rPr lang="en-GB" sz="1200" dirty="0">
                <a:cs typeface="Arial" panose="020B0604020202020204" pitchFamily="34" charset="0"/>
              </a:rPr>
              <a:t> function in Teams</a:t>
            </a:r>
          </a:p>
          <a:p>
            <a:pPr marL="528525" lvl="1" indent="-257175">
              <a:lnSpc>
                <a:spcPct val="100000"/>
              </a:lnSpc>
              <a:spcBef>
                <a:spcPts val="0"/>
              </a:spcBef>
            </a:pPr>
            <a:r>
              <a:rPr lang="en-GB" sz="1200" dirty="0">
                <a:cs typeface="Arial" panose="020B0604020202020204" pitchFamily="34" charset="0"/>
              </a:rPr>
              <a:t>Please keep discussion in the ‘chat’ relevant – the person presenting may not be able to see your comments but we will have someone monitoring it in order to make sure all questions are answered.</a:t>
            </a:r>
          </a:p>
        </p:txBody>
      </p:sp>
      <p:pic>
        <p:nvPicPr>
          <p:cNvPr id="9"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b="10525"/>
          <a:stretch/>
        </p:blipFill>
        <p:spPr bwMode="auto">
          <a:xfrm>
            <a:off x="7091442" y="2361194"/>
            <a:ext cx="1970400" cy="88150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 name="Picture 3"/>
          <p:cNvPicPr>
            <a:picLocks noChangeAspect="1" noChangeArrowheads="1"/>
          </p:cNvPicPr>
          <p:nvPr/>
        </p:nvPicPr>
        <p:blipFill rotWithShape="1">
          <a:blip r:embed="rId4">
            <a:extLst>
              <a:ext uri="{28A0092B-C50C-407E-A947-70E740481C1C}">
                <a14:useLocalDpi xmlns:a14="http://schemas.microsoft.com/office/drawing/2010/main" val="0"/>
              </a:ext>
            </a:extLst>
          </a:blip>
          <a:srcRect t="9325" b="10074"/>
          <a:stretch/>
        </p:blipFill>
        <p:spPr bwMode="auto">
          <a:xfrm>
            <a:off x="7091442" y="3692734"/>
            <a:ext cx="1970400" cy="93325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a:extLst>
              <a:ext uri="{FF2B5EF4-FFF2-40B4-BE49-F238E27FC236}">
                <a16:creationId xmlns:a16="http://schemas.microsoft.com/office/drawing/2014/main" id="{68682302-6B34-4B35-B4CB-B983EBDDEAE7}"/>
              </a:ext>
            </a:extLst>
          </p:cNvPr>
          <p:cNvSpPr txBox="1"/>
          <p:nvPr/>
        </p:nvSpPr>
        <p:spPr>
          <a:xfrm>
            <a:off x="6432508" y="231146"/>
            <a:ext cx="5552102" cy="1384995"/>
          </a:xfrm>
          <a:prstGeom prst="rect">
            <a:avLst/>
          </a:prstGeom>
          <a:solidFill>
            <a:srgbClr val="B6D34D"/>
          </a:solidFill>
        </p:spPr>
        <p:txBody>
          <a:bodyPr wrap="square" rtlCol="0">
            <a:spAutoFit/>
          </a:bodyPr>
          <a:lstStyle/>
          <a:p>
            <a:r>
              <a:rPr lang="en-GB" sz="1200" dirty="0"/>
              <a:t>To locate information about the Graduated Approach Briefings on the Local Offer, go to: </a:t>
            </a:r>
            <a:r>
              <a:rPr lang="en-GB" sz="1200" dirty="0">
                <a:hlinkClick r:id="rId5"/>
              </a:rPr>
              <a:t>https://professionals.lincolnshire.gov.uk/homepage/54/graduated-approach-briefings</a:t>
            </a:r>
            <a:endParaRPr lang="en-GB" sz="1200" dirty="0"/>
          </a:p>
          <a:p>
            <a:r>
              <a:rPr lang="en-GB" sz="1200" dirty="0"/>
              <a:t>Or on the Home Page, click on: Support with Education</a:t>
            </a:r>
          </a:p>
          <a:p>
            <a:endParaRPr lang="en-GB" sz="1200" dirty="0"/>
          </a:p>
          <a:p>
            <a:endParaRPr lang="en-GB" sz="1200" dirty="0"/>
          </a:p>
          <a:p>
            <a:r>
              <a:rPr lang="en-GB" sz="1200" dirty="0"/>
              <a:t>Then scroll down to: Graduated Approach Briefings</a:t>
            </a:r>
          </a:p>
        </p:txBody>
      </p:sp>
      <p:pic>
        <p:nvPicPr>
          <p:cNvPr id="8" name="Picture 7">
            <a:extLst>
              <a:ext uri="{FF2B5EF4-FFF2-40B4-BE49-F238E27FC236}">
                <a16:creationId xmlns:a16="http://schemas.microsoft.com/office/drawing/2014/main" id="{A3A500C6-F33E-419C-BC99-B2707924A186}"/>
              </a:ext>
            </a:extLst>
          </p:cNvPr>
          <p:cNvPicPr>
            <a:picLocks noChangeAspect="1"/>
          </p:cNvPicPr>
          <p:nvPr/>
        </p:nvPicPr>
        <p:blipFill>
          <a:blip r:embed="rId6"/>
          <a:stretch>
            <a:fillRect/>
          </a:stretch>
        </p:blipFill>
        <p:spPr>
          <a:xfrm>
            <a:off x="9941447" y="766909"/>
            <a:ext cx="1900503" cy="719238"/>
          </a:xfrm>
          <a:prstGeom prst="rect">
            <a:avLst/>
          </a:prstGeom>
        </p:spPr>
      </p:pic>
    </p:spTree>
    <p:extLst>
      <p:ext uri="{BB962C8B-B14F-4D97-AF65-F5344CB8AC3E}">
        <p14:creationId xmlns:p14="http://schemas.microsoft.com/office/powerpoint/2010/main" val="7743689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CC green footer with strapline.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625988"/>
            <a:ext cx="12221363" cy="2231643"/>
          </a:xfrm>
          <a:prstGeom prst="rect">
            <a:avLst/>
          </a:prstGeom>
        </p:spPr>
      </p:pic>
      <p:sp>
        <p:nvSpPr>
          <p:cNvPr id="2" name="Title 1"/>
          <p:cNvSpPr>
            <a:spLocks noGrp="1"/>
          </p:cNvSpPr>
          <p:nvPr>
            <p:ph type="title"/>
          </p:nvPr>
        </p:nvSpPr>
        <p:spPr>
          <a:xfrm>
            <a:off x="374254" y="655422"/>
            <a:ext cx="11117494" cy="1325563"/>
          </a:xfrm>
        </p:spPr>
        <p:txBody>
          <a:bodyPr>
            <a:normAutofit fontScale="90000"/>
          </a:bodyPr>
          <a:lstStyle/>
          <a:p>
            <a:r>
              <a:rPr lang="en-GB" b="1" u="sng" dirty="0"/>
              <a:t>Coming soon for 2023-24 academic year!</a:t>
            </a:r>
            <a:br>
              <a:rPr lang="en-GB" b="1" u="sng" dirty="0"/>
            </a:br>
            <a:r>
              <a:rPr lang="en-GB" dirty="0"/>
              <a:t>Remember to book your places for each briefing throughout the year on the Local Offer</a:t>
            </a:r>
            <a:endParaRPr lang="en-GB" dirty="0">
              <a:solidFill>
                <a:schemeClr val="accent3">
                  <a:lumMod val="75000"/>
                </a:schemeClr>
              </a:solidFill>
            </a:endParaRPr>
          </a:p>
        </p:txBody>
      </p:sp>
      <p:sp>
        <p:nvSpPr>
          <p:cNvPr id="3" name="TextBox 2">
            <a:extLst>
              <a:ext uri="{FF2B5EF4-FFF2-40B4-BE49-F238E27FC236}">
                <a16:creationId xmlns:a16="http://schemas.microsoft.com/office/drawing/2014/main" id="{42C9DE70-903A-4A24-92CD-DB66C5833DB7}"/>
              </a:ext>
            </a:extLst>
          </p:cNvPr>
          <p:cNvSpPr txBox="1"/>
          <p:nvPr/>
        </p:nvSpPr>
        <p:spPr>
          <a:xfrm>
            <a:off x="642543" y="2232012"/>
            <a:ext cx="10580915" cy="461665"/>
          </a:xfrm>
          <a:prstGeom prst="rect">
            <a:avLst/>
          </a:prstGeom>
          <a:noFill/>
        </p:spPr>
        <p:txBody>
          <a:bodyPr wrap="square" rtlCol="0">
            <a:spAutoFit/>
          </a:bodyPr>
          <a:lstStyle/>
          <a:p>
            <a:r>
              <a:rPr lang="en-US" sz="2400" dirty="0">
                <a:hlinkClick r:id="rId3"/>
              </a:rPr>
              <a:t>Graduated approach briefings – Professional resources (lincolnshire.gov.uk)</a:t>
            </a:r>
            <a:endParaRPr lang="en-GB" sz="2400" dirty="0"/>
          </a:p>
        </p:txBody>
      </p:sp>
      <p:pic>
        <p:nvPicPr>
          <p:cNvPr id="7" name="Picture 6">
            <a:extLst>
              <a:ext uri="{FF2B5EF4-FFF2-40B4-BE49-F238E27FC236}">
                <a16:creationId xmlns:a16="http://schemas.microsoft.com/office/drawing/2014/main" id="{F1904B74-B01F-BDB8-FFFF-E62198BD0925}"/>
              </a:ext>
            </a:extLst>
          </p:cNvPr>
          <p:cNvPicPr>
            <a:picLocks noChangeAspect="1"/>
          </p:cNvPicPr>
          <p:nvPr/>
        </p:nvPicPr>
        <p:blipFill>
          <a:blip r:embed="rId4"/>
          <a:stretch>
            <a:fillRect/>
          </a:stretch>
        </p:blipFill>
        <p:spPr>
          <a:xfrm>
            <a:off x="374254" y="2912434"/>
            <a:ext cx="5997971" cy="2260382"/>
          </a:xfrm>
          <a:prstGeom prst="rect">
            <a:avLst/>
          </a:prstGeom>
        </p:spPr>
      </p:pic>
    </p:spTree>
    <p:extLst>
      <p:ext uri="{BB962C8B-B14F-4D97-AF65-F5344CB8AC3E}">
        <p14:creationId xmlns:p14="http://schemas.microsoft.com/office/powerpoint/2010/main" val="38710868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CC green footer with strapline.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625988"/>
            <a:ext cx="12221363" cy="2231643"/>
          </a:xfrm>
          <a:prstGeom prst="rect">
            <a:avLst/>
          </a:prstGeom>
        </p:spPr>
      </p:pic>
      <p:sp>
        <p:nvSpPr>
          <p:cNvPr id="2" name="Title 1"/>
          <p:cNvSpPr>
            <a:spLocks noGrp="1"/>
          </p:cNvSpPr>
          <p:nvPr>
            <p:ph type="title"/>
          </p:nvPr>
        </p:nvSpPr>
        <p:spPr>
          <a:xfrm>
            <a:off x="374254" y="1408014"/>
            <a:ext cx="11117494" cy="3948913"/>
          </a:xfrm>
        </p:spPr>
        <p:txBody>
          <a:bodyPr>
            <a:normAutofit/>
          </a:bodyPr>
          <a:lstStyle/>
          <a:p>
            <a:r>
              <a:rPr lang="en-GB" sz="1800" dirty="0">
                <a:effectLst/>
                <a:latin typeface="Calibri" panose="020F0502020204030204" pitchFamily="34" charset="0"/>
                <a:ea typeface="Calibri" panose="020F0502020204030204" pitchFamily="34" charset="0"/>
              </a:rPr>
              <a:t> </a:t>
            </a:r>
            <a:br>
              <a:rPr lang="en-GB" sz="1800" dirty="0">
                <a:effectLst/>
                <a:latin typeface="Calibri" panose="020F0502020204030204" pitchFamily="34" charset="0"/>
                <a:ea typeface="Calibri" panose="020F0502020204030204" pitchFamily="34" charset="0"/>
              </a:rPr>
            </a:br>
            <a:r>
              <a:rPr lang="en-GB" sz="1800" dirty="0">
                <a:effectLst/>
                <a:latin typeface="Calibri" panose="020F0502020204030204" pitchFamily="34" charset="0"/>
                <a:ea typeface="Calibri" panose="020F0502020204030204" pitchFamily="34" charset="0"/>
              </a:rPr>
              <a:t> </a:t>
            </a:r>
            <a:br>
              <a:rPr lang="en-GB" sz="1800" dirty="0">
                <a:effectLst/>
                <a:latin typeface="Calibri" panose="020F0502020204030204" pitchFamily="34" charset="0"/>
                <a:ea typeface="Calibri" panose="020F0502020204030204" pitchFamily="34" charset="0"/>
              </a:rPr>
            </a:br>
            <a:r>
              <a:rPr lang="en-GB" sz="1800" dirty="0">
                <a:solidFill>
                  <a:srgbClr val="1F497D"/>
                </a:solidFill>
                <a:effectLst/>
                <a:latin typeface="Calibri" panose="020F0502020204030204" pitchFamily="34" charset="0"/>
                <a:ea typeface="Calibri" panose="020F0502020204030204" pitchFamily="34" charset="0"/>
              </a:rPr>
              <a:t> </a:t>
            </a:r>
            <a:br>
              <a:rPr lang="en-GB" sz="1800" dirty="0">
                <a:effectLst/>
                <a:latin typeface="Calibri" panose="020F0502020204030204" pitchFamily="34" charset="0"/>
                <a:ea typeface="Calibri" panose="020F0502020204030204" pitchFamily="34" charset="0"/>
              </a:rPr>
            </a:br>
            <a:br>
              <a:rPr lang="en-GB" b="1" dirty="0"/>
            </a:br>
            <a:endParaRPr lang="en-GB" b="1" dirty="0"/>
          </a:p>
        </p:txBody>
      </p:sp>
      <p:graphicFrame>
        <p:nvGraphicFramePr>
          <p:cNvPr id="6" name="Table 5">
            <a:extLst>
              <a:ext uri="{FF2B5EF4-FFF2-40B4-BE49-F238E27FC236}">
                <a16:creationId xmlns:a16="http://schemas.microsoft.com/office/drawing/2014/main" id="{9EE74BCA-C53B-694D-828D-A4BFAD30143F}"/>
              </a:ext>
            </a:extLst>
          </p:cNvPr>
          <p:cNvGraphicFramePr>
            <a:graphicFrameLocks noGrp="1"/>
          </p:cNvGraphicFramePr>
          <p:nvPr>
            <p:extLst>
              <p:ext uri="{D42A27DB-BD31-4B8C-83A1-F6EECF244321}">
                <p14:modId xmlns:p14="http://schemas.microsoft.com/office/powerpoint/2010/main" val="4204069746"/>
              </p:ext>
            </p:extLst>
          </p:nvPr>
        </p:nvGraphicFramePr>
        <p:xfrm>
          <a:off x="247818" y="245966"/>
          <a:ext cx="11370366" cy="4598199"/>
        </p:xfrm>
        <a:graphic>
          <a:graphicData uri="http://schemas.openxmlformats.org/drawingml/2006/table">
            <a:tbl>
              <a:tblPr firstRow="1" firstCol="1" bandRow="1">
                <a:tableStyleId>{5C22544A-7EE6-4342-B048-85BDC9FD1C3A}</a:tableStyleId>
              </a:tblPr>
              <a:tblGrid>
                <a:gridCol w="1056474">
                  <a:extLst>
                    <a:ext uri="{9D8B030D-6E8A-4147-A177-3AD203B41FA5}">
                      <a16:colId xmlns:a16="http://schemas.microsoft.com/office/drawing/2014/main" val="2935586527"/>
                    </a:ext>
                  </a:extLst>
                </a:gridCol>
                <a:gridCol w="3437964">
                  <a:extLst>
                    <a:ext uri="{9D8B030D-6E8A-4147-A177-3AD203B41FA5}">
                      <a16:colId xmlns:a16="http://schemas.microsoft.com/office/drawing/2014/main" val="3999853089"/>
                    </a:ext>
                  </a:extLst>
                </a:gridCol>
                <a:gridCol w="3437964">
                  <a:extLst>
                    <a:ext uri="{9D8B030D-6E8A-4147-A177-3AD203B41FA5}">
                      <a16:colId xmlns:a16="http://schemas.microsoft.com/office/drawing/2014/main" val="2344588327"/>
                    </a:ext>
                  </a:extLst>
                </a:gridCol>
                <a:gridCol w="3437964">
                  <a:extLst>
                    <a:ext uri="{9D8B030D-6E8A-4147-A177-3AD203B41FA5}">
                      <a16:colId xmlns:a16="http://schemas.microsoft.com/office/drawing/2014/main" val="1003269234"/>
                    </a:ext>
                  </a:extLst>
                </a:gridCol>
              </a:tblGrid>
              <a:tr h="205594">
                <a:tc>
                  <a:txBody>
                    <a:bodyPr/>
                    <a:lstStyle/>
                    <a:p>
                      <a:pPr>
                        <a:lnSpc>
                          <a:spcPct val="107000"/>
                        </a:lnSpc>
                      </a:pPr>
                      <a:r>
                        <a:rPr lang="en-GB" sz="1400" kern="100" dirty="0">
                          <a:effectLst/>
                        </a:rPr>
                        <a:t>Month</a:t>
                      </a:r>
                      <a:endParaRPr lang="en-GB"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5780" marR="55780" marT="0" marB="0"/>
                </a:tc>
                <a:tc>
                  <a:txBody>
                    <a:bodyPr/>
                    <a:lstStyle/>
                    <a:p>
                      <a:pPr>
                        <a:lnSpc>
                          <a:spcPct val="107000"/>
                        </a:lnSpc>
                      </a:pPr>
                      <a:r>
                        <a:rPr lang="en-GB" sz="1400" kern="100" dirty="0">
                          <a:effectLst/>
                        </a:rPr>
                        <a:t>Meeting 1</a:t>
                      </a:r>
                      <a:endParaRPr lang="en-GB"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5780" marR="55780" marT="0" marB="0"/>
                </a:tc>
                <a:tc>
                  <a:txBody>
                    <a:bodyPr/>
                    <a:lstStyle/>
                    <a:p>
                      <a:pPr>
                        <a:lnSpc>
                          <a:spcPct val="107000"/>
                        </a:lnSpc>
                      </a:pPr>
                      <a:r>
                        <a:rPr lang="en-GB" sz="1400" kern="100">
                          <a:effectLst/>
                        </a:rPr>
                        <a:t>Meeting 2</a:t>
                      </a:r>
                      <a:endParaRPr lang="en-GB"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55780" marR="55780" marT="0" marB="0"/>
                </a:tc>
                <a:tc>
                  <a:txBody>
                    <a:bodyPr/>
                    <a:lstStyle/>
                    <a:p>
                      <a:pPr>
                        <a:lnSpc>
                          <a:spcPct val="107000"/>
                        </a:lnSpc>
                      </a:pPr>
                      <a:r>
                        <a:rPr lang="en-GB" sz="1400" kern="100">
                          <a:effectLst/>
                        </a:rPr>
                        <a:t>Meeting 3</a:t>
                      </a:r>
                      <a:endParaRPr lang="en-GB"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55780" marR="55780" marT="0" marB="0"/>
                </a:tc>
                <a:extLst>
                  <a:ext uri="{0D108BD9-81ED-4DB2-BD59-A6C34878D82A}">
                    <a16:rowId xmlns:a16="http://schemas.microsoft.com/office/drawing/2014/main" val="2492422136"/>
                  </a:ext>
                </a:extLst>
              </a:tr>
              <a:tr h="420703">
                <a:tc>
                  <a:txBody>
                    <a:bodyPr/>
                    <a:lstStyle/>
                    <a:p>
                      <a:pPr>
                        <a:lnSpc>
                          <a:spcPct val="107000"/>
                        </a:lnSpc>
                      </a:pPr>
                      <a:r>
                        <a:rPr lang="en-GB" sz="1400" kern="100" dirty="0">
                          <a:effectLst/>
                        </a:rPr>
                        <a:t>October 2023</a:t>
                      </a:r>
                      <a:endParaRPr lang="en-GB"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5780" marR="55780" marT="0" marB="0"/>
                </a:tc>
                <a:tc>
                  <a:txBody>
                    <a:bodyPr/>
                    <a:lstStyle/>
                    <a:p>
                      <a:pPr>
                        <a:lnSpc>
                          <a:spcPct val="107000"/>
                        </a:lnSpc>
                      </a:pPr>
                      <a:r>
                        <a:rPr lang="en-GB" sz="1400" kern="100" dirty="0">
                          <a:effectLst/>
                        </a:rPr>
                        <a:t>TEAMS: Thurs 12</a:t>
                      </a:r>
                      <a:r>
                        <a:rPr lang="en-GB" sz="1400" kern="100" baseline="30000" dirty="0">
                          <a:effectLst/>
                        </a:rPr>
                        <a:t>th</a:t>
                      </a:r>
                      <a:r>
                        <a:rPr lang="en-GB" sz="1400" kern="100" dirty="0">
                          <a:effectLst/>
                        </a:rPr>
                        <a:t> October 09.30 – 12.00 </a:t>
                      </a:r>
                    </a:p>
                  </a:txBody>
                  <a:tcPr marL="55780" marR="55780" marT="0" marB="0"/>
                </a:tc>
                <a:tc>
                  <a:txBody>
                    <a:bodyPr/>
                    <a:lstStyle/>
                    <a:p>
                      <a:pPr>
                        <a:lnSpc>
                          <a:spcPct val="107000"/>
                        </a:lnSpc>
                      </a:pPr>
                      <a:r>
                        <a:rPr lang="en-GB" sz="1400" kern="100" dirty="0">
                          <a:effectLst/>
                        </a:rPr>
                        <a:t>TEAMS: Tues 17</a:t>
                      </a:r>
                      <a:r>
                        <a:rPr lang="en-GB" sz="1400" kern="100" baseline="30000" dirty="0">
                          <a:effectLst/>
                        </a:rPr>
                        <a:t>th</a:t>
                      </a:r>
                      <a:r>
                        <a:rPr lang="en-GB" sz="1400" kern="100" dirty="0">
                          <a:effectLst/>
                        </a:rPr>
                        <a:t> October 13.00 – 15.30</a:t>
                      </a:r>
                    </a:p>
                    <a:p>
                      <a:pPr>
                        <a:lnSpc>
                          <a:spcPct val="107000"/>
                        </a:lnSpc>
                      </a:pPr>
                      <a:endParaRPr lang="en-GB"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5780" marR="55780" marT="0" marB="0"/>
                </a:tc>
                <a:tc>
                  <a:txBody>
                    <a:bodyPr/>
                    <a:lstStyle/>
                    <a:p>
                      <a:pPr>
                        <a:lnSpc>
                          <a:spcPct val="107000"/>
                        </a:lnSpc>
                      </a:pPr>
                      <a:r>
                        <a:rPr lang="en-GB" sz="1400" kern="100" dirty="0">
                          <a:effectLst/>
                        </a:rPr>
                        <a:t>N/A</a:t>
                      </a:r>
                      <a:endParaRPr lang="en-GB"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5780" marR="55780" marT="0" marB="0"/>
                </a:tc>
                <a:extLst>
                  <a:ext uri="{0D108BD9-81ED-4DB2-BD59-A6C34878D82A}">
                    <a16:rowId xmlns:a16="http://schemas.microsoft.com/office/drawing/2014/main" val="2952969002"/>
                  </a:ext>
                </a:extLst>
              </a:tr>
              <a:tr h="420703">
                <a:tc>
                  <a:txBody>
                    <a:bodyPr/>
                    <a:lstStyle/>
                    <a:p>
                      <a:pPr>
                        <a:lnSpc>
                          <a:spcPct val="107000"/>
                        </a:lnSpc>
                      </a:pPr>
                      <a:r>
                        <a:rPr lang="en-GB" sz="1400" kern="100">
                          <a:effectLst/>
                        </a:rPr>
                        <a:t>November 2023</a:t>
                      </a:r>
                      <a:endParaRPr lang="en-GB"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55780" marR="55780" marT="0" marB="0"/>
                </a:tc>
                <a:tc>
                  <a:txBody>
                    <a:bodyPr/>
                    <a:lstStyle/>
                    <a:p>
                      <a:pPr>
                        <a:lnSpc>
                          <a:spcPct val="107000"/>
                        </a:lnSpc>
                      </a:pPr>
                      <a:r>
                        <a:rPr lang="en-GB" sz="1400" kern="100" dirty="0">
                          <a:effectLst/>
                        </a:rPr>
                        <a:t>TEAMS: Wed 22</a:t>
                      </a:r>
                      <a:r>
                        <a:rPr lang="en-GB" sz="1400" kern="100" baseline="30000" dirty="0">
                          <a:effectLst/>
                        </a:rPr>
                        <a:t>nd</a:t>
                      </a:r>
                      <a:r>
                        <a:rPr lang="en-GB" sz="1400" kern="100" dirty="0">
                          <a:effectLst/>
                        </a:rPr>
                        <a:t> November: 09.30 – 12.00</a:t>
                      </a:r>
                    </a:p>
                  </a:txBody>
                  <a:tcPr marL="55780" marR="55780" marT="0" marB="0"/>
                </a:tc>
                <a:tc>
                  <a:txBody>
                    <a:bodyPr/>
                    <a:lstStyle/>
                    <a:p>
                      <a:pPr>
                        <a:lnSpc>
                          <a:spcPct val="107000"/>
                        </a:lnSpc>
                      </a:pPr>
                      <a:r>
                        <a:rPr lang="en-GB" sz="1400" kern="100" dirty="0">
                          <a:effectLst/>
                        </a:rPr>
                        <a:t>TEAMS: Tues 28</a:t>
                      </a:r>
                      <a:r>
                        <a:rPr lang="en-GB" sz="1400" kern="100" baseline="30000" dirty="0">
                          <a:effectLst/>
                        </a:rPr>
                        <a:t>th</a:t>
                      </a:r>
                      <a:r>
                        <a:rPr lang="en-GB" sz="1400" kern="100" dirty="0">
                          <a:effectLst/>
                        </a:rPr>
                        <a:t> November: 13.00 – 15.30</a:t>
                      </a:r>
                    </a:p>
                  </a:txBody>
                  <a:tcPr marL="55780" marR="55780" marT="0" marB="0"/>
                </a:tc>
                <a:tc>
                  <a:txBody>
                    <a:bodyPr/>
                    <a:lstStyle/>
                    <a:p>
                      <a:pPr>
                        <a:lnSpc>
                          <a:spcPct val="107000"/>
                        </a:lnSpc>
                      </a:pPr>
                      <a:r>
                        <a:rPr lang="en-GB" sz="1400" kern="100">
                          <a:effectLst/>
                        </a:rPr>
                        <a:t>N/A</a:t>
                      </a:r>
                      <a:endParaRPr lang="en-GB"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55780" marR="55780" marT="0" marB="0"/>
                </a:tc>
                <a:extLst>
                  <a:ext uri="{0D108BD9-81ED-4DB2-BD59-A6C34878D82A}">
                    <a16:rowId xmlns:a16="http://schemas.microsoft.com/office/drawing/2014/main" val="868863846"/>
                  </a:ext>
                </a:extLst>
              </a:tr>
              <a:tr h="420703">
                <a:tc>
                  <a:txBody>
                    <a:bodyPr/>
                    <a:lstStyle/>
                    <a:p>
                      <a:pPr>
                        <a:lnSpc>
                          <a:spcPct val="107000"/>
                        </a:lnSpc>
                      </a:pPr>
                      <a:r>
                        <a:rPr lang="en-GB" sz="1400" kern="100" dirty="0">
                          <a:effectLst/>
                        </a:rPr>
                        <a:t>February 2024</a:t>
                      </a:r>
                      <a:endParaRPr lang="en-GB"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5780" marR="55780" marT="0" marB="0"/>
                </a:tc>
                <a:tc>
                  <a:txBody>
                    <a:bodyPr/>
                    <a:lstStyle/>
                    <a:p>
                      <a:pPr>
                        <a:lnSpc>
                          <a:spcPct val="107000"/>
                        </a:lnSpc>
                      </a:pPr>
                      <a:r>
                        <a:rPr lang="en-GB" sz="1400" kern="100" dirty="0">
                          <a:effectLst/>
                        </a:rPr>
                        <a:t>TEAMS: Tues 20</a:t>
                      </a:r>
                      <a:r>
                        <a:rPr lang="en-GB" sz="1400" kern="100" baseline="30000" dirty="0">
                          <a:effectLst/>
                        </a:rPr>
                        <a:t>th</a:t>
                      </a:r>
                      <a:r>
                        <a:rPr lang="en-GB" sz="1400" kern="100" dirty="0">
                          <a:effectLst/>
                        </a:rPr>
                        <a:t> February 13.00 – 15.30 </a:t>
                      </a:r>
                    </a:p>
                  </a:txBody>
                  <a:tcPr marL="55780" marR="55780" marT="0" marB="0"/>
                </a:tc>
                <a:tc>
                  <a:txBody>
                    <a:bodyPr/>
                    <a:lstStyle/>
                    <a:p>
                      <a:pPr>
                        <a:lnSpc>
                          <a:spcPct val="107000"/>
                        </a:lnSpc>
                      </a:pPr>
                      <a:r>
                        <a:rPr lang="en-GB" sz="1400" kern="100" dirty="0">
                          <a:effectLst/>
                        </a:rPr>
                        <a:t>TEAMS: Wed 28</a:t>
                      </a:r>
                      <a:r>
                        <a:rPr lang="en-GB" sz="1400" kern="100" baseline="30000" dirty="0">
                          <a:effectLst/>
                        </a:rPr>
                        <a:t>th</a:t>
                      </a:r>
                      <a:r>
                        <a:rPr lang="en-GB" sz="1400" kern="100" dirty="0">
                          <a:effectLst/>
                        </a:rPr>
                        <a:t> February 09.30 – 12.00</a:t>
                      </a:r>
                    </a:p>
                    <a:p>
                      <a:pPr>
                        <a:lnSpc>
                          <a:spcPct val="107000"/>
                        </a:lnSpc>
                      </a:pPr>
                      <a:r>
                        <a:rPr lang="en-GB" sz="1400" kern="100" dirty="0">
                          <a:effectLst/>
                        </a:rPr>
                        <a:t> </a:t>
                      </a:r>
                      <a:endParaRPr lang="en-GB"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5780" marR="55780" marT="0" marB="0"/>
                </a:tc>
                <a:tc>
                  <a:txBody>
                    <a:bodyPr/>
                    <a:lstStyle/>
                    <a:p>
                      <a:pPr>
                        <a:lnSpc>
                          <a:spcPct val="107000"/>
                        </a:lnSpc>
                      </a:pPr>
                      <a:r>
                        <a:rPr lang="en-GB" sz="1400" kern="100" dirty="0">
                          <a:effectLst/>
                        </a:rPr>
                        <a:t>N/A</a:t>
                      </a:r>
                      <a:endParaRPr lang="en-GB"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5780" marR="55780" marT="0" marB="0"/>
                </a:tc>
                <a:extLst>
                  <a:ext uri="{0D108BD9-81ED-4DB2-BD59-A6C34878D82A}">
                    <a16:rowId xmlns:a16="http://schemas.microsoft.com/office/drawing/2014/main" val="2962318141"/>
                  </a:ext>
                </a:extLst>
              </a:tr>
              <a:tr h="2141569">
                <a:tc>
                  <a:txBody>
                    <a:bodyPr/>
                    <a:lstStyle/>
                    <a:p>
                      <a:pPr>
                        <a:lnSpc>
                          <a:spcPct val="107000"/>
                        </a:lnSpc>
                      </a:pPr>
                      <a:r>
                        <a:rPr lang="en-GB" sz="1400" kern="100">
                          <a:effectLst/>
                          <a:latin typeface="Calibri" panose="020F0502020204030204" pitchFamily="34" charset="0"/>
                          <a:ea typeface="Calibri" panose="020F0502020204030204" pitchFamily="34" charset="0"/>
                          <a:cs typeface="Times New Roman" panose="02020603050405020304" pitchFamily="18" charset="0"/>
                        </a:rPr>
                        <a:t>April/May 2024</a:t>
                      </a:r>
                    </a:p>
                  </a:txBody>
                  <a:tcPr marL="68580" marR="68580" marT="0" marB="0"/>
                </a:tc>
                <a:tc>
                  <a:txBody>
                    <a:bodyPr/>
                    <a:lstStyle/>
                    <a:p>
                      <a:pPr>
                        <a:lnSpc>
                          <a:spcPct val="107000"/>
                        </a:lnSpc>
                      </a:pPr>
                      <a:r>
                        <a:rPr lang="en-GB" sz="1400" b="1" kern="100" dirty="0">
                          <a:effectLst/>
                          <a:latin typeface="Calibri" panose="020F0502020204030204" pitchFamily="34" charset="0"/>
                          <a:ea typeface="Calibri" panose="020F0502020204030204" pitchFamily="34" charset="0"/>
                          <a:cs typeface="Times New Roman" panose="02020603050405020304" pitchFamily="18" charset="0"/>
                        </a:rPr>
                        <a:t>F2F:</a:t>
                      </a:r>
                      <a:r>
                        <a:rPr lang="en-GB" sz="1400" kern="100" dirty="0">
                          <a:effectLst/>
                          <a:latin typeface="Calibri" panose="020F0502020204030204" pitchFamily="34" charset="0"/>
                          <a:ea typeface="Calibri" panose="020F0502020204030204" pitchFamily="34" charset="0"/>
                          <a:cs typeface="Times New Roman" panose="02020603050405020304" pitchFamily="18" charset="0"/>
                        </a:rPr>
                        <a:t> Thurs 25</a:t>
                      </a:r>
                      <a:r>
                        <a:rPr lang="en-GB" sz="1400" kern="100" baseline="30000" dirty="0">
                          <a:effectLst/>
                          <a:latin typeface="Calibri" panose="020F0502020204030204" pitchFamily="34" charset="0"/>
                          <a:ea typeface="Calibri" panose="020F0502020204030204" pitchFamily="34" charset="0"/>
                          <a:cs typeface="Times New Roman" panose="02020603050405020304" pitchFamily="18" charset="0"/>
                        </a:rPr>
                        <a:t>th</a:t>
                      </a:r>
                      <a:r>
                        <a:rPr lang="en-GB" sz="1400" kern="100" dirty="0">
                          <a:effectLst/>
                          <a:latin typeface="Calibri" panose="020F0502020204030204" pitchFamily="34" charset="0"/>
                          <a:ea typeface="Calibri" panose="020F0502020204030204" pitchFamily="34" charset="0"/>
                          <a:cs typeface="Times New Roman" panose="02020603050405020304" pitchFamily="18" charset="0"/>
                        </a:rPr>
                        <a:t> April 09.30 – 14.30</a:t>
                      </a:r>
                    </a:p>
                    <a:p>
                      <a:pPr>
                        <a:lnSpc>
                          <a:spcPct val="107000"/>
                        </a:lnSpc>
                      </a:pPr>
                      <a:r>
                        <a:rPr lang="en-GB" sz="1400" i="1" kern="100" dirty="0">
                          <a:effectLst/>
                          <a:latin typeface="Calibri" panose="020F0502020204030204" pitchFamily="34" charset="0"/>
                          <a:ea typeface="Calibri" panose="020F0502020204030204" pitchFamily="34" charset="0"/>
                          <a:cs typeface="Times New Roman" panose="02020603050405020304" pitchFamily="18" charset="0"/>
                        </a:rPr>
                        <a:t>(Including 9.30 – 10.00 networking; 30 mins lunch; and 14.00 – 14.30 networking opportunities)</a:t>
                      </a:r>
                      <a:endParaRPr lang="en-GB" sz="1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GB" sz="1400" kern="100" dirty="0">
                          <a:effectLst/>
                          <a:latin typeface="Calibri" panose="020F0502020204030204" pitchFamily="34" charset="0"/>
                          <a:ea typeface="Calibri" panose="020F0502020204030204" pitchFamily="34" charset="0"/>
                          <a:cs typeface="Times New Roman" panose="02020603050405020304" pitchFamily="18" charset="0"/>
                        </a:rPr>
                        <a:t> </a:t>
                      </a:r>
                      <a:endParaRPr lang="en-GB" sz="14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pPr>
                      <a:r>
                        <a:rPr lang="en-GB" sz="1400" kern="100" dirty="0">
                          <a:effectLst/>
                          <a:latin typeface="Calibri" panose="020F0502020204030204" pitchFamily="34" charset="0"/>
                          <a:ea typeface="Calibri" panose="020F0502020204030204" pitchFamily="34" charset="0"/>
                          <a:cs typeface="Times New Roman" panose="02020603050405020304" pitchFamily="18" charset="0"/>
                        </a:rPr>
                        <a:t>Venue: LEARN Teaching Centre, Warwick House, Long Bennington Business Park. NG23 5JR</a:t>
                      </a:r>
                      <a:endParaRPr lang="en-GB" sz="14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pPr>
                      <a:r>
                        <a:rPr lang="en-GB" sz="1400" kern="100" dirty="0">
                          <a:effectLst/>
                          <a:latin typeface="Calibri" panose="020F0502020204030204" pitchFamily="34" charset="0"/>
                          <a:ea typeface="Calibri" panose="020F0502020204030204" pitchFamily="34" charset="0"/>
                          <a:cs typeface="Times New Roman" panose="02020603050405020304" pitchFamily="18" charset="0"/>
                        </a:rPr>
                        <a:t> </a:t>
                      </a:r>
                      <a:r>
                        <a:rPr lang="en-GB" sz="1400" kern="1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Maximum 50 attendees</a:t>
                      </a:r>
                      <a:endParaRPr lang="en-GB" sz="14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pPr>
                      <a:r>
                        <a:rPr lang="en-GB" sz="1400" kern="1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Please bring own lunch</a:t>
                      </a:r>
                      <a:endParaRPr lang="en-GB"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pPr>
                      <a:r>
                        <a:rPr lang="en-GB" sz="1400" b="1" kern="100" dirty="0">
                          <a:effectLst/>
                          <a:latin typeface="Calibri" panose="020F0502020204030204" pitchFamily="34" charset="0"/>
                          <a:ea typeface="Calibri" panose="020F0502020204030204" pitchFamily="34" charset="0"/>
                          <a:cs typeface="Times New Roman" panose="02020603050405020304" pitchFamily="18" charset="0"/>
                        </a:rPr>
                        <a:t>F2F:</a:t>
                      </a:r>
                      <a:r>
                        <a:rPr lang="en-GB" sz="1400" kern="100" dirty="0">
                          <a:effectLst/>
                          <a:latin typeface="Calibri" panose="020F0502020204030204" pitchFamily="34" charset="0"/>
                          <a:ea typeface="Calibri" panose="020F0502020204030204" pitchFamily="34" charset="0"/>
                          <a:cs typeface="Times New Roman" panose="02020603050405020304" pitchFamily="18" charset="0"/>
                        </a:rPr>
                        <a:t> Tuesday 30</a:t>
                      </a:r>
                      <a:r>
                        <a:rPr lang="en-GB" sz="1400" kern="100" baseline="30000" dirty="0">
                          <a:effectLst/>
                          <a:latin typeface="Calibri" panose="020F0502020204030204" pitchFamily="34" charset="0"/>
                          <a:ea typeface="Calibri" panose="020F0502020204030204" pitchFamily="34" charset="0"/>
                          <a:cs typeface="Times New Roman" panose="02020603050405020304" pitchFamily="18" charset="0"/>
                        </a:rPr>
                        <a:t>th</a:t>
                      </a:r>
                      <a:r>
                        <a:rPr lang="en-GB" sz="1400" kern="100" dirty="0">
                          <a:effectLst/>
                          <a:latin typeface="Calibri" panose="020F0502020204030204" pitchFamily="34" charset="0"/>
                          <a:ea typeface="Calibri" panose="020F0502020204030204" pitchFamily="34" charset="0"/>
                          <a:cs typeface="Times New Roman" panose="02020603050405020304" pitchFamily="18" charset="0"/>
                        </a:rPr>
                        <a:t>  April 09.30 – 14.30</a:t>
                      </a:r>
                    </a:p>
                    <a:p>
                      <a:pPr>
                        <a:lnSpc>
                          <a:spcPct val="107000"/>
                        </a:lnSpc>
                      </a:pPr>
                      <a:r>
                        <a:rPr lang="en-GB" sz="1400" i="1" kern="100" dirty="0">
                          <a:effectLst/>
                          <a:latin typeface="Calibri" panose="020F0502020204030204" pitchFamily="34" charset="0"/>
                          <a:ea typeface="Calibri" panose="020F0502020204030204" pitchFamily="34" charset="0"/>
                          <a:cs typeface="Times New Roman" panose="02020603050405020304" pitchFamily="18" charset="0"/>
                        </a:rPr>
                        <a:t>(Including 9.30 – 10.00 networking; 30 mins lunch; and 14.00 – 14.30 networking opportunities)</a:t>
                      </a:r>
                      <a:endParaRPr lang="en-GB" sz="1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GB" sz="1400" i="1" kern="100" dirty="0">
                          <a:solidFill>
                            <a:srgbClr val="1F497D"/>
                          </a:solidFill>
                          <a:effectLst/>
                          <a:latin typeface="Calibri" panose="020F0502020204030204" pitchFamily="34" charset="0"/>
                          <a:ea typeface="Calibri" panose="020F0502020204030204" pitchFamily="34" charset="0"/>
                          <a:cs typeface="Times New Roman" panose="02020603050405020304" pitchFamily="18" charset="0"/>
                        </a:rPr>
                        <a:t> </a:t>
                      </a:r>
                      <a:endParaRPr lang="en-GB" sz="1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GB" sz="1400" kern="100" dirty="0">
                          <a:effectLst/>
                          <a:latin typeface="Calibri" panose="020F0502020204030204" pitchFamily="34" charset="0"/>
                          <a:ea typeface="Calibri" panose="020F0502020204030204" pitchFamily="34" charset="0"/>
                          <a:cs typeface="Times New Roman" panose="02020603050405020304" pitchFamily="18" charset="0"/>
                        </a:rPr>
                        <a:t>Venue: LEAD Teaching School Hub, The Regatta, Henley Way, Lincoln. LN6 3QR</a:t>
                      </a:r>
                      <a:endParaRPr lang="en-GB" sz="14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pPr>
                      <a:r>
                        <a:rPr lang="en-GB" sz="1400" kern="100" dirty="0">
                          <a:effectLst/>
                          <a:latin typeface="Calibri" panose="020F0502020204030204" pitchFamily="34" charset="0"/>
                          <a:ea typeface="Calibri" panose="020F0502020204030204" pitchFamily="34" charset="0"/>
                          <a:cs typeface="Times New Roman" panose="02020603050405020304" pitchFamily="18" charset="0"/>
                        </a:rPr>
                        <a:t> </a:t>
                      </a:r>
                      <a:endParaRPr lang="en-GB" sz="14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pPr>
                      <a:r>
                        <a:rPr lang="en-GB" sz="1400" kern="1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Maximum 50 attendees</a:t>
                      </a:r>
                      <a:endParaRPr lang="en-GB" sz="14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pPr>
                      <a:r>
                        <a:rPr lang="en-GB" sz="1400" kern="1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Please bring own lunch</a:t>
                      </a:r>
                      <a:endParaRPr lang="en-GB"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pPr>
                      <a:r>
                        <a:rPr lang="en-GB" sz="1400" b="1" kern="100" dirty="0">
                          <a:effectLst/>
                          <a:latin typeface="Calibri" panose="020F0502020204030204" pitchFamily="34" charset="0"/>
                          <a:ea typeface="Calibri" panose="020F0502020204030204" pitchFamily="34" charset="0"/>
                          <a:cs typeface="Times New Roman" panose="02020603050405020304" pitchFamily="18" charset="0"/>
                        </a:rPr>
                        <a:t>TEAMS:</a:t>
                      </a:r>
                      <a:r>
                        <a:rPr lang="en-GB" sz="1400" kern="100" dirty="0">
                          <a:effectLst/>
                          <a:latin typeface="Calibri" panose="020F0502020204030204" pitchFamily="34" charset="0"/>
                          <a:ea typeface="Calibri" panose="020F0502020204030204" pitchFamily="34" charset="0"/>
                          <a:cs typeface="Times New Roman" panose="02020603050405020304" pitchFamily="18" charset="0"/>
                        </a:rPr>
                        <a:t> Wednesday 1</a:t>
                      </a:r>
                      <a:r>
                        <a:rPr lang="en-GB" sz="1400" kern="100" baseline="30000" dirty="0">
                          <a:effectLst/>
                          <a:latin typeface="Calibri" panose="020F0502020204030204" pitchFamily="34" charset="0"/>
                          <a:ea typeface="Calibri" panose="020F0502020204030204" pitchFamily="34" charset="0"/>
                          <a:cs typeface="Times New Roman" panose="02020603050405020304" pitchFamily="18" charset="0"/>
                        </a:rPr>
                        <a:t>st</a:t>
                      </a:r>
                      <a:r>
                        <a:rPr lang="en-GB" sz="1400" kern="100" dirty="0">
                          <a:effectLst/>
                          <a:latin typeface="Calibri" panose="020F0502020204030204" pitchFamily="34" charset="0"/>
                          <a:ea typeface="Calibri" panose="020F0502020204030204" pitchFamily="34" charset="0"/>
                          <a:cs typeface="Times New Roman" panose="02020603050405020304" pitchFamily="18" charset="0"/>
                        </a:rPr>
                        <a:t> May: 09.00 – 12.30</a:t>
                      </a:r>
                    </a:p>
                    <a:p>
                      <a:pPr>
                        <a:lnSpc>
                          <a:spcPct val="107000"/>
                        </a:lnSpc>
                      </a:pPr>
                      <a:r>
                        <a:rPr lang="en-GB" sz="1400" kern="100"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pPr>
                      <a:r>
                        <a:rPr lang="en-GB" sz="1400" kern="1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tc>
                <a:extLst>
                  <a:ext uri="{0D108BD9-81ED-4DB2-BD59-A6C34878D82A}">
                    <a16:rowId xmlns:a16="http://schemas.microsoft.com/office/drawing/2014/main" val="2127209556"/>
                  </a:ext>
                </a:extLst>
              </a:tr>
              <a:tr h="767877">
                <a:tc>
                  <a:txBody>
                    <a:bodyPr/>
                    <a:lstStyle/>
                    <a:p>
                      <a:pPr>
                        <a:lnSpc>
                          <a:spcPct val="107000"/>
                        </a:lnSpc>
                      </a:pPr>
                      <a:r>
                        <a:rPr lang="en-GB" sz="1400" kern="100">
                          <a:effectLst/>
                          <a:latin typeface="Calibri" panose="020F0502020204030204" pitchFamily="34" charset="0"/>
                          <a:ea typeface="Calibri" panose="020F0502020204030204" pitchFamily="34" charset="0"/>
                          <a:cs typeface="Times New Roman" panose="02020603050405020304" pitchFamily="18" charset="0"/>
                        </a:rPr>
                        <a:t>July 2024</a:t>
                      </a:r>
                    </a:p>
                  </a:txBody>
                  <a:tcPr marL="68580" marR="68580" marT="0" marB="0"/>
                </a:tc>
                <a:tc>
                  <a:txBody>
                    <a:bodyPr/>
                    <a:lstStyle/>
                    <a:p>
                      <a:pPr>
                        <a:lnSpc>
                          <a:spcPct val="107000"/>
                        </a:lnSpc>
                      </a:pPr>
                      <a:r>
                        <a:rPr lang="en-GB" sz="1400" b="1" kern="100" dirty="0">
                          <a:effectLst/>
                          <a:latin typeface="Calibri" panose="020F0502020204030204" pitchFamily="34" charset="0"/>
                          <a:ea typeface="Calibri" panose="020F0502020204030204" pitchFamily="34" charset="0"/>
                          <a:cs typeface="Times New Roman" panose="02020603050405020304" pitchFamily="18" charset="0"/>
                        </a:rPr>
                        <a:t>TEAMS:</a:t>
                      </a:r>
                      <a:r>
                        <a:rPr lang="en-GB" sz="1400" kern="100" dirty="0">
                          <a:effectLst/>
                          <a:latin typeface="Calibri" panose="020F0502020204030204" pitchFamily="34" charset="0"/>
                          <a:ea typeface="Calibri" panose="020F0502020204030204" pitchFamily="34" charset="0"/>
                          <a:cs typeface="Times New Roman" panose="02020603050405020304" pitchFamily="18" charset="0"/>
                        </a:rPr>
                        <a:t> Thursday 4</a:t>
                      </a:r>
                      <a:r>
                        <a:rPr lang="en-GB" sz="1400" kern="100" baseline="30000" dirty="0">
                          <a:effectLst/>
                          <a:latin typeface="Calibri" panose="020F0502020204030204" pitchFamily="34" charset="0"/>
                          <a:ea typeface="Calibri" panose="020F0502020204030204" pitchFamily="34" charset="0"/>
                          <a:cs typeface="Times New Roman" panose="02020603050405020304" pitchFamily="18" charset="0"/>
                        </a:rPr>
                        <a:t>th</a:t>
                      </a:r>
                      <a:r>
                        <a:rPr lang="en-GB" sz="1400" kern="100" dirty="0">
                          <a:effectLst/>
                          <a:latin typeface="Calibri" panose="020F0502020204030204" pitchFamily="34" charset="0"/>
                          <a:ea typeface="Calibri" panose="020F0502020204030204" pitchFamily="34" charset="0"/>
                          <a:cs typeface="Times New Roman" panose="02020603050405020304" pitchFamily="18" charset="0"/>
                        </a:rPr>
                        <a:t> July 09.30 – 12.00 </a:t>
                      </a:r>
                    </a:p>
                  </a:txBody>
                  <a:tcPr marL="68580" marR="68580" marT="0" marB="0"/>
                </a:tc>
                <a:tc>
                  <a:txBody>
                    <a:bodyPr/>
                    <a:lstStyle/>
                    <a:p>
                      <a:pPr>
                        <a:lnSpc>
                          <a:spcPct val="107000"/>
                        </a:lnSpc>
                      </a:pPr>
                      <a:r>
                        <a:rPr lang="en-GB" sz="1400" b="1" kern="100" dirty="0">
                          <a:effectLst/>
                          <a:latin typeface="Calibri" panose="020F0502020204030204" pitchFamily="34" charset="0"/>
                          <a:ea typeface="Calibri" panose="020F0502020204030204" pitchFamily="34" charset="0"/>
                          <a:cs typeface="Times New Roman" panose="02020603050405020304" pitchFamily="18" charset="0"/>
                        </a:rPr>
                        <a:t>TEAMS:</a:t>
                      </a:r>
                      <a:r>
                        <a:rPr lang="en-GB" sz="1400" kern="100" dirty="0">
                          <a:effectLst/>
                          <a:latin typeface="Calibri" panose="020F0502020204030204" pitchFamily="34" charset="0"/>
                          <a:ea typeface="Calibri" panose="020F0502020204030204" pitchFamily="34" charset="0"/>
                          <a:cs typeface="Times New Roman" panose="02020603050405020304" pitchFamily="18" charset="0"/>
                        </a:rPr>
                        <a:t> Tuesday 9</a:t>
                      </a:r>
                      <a:r>
                        <a:rPr lang="en-GB" sz="1400" kern="100" baseline="30000" dirty="0">
                          <a:effectLst/>
                          <a:latin typeface="Calibri" panose="020F0502020204030204" pitchFamily="34" charset="0"/>
                          <a:ea typeface="Calibri" panose="020F0502020204030204" pitchFamily="34" charset="0"/>
                          <a:cs typeface="Times New Roman" panose="02020603050405020304" pitchFamily="18" charset="0"/>
                        </a:rPr>
                        <a:t>th</a:t>
                      </a:r>
                      <a:r>
                        <a:rPr lang="en-GB" sz="1400" kern="100" dirty="0">
                          <a:effectLst/>
                          <a:latin typeface="Calibri" panose="020F0502020204030204" pitchFamily="34" charset="0"/>
                          <a:ea typeface="Calibri" panose="020F0502020204030204" pitchFamily="34" charset="0"/>
                          <a:cs typeface="Times New Roman" panose="02020603050405020304" pitchFamily="18" charset="0"/>
                        </a:rPr>
                        <a:t>  July 13.00 – 15.30</a:t>
                      </a:r>
                    </a:p>
                  </a:txBody>
                  <a:tcPr marL="68580" marR="68580" marT="0" marB="0"/>
                </a:tc>
                <a:tc>
                  <a:txBody>
                    <a:bodyPr/>
                    <a:lstStyle/>
                    <a:p>
                      <a:pPr>
                        <a:lnSpc>
                          <a:spcPct val="107000"/>
                        </a:lnSpc>
                      </a:pPr>
                      <a:r>
                        <a:rPr lang="en-GB" sz="1400" kern="100" dirty="0">
                          <a:effectLst/>
                          <a:latin typeface="Calibri" panose="020F0502020204030204" pitchFamily="34" charset="0"/>
                          <a:ea typeface="Calibri" panose="020F0502020204030204" pitchFamily="34" charset="0"/>
                          <a:cs typeface="Times New Roman" panose="02020603050405020304" pitchFamily="18" charset="0"/>
                        </a:rPr>
                        <a:t>N/A</a:t>
                      </a:r>
                    </a:p>
                  </a:txBody>
                  <a:tcPr marL="68580" marR="68580" marT="0" marB="0"/>
                </a:tc>
                <a:extLst>
                  <a:ext uri="{0D108BD9-81ED-4DB2-BD59-A6C34878D82A}">
                    <a16:rowId xmlns:a16="http://schemas.microsoft.com/office/drawing/2014/main" val="4133459190"/>
                  </a:ext>
                </a:extLst>
              </a:tr>
            </a:tbl>
          </a:graphicData>
        </a:graphic>
      </p:graphicFrame>
    </p:spTree>
    <p:extLst>
      <p:ext uri="{BB962C8B-B14F-4D97-AF65-F5344CB8AC3E}">
        <p14:creationId xmlns:p14="http://schemas.microsoft.com/office/powerpoint/2010/main" val="5167817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CC green footer with strapline.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625988"/>
            <a:ext cx="12221363" cy="2231643"/>
          </a:xfrm>
          <a:prstGeom prst="rect">
            <a:avLst/>
          </a:prstGeom>
        </p:spPr>
      </p:pic>
      <p:sp>
        <p:nvSpPr>
          <p:cNvPr id="2" name="Title 1"/>
          <p:cNvSpPr>
            <a:spLocks noGrp="1"/>
          </p:cNvSpPr>
          <p:nvPr>
            <p:ph type="title"/>
          </p:nvPr>
        </p:nvSpPr>
        <p:spPr>
          <a:xfrm>
            <a:off x="374254" y="655422"/>
            <a:ext cx="11117494" cy="1325563"/>
          </a:xfrm>
        </p:spPr>
        <p:txBody>
          <a:bodyPr>
            <a:normAutofit fontScale="90000"/>
          </a:bodyPr>
          <a:lstStyle/>
          <a:p>
            <a:r>
              <a:rPr lang="en-US" b="1" dirty="0"/>
              <a:t>Tell us what you think</a:t>
            </a:r>
            <a:r>
              <a:rPr lang="en-GB" b="1" dirty="0"/>
              <a:t>:</a:t>
            </a:r>
            <a:br>
              <a:rPr lang="en-GB" b="1" dirty="0"/>
            </a:br>
            <a:br>
              <a:rPr lang="en-GB" b="1" dirty="0"/>
            </a:br>
            <a:endParaRPr lang="en-GB" b="1" dirty="0"/>
          </a:p>
        </p:txBody>
      </p:sp>
      <p:sp>
        <p:nvSpPr>
          <p:cNvPr id="6" name="TextBox 5">
            <a:extLst>
              <a:ext uri="{FF2B5EF4-FFF2-40B4-BE49-F238E27FC236}">
                <a16:creationId xmlns:a16="http://schemas.microsoft.com/office/drawing/2014/main" id="{3E23FF70-00BA-441E-8D82-D1FAA6781736}"/>
              </a:ext>
            </a:extLst>
          </p:cNvPr>
          <p:cNvSpPr txBox="1"/>
          <p:nvPr/>
        </p:nvSpPr>
        <p:spPr>
          <a:xfrm>
            <a:off x="7110738" y="2007259"/>
            <a:ext cx="4549282" cy="2554545"/>
          </a:xfrm>
          <a:prstGeom prst="rect">
            <a:avLst/>
          </a:prstGeom>
          <a:noFill/>
        </p:spPr>
        <p:txBody>
          <a:bodyPr wrap="square" rtlCol="0">
            <a:spAutoFit/>
          </a:bodyPr>
          <a:lstStyle/>
          <a:p>
            <a:r>
              <a:rPr lang="en-GB" sz="4000" dirty="0">
                <a:hlinkClick r:id="rId3"/>
              </a:rPr>
              <a:t>https://forms.office.com/e/D3MuMMnc20</a:t>
            </a:r>
            <a:endParaRPr lang="en-GB" sz="4000" dirty="0"/>
          </a:p>
          <a:p>
            <a:endParaRPr lang="en-GB" sz="4000" dirty="0"/>
          </a:p>
        </p:txBody>
      </p:sp>
      <p:pic>
        <p:nvPicPr>
          <p:cNvPr id="7" name="Picture 6">
            <a:extLst>
              <a:ext uri="{FF2B5EF4-FFF2-40B4-BE49-F238E27FC236}">
                <a16:creationId xmlns:a16="http://schemas.microsoft.com/office/drawing/2014/main" id="{F10E5C9C-7C9D-8254-9D88-A415AB93460D}"/>
              </a:ext>
            </a:extLst>
          </p:cNvPr>
          <p:cNvPicPr>
            <a:picLocks noChangeAspect="1"/>
          </p:cNvPicPr>
          <p:nvPr/>
        </p:nvPicPr>
        <p:blipFill>
          <a:blip r:embed="rId4"/>
          <a:stretch>
            <a:fillRect/>
          </a:stretch>
        </p:blipFill>
        <p:spPr>
          <a:xfrm>
            <a:off x="622398" y="1476360"/>
            <a:ext cx="3810028" cy="3905279"/>
          </a:xfrm>
          <a:prstGeom prst="rect">
            <a:avLst/>
          </a:prstGeom>
        </p:spPr>
      </p:pic>
    </p:spTree>
    <p:extLst>
      <p:ext uri="{BB962C8B-B14F-4D97-AF65-F5344CB8AC3E}">
        <p14:creationId xmlns:p14="http://schemas.microsoft.com/office/powerpoint/2010/main" val="19650902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CC green footer with strapline.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625988"/>
            <a:ext cx="12221363" cy="2231643"/>
          </a:xfrm>
          <a:prstGeom prst="rect">
            <a:avLst/>
          </a:prstGeom>
        </p:spPr>
      </p:pic>
      <p:sp>
        <p:nvSpPr>
          <p:cNvPr id="2" name="Title 1"/>
          <p:cNvSpPr>
            <a:spLocks noGrp="1"/>
          </p:cNvSpPr>
          <p:nvPr>
            <p:ph type="title"/>
          </p:nvPr>
        </p:nvSpPr>
        <p:spPr>
          <a:xfrm>
            <a:off x="408331" y="1112432"/>
            <a:ext cx="11117494" cy="2880011"/>
          </a:xfrm>
        </p:spPr>
        <p:txBody>
          <a:bodyPr>
            <a:normAutofit fontScale="90000"/>
          </a:bodyPr>
          <a:lstStyle/>
          <a:p>
            <a:br>
              <a:rPr lang="en-GB" sz="1800" dirty="0">
                <a:effectLst/>
                <a:latin typeface="Calibri" panose="020F0502020204030204" pitchFamily="34" charset="0"/>
                <a:ea typeface="Calibri" panose="020F0502020204030204" pitchFamily="34" charset="0"/>
              </a:rPr>
            </a:br>
            <a:r>
              <a:rPr lang="en-GB" sz="1800" u="sng" dirty="0">
                <a:solidFill>
                  <a:srgbClr val="0563C1"/>
                </a:solidFill>
                <a:effectLst/>
                <a:latin typeface="Calibri" panose="020F0502020204030204" pitchFamily="34" charset="0"/>
                <a:ea typeface="Calibri" panose="020F0502020204030204" pitchFamily="34" charset="0"/>
                <a:hlinkClick r:id="rId3"/>
              </a:rPr>
              <a:t>Support with education – Lincolnshire County Council</a:t>
            </a:r>
            <a:br>
              <a:rPr lang="en-GB" sz="1800" dirty="0">
                <a:effectLst/>
                <a:latin typeface="Calibri" panose="020F0502020204030204" pitchFamily="34" charset="0"/>
                <a:ea typeface="Calibri" panose="020F0502020204030204" pitchFamily="34" charset="0"/>
              </a:rPr>
            </a:br>
            <a:r>
              <a:rPr lang="en-GB" sz="1800" dirty="0">
                <a:effectLst/>
                <a:latin typeface="Calibri" panose="020F0502020204030204" pitchFamily="34" charset="0"/>
                <a:ea typeface="Calibri" panose="020F0502020204030204" pitchFamily="34" charset="0"/>
              </a:rPr>
              <a:t> </a:t>
            </a:r>
            <a:br>
              <a:rPr lang="en-GB" sz="1800" dirty="0">
                <a:effectLst/>
                <a:latin typeface="Calibri" panose="020F0502020204030204" pitchFamily="34" charset="0"/>
                <a:ea typeface="Calibri" panose="020F0502020204030204" pitchFamily="34" charset="0"/>
              </a:rPr>
            </a:br>
            <a:r>
              <a:rPr lang="en-GB" sz="1800" dirty="0">
                <a:effectLst/>
                <a:latin typeface="Calibri" panose="020F0502020204030204" pitchFamily="34" charset="0"/>
                <a:ea typeface="Calibri" panose="020F0502020204030204" pitchFamily="34" charset="0"/>
              </a:rPr>
              <a:t>The pages provide information for parent/carers with a link on the final page for professionals to access the Professionals Pages where there is the full protocol and a copy of the parent/carer leaflet.  </a:t>
            </a:r>
            <a:br>
              <a:rPr lang="en-GB" sz="1800" dirty="0">
                <a:effectLst/>
                <a:latin typeface="Calibri" panose="020F0502020204030204" pitchFamily="34" charset="0"/>
                <a:ea typeface="Calibri" panose="020F0502020204030204" pitchFamily="34" charset="0"/>
              </a:rPr>
            </a:br>
            <a:r>
              <a:rPr lang="en-GB" sz="1800" dirty="0">
                <a:effectLst/>
                <a:latin typeface="Calibri" panose="020F0502020204030204" pitchFamily="34" charset="0"/>
                <a:ea typeface="Calibri" panose="020F0502020204030204" pitchFamily="34" charset="0"/>
              </a:rPr>
              <a:t> </a:t>
            </a:r>
            <a:br>
              <a:rPr lang="en-GB" sz="1800" dirty="0">
                <a:effectLst/>
                <a:latin typeface="Calibri" panose="020F0502020204030204" pitchFamily="34" charset="0"/>
                <a:ea typeface="Calibri" panose="020F0502020204030204" pitchFamily="34" charset="0"/>
              </a:rPr>
            </a:br>
            <a:r>
              <a:rPr lang="en-GB" sz="1800" dirty="0">
                <a:solidFill>
                  <a:srgbClr val="1F497D"/>
                </a:solidFill>
                <a:effectLst/>
                <a:latin typeface="Calibri" panose="020F0502020204030204" pitchFamily="34" charset="0"/>
                <a:ea typeface="Calibri" panose="020F0502020204030204" pitchFamily="34" charset="0"/>
              </a:rPr>
              <a:t> </a:t>
            </a:r>
            <a:br>
              <a:rPr lang="en-GB" sz="1800" dirty="0">
                <a:effectLst/>
                <a:latin typeface="Calibri" panose="020F0502020204030204" pitchFamily="34" charset="0"/>
                <a:ea typeface="Calibri" panose="020F0502020204030204" pitchFamily="34" charset="0"/>
              </a:rPr>
            </a:br>
            <a:br>
              <a:rPr lang="en-GB" b="1" dirty="0"/>
            </a:br>
            <a:endParaRPr lang="en-GB" b="1" dirty="0"/>
          </a:p>
        </p:txBody>
      </p:sp>
      <p:sp>
        <p:nvSpPr>
          <p:cNvPr id="3" name="TextBox 2">
            <a:extLst>
              <a:ext uri="{FF2B5EF4-FFF2-40B4-BE49-F238E27FC236}">
                <a16:creationId xmlns:a16="http://schemas.microsoft.com/office/drawing/2014/main" id="{CBC6B7DA-827F-9358-4D89-AEBC62208A75}"/>
              </a:ext>
            </a:extLst>
          </p:cNvPr>
          <p:cNvSpPr txBox="1"/>
          <p:nvPr/>
        </p:nvSpPr>
        <p:spPr>
          <a:xfrm>
            <a:off x="461246" y="347958"/>
            <a:ext cx="10899972" cy="707886"/>
          </a:xfrm>
          <a:prstGeom prst="rect">
            <a:avLst/>
          </a:prstGeom>
          <a:noFill/>
        </p:spPr>
        <p:txBody>
          <a:bodyPr wrap="square" rtlCol="0">
            <a:spAutoFit/>
          </a:bodyPr>
          <a:lstStyle/>
          <a:p>
            <a:r>
              <a:rPr lang="en-GB" sz="4000" b="1" dirty="0"/>
              <a:t>Transition Protocol</a:t>
            </a:r>
          </a:p>
        </p:txBody>
      </p:sp>
      <p:pic>
        <p:nvPicPr>
          <p:cNvPr id="6" name="Picture 5">
            <a:extLst>
              <a:ext uri="{FF2B5EF4-FFF2-40B4-BE49-F238E27FC236}">
                <a16:creationId xmlns:a16="http://schemas.microsoft.com/office/drawing/2014/main" id="{A6EBBA9E-4507-7EA7-1FC6-F37284FC22DF}"/>
              </a:ext>
            </a:extLst>
          </p:cNvPr>
          <p:cNvPicPr>
            <a:picLocks noChangeAspect="1"/>
          </p:cNvPicPr>
          <p:nvPr/>
        </p:nvPicPr>
        <p:blipFill>
          <a:blip r:embed="rId4"/>
          <a:stretch>
            <a:fillRect/>
          </a:stretch>
        </p:blipFill>
        <p:spPr>
          <a:xfrm>
            <a:off x="579309" y="2442287"/>
            <a:ext cx="9823647" cy="2183701"/>
          </a:xfrm>
          <a:prstGeom prst="rect">
            <a:avLst/>
          </a:prstGeom>
        </p:spPr>
      </p:pic>
    </p:spTree>
    <p:extLst>
      <p:ext uri="{BB962C8B-B14F-4D97-AF65-F5344CB8AC3E}">
        <p14:creationId xmlns:p14="http://schemas.microsoft.com/office/powerpoint/2010/main" val="9766263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CC green footer with strapline.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625988"/>
            <a:ext cx="12221363" cy="2231643"/>
          </a:xfrm>
          <a:prstGeom prst="rect">
            <a:avLst/>
          </a:prstGeom>
        </p:spPr>
      </p:pic>
      <p:sp>
        <p:nvSpPr>
          <p:cNvPr id="3" name="TextBox 2">
            <a:extLst>
              <a:ext uri="{FF2B5EF4-FFF2-40B4-BE49-F238E27FC236}">
                <a16:creationId xmlns:a16="http://schemas.microsoft.com/office/drawing/2014/main" id="{CBC6B7DA-827F-9358-4D89-AEBC62208A75}"/>
              </a:ext>
            </a:extLst>
          </p:cNvPr>
          <p:cNvSpPr txBox="1"/>
          <p:nvPr/>
        </p:nvSpPr>
        <p:spPr>
          <a:xfrm>
            <a:off x="461246" y="251407"/>
            <a:ext cx="10899972" cy="707886"/>
          </a:xfrm>
          <a:prstGeom prst="rect">
            <a:avLst/>
          </a:prstGeom>
          <a:noFill/>
        </p:spPr>
        <p:txBody>
          <a:bodyPr wrap="square" rtlCol="0">
            <a:spAutoFit/>
          </a:bodyPr>
          <a:lstStyle/>
          <a:p>
            <a:r>
              <a:rPr lang="en-GB" sz="4000" b="1" dirty="0"/>
              <a:t>2023-24 Mainstream EHC Funding Guidance</a:t>
            </a:r>
          </a:p>
        </p:txBody>
      </p:sp>
      <p:pic>
        <p:nvPicPr>
          <p:cNvPr id="9" name="Picture 8">
            <a:extLst>
              <a:ext uri="{FF2B5EF4-FFF2-40B4-BE49-F238E27FC236}">
                <a16:creationId xmlns:a16="http://schemas.microsoft.com/office/drawing/2014/main" id="{D30AD145-B393-190E-C1FC-B1A64D83AE84}"/>
              </a:ext>
            </a:extLst>
          </p:cNvPr>
          <p:cNvPicPr>
            <a:picLocks noChangeAspect="1"/>
          </p:cNvPicPr>
          <p:nvPr/>
        </p:nvPicPr>
        <p:blipFill>
          <a:blip r:embed="rId3"/>
          <a:stretch>
            <a:fillRect/>
          </a:stretch>
        </p:blipFill>
        <p:spPr>
          <a:xfrm>
            <a:off x="6944309" y="1285862"/>
            <a:ext cx="4548823" cy="3153215"/>
          </a:xfrm>
          <a:prstGeom prst="rect">
            <a:avLst/>
          </a:prstGeom>
        </p:spPr>
      </p:pic>
      <p:sp>
        <p:nvSpPr>
          <p:cNvPr id="11" name="TextBox 10">
            <a:extLst>
              <a:ext uri="{FF2B5EF4-FFF2-40B4-BE49-F238E27FC236}">
                <a16:creationId xmlns:a16="http://schemas.microsoft.com/office/drawing/2014/main" id="{F3C3CB09-B4F0-45D2-A29E-F29F8B6256BA}"/>
              </a:ext>
            </a:extLst>
          </p:cNvPr>
          <p:cNvSpPr txBox="1"/>
          <p:nvPr/>
        </p:nvSpPr>
        <p:spPr>
          <a:xfrm>
            <a:off x="461246" y="1351722"/>
            <a:ext cx="5843002" cy="2308324"/>
          </a:xfrm>
          <a:prstGeom prst="rect">
            <a:avLst/>
          </a:prstGeom>
          <a:noFill/>
        </p:spPr>
        <p:txBody>
          <a:bodyPr wrap="square" rtlCol="0">
            <a:spAutoFit/>
          </a:bodyPr>
          <a:lstStyle/>
          <a:p>
            <a:r>
              <a:rPr lang="en-US" sz="2400" dirty="0">
                <a:latin typeface="+mn-lt"/>
              </a:rPr>
              <a:t>If you haven’t already seen this on Perspective Lite, the guidance document will be available on the Graduated Approach Briefing page on the Local Offer as part of the documents / presentations from this meeting.</a:t>
            </a:r>
            <a:endParaRPr lang="en-GB" sz="2400" dirty="0"/>
          </a:p>
        </p:txBody>
      </p:sp>
    </p:spTree>
    <p:extLst>
      <p:ext uri="{BB962C8B-B14F-4D97-AF65-F5344CB8AC3E}">
        <p14:creationId xmlns:p14="http://schemas.microsoft.com/office/powerpoint/2010/main" val="21182352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CC green footer with strapline.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625988"/>
            <a:ext cx="12221363" cy="2231643"/>
          </a:xfrm>
          <a:prstGeom prst="rect">
            <a:avLst/>
          </a:prstGeom>
        </p:spPr>
      </p:pic>
      <p:sp>
        <p:nvSpPr>
          <p:cNvPr id="2" name="Title 1"/>
          <p:cNvSpPr>
            <a:spLocks noGrp="1"/>
          </p:cNvSpPr>
          <p:nvPr>
            <p:ph type="title"/>
          </p:nvPr>
        </p:nvSpPr>
        <p:spPr>
          <a:xfrm>
            <a:off x="374254" y="330529"/>
            <a:ext cx="11117494" cy="1325563"/>
          </a:xfrm>
        </p:spPr>
        <p:txBody>
          <a:bodyPr>
            <a:normAutofit/>
          </a:bodyPr>
          <a:lstStyle/>
          <a:p>
            <a:r>
              <a:rPr lang="en-GB" dirty="0"/>
              <a:t>Presentations and Videos will be available from </a:t>
            </a:r>
            <a:r>
              <a:rPr lang="en-GB"/>
              <a:t>10th July</a:t>
            </a:r>
            <a:endParaRPr lang="en-GB" dirty="0"/>
          </a:p>
        </p:txBody>
      </p:sp>
      <p:sp>
        <p:nvSpPr>
          <p:cNvPr id="3" name="TextBox 2">
            <a:extLst>
              <a:ext uri="{FF2B5EF4-FFF2-40B4-BE49-F238E27FC236}">
                <a16:creationId xmlns:a16="http://schemas.microsoft.com/office/drawing/2014/main" id="{D2D56A3B-EFE4-481C-96C8-8ADBB3124AFC}"/>
              </a:ext>
            </a:extLst>
          </p:cNvPr>
          <p:cNvSpPr txBox="1"/>
          <p:nvPr/>
        </p:nvSpPr>
        <p:spPr>
          <a:xfrm>
            <a:off x="233050" y="2004050"/>
            <a:ext cx="7235899" cy="2677656"/>
          </a:xfrm>
          <a:prstGeom prst="rect">
            <a:avLst/>
          </a:prstGeom>
          <a:noFill/>
        </p:spPr>
        <p:txBody>
          <a:bodyPr wrap="square" rtlCol="0">
            <a:spAutoFit/>
          </a:bodyPr>
          <a:lstStyle/>
          <a:p>
            <a:pPr marL="285750"/>
            <a:r>
              <a:rPr lang="en-GB" sz="2400" dirty="0">
                <a:latin typeface="Calibri" panose="020F0502020204030204" pitchFamily="34" charset="0"/>
              </a:rPr>
              <a:t>Remember to visit the Graduated </a:t>
            </a:r>
            <a:r>
              <a:rPr lang="en-GB" sz="2400">
                <a:latin typeface="Calibri" panose="020F0502020204030204" pitchFamily="34" charset="0"/>
              </a:rPr>
              <a:t>Approach Briefings page </a:t>
            </a:r>
            <a:r>
              <a:rPr lang="en-GB" sz="2400" dirty="0">
                <a:latin typeface="Calibri" panose="020F0502020204030204" pitchFamily="34" charset="0"/>
              </a:rPr>
              <a:t>on the Local Offer so that you can view the presentations and videos for this round of briefings and any from the previous academic year.</a:t>
            </a:r>
          </a:p>
          <a:p>
            <a:pPr marL="285750"/>
            <a:endParaRPr lang="en-GB" sz="2400" dirty="0">
              <a:latin typeface="Calibri" panose="020F0502020204030204" pitchFamily="34" charset="0"/>
            </a:endParaRPr>
          </a:p>
          <a:p>
            <a:pPr marL="285750"/>
            <a:r>
              <a:rPr lang="en-US" sz="2400" dirty="0">
                <a:hlinkClick r:id="rId3"/>
              </a:rPr>
              <a:t>Graduated approach briefings – Professional resources (lincolnshire.gov.uk)</a:t>
            </a:r>
            <a:endParaRPr lang="en-GB" sz="2400" dirty="0">
              <a:latin typeface="Calibri" panose="020F0502020204030204" pitchFamily="34" charset="0"/>
            </a:endParaRPr>
          </a:p>
        </p:txBody>
      </p:sp>
      <p:pic>
        <p:nvPicPr>
          <p:cNvPr id="1026" name="Picture 2" descr="directory">
            <a:extLst>
              <a:ext uri="{FF2B5EF4-FFF2-40B4-BE49-F238E27FC236}">
                <a16:creationId xmlns:a16="http://schemas.microsoft.com/office/drawing/2014/main" id="{28BCA206-1B9D-4EFB-8CF4-D6DDAD6A65E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940156" y="2004050"/>
            <a:ext cx="3810000" cy="2143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627664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1646</TotalTime>
  <Words>709</Words>
  <Application>Microsoft Office PowerPoint</Application>
  <PresentationFormat>Widescreen</PresentationFormat>
  <Paragraphs>70</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Times New Roman</vt:lpstr>
      <vt:lpstr>Office Theme</vt:lpstr>
      <vt:lpstr>Graduated Approach Briefings</vt:lpstr>
      <vt:lpstr>Welcome</vt:lpstr>
      <vt:lpstr>Coming soon for 2023-24 academic year! Remember to book your places for each briefing throughout the year on the Local Offer</vt:lpstr>
      <vt:lpstr>       </vt:lpstr>
      <vt:lpstr>Tell us what you think:  </vt:lpstr>
      <vt:lpstr> Support with education – Lincolnshire County Council   The pages provide information for parent/carers with a link on the final page for professionals to access the Professionals Pages where there is the full protocol and a copy of the parent/carer leaflet.        </vt:lpstr>
      <vt:lpstr>PowerPoint Presentation</vt:lpstr>
      <vt:lpstr>Presentations and Videos will be available from 10th July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Annual Review change for Special Schools</dc:title>
  <dc:creator>Josie Pedersen</dc:creator>
  <cp:lastModifiedBy>Nicola Carter</cp:lastModifiedBy>
  <cp:revision>27</cp:revision>
  <dcterms:created xsi:type="dcterms:W3CDTF">2021-10-08T08:32:57Z</dcterms:created>
  <dcterms:modified xsi:type="dcterms:W3CDTF">2023-06-28T08:01:49Z</dcterms:modified>
</cp:coreProperties>
</file>