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63" r:id="rId3"/>
    <p:sldId id="268" r:id="rId4"/>
    <p:sldId id="269" r:id="rId5"/>
    <p:sldId id="259" r:id="rId6"/>
    <p:sldId id="270" r:id="rId7"/>
    <p:sldId id="271"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4" d="100"/>
          <a:sy n="84" d="100"/>
        </p:scale>
        <p:origin x="63" y="183"/>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28/06/2023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28/06/2023</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28/06/2023</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forms.office.com/e/D3MuMMnc20"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gbr01.safelinks.protection.outlook.com/?url=https%3A%2F%2Fwww.lincolnshire.gov.uk%2Fsupport-education&amp;data=05%7C01%7CNicola.Carter%40lincolnshire.gov.uk%7C0623b036711c473e4b9c08db73222836%7Cb4e05b92f8ce46b59b2499ba5c11e5e9%7C0%7C0%7C638230362763220215%7CUnknown%7CTWFpbGZsb3d8eyJWIjoiMC4wLjAwMDAiLCJQIjoiV2luMzIiLCJBTiI6Ik1haWwiLCJXVCI6Mn0%3D%7C3000%7C%7C%7C&amp;sdata=y5VG7w%2FCAcN4sxQhDIkdkWPicJ1c4pzf0JdAyREFY9I%3D&amp;reserved=0"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June / July 2023</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fontScale="90000"/>
          </a:bodyPr>
          <a:lstStyle/>
          <a:p>
            <a:r>
              <a:rPr lang="en-GB" b="1" u="sng" dirty="0"/>
              <a:t>Coming soon for 2023-24 academic year!</a:t>
            </a:r>
            <a:br>
              <a:rPr lang="en-GB" b="1" u="sng" dirty="0"/>
            </a:br>
            <a:r>
              <a:rPr lang="en-GB" dirty="0"/>
              <a:t>Remember to book your places for each briefing throughout the year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3"/>
              </a:rPr>
              <a:t>Graduated approach briefings – Professional resources (lincolnshire.gov.uk)</a:t>
            </a:r>
            <a:endParaRPr lang="en-GB" sz="2400" dirty="0"/>
          </a:p>
        </p:txBody>
      </p:sp>
      <p:pic>
        <p:nvPicPr>
          <p:cNvPr id="7" name="Picture 6">
            <a:extLst>
              <a:ext uri="{FF2B5EF4-FFF2-40B4-BE49-F238E27FC236}">
                <a16:creationId xmlns:a16="http://schemas.microsoft.com/office/drawing/2014/main" id="{F1904B74-B01F-BDB8-FFFF-E62198BD0925}"/>
              </a:ext>
            </a:extLst>
          </p:cNvPr>
          <p:cNvPicPr>
            <a:picLocks noChangeAspect="1"/>
          </p:cNvPicPr>
          <p:nvPr/>
        </p:nvPicPr>
        <p:blipFill>
          <a:blip r:embed="rId4"/>
          <a:stretch>
            <a:fillRect/>
          </a:stretch>
        </p:blipFill>
        <p:spPr>
          <a:xfrm>
            <a:off x="374254" y="2912434"/>
            <a:ext cx="5997971" cy="2260382"/>
          </a:xfrm>
          <a:prstGeom prst="rect">
            <a:avLst/>
          </a:prstGeom>
        </p:spPr>
      </p:pic>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1408014"/>
            <a:ext cx="11117494" cy="3948913"/>
          </a:xfrm>
        </p:spPr>
        <p:txBody>
          <a:bodyPr>
            <a:normAutofit/>
          </a:bodyPr>
          <a:lstStyle/>
          <a:p>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r>
              <a:rPr lang="en-GB" sz="1800" dirty="0">
                <a:solidFill>
                  <a:srgbClr val="1F497D"/>
                </a:solidFill>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br>
              <a:rPr lang="en-GB" b="1" dirty="0"/>
            </a:br>
            <a:endParaRPr lang="en-GB" b="1" dirty="0"/>
          </a:p>
        </p:txBody>
      </p:sp>
      <p:graphicFrame>
        <p:nvGraphicFramePr>
          <p:cNvPr id="6" name="Table 5">
            <a:extLst>
              <a:ext uri="{FF2B5EF4-FFF2-40B4-BE49-F238E27FC236}">
                <a16:creationId xmlns:a16="http://schemas.microsoft.com/office/drawing/2014/main" id="{9EE74BCA-C53B-694D-828D-A4BFAD30143F}"/>
              </a:ext>
            </a:extLst>
          </p:cNvPr>
          <p:cNvGraphicFramePr>
            <a:graphicFrameLocks noGrp="1"/>
          </p:cNvGraphicFramePr>
          <p:nvPr>
            <p:extLst>
              <p:ext uri="{D42A27DB-BD31-4B8C-83A1-F6EECF244321}">
                <p14:modId xmlns:p14="http://schemas.microsoft.com/office/powerpoint/2010/main" val="4204069746"/>
              </p:ext>
            </p:extLst>
          </p:nvPr>
        </p:nvGraphicFramePr>
        <p:xfrm>
          <a:off x="247818" y="245966"/>
          <a:ext cx="11370366" cy="4598199"/>
        </p:xfrm>
        <a:graphic>
          <a:graphicData uri="http://schemas.openxmlformats.org/drawingml/2006/table">
            <a:tbl>
              <a:tblPr firstRow="1" firstCol="1" bandRow="1">
                <a:tableStyleId>{5C22544A-7EE6-4342-B048-85BDC9FD1C3A}</a:tableStyleId>
              </a:tblPr>
              <a:tblGrid>
                <a:gridCol w="1056474">
                  <a:extLst>
                    <a:ext uri="{9D8B030D-6E8A-4147-A177-3AD203B41FA5}">
                      <a16:colId xmlns:a16="http://schemas.microsoft.com/office/drawing/2014/main" val="2935586527"/>
                    </a:ext>
                  </a:extLst>
                </a:gridCol>
                <a:gridCol w="3437964">
                  <a:extLst>
                    <a:ext uri="{9D8B030D-6E8A-4147-A177-3AD203B41FA5}">
                      <a16:colId xmlns:a16="http://schemas.microsoft.com/office/drawing/2014/main" val="3999853089"/>
                    </a:ext>
                  </a:extLst>
                </a:gridCol>
                <a:gridCol w="3437964">
                  <a:extLst>
                    <a:ext uri="{9D8B030D-6E8A-4147-A177-3AD203B41FA5}">
                      <a16:colId xmlns:a16="http://schemas.microsoft.com/office/drawing/2014/main" val="2344588327"/>
                    </a:ext>
                  </a:extLst>
                </a:gridCol>
                <a:gridCol w="3437964">
                  <a:extLst>
                    <a:ext uri="{9D8B030D-6E8A-4147-A177-3AD203B41FA5}">
                      <a16:colId xmlns:a16="http://schemas.microsoft.com/office/drawing/2014/main" val="1003269234"/>
                    </a:ext>
                  </a:extLst>
                </a:gridCol>
              </a:tblGrid>
              <a:tr h="205594">
                <a:tc>
                  <a:txBody>
                    <a:bodyPr/>
                    <a:lstStyle/>
                    <a:p>
                      <a:pPr>
                        <a:lnSpc>
                          <a:spcPct val="107000"/>
                        </a:lnSpc>
                      </a:pPr>
                      <a:r>
                        <a:rPr lang="en-GB" sz="1400" kern="100" dirty="0">
                          <a:effectLst/>
                        </a:rPr>
                        <a:t>Month</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tc>
                  <a:txBody>
                    <a:bodyPr/>
                    <a:lstStyle/>
                    <a:p>
                      <a:pPr>
                        <a:lnSpc>
                          <a:spcPct val="107000"/>
                        </a:lnSpc>
                      </a:pPr>
                      <a:r>
                        <a:rPr lang="en-GB" sz="1400" kern="100" dirty="0">
                          <a:effectLst/>
                        </a:rPr>
                        <a:t>Meeting 1</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tc>
                  <a:txBody>
                    <a:bodyPr/>
                    <a:lstStyle/>
                    <a:p>
                      <a:pPr>
                        <a:lnSpc>
                          <a:spcPct val="107000"/>
                        </a:lnSpc>
                      </a:pPr>
                      <a:r>
                        <a:rPr lang="en-GB" sz="1400" kern="100">
                          <a:effectLst/>
                        </a:rPr>
                        <a:t>Meeting 2</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tc>
                  <a:txBody>
                    <a:bodyPr/>
                    <a:lstStyle/>
                    <a:p>
                      <a:pPr>
                        <a:lnSpc>
                          <a:spcPct val="107000"/>
                        </a:lnSpc>
                      </a:pPr>
                      <a:r>
                        <a:rPr lang="en-GB" sz="1400" kern="100">
                          <a:effectLst/>
                        </a:rPr>
                        <a:t>Meeting 3</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extLst>
                  <a:ext uri="{0D108BD9-81ED-4DB2-BD59-A6C34878D82A}">
                    <a16:rowId xmlns:a16="http://schemas.microsoft.com/office/drawing/2014/main" val="2492422136"/>
                  </a:ext>
                </a:extLst>
              </a:tr>
              <a:tr h="420703">
                <a:tc>
                  <a:txBody>
                    <a:bodyPr/>
                    <a:lstStyle/>
                    <a:p>
                      <a:pPr>
                        <a:lnSpc>
                          <a:spcPct val="107000"/>
                        </a:lnSpc>
                      </a:pPr>
                      <a:r>
                        <a:rPr lang="en-GB" sz="1400" kern="100" dirty="0">
                          <a:effectLst/>
                        </a:rPr>
                        <a:t>October 2023</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tc>
                  <a:txBody>
                    <a:bodyPr/>
                    <a:lstStyle/>
                    <a:p>
                      <a:pPr>
                        <a:lnSpc>
                          <a:spcPct val="107000"/>
                        </a:lnSpc>
                      </a:pPr>
                      <a:r>
                        <a:rPr lang="en-GB" sz="1400" kern="100" dirty="0">
                          <a:effectLst/>
                        </a:rPr>
                        <a:t>TEAMS: Thurs 12</a:t>
                      </a:r>
                      <a:r>
                        <a:rPr lang="en-GB" sz="1400" kern="100" baseline="30000" dirty="0">
                          <a:effectLst/>
                        </a:rPr>
                        <a:t>th</a:t>
                      </a:r>
                      <a:r>
                        <a:rPr lang="en-GB" sz="1400" kern="100" dirty="0">
                          <a:effectLst/>
                        </a:rPr>
                        <a:t> October 09.30 – 12.00 </a:t>
                      </a:r>
                    </a:p>
                  </a:txBody>
                  <a:tcPr marL="55780" marR="55780" marT="0" marB="0"/>
                </a:tc>
                <a:tc>
                  <a:txBody>
                    <a:bodyPr/>
                    <a:lstStyle/>
                    <a:p>
                      <a:pPr>
                        <a:lnSpc>
                          <a:spcPct val="107000"/>
                        </a:lnSpc>
                      </a:pPr>
                      <a:r>
                        <a:rPr lang="en-GB" sz="1400" kern="100" dirty="0">
                          <a:effectLst/>
                        </a:rPr>
                        <a:t>TEAMS: Tues 17</a:t>
                      </a:r>
                      <a:r>
                        <a:rPr lang="en-GB" sz="1400" kern="100" baseline="30000" dirty="0">
                          <a:effectLst/>
                        </a:rPr>
                        <a:t>th</a:t>
                      </a:r>
                      <a:r>
                        <a:rPr lang="en-GB" sz="1400" kern="100" dirty="0">
                          <a:effectLst/>
                        </a:rPr>
                        <a:t> October 13.00 – 15.30</a:t>
                      </a:r>
                    </a:p>
                    <a:p>
                      <a:pPr>
                        <a:lnSpc>
                          <a:spcPct val="107000"/>
                        </a:lnSpc>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tc>
                  <a:txBody>
                    <a:bodyPr/>
                    <a:lstStyle/>
                    <a:p>
                      <a:pPr>
                        <a:lnSpc>
                          <a:spcPct val="107000"/>
                        </a:lnSpc>
                      </a:pPr>
                      <a:r>
                        <a:rPr lang="en-GB" sz="1400" kern="100" dirty="0">
                          <a:effectLst/>
                        </a:rPr>
                        <a:t>N/A</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extLst>
                  <a:ext uri="{0D108BD9-81ED-4DB2-BD59-A6C34878D82A}">
                    <a16:rowId xmlns:a16="http://schemas.microsoft.com/office/drawing/2014/main" val="2952969002"/>
                  </a:ext>
                </a:extLst>
              </a:tr>
              <a:tr h="420703">
                <a:tc>
                  <a:txBody>
                    <a:bodyPr/>
                    <a:lstStyle/>
                    <a:p>
                      <a:pPr>
                        <a:lnSpc>
                          <a:spcPct val="107000"/>
                        </a:lnSpc>
                      </a:pPr>
                      <a:r>
                        <a:rPr lang="en-GB" sz="1400" kern="100">
                          <a:effectLst/>
                        </a:rPr>
                        <a:t>November 2023</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tc>
                  <a:txBody>
                    <a:bodyPr/>
                    <a:lstStyle/>
                    <a:p>
                      <a:pPr>
                        <a:lnSpc>
                          <a:spcPct val="107000"/>
                        </a:lnSpc>
                      </a:pPr>
                      <a:r>
                        <a:rPr lang="en-GB" sz="1400" kern="100" dirty="0">
                          <a:effectLst/>
                        </a:rPr>
                        <a:t>TEAMS: Wed 22</a:t>
                      </a:r>
                      <a:r>
                        <a:rPr lang="en-GB" sz="1400" kern="100" baseline="30000" dirty="0">
                          <a:effectLst/>
                        </a:rPr>
                        <a:t>nd</a:t>
                      </a:r>
                      <a:r>
                        <a:rPr lang="en-GB" sz="1400" kern="100" dirty="0">
                          <a:effectLst/>
                        </a:rPr>
                        <a:t> November: 09.30 – 12.00</a:t>
                      </a:r>
                    </a:p>
                  </a:txBody>
                  <a:tcPr marL="55780" marR="55780" marT="0" marB="0"/>
                </a:tc>
                <a:tc>
                  <a:txBody>
                    <a:bodyPr/>
                    <a:lstStyle/>
                    <a:p>
                      <a:pPr>
                        <a:lnSpc>
                          <a:spcPct val="107000"/>
                        </a:lnSpc>
                      </a:pPr>
                      <a:r>
                        <a:rPr lang="en-GB" sz="1400" kern="100" dirty="0">
                          <a:effectLst/>
                        </a:rPr>
                        <a:t>TEAMS: Tues 28</a:t>
                      </a:r>
                      <a:r>
                        <a:rPr lang="en-GB" sz="1400" kern="100" baseline="30000" dirty="0">
                          <a:effectLst/>
                        </a:rPr>
                        <a:t>th</a:t>
                      </a:r>
                      <a:r>
                        <a:rPr lang="en-GB" sz="1400" kern="100" dirty="0">
                          <a:effectLst/>
                        </a:rPr>
                        <a:t> November: 13.00 – 15.30</a:t>
                      </a:r>
                    </a:p>
                  </a:txBody>
                  <a:tcPr marL="55780" marR="55780" marT="0" marB="0"/>
                </a:tc>
                <a:tc>
                  <a:txBody>
                    <a:bodyPr/>
                    <a:lstStyle/>
                    <a:p>
                      <a:pPr>
                        <a:lnSpc>
                          <a:spcPct val="107000"/>
                        </a:lnSpc>
                      </a:pPr>
                      <a:r>
                        <a:rPr lang="en-GB" sz="1400" kern="100">
                          <a:effectLst/>
                        </a:rPr>
                        <a:t>N/A</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extLst>
                  <a:ext uri="{0D108BD9-81ED-4DB2-BD59-A6C34878D82A}">
                    <a16:rowId xmlns:a16="http://schemas.microsoft.com/office/drawing/2014/main" val="868863846"/>
                  </a:ext>
                </a:extLst>
              </a:tr>
              <a:tr h="420703">
                <a:tc>
                  <a:txBody>
                    <a:bodyPr/>
                    <a:lstStyle/>
                    <a:p>
                      <a:pPr>
                        <a:lnSpc>
                          <a:spcPct val="107000"/>
                        </a:lnSpc>
                      </a:pPr>
                      <a:r>
                        <a:rPr lang="en-GB" sz="1400" kern="100" dirty="0">
                          <a:effectLst/>
                        </a:rPr>
                        <a:t>February 2024</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tc>
                  <a:txBody>
                    <a:bodyPr/>
                    <a:lstStyle/>
                    <a:p>
                      <a:pPr>
                        <a:lnSpc>
                          <a:spcPct val="107000"/>
                        </a:lnSpc>
                      </a:pPr>
                      <a:r>
                        <a:rPr lang="en-GB" sz="1400" kern="100" dirty="0">
                          <a:effectLst/>
                        </a:rPr>
                        <a:t>TEAMS: Tues 20</a:t>
                      </a:r>
                      <a:r>
                        <a:rPr lang="en-GB" sz="1400" kern="100" baseline="30000" dirty="0">
                          <a:effectLst/>
                        </a:rPr>
                        <a:t>th</a:t>
                      </a:r>
                      <a:r>
                        <a:rPr lang="en-GB" sz="1400" kern="100" dirty="0">
                          <a:effectLst/>
                        </a:rPr>
                        <a:t> February 13.00 – 15.30 </a:t>
                      </a:r>
                    </a:p>
                  </a:txBody>
                  <a:tcPr marL="55780" marR="55780" marT="0" marB="0"/>
                </a:tc>
                <a:tc>
                  <a:txBody>
                    <a:bodyPr/>
                    <a:lstStyle/>
                    <a:p>
                      <a:pPr>
                        <a:lnSpc>
                          <a:spcPct val="107000"/>
                        </a:lnSpc>
                      </a:pPr>
                      <a:r>
                        <a:rPr lang="en-GB" sz="1400" kern="100" dirty="0">
                          <a:effectLst/>
                        </a:rPr>
                        <a:t>TEAMS: Wed 28</a:t>
                      </a:r>
                      <a:r>
                        <a:rPr lang="en-GB" sz="1400" kern="100" baseline="30000" dirty="0">
                          <a:effectLst/>
                        </a:rPr>
                        <a:t>th</a:t>
                      </a:r>
                      <a:r>
                        <a:rPr lang="en-GB" sz="1400" kern="100" dirty="0">
                          <a:effectLst/>
                        </a:rPr>
                        <a:t> February 09.30 – 12.00</a:t>
                      </a:r>
                    </a:p>
                    <a:p>
                      <a:pPr>
                        <a:lnSpc>
                          <a:spcPct val="107000"/>
                        </a:lnSpc>
                      </a:pPr>
                      <a:r>
                        <a:rPr lang="en-GB" sz="1400" kern="100" dirty="0">
                          <a:effectLst/>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tc>
                  <a:txBody>
                    <a:bodyPr/>
                    <a:lstStyle/>
                    <a:p>
                      <a:pPr>
                        <a:lnSpc>
                          <a:spcPct val="107000"/>
                        </a:lnSpc>
                      </a:pPr>
                      <a:r>
                        <a:rPr lang="en-GB" sz="1400" kern="100" dirty="0">
                          <a:effectLst/>
                        </a:rPr>
                        <a:t>N/A</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780" marR="55780" marT="0" marB="0"/>
                </a:tc>
                <a:extLst>
                  <a:ext uri="{0D108BD9-81ED-4DB2-BD59-A6C34878D82A}">
                    <a16:rowId xmlns:a16="http://schemas.microsoft.com/office/drawing/2014/main" val="2962318141"/>
                  </a:ext>
                </a:extLst>
              </a:tr>
              <a:tr h="2141569">
                <a:tc>
                  <a:txBody>
                    <a:bodyPr/>
                    <a:lstStyle/>
                    <a:p>
                      <a:pPr>
                        <a:lnSpc>
                          <a:spcPct val="107000"/>
                        </a:lnSpc>
                      </a:pPr>
                      <a:r>
                        <a:rPr lang="en-GB" sz="1400" kern="100">
                          <a:effectLst/>
                          <a:latin typeface="Calibri" panose="020F0502020204030204" pitchFamily="34" charset="0"/>
                          <a:ea typeface="Calibri" panose="020F0502020204030204" pitchFamily="34" charset="0"/>
                          <a:cs typeface="Times New Roman" panose="02020603050405020304" pitchFamily="18" charset="0"/>
                        </a:rPr>
                        <a:t>April/May 2024</a:t>
                      </a:r>
                    </a:p>
                  </a:txBody>
                  <a:tcPr marL="68580" marR="68580" marT="0" marB="0"/>
                </a:tc>
                <a:tc>
                  <a:txBody>
                    <a:bodyPr/>
                    <a:lstStyle/>
                    <a:p>
                      <a:pPr>
                        <a:lnSpc>
                          <a:spcPct val="107000"/>
                        </a:lnSpc>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F2F:</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Thurs 25</a:t>
                      </a:r>
                      <a:r>
                        <a:rPr lang="en-GB" sz="14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April 09.30 – 14.30</a:t>
                      </a:r>
                    </a:p>
                    <a:p>
                      <a:pPr>
                        <a:lnSpc>
                          <a:spcPct val="107000"/>
                        </a:lnSpc>
                      </a:pPr>
                      <a:r>
                        <a:rPr lang="en-GB" sz="1400" i="1" kern="100" dirty="0">
                          <a:effectLst/>
                          <a:latin typeface="Calibri" panose="020F0502020204030204" pitchFamily="34" charset="0"/>
                          <a:ea typeface="Calibri" panose="020F0502020204030204" pitchFamily="34" charset="0"/>
                          <a:cs typeface="Times New Roman" panose="02020603050405020304" pitchFamily="18" charset="0"/>
                        </a:rPr>
                        <a:t>(Including 9.30 – 10.00 networking; 30 mins lunch; and 14.00 – 14.30 networking opportunities)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Venue: LEARN Teaching Centre, Warwick House, Long Bennington Business Park. NG23 5JR</a:t>
                      </a:r>
                      <a:endParaRPr lang="en-GB"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4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Maximum 50 attendees</a:t>
                      </a:r>
                      <a:endParaRPr lang="en-GB"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GB" sz="14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Please bring own lunch</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F2F:</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Tuesday 30</a:t>
                      </a:r>
                      <a:r>
                        <a:rPr lang="en-GB" sz="14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April 09.30 – 14.30</a:t>
                      </a:r>
                    </a:p>
                    <a:p>
                      <a:pPr>
                        <a:lnSpc>
                          <a:spcPct val="107000"/>
                        </a:lnSpc>
                      </a:pPr>
                      <a:r>
                        <a:rPr lang="en-GB" sz="1400" i="1" kern="100" dirty="0">
                          <a:effectLst/>
                          <a:latin typeface="Calibri" panose="020F0502020204030204" pitchFamily="34" charset="0"/>
                          <a:ea typeface="Calibri" panose="020F0502020204030204" pitchFamily="34" charset="0"/>
                          <a:cs typeface="Times New Roman" panose="02020603050405020304" pitchFamily="18" charset="0"/>
                        </a:rPr>
                        <a:t>(Including 9.30 – 10.00 networking; 30 mins lunch; and 14.00 – 14.30 networking opportunities)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400" i="1"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Venue: LEAD Teaching School Hub, The Regatta, Henley Way, Lincoln. LN6 3QR</a:t>
                      </a:r>
                      <a:endParaRPr lang="en-GB"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GB" sz="14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Maximum 50 attendees</a:t>
                      </a:r>
                      <a:endParaRPr lang="en-GB"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GB" sz="14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Please bring own lunch</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TEAMS:</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Wednesday 1</a:t>
                      </a:r>
                      <a:r>
                        <a:rPr lang="en-GB" sz="1400" kern="1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May: 09.00 – 12.30</a:t>
                      </a:r>
                    </a:p>
                    <a:p>
                      <a:pPr>
                        <a:lnSpc>
                          <a:spcPct val="107000"/>
                        </a:lnSpc>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2127209556"/>
                  </a:ext>
                </a:extLst>
              </a:tr>
              <a:tr h="767877">
                <a:tc>
                  <a:txBody>
                    <a:bodyPr/>
                    <a:lstStyle/>
                    <a:p>
                      <a:pPr>
                        <a:lnSpc>
                          <a:spcPct val="107000"/>
                        </a:lnSpc>
                      </a:pPr>
                      <a:r>
                        <a:rPr lang="en-GB" sz="1400" kern="100">
                          <a:effectLst/>
                          <a:latin typeface="Calibri" panose="020F0502020204030204" pitchFamily="34" charset="0"/>
                          <a:ea typeface="Calibri" panose="020F0502020204030204" pitchFamily="34" charset="0"/>
                          <a:cs typeface="Times New Roman" panose="02020603050405020304" pitchFamily="18" charset="0"/>
                        </a:rPr>
                        <a:t>July 2024</a:t>
                      </a:r>
                    </a:p>
                  </a:txBody>
                  <a:tcPr marL="68580" marR="68580" marT="0" marB="0"/>
                </a:tc>
                <a:tc>
                  <a:txBody>
                    <a:bodyPr/>
                    <a:lstStyle/>
                    <a:p>
                      <a:pPr>
                        <a:lnSpc>
                          <a:spcPct val="107000"/>
                        </a:lnSpc>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TEAMS:</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Thursday 4</a:t>
                      </a:r>
                      <a:r>
                        <a:rPr lang="en-GB" sz="14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July 09.30 – 12.00 </a:t>
                      </a:r>
                    </a:p>
                  </a:txBody>
                  <a:tcPr marL="68580" marR="68580" marT="0" marB="0"/>
                </a:tc>
                <a:tc>
                  <a:txBody>
                    <a:bodyPr/>
                    <a:lstStyle/>
                    <a:p>
                      <a:pPr>
                        <a:lnSpc>
                          <a:spcPct val="107000"/>
                        </a:lnSpc>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TEAMS:</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Tuesday 9</a:t>
                      </a:r>
                      <a:r>
                        <a:rPr lang="en-GB" sz="14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July 13.00 – 15.30</a:t>
                      </a:r>
                    </a:p>
                  </a:txBody>
                  <a:tcPr marL="68580" marR="68580" marT="0" marB="0"/>
                </a:tc>
                <a:tc>
                  <a:txBody>
                    <a:bodyPr/>
                    <a:lstStyle/>
                    <a:p>
                      <a:pPr>
                        <a:lnSpc>
                          <a:spcPct val="107000"/>
                        </a:lnSpc>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N/A</a:t>
                      </a:r>
                    </a:p>
                  </a:txBody>
                  <a:tcPr marL="68580" marR="68580" marT="0" marB="0"/>
                </a:tc>
                <a:extLst>
                  <a:ext uri="{0D108BD9-81ED-4DB2-BD59-A6C34878D82A}">
                    <a16:rowId xmlns:a16="http://schemas.microsoft.com/office/drawing/2014/main" val="4133459190"/>
                  </a:ext>
                </a:extLst>
              </a:tr>
            </a:tbl>
          </a:graphicData>
        </a:graphic>
      </p:graphicFrame>
    </p:spTree>
    <p:extLst>
      <p:ext uri="{BB962C8B-B14F-4D97-AF65-F5344CB8AC3E}">
        <p14:creationId xmlns:p14="http://schemas.microsoft.com/office/powerpoint/2010/main" val="516781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fontScale="90000"/>
          </a:bodyPr>
          <a:lstStyle/>
          <a:p>
            <a:r>
              <a:rPr lang="en-US" b="1" dirty="0"/>
              <a:t>Tell us what you think</a:t>
            </a:r>
            <a:r>
              <a:rPr lang="en-GB" b="1" dirty="0"/>
              <a:t>:</a:t>
            </a:r>
            <a:br>
              <a:rPr lang="en-GB" b="1" dirty="0"/>
            </a:br>
            <a:br>
              <a:rPr lang="en-GB" b="1" dirty="0"/>
            </a:br>
            <a:endParaRPr lang="en-GB" b="1" dirty="0"/>
          </a:p>
        </p:txBody>
      </p:sp>
      <p:sp>
        <p:nvSpPr>
          <p:cNvPr id="6" name="TextBox 5">
            <a:extLst>
              <a:ext uri="{FF2B5EF4-FFF2-40B4-BE49-F238E27FC236}">
                <a16:creationId xmlns:a16="http://schemas.microsoft.com/office/drawing/2014/main" id="{3E23FF70-00BA-441E-8D82-D1FAA6781736}"/>
              </a:ext>
            </a:extLst>
          </p:cNvPr>
          <p:cNvSpPr txBox="1"/>
          <p:nvPr/>
        </p:nvSpPr>
        <p:spPr>
          <a:xfrm>
            <a:off x="7110738" y="2007259"/>
            <a:ext cx="4549282" cy="2554545"/>
          </a:xfrm>
          <a:prstGeom prst="rect">
            <a:avLst/>
          </a:prstGeom>
          <a:noFill/>
        </p:spPr>
        <p:txBody>
          <a:bodyPr wrap="square" rtlCol="0">
            <a:spAutoFit/>
          </a:bodyPr>
          <a:lstStyle/>
          <a:p>
            <a:r>
              <a:rPr lang="en-GB" sz="4000" dirty="0">
                <a:hlinkClick r:id="rId3"/>
              </a:rPr>
              <a:t>https://forms.office.com/e/D3MuMMnc20</a:t>
            </a:r>
            <a:endParaRPr lang="en-GB" sz="4000" dirty="0"/>
          </a:p>
          <a:p>
            <a:endParaRPr lang="en-GB" sz="4000" dirty="0"/>
          </a:p>
        </p:txBody>
      </p:sp>
      <p:pic>
        <p:nvPicPr>
          <p:cNvPr id="7" name="Picture 6">
            <a:extLst>
              <a:ext uri="{FF2B5EF4-FFF2-40B4-BE49-F238E27FC236}">
                <a16:creationId xmlns:a16="http://schemas.microsoft.com/office/drawing/2014/main" id="{F10E5C9C-7C9D-8254-9D88-A415AB93460D}"/>
              </a:ext>
            </a:extLst>
          </p:cNvPr>
          <p:cNvPicPr>
            <a:picLocks noChangeAspect="1"/>
          </p:cNvPicPr>
          <p:nvPr/>
        </p:nvPicPr>
        <p:blipFill>
          <a:blip r:embed="rId4"/>
          <a:stretch>
            <a:fillRect/>
          </a:stretch>
        </p:blipFill>
        <p:spPr>
          <a:xfrm>
            <a:off x="622398" y="1476360"/>
            <a:ext cx="3810028" cy="3905279"/>
          </a:xfrm>
          <a:prstGeom prst="rect">
            <a:avLst/>
          </a:prstGeom>
        </p:spPr>
      </p:pic>
    </p:spTree>
    <p:extLst>
      <p:ext uri="{BB962C8B-B14F-4D97-AF65-F5344CB8AC3E}">
        <p14:creationId xmlns:p14="http://schemas.microsoft.com/office/powerpoint/2010/main" val="1965090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08331" y="1112432"/>
            <a:ext cx="11117494" cy="2880011"/>
          </a:xfrm>
        </p:spPr>
        <p:txBody>
          <a:bodyPr>
            <a:normAutofit fontScale="90000"/>
          </a:bodyPr>
          <a:lstStyle/>
          <a:p>
            <a:br>
              <a:rPr lang="en-GB" sz="1800" dirty="0">
                <a:effectLst/>
                <a:latin typeface="Calibri" panose="020F0502020204030204" pitchFamily="34" charset="0"/>
                <a:ea typeface="Calibri" panose="020F0502020204030204" pitchFamily="34" charset="0"/>
              </a:rPr>
            </a:br>
            <a:r>
              <a:rPr lang="en-GB" sz="1800" u="sng" dirty="0">
                <a:solidFill>
                  <a:srgbClr val="0563C1"/>
                </a:solidFill>
                <a:effectLst/>
                <a:latin typeface="Calibri" panose="020F0502020204030204" pitchFamily="34" charset="0"/>
                <a:ea typeface="Calibri" panose="020F0502020204030204" pitchFamily="34" charset="0"/>
                <a:hlinkClick r:id="rId3"/>
              </a:rPr>
              <a:t>Support with education – Lincolnshire County Council</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The pages provide information for parent/carers with a link on the final page for professionals to access the Professionals Pages where there is the full protocol and a copy of the parent/carer leaflet.  </a:t>
            </a: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r>
              <a:rPr lang="en-GB" sz="1800" dirty="0">
                <a:solidFill>
                  <a:srgbClr val="1F497D"/>
                </a:solidFill>
                <a:effectLst/>
                <a:latin typeface="Calibri" panose="020F0502020204030204" pitchFamily="34" charset="0"/>
                <a:ea typeface="Calibri" panose="020F0502020204030204" pitchFamily="34" charset="0"/>
              </a:rPr>
              <a:t> </a:t>
            </a:r>
            <a:br>
              <a:rPr lang="en-GB" sz="1800" dirty="0">
                <a:effectLst/>
                <a:latin typeface="Calibri" panose="020F0502020204030204" pitchFamily="34" charset="0"/>
                <a:ea typeface="Calibri" panose="020F0502020204030204" pitchFamily="34" charset="0"/>
              </a:rPr>
            </a:br>
            <a:br>
              <a:rPr lang="en-GB" b="1" dirty="0"/>
            </a:br>
            <a:endParaRPr lang="en-GB" b="1" dirty="0"/>
          </a:p>
        </p:txBody>
      </p:sp>
      <p:sp>
        <p:nvSpPr>
          <p:cNvPr id="3" name="TextBox 2">
            <a:extLst>
              <a:ext uri="{FF2B5EF4-FFF2-40B4-BE49-F238E27FC236}">
                <a16:creationId xmlns:a16="http://schemas.microsoft.com/office/drawing/2014/main" id="{CBC6B7DA-827F-9358-4D89-AEBC62208A75}"/>
              </a:ext>
            </a:extLst>
          </p:cNvPr>
          <p:cNvSpPr txBox="1"/>
          <p:nvPr/>
        </p:nvSpPr>
        <p:spPr>
          <a:xfrm>
            <a:off x="461246" y="347958"/>
            <a:ext cx="10899972" cy="707886"/>
          </a:xfrm>
          <a:prstGeom prst="rect">
            <a:avLst/>
          </a:prstGeom>
          <a:noFill/>
        </p:spPr>
        <p:txBody>
          <a:bodyPr wrap="square" rtlCol="0">
            <a:spAutoFit/>
          </a:bodyPr>
          <a:lstStyle/>
          <a:p>
            <a:r>
              <a:rPr lang="en-GB" sz="4000" b="1" dirty="0"/>
              <a:t>Transition Protocol</a:t>
            </a:r>
          </a:p>
        </p:txBody>
      </p:sp>
      <p:pic>
        <p:nvPicPr>
          <p:cNvPr id="6" name="Picture 5">
            <a:extLst>
              <a:ext uri="{FF2B5EF4-FFF2-40B4-BE49-F238E27FC236}">
                <a16:creationId xmlns:a16="http://schemas.microsoft.com/office/drawing/2014/main" id="{A6EBBA9E-4507-7EA7-1FC6-F37284FC22DF}"/>
              </a:ext>
            </a:extLst>
          </p:cNvPr>
          <p:cNvPicPr>
            <a:picLocks noChangeAspect="1"/>
          </p:cNvPicPr>
          <p:nvPr/>
        </p:nvPicPr>
        <p:blipFill>
          <a:blip r:embed="rId4"/>
          <a:stretch>
            <a:fillRect/>
          </a:stretch>
        </p:blipFill>
        <p:spPr>
          <a:xfrm>
            <a:off x="579309" y="2442287"/>
            <a:ext cx="9823647" cy="2183701"/>
          </a:xfrm>
          <a:prstGeom prst="rect">
            <a:avLst/>
          </a:prstGeom>
        </p:spPr>
      </p:pic>
    </p:spTree>
    <p:extLst>
      <p:ext uri="{BB962C8B-B14F-4D97-AF65-F5344CB8AC3E}">
        <p14:creationId xmlns:p14="http://schemas.microsoft.com/office/powerpoint/2010/main" val="97662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extBox 2">
            <a:extLst>
              <a:ext uri="{FF2B5EF4-FFF2-40B4-BE49-F238E27FC236}">
                <a16:creationId xmlns:a16="http://schemas.microsoft.com/office/drawing/2014/main" id="{CBC6B7DA-827F-9358-4D89-AEBC62208A75}"/>
              </a:ext>
            </a:extLst>
          </p:cNvPr>
          <p:cNvSpPr txBox="1"/>
          <p:nvPr/>
        </p:nvSpPr>
        <p:spPr>
          <a:xfrm>
            <a:off x="461246" y="251407"/>
            <a:ext cx="10899972" cy="707886"/>
          </a:xfrm>
          <a:prstGeom prst="rect">
            <a:avLst/>
          </a:prstGeom>
          <a:noFill/>
        </p:spPr>
        <p:txBody>
          <a:bodyPr wrap="square" rtlCol="0">
            <a:spAutoFit/>
          </a:bodyPr>
          <a:lstStyle/>
          <a:p>
            <a:r>
              <a:rPr lang="en-GB" sz="4000" b="1" dirty="0"/>
              <a:t>2023-24 Mainstream EHC Funding Guidance</a:t>
            </a:r>
          </a:p>
        </p:txBody>
      </p:sp>
      <p:pic>
        <p:nvPicPr>
          <p:cNvPr id="9" name="Picture 8">
            <a:extLst>
              <a:ext uri="{FF2B5EF4-FFF2-40B4-BE49-F238E27FC236}">
                <a16:creationId xmlns:a16="http://schemas.microsoft.com/office/drawing/2014/main" id="{D30AD145-B393-190E-C1FC-B1A64D83AE84}"/>
              </a:ext>
            </a:extLst>
          </p:cNvPr>
          <p:cNvPicPr>
            <a:picLocks noChangeAspect="1"/>
          </p:cNvPicPr>
          <p:nvPr/>
        </p:nvPicPr>
        <p:blipFill>
          <a:blip r:embed="rId3"/>
          <a:stretch>
            <a:fillRect/>
          </a:stretch>
        </p:blipFill>
        <p:spPr>
          <a:xfrm>
            <a:off x="6944309" y="1285862"/>
            <a:ext cx="4548823" cy="3153215"/>
          </a:xfrm>
          <a:prstGeom prst="rect">
            <a:avLst/>
          </a:prstGeom>
        </p:spPr>
      </p:pic>
      <p:sp>
        <p:nvSpPr>
          <p:cNvPr id="11" name="TextBox 10">
            <a:extLst>
              <a:ext uri="{FF2B5EF4-FFF2-40B4-BE49-F238E27FC236}">
                <a16:creationId xmlns:a16="http://schemas.microsoft.com/office/drawing/2014/main" id="{F3C3CB09-B4F0-45D2-A29E-F29F8B6256BA}"/>
              </a:ext>
            </a:extLst>
          </p:cNvPr>
          <p:cNvSpPr txBox="1"/>
          <p:nvPr/>
        </p:nvSpPr>
        <p:spPr>
          <a:xfrm>
            <a:off x="461246" y="1351722"/>
            <a:ext cx="5843002" cy="2308324"/>
          </a:xfrm>
          <a:prstGeom prst="rect">
            <a:avLst/>
          </a:prstGeom>
          <a:noFill/>
        </p:spPr>
        <p:txBody>
          <a:bodyPr wrap="square" rtlCol="0">
            <a:spAutoFit/>
          </a:bodyPr>
          <a:lstStyle/>
          <a:p>
            <a:r>
              <a:rPr lang="en-US" sz="2400" dirty="0">
                <a:latin typeface="+mn-lt"/>
              </a:rPr>
              <a:t>If you haven’t already seen this on Perspective Lite, the guidance document will be available on the Graduated Approach Briefing page on the Local Offer as part of the documents / presentations from this meeting.</a:t>
            </a:r>
            <a:endParaRPr lang="en-GB" sz="2400" dirty="0"/>
          </a:p>
        </p:txBody>
      </p:sp>
    </p:spTree>
    <p:extLst>
      <p:ext uri="{BB962C8B-B14F-4D97-AF65-F5344CB8AC3E}">
        <p14:creationId xmlns:p14="http://schemas.microsoft.com/office/powerpoint/2010/main" val="2118235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a:t>
            </a:r>
            <a:r>
              <a:rPr lang="en-GB"/>
              <a:t>10th July</a:t>
            </a:r>
            <a:endParaRPr lang="en-GB" dirty="0"/>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t>
            </a:r>
            <a:r>
              <a:rPr lang="en-GB" sz="2400">
                <a:latin typeface="Calibri" panose="020F0502020204030204" pitchFamily="34" charset="0"/>
              </a:rPr>
              <a:t>Approach Briefings page </a:t>
            </a:r>
            <a:r>
              <a:rPr lang="en-GB" sz="2400" dirty="0">
                <a:latin typeface="Calibri" panose="020F0502020204030204" pitchFamily="34" charset="0"/>
              </a:rPr>
              <a:t>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1646</TotalTime>
  <Words>709</Words>
  <Application>Microsoft Office PowerPoint</Application>
  <PresentationFormat>Widescreen</PresentationFormat>
  <Paragraphs>70</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Graduated Approach Briefings</vt:lpstr>
      <vt:lpstr>Welcome</vt:lpstr>
      <vt:lpstr>Coming soon for 2023-24 academic year! Remember to book your places for each briefing throughout the year on the Local Offer</vt:lpstr>
      <vt:lpstr>       </vt:lpstr>
      <vt:lpstr>Tell us what you think:  </vt:lpstr>
      <vt:lpstr> Support with education – Lincolnshire County Council   The pages provide information for parent/carers with a link on the final page for professionals to access the Professionals Pages where there is the full protocol and a copy of the parent/carer leaflet.        </vt:lpstr>
      <vt:lpstr>PowerPoint Presentation</vt:lpstr>
      <vt:lpstr>Presentations and Videos will be available from 10th July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27</cp:revision>
  <dcterms:created xsi:type="dcterms:W3CDTF">2021-10-08T08:32:57Z</dcterms:created>
  <dcterms:modified xsi:type="dcterms:W3CDTF">2023-06-28T08:01:49Z</dcterms:modified>
</cp:coreProperties>
</file>