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83"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AAD195C-BCBA-41AC-B582-D0CD822445D1}" v="1" dt="2023-07-04T08:36:46.1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68" autoAdjust="0"/>
    <p:restoredTop sz="62226" autoAdjust="0"/>
  </p:normalViewPr>
  <p:slideViewPr>
    <p:cSldViewPr>
      <p:cViewPr varScale="1">
        <p:scale>
          <a:sx n="55" d="100"/>
          <a:sy n="55" d="100"/>
        </p:scale>
        <p:origin x="1992" y="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5/10/relationships/revisionInfo" Target="revisionInfo.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C83FD8-ED50-4FE7-89FD-5F27D8E090B5}" type="datetimeFigureOut">
              <a:rPr lang="en-GB" smtClean="0"/>
              <a:t>06/07/2023</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434BFAE-FCC8-4DC5-AD50-30A385AF3881}" type="slidenum">
              <a:rPr lang="en-GB" smtClean="0"/>
              <a:t>‹#›</a:t>
            </a:fld>
            <a:endParaRPr lang="en-GB"/>
          </a:p>
        </p:txBody>
      </p:sp>
    </p:spTree>
    <p:extLst>
      <p:ext uri="{BB962C8B-B14F-4D97-AF65-F5344CB8AC3E}">
        <p14:creationId xmlns:p14="http://schemas.microsoft.com/office/powerpoint/2010/main" val="34139115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eaLnBrk="1" fontAlgn="auto" latinLnBrk="0" hangingPunct="1">
              <a:lnSpc>
                <a:spcPct val="100000"/>
              </a:lnSpc>
              <a:spcBef>
                <a:spcPts val="0"/>
              </a:spcBef>
              <a:spcAft>
                <a:spcPts val="0"/>
              </a:spcAft>
              <a:buClrTx/>
              <a:buSzTx/>
              <a:buFontTx/>
              <a:buNone/>
              <a:tabLst/>
              <a:defRPr/>
            </a:pPr>
            <a:fld id="{5B92C7E7-933D-4FCC-8A11-3B360CEB685E}" type="slidenum">
              <a:rPr kumimoji="0" lang="en-GB" sz="1200" b="0" i="0" u="none" strike="noStrike" kern="0" cap="none" spc="0" normalizeH="0" baseline="0" noProof="0" smtClean="0">
                <a:ln>
                  <a:noFill/>
                </a:ln>
                <a:solidFill>
                  <a:sysClr val="windowText" lastClr="000000"/>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1</a:t>
            </a:fld>
            <a:endParaRPr kumimoji="0" lang="en-GB" sz="1200" b="0" i="0" u="none" strike="noStrike" kern="0" cap="none" spc="0" normalizeH="0" baseline="0" noProof="0">
              <a:ln>
                <a:noFill/>
              </a:ln>
              <a:solidFill>
                <a:sysClr val="windowText" lastClr="000000"/>
              </a:solidFill>
              <a:effectLst/>
              <a:uLnTx/>
              <a:uFillTx/>
            </a:endParaRPr>
          </a:p>
        </p:txBody>
      </p:sp>
    </p:spTree>
    <p:extLst>
      <p:ext uri="{BB962C8B-B14F-4D97-AF65-F5344CB8AC3E}">
        <p14:creationId xmlns:p14="http://schemas.microsoft.com/office/powerpoint/2010/main" val="2540307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42900" y="1420283"/>
            <a:ext cx="3886200" cy="980017"/>
          </a:xfrm>
        </p:spPr>
        <p:txBody>
          <a:bodyPr/>
          <a:lstStyle/>
          <a:p>
            <a:r>
              <a:rPr lang="en-US"/>
              <a:t>Click to edit Master title style</a:t>
            </a:r>
          </a:p>
        </p:txBody>
      </p:sp>
      <p:sp>
        <p:nvSpPr>
          <p:cNvPr id="3" name="Subtitle 2"/>
          <p:cNvSpPr>
            <a:spLocks noGrp="1"/>
          </p:cNvSpPr>
          <p:nvPr>
            <p:ph type="subTitle" idx="1"/>
          </p:nvPr>
        </p:nvSpPr>
        <p:spPr>
          <a:xfrm>
            <a:off x="685800" y="2590800"/>
            <a:ext cx="3200400" cy="1168400"/>
          </a:xfrm>
        </p:spPr>
        <p:txBody>
          <a:bodyPr/>
          <a:lstStyle>
            <a:lvl1pPr marL="0" indent="0" algn="ctr">
              <a:buNone/>
              <a:defRPr>
                <a:solidFill>
                  <a:schemeClr val="tx1">
                    <a:tint val="75000"/>
                  </a:schemeClr>
                </a:solidFill>
              </a:defRPr>
            </a:lvl1pPr>
            <a:lvl2pPr marL="228600" indent="0" algn="ctr">
              <a:buNone/>
              <a:defRPr>
                <a:solidFill>
                  <a:schemeClr val="tx1">
                    <a:tint val="75000"/>
                  </a:schemeClr>
                </a:solidFill>
              </a:defRPr>
            </a:lvl2pPr>
            <a:lvl3pPr marL="457200" indent="0" algn="ctr">
              <a:buNone/>
              <a:defRPr>
                <a:solidFill>
                  <a:schemeClr val="tx1">
                    <a:tint val="75000"/>
                  </a:schemeClr>
                </a:solidFill>
              </a:defRPr>
            </a:lvl3pPr>
            <a:lvl4pPr marL="685800" indent="0" algn="ctr">
              <a:buNone/>
              <a:defRPr>
                <a:solidFill>
                  <a:schemeClr val="tx1">
                    <a:tint val="75000"/>
                  </a:schemeClr>
                </a:solidFill>
              </a:defRPr>
            </a:lvl4pPr>
            <a:lvl5pPr marL="914400" indent="0" algn="ctr">
              <a:buNone/>
              <a:defRPr>
                <a:solidFill>
                  <a:schemeClr val="tx1">
                    <a:tint val="75000"/>
                  </a:schemeClr>
                </a:solidFill>
              </a:defRPr>
            </a:lvl5pPr>
            <a:lvl6pPr marL="1143000" indent="0" algn="ctr">
              <a:buNone/>
              <a:defRPr>
                <a:solidFill>
                  <a:schemeClr val="tx1">
                    <a:tint val="75000"/>
                  </a:schemeClr>
                </a:solidFill>
              </a:defRPr>
            </a:lvl6pPr>
            <a:lvl7pPr marL="1371600" indent="0" algn="ctr">
              <a:buNone/>
              <a:defRPr>
                <a:solidFill>
                  <a:schemeClr val="tx1">
                    <a:tint val="75000"/>
                  </a:schemeClr>
                </a:solidFill>
              </a:defRPr>
            </a:lvl7pPr>
            <a:lvl8pPr marL="1600200" indent="0" algn="ctr">
              <a:buNone/>
              <a:defRPr>
                <a:solidFill>
                  <a:schemeClr val="tx1">
                    <a:tint val="75000"/>
                  </a:schemeClr>
                </a:solidFill>
              </a:defRPr>
            </a:lvl8pPr>
            <a:lvl9pPr marL="18288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9014055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57514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314700" y="183092"/>
            <a:ext cx="1028700" cy="390101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28600" y="183092"/>
            <a:ext cx="3009900" cy="39010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8209386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layout 1">
    <p:bg>
      <p:bgPr>
        <a:solidFill>
          <a:schemeClr val="bg1">
            <a:alpha val="100000"/>
          </a:schemeClr>
        </a:solidFill>
        <a:effectLst/>
      </p:bgPr>
    </p:bg>
    <p:spTree>
      <p:nvGrpSpPr>
        <p:cNvPr id="1" name=""/>
        <p:cNvGrpSpPr/>
        <p:nvPr/>
      </p:nvGrpSpPr>
      <p:grpSpPr>
        <a:xfrm>
          <a:off x="0" y="0"/>
          <a:ext cx="0" cy="0"/>
          <a:chOff x="0" y="0"/>
          <a:chExt cx="0" cy="0"/>
        </a:xfrm>
      </p:grpSpPr>
      <p:sp>
        <p:nvSpPr>
          <p:cNvPr id="5" name="Text Placeholder 4"/>
          <p:cNvSpPr>
            <a:spLocks noGrp="1"/>
          </p:cNvSpPr>
          <p:nvPr>
            <p:ph type="body" idx="10"/>
          </p:nvPr>
        </p:nvSpPr>
        <p:spPr>
          <a:xfrm>
            <a:off x="7353758" y="5484097"/>
            <a:ext cx="714142" cy="942039"/>
          </a:xfrm>
          <a:prstGeom prst="rect">
            <a:avLst/>
          </a:prstGeom>
          <a:noFill/>
          <a:ln w="0" cmpd="sng">
            <a:noFill/>
            <a:prstDash val="solid"/>
          </a:ln>
        </p:spPr>
        <p:txBody>
          <a:bodyPr vert="horz" lIns="0" tIns="24765" rIns="0" bIns="0" anchor="t">
            <a:normAutofit fontScale="90000"/>
          </a:bodyPr>
          <a:lstStyle>
            <a:lvl1pPr marL="273698" marR="0" indent="0" algn="l">
              <a:lnSpc>
                <a:spcPts val="1796"/>
              </a:lnSpc>
              <a:spcBef>
                <a:spcPts val="0"/>
              </a:spcBef>
              <a:spcAft>
                <a:spcPts val="0"/>
              </a:spcAft>
              <a:defRPr/>
            </a:lvl1pPr>
          </a:lstStyle>
          <a:p>
            <a:pPr marL="0" marR="0" indent="0" algn="l">
              <a:lnSpc>
                <a:spcPts val="2000"/>
              </a:lnSpc>
              <a:spcAft>
                <a:spcPts val="0"/>
              </a:spcAft>
            </a:pPr>
            <a:r>
              <a:rPr lang="en-US" sz="1625" b="1" spc="-47">
                <a:solidFill>
                  <a:srgbClr val="77B03D"/>
                </a:solidFill>
                <a:latin typeface="Arial Narrow" panose="02020603050405020304" pitchFamily="2"/>
              </a:rPr>
              <a:t>MORE COURSES ON NEXT </a:t>
            </a:r>
          </a:p>
          <a:p>
            <a:pPr marL="320040" marR="0" indent="0" algn="l">
              <a:lnSpc>
                <a:spcPts val="2100"/>
              </a:lnSpc>
              <a:spcBef>
                <a:spcPts val="0"/>
              </a:spcBef>
              <a:spcAft>
                <a:spcPts val="0"/>
              </a:spcAft>
            </a:pPr>
            <a:r>
              <a:rPr lang="en-US" sz="1625" b="1" spc="-90">
                <a:solidFill>
                  <a:srgbClr val="77B03D"/>
                </a:solidFill>
                <a:latin typeface="Arial Narrow" panose="02020603050405020304" pitchFamily="2"/>
              </a:rPr>
              <a:t>PAGE </a:t>
            </a:r>
          </a:p>
        </p:txBody>
      </p:sp>
      <p:sp>
        <p:nvSpPr>
          <p:cNvPr id="6" name="Text Placeholder 5"/>
          <p:cNvSpPr>
            <a:spLocks noGrp="1"/>
          </p:cNvSpPr>
          <p:nvPr>
            <p:ph type="body" idx="10"/>
          </p:nvPr>
        </p:nvSpPr>
        <p:spPr>
          <a:xfrm>
            <a:off x="169439" y="9789"/>
            <a:ext cx="2241807" cy="1004804"/>
          </a:xfrm>
          <a:prstGeom prst="rect">
            <a:avLst/>
          </a:prstGeom>
          <a:noFill/>
          <a:ln w="0" cmpd="sng">
            <a:noFill/>
            <a:prstDash val="solid"/>
          </a:ln>
        </p:spPr>
        <p:txBody>
          <a:bodyPr vert="horz" lIns="0" tIns="3175" rIns="0" bIns="0" anchor="t">
            <a:normAutofit fontScale="90000"/>
          </a:bodyPr>
          <a:lstStyle>
            <a:lvl1pPr marL="0" marR="0" indent="0" algn="l">
              <a:lnSpc>
                <a:spcPts val="7440"/>
              </a:lnSpc>
              <a:spcAft>
                <a:spcPts val="0"/>
              </a:spcAft>
              <a:defRPr/>
            </a:lvl1pPr>
          </a:lstStyle>
          <a:p>
            <a:pPr marL="0" marR="0" indent="0" algn="l">
              <a:lnSpc>
                <a:spcPts val="8700"/>
              </a:lnSpc>
              <a:spcAft>
                <a:spcPts val="0"/>
              </a:spcAft>
            </a:pPr>
            <a:r>
              <a:rPr lang="en-US" sz="6500" b="1" spc="-192">
                <a:solidFill>
                  <a:srgbClr val="EEEEEE"/>
                </a:solidFill>
                <a:latin typeface="Arial Narrow" panose="02020603050405020304" pitchFamily="2"/>
              </a:rPr>
              <a:t>SPRING </a:t>
            </a:r>
          </a:p>
        </p:txBody>
      </p:sp>
      <p:sp>
        <p:nvSpPr>
          <p:cNvPr id="7" name="Text Placeholder 6"/>
          <p:cNvSpPr>
            <a:spLocks noGrp="1"/>
          </p:cNvSpPr>
          <p:nvPr>
            <p:ph type="body" idx="10"/>
          </p:nvPr>
        </p:nvSpPr>
        <p:spPr>
          <a:xfrm>
            <a:off x="2622502" y="96162"/>
            <a:ext cx="1459781" cy="810177"/>
          </a:xfrm>
          <a:prstGeom prst="rect">
            <a:avLst/>
          </a:prstGeom>
          <a:noFill/>
          <a:ln w="0" cmpd="sng">
            <a:noFill/>
            <a:prstDash val="solid"/>
          </a:ln>
        </p:spPr>
        <p:txBody>
          <a:bodyPr vert="horz" lIns="0" tIns="3175" rIns="0" bIns="0" anchor="t">
            <a:normAutofit fontScale="90000"/>
          </a:bodyPr>
          <a:lstStyle>
            <a:lvl1pPr marL="0" marR="0" indent="0" algn="l">
              <a:lnSpc>
                <a:spcPts val="2993"/>
              </a:lnSpc>
              <a:spcBef>
                <a:spcPts val="0"/>
              </a:spcBef>
              <a:spcAft>
                <a:spcPts val="0"/>
              </a:spcAft>
              <a:defRPr/>
            </a:lvl1pPr>
          </a:lstStyle>
          <a:p>
            <a:pPr marL="0" marR="0" indent="0" algn="l">
              <a:lnSpc>
                <a:spcPts val="3500"/>
              </a:lnSpc>
              <a:spcAft>
                <a:spcPts val="0"/>
              </a:spcAft>
            </a:pPr>
            <a:r>
              <a:rPr lang="en-US" sz="2865" b="1" spc="-30">
                <a:solidFill>
                  <a:srgbClr val="EEEEEE"/>
                </a:solidFill>
                <a:latin typeface="Arial Narrow" panose="02020603050405020304" pitchFamily="2"/>
              </a:rPr>
              <a:t>TERM </a:t>
            </a:r>
          </a:p>
          <a:p>
            <a:pPr marL="0" marR="0" indent="0" algn="l">
              <a:lnSpc>
                <a:spcPts val="3500"/>
              </a:lnSpc>
              <a:spcBef>
                <a:spcPts val="0"/>
              </a:spcBef>
              <a:spcAft>
                <a:spcPts val="0"/>
              </a:spcAft>
            </a:pPr>
            <a:r>
              <a:rPr lang="en-US" sz="2865" b="1" spc="-97">
                <a:solidFill>
                  <a:srgbClr val="EEEEEE"/>
                </a:solidFill>
                <a:latin typeface="Arial Narrow" panose="02020603050405020304" pitchFamily="2"/>
              </a:rPr>
              <a:t>CALENDAR </a:t>
            </a:r>
          </a:p>
        </p:txBody>
      </p:sp>
      <p:sp>
        <p:nvSpPr>
          <p:cNvPr id="8" name="Text Placeholder 7"/>
          <p:cNvSpPr>
            <a:spLocks noGrp="1"/>
          </p:cNvSpPr>
          <p:nvPr>
            <p:ph type="body" idx="10"/>
          </p:nvPr>
        </p:nvSpPr>
        <p:spPr>
          <a:xfrm>
            <a:off x="4483615" y="161805"/>
            <a:ext cx="2791941" cy="415741"/>
          </a:xfrm>
          <a:prstGeom prst="rect">
            <a:avLst/>
          </a:prstGeom>
          <a:noFill/>
          <a:ln w="0" cmpd="sng">
            <a:noFill/>
            <a:prstDash val="solid"/>
          </a:ln>
        </p:spPr>
        <p:txBody>
          <a:bodyPr vert="horz" lIns="0" tIns="16510" rIns="0" bIns="0" anchor="t"/>
          <a:lstStyle>
            <a:lvl1pPr marL="0" marR="0" indent="0" algn="l">
              <a:lnSpc>
                <a:spcPts val="855"/>
              </a:lnSpc>
              <a:spcBef>
                <a:spcPts val="120"/>
              </a:spcBef>
              <a:spcAft>
                <a:spcPts val="0"/>
              </a:spcAft>
              <a:defRPr/>
            </a:lvl1pPr>
          </a:lstStyle>
          <a:p>
            <a:pPr marL="0" marR="0" indent="0" algn="l">
              <a:lnSpc>
                <a:spcPts val="1100"/>
              </a:lnSpc>
              <a:spcAft>
                <a:spcPts val="0"/>
              </a:spcAft>
            </a:pPr>
            <a:r>
              <a:rPr lang="en-US" sz="855" spc="13">
                <a:solidFill>
                  <a:srgbClr val="EEEEEE"/>
                </a:solidFill>
                <a:latin typeface="Arial Narrow" panose="02020603050405020304" pitchFamily="2"/>
              </a:rPr>
              <a:t>Understanding our unity in diversity, recognising individual needs </a:t>
            </a:r>
          </a:p>
          <a:p>
            <a:pPr marL="0" marR="0" indent="0" algn="l">
              <a:lnSpc>
                <a:spcPts val="1100"/>
              </a:lnSpc>
              <a:spcBef>
                <a:spcPts val="140"/>
              </a:spcBef>
              <a:spcAft>
                <a:spcPts val="0"/>
              </a:spcAft>
            </a:pPr>
            <a:r>
              <a:rPr lang="en-US" sz="855" spc="30">
                <a:solidFill>
                  <a:srgbClr val="EEEEEE"/>
                </a:solidFill>
                <a:latin typeface="Arial Narrow" panose="02020603050405020304" pitchFamily="2"/>
              </a:rPr>
              <a:t>and meeting them through universal support. CPDL with </a:t>
            </a:r>
          </a:p>
          <a:p>
            <a:pPr marL="0" marR="0" indent="0" algn="l">
              <a:lnSpc>
                <a:spcPts val="1000"/>
              </a:lnSpc>
              <a:spcBef>
                <a:spcPts val="140"/>
              </a:spcBef>
              <a:spcAft>
                <a:spcPts val="0"/>
              </a:spcAft>
            </a:pPr>
            <a:r>
              <a:rPr lang="en-US" sz="855" spc="17">
                <a:solidFill>
                  <a:srgbClr val="EEEEEE"/>
                </a:solidFill>
                <a:latin typeface="Arial Narrow" panose="02020603050405020304" pitchFamily="2"/>
              </a:rPr>
              <a:t>nasen, helping everyone achieve. </a:t>
            </a:r>
          </a:p>
        </p:txBody>
      </p:sp>
      <p:sp>
        <p:nvSpPr>
          <p:cNvPr id="9" name="Text Placeholder 8"/>
          <p:cNvSpPr>
            <a:spLocks noGrp="1"/>
          </p:cNvSpPr>
          <p:nvPr>
            <p:ph type="body" idx="10"/>
          </p:nvPr>
        </p:nvSpPr>
        <p:spPr>
          <a:xfrm>
            <a:off x="4533034" y="654130"/>
            <a:ext cx="1564052" cy="143955"/>
          </a:xfrm>
          <a:prstGeom prst="rect">
            <a:avLst/>
          </a:prstGeom>
          <a:noFill/>
          <a:ln w="0" cmpd="sng">
            <a:noFill/>
            <a:prstDash val="solid"/>
          </a:ln>
        </p:spPr>
        <p:txBody>
          <a:bodyPr vert="horz" lIns="0" tIns="10160" rIns="0" bIns="0" anchor="t"/>
          <a:lstStyle>
            <a:lvl1pPr marL="0" marR="0" indent="0" algn="l">
              <a:lnSpc>
                <a:spcPts val="941"/>
              </a:lnSpc>
              <a:spcAft>
                <a:spcPts val="77"/>
              </a:spcAft>
              <a:defRPr/>
            </a:lvl1pPr>
          </a:lstStyle>
          <a:p>
            <a:pPr marL="0" marR="0" indent="0" algn="l">
              <a:lnSpc>
                <a:spcPts val="1100"/>
              </a:lnSpc>
              <a:spcAft>
                <a:spcPts val="90"/>
              </a:spcAft>
            </a:pPr>
            <a:r>
              <a:rPr lang="en-US" sz="556" b="1" spc="-4">
                <a:solidFill>
                  <a:srgbClr val="213640"/>
                </a:solidFill>
                <a:latin typeface="Arial Narrow" panose="02020603050405020304" pitchFamily="2"/>
              </a:rPr>
              <a:t>VIEW COURSES ONLINE: </a:t>
            </a:r>
            <a:r>
              <a:rPr lang="en-US" sz="855" u="sng" spc="-4">
                <a:solidFill>
                  <a:srgbClr val="0000FF"/>
                </a:solidFill>
                <a:latin typeface="Arial Narrow" panose="02020603050405020304" pitchFamily="2"/>
              </a:rPr>
              <a:t>nasen.org.uk/events</a:t>
            </a:r>
            <a:r>
              <a:rPr lang="en-US" sz="100" spc="-4">
                <a:solidFill>
                  <a:srgbClr val="213640"/>
                </a:solidFill>
                <a:latin typeface="Arial Narrow" panose="02020603050405020304" pitchFamily="2"/>
              </a:rPr>
              <a:t> </a:t>
            </a:r>
          </a:p>
        </p:txBody>
      </p:sp>
      <p:sp>
        <p:nvSpPr>
          <p:cNvPr id="10" name="Text Placeholder 9"/>
          <p:cNvSpPr>
            <a:spLocks noGrp="1"/>
          </p:cNvSpPr>
          <p:nvPr>
            <p:ph type="body" idx="10"/>
          </p:nvPr>
        </p:nvSpPr>
        <p:spPr>
          <a:xfrm>
            <a:off x="1368545" y="1144152"/>
            <a:ext cx="1850794" cy="586183"/>
          </a:xfrm>
          <a:prstGeom prst="rect">
            <a:avLst/>
          </a:prstGeom>
          <a:noFill/>
          <a:ln w="0" cmpd="sng">
            <a:noFill/>
            <a:prstDash val="solid"/>
          </a:ln>
        </p:spPr>
        <p:txBody>
          <a:bodyPr vert="horz" lIns="0" tIns="64770" rIns="0" bIns="0" anchor="t"/>
          <a:lstStyle>
            <a:lvl1pPr marL="39100" marR="195499" indent="0" algn="l">
              <a:lnSpc>
                <a:spcPts val="855"/>
              </a:lnSpc>
              <a:spcBef>
                <a:spcPts val="295"/>
              </a:spcBef>
              <a:spcAft>
                <a:spcPts val="316"/>
              </a:spcAft>
              <a:tabLst>
                <a:tab pos="1798588" algn="r"/>
              </a:tabLst>
              <a:defRPr/>
            </a:lvl1pPr>
          </a:lstStyle>
          <a:p>
            <a:pPr marL="45720" marR="0" indent="0" algn="l">
              <a:lnSpc>
                <a:spcPts val="900"/>
              </a:lnSpc>
              <a:spcAft>
                <a:spcPts val="0"/>
              </a:spcAft>
              <a:tabLst>
                <a:tab pos="2103120" algn="r"/>
              </a:tabLst>
            </a:pPr>
            <a:r>
              <a:rPr lang="en-US" sz="727" b="1" spc="0">
                <a:solidFill>
                  <a:srgbClr val="A9CBEA"/>
                </a:solidFill>
                <a:latin typeface="Arial Narrow" panose="02020603050405020304" pitchFamily="2"/>
              </a:rPr>
              <a:t>MONDAY 11TH JANUARY </a:t>
            </a:r>
            <a:r>
              <a:rPr lang="en-US" sz="556" b="1" spc="0">
                <a:solidFill>
                  <a:srgbClr val="A9CBEA"/>
                </a:solidFill>
                <a:latin typeface="Arial Narrow" panose="02020603050405020304" pitchFamily="2"/>
              </a:rPr>
              <a:t>10.00 – 12.00 </a:t>
            </a:r>
          </a:p>
          <a:p>
            <a:pPr marL="45720" marR="228600" indent="0" algn="l">
              <a:lnSpc>
                <a:spcPts val="1000"/>
              </a:lnSpc>
              <a:spcBef>
                <a:spcPts val="345"/>
              </a:spcBef>
              <a:spcAft>
                <a:spcPts val="370"/>
              </a:spcAft>
            </a:pPr>
            <a:r>
              <a:rPr lang="en-US" sz="770" b="1" spc="-9">
                <a:solidFill>
                  <a:srgbClr val="EEEEEE"/>
                </a:solidFill>
                <a:latin typeface="Arial Narrow" panose="02020603050405020304" pitchFamily="2"/>
              </a:rPr>
              <a:t>MEETING THE NEEDS OF EVERY CHILD FOR NEW PVI SENCOS, NEW MANAGERS, PRACTITIONERS AND CHILDMINDERS </a:t>
            </a:r>
          </a:p>
        </p:txBody>
      </p:sp>
      <p:sp>
        <p:nvSpPr>
          <p:cNvPr id="11" name="Text Placeholder 10"/>
          <p:cNvSpPr>
            <a:spLocks noGrp="1"/>
          </p:cNvSpPr>
          <p:nvPr>
            <p:ph type="body" idx="10"/>
          </p:nvPr>
        </p:nvSpPr>
        <p:spPr>
          <a:xfrm>
            <a:off x="1368545" y="3919022"/>
            <a:ext cx="1850794" cy="489446"/>
          </a:xfrm>
          <a:prstGeom prst="rect">
            <a:avLst/>
          </a:prstGeom>
          <a:noFill/>
          <a:ln w="0" cmpd="sng">
            <a:noFill/>
            <a:prstDash val="solid"/>
          </a:ln>
        </p:spPr>
        <p:txBody>
          <a:bodyPr vert="horz" lIns="0" tIns="64770" rIns="0" bIns="0" anchor="t"/>
          <a:lstStyle>
            <a:lvl1pPr marL="39100" marR="78199" indent="0" algn="just">
              <a:lnSpc>
                <a:spcPts val="855"/>
              </a:lnSpc>
              <a:spcBef>
                <a:spcPts val="278"/>
              </a:spcBef>
              <a:spcAft>
                <a:spcPts val="458"/>
              </a:spcAft>
              <a:tabLst>
                <a:tab pos="1798588" algn="r"/>
              </a:tabLst>
              <a:defRPr/>
            </a:lvl1pPr>
          </a:lstStyle>
          <a:p>
            <a:pPr marL="45720" marR="0" indent="0" algn="l">
              <a:lnSpc>
                <a:spcPts val="900"/>
              </a:lnSpc>
              <a:spcAft>
                <a:spcPts val="0"/>
              </a:spcAft>
              <a:tabLst>
                <a:tab pos="2103120" algn="r"/>
              </a:tabLst>
            </a:pPr>
            <a:r>
              <a:rPr lang="en-US" sz="727" b="1" spc="0">
                <a:solidFill>
                  <a:srgbClr val="A9CBEA"/>
                </a:solidFill>
                <a:latin typeface="Arial Narrow" panose="02020603050405020304" pitchFamily="2"/>
              </a:rPr>
              <a:t>MONDAY 1ST FEBRUARY </a:t>
            </a:r>
            <a:r>
              <a:rPr lang="en-US" sz="556" b="1" spc="0">
                <a:solidFill>
                  <a:srgbClr val="A9CBEA"/>
                </a:solidFill>
                <a:latin typeface="Arial Narrow" panose="02020603050405020304" pitchFamily="2"/>
              </a:rPr>
              <a:t>13.00 – 14.30 </a:t>
            </a:r>
          </a:p>
          <a:p>
            <a:pPr marL="45720" marR="91440" indent="0" algn="just">
              <a:lnSpc>
                <a:spcPts val="1000"/>
              </a:lnSpc>
              <a:spcBef>
                <a:spcPts val="325"/>
              </a:spcBef>
              <a:spcAft>
                <a:spcPts val="535"/>
              </a:spcAft>
            </a:pPr>
            <a:r>
              <a:rPr lang="en-US" sz="770" b="1" spc="-9">
                <a:solidFill>
                  <a:srgbClr val="EEEEEE"/>
                </a:solidFill>
                <a:latin typeface="Arial Narrow" panose="02020603050405020304" pitchFamily="2"/>
              </a:rPr>
              <a:t>EY SENCO MASTERCLASS FOR PVI SENCOS, PRACTITIONERS AND LA LEADS </a:t>
            </a:r>
          </a:p>
        </p:txBody>
      </p:sp>
      <p:sp>
        <p:nvSpPr>
          <p:cNvPr id="12" name="Text Placeholder 11"/>
          <p:cNvSpPr>
            <a:spLocks noGrp="1"/>
          </p:cNvSpPr>
          <p:nvPr>
            <p:ph type="body" idx="10"/>
          </p:nvPr>
        </p:nvSpPr>
        <p:spPr>
          <a:xfrm>
            <a:off x="5216221" y="1144152"/>
            <a:ext cx="1850794" cy="586183"/>
          </a:xfrm>
          <a:prstGeom prst="rect">
            <a:avLst/>
          </a:prstGeom>
          <a:noFill/>
          <a:ln w="0" cmpd="sng">
            <a:noFill/>
            <a:prstDash val="solid"/>
          </a:ln>
        </p:spPr>
        <p:txBody>
          <a:bodyPr vert="horz" lIns="0" tIns="64770" rIns="0" bIns="0" anchor="t"/>
          <a:lstStyle>
            <a:lvl1pPr marL="39100" marR="195499" indent="0" algn="l">
              <a:lnSpc>
                <a:spcPts val="855"/>
              </a:lnSpc>
              <a:spcBef>
                <a:spcPts val="295"/>
              </a:spcBef>
              <a:spcAft>
                <a:spcPts val="316"/>
              </a:spcAft>
              <a:tabLst>
                <a:tab pos="1798588" algn="r"/>
              </a:tabLst>
              <a:defRPr/>
            </a:lvl1pPr>
          </a:lstStyle>
          <a:p>
            <a:pPr marL="45720" marR="0" indent="0" algn="l">
              <a:lnSpc>
                <a:spcPts val="900"/>
              </a:lnSpc>
              <a:spcAft>
                <a:spcPts val="0"/>
              </a:spcAft>
              <a:tabLst>
                <a:tab pos="2103120" algn="r"/>
              </a:tabLst>
            </a:pPr>
            <a:r>
              <a:rPr lang="en-US" sz="727" b="1" spc="0">
                <a:solidFill>
                  <a:srgbClr val="A9CBEA"/>
                </a:solidFill>
                <a:latin typeface="Arial Narrow" panose="02020603050405020304" pitchFamily="2"/>
              </a:rPr>
              <a:t>TUESDAY 19TH JANUARY </a:t>
            </a:r>
            <a:r>
              <a:rPr lang="en-US" sz="556" b="1" spc="0">
                <a:solidFill>
                  <a:srgbClr val="A9CBEA"/>
                </a:solidFill>
                <a:latin typeface="Arial Narrow" panose="02020603050405020304" pitchFamily="2"/>
              </a:rPr>
              <a:t>10.00 – 12.00 </a:t>
            </a:r>
          </a:p>
          <a:p>
            <a:pPr marL="45720" marR="228600" indent="0" algn="l">
              <a:lnSpc>
                <a:spcPts val="1000"/>
              </a:lnSpc>
              <a:spcBef>
                <a:spcPts val="345"/>
              </a:spcBef>
              <a:spcAft>
                <a:spcPts val="370"/>
              </a:spcAft>
            </a:pPr>
            <a:r>
              <a:rPr lang="en-US" sz="770" b="1" spc="-13">
                <a:solidFill>
                  <a:srgbClr val="EEEEEE"/>
                </a:solidFill>
                <a:latin typeface="Arial Narrow" panose="02020603050405020304" pitchFamily="2"/>
              </a:rPr>
              <a:t>MEETING THE NEEDS OF EVERY CHILD FOR NEW PVI SENCOS, NEW MANAGERS, PRACTITIONERS AND CHILDMINDERS </a:t>
            </a:r>
          </a:p>
        </p:txBody>
      </p:sp>
      <p:sp>
        <p:nvSpPr>
          <p:cNvPr id="13" name="Text Placeholder 12"/>
          <p:cNvSpPr>
            <a:spLocks noGrp="1"/>
          </p:cNvSpPr>
          <p:nvPr>
            <p:ph type="body" idx="10"/>
          </p:nvPr>
        </p:nvSpPr>
        <p:spPr>
          <a:xfrm>
            <a:off x="7142503" y="1144152"/>
            <a:ext cx="1848079" cy="359311"/>
          </a:xfrm>
          <a:prstGeom prst="rect">
            <a:avLst/>
          </a:prstGeom>
          <a:noFill/>
          <a:ln w="0" cmpd="sng">
            <a:noFill/>
            <a:prstDash val="solid"/>
          </a:ln>
        </p:spPr>
        <p:txBody>
          <a:bodyPr vert="horz" lIns="0" tIns="64770" rIns="0" bIns="0" anchor="t"/>
          <a:lstStyle>
            <a:lvl1pPr marL="39100" marR="0" indent="0" algn="l">
              <a:lnSpc>
                <a:spcPts val="855"/>
              </a:lnSpc>
              <a:spcBef>
                <a:spcPts val="278"/>
              </a:spcBef>
              <a:spcAft>
                <a:spcPts val="355"/>
              </a:spcAft>
              <a:tabLst>
                <a:tab pos="1798588" algn="r"/>
              </a:tabLst>
              <a:defRPr/>
            </a:lvl1pPr>
          </a:lstStyle>
          <a:p>
            <a:pPr marL="45720" marR="0" indent="0" algn="l">
              <a:lnSpc>
                <a:spcPts val="900"/>
              </a:lnSpc>
              <a:spcAft>
                <a:spcPts val="0"/>
              </a:spcAft>
              <a:tabLst>
                <a:tab pos="2103120" algn="r"/>
              </a:tabLst>
            </a:pPr>
            <a:r>
              <a:rPr lang="en-US" sz="727" b="1" spc="0">
                <a:solidFill>
                  <a:srgbClr val="FBCD9C"/>
                </a:solidFill>
                <a:latin typeface="Arial Narrow" panose="02020603050405020304" pitchFamily="2"/>
              </a:rPr>
              <a:t>TUESDAY 19TH JANUARY </a:t>
            </a:r>
            <a:r>
              <a:rPr lang="en-US" sz="556" b="1" spc="0">
                <a:solidFill>
                  <a:srgbClr val="FBCD9C"/>
                </a:solidFill>
                <a:latin typeface="Arial Narrow" panose="02020603050405020304" pitchFamily="2"/>
              </a:rPr>
              <a:t>12.30 – 13.30 </a:t>
            </a:r>
          </a:p>
          <a:p>
            <a:pPr marL="45720" marR="0" indent="0" algn="l">
              <a:lnSpc>
                <a:spcPts val="1000"/>
              </a:lnSpc>
              <a:spcBef>
                <a:spcPts val="325"/>
              </a:spcBef>
              <a:spcAft>
                <a:spcPts val="415"/>
              </a:spcAft>
            </a:pPr>
            <a:r>
              <a:rPr lang="en-US" sz="770" b="1" spc="-9">
                <a:solidFill>
                  <a:srgbClr val="EEEEEE"/>
                </a:solidFill>
                <a:latin typeface="Arial Narrow" panose="02020603050405020304" pitchFamily="2"/>
              </a:rPr>
              <a:t>AN INTRODUCTION TO INTEROCEPTION </a:t>
            </a:r>
          </a:p>
        </p:txBody>
      </p:sp>
      <p:sp>
        <p:nvSpPr>
          <p:cNvPr id="14" name="Text Placeholder 13"/>
          <p:cNvSpPr>
            <a:spLocks noGrp="1"/>
          </p:cNvSpPr>
          <p:nvPr>
            <p:ph type="body" idx="10"/>
          </p:nvPr>
        </p:nvSpPr>
        <p:spPr>
          <a:xfrm>
            <a:off x="7204956" y="2580819"/>
            <a:ext cx="1728603" cy="258543"/>
          </a:xfrm>
          <a:prstGeom prst="rect">
            <a:avLst/>
          </a:prstGeom>
          <a:noFill/>
          <a:ln w="0" cmpd="sng">
            <a:noFill/>
            <a:prstDash val="solid"/>
          </a:ln>
        </p:spPr>
        <p:txBody>
          <a:bodyPr vert="horz" lIns="0" tIns="10795" rIns="0" bIns="0" anchor="t"/>
          <a:lstStyle>
            <a:lvl1pPr marL="0" marR="0" indent="0" algn="l">
              <a:lnSpc>
                <a:spcPts val="855"/>
              </a:lnSpc>
              <a:spcBef>
                <a:spcPts val="269"/>
              </a:spcBef>
              <a:spcAft>
                <a:spcPts val="0"/>
              </a:spcAft>
              <a:tabLst>
                <a:tab pos="1759488" algn="r"/>
              </a:tabLst>
              <a:defRPr/>
            </a:lvl1pPr>
          </a:lstStyle>
          <a:p>
            <a:pPr marL="0" marR="0" indent="0" algn="l">
              <a:lnSpc>
                <a:spcPts val="900"/>
              </a:lnSpc>
              <a:spcAft>
                <a:spcPts val="0"/>
              </a:spcAft>
              <a:tabLst>
                <a:tab pos="2057400" algn="r"/>
              </a:tabLst>
            </a:pPr>
            <a:r>
              <a:rPr lang="en-US" sz="727" b="1" spc="0">
                <a:solidFill>
                  <a:srgbClr val="FBCD9C"/>
                </a:solidFill>
                <a:latin typeface="Arial Narrow" panose="02020603050405020304" pitchFamily="2"/>
              </a:rPr>
              <a:t>THURSDAY 28TH JANUARY </a:t>
            </a:r>
            <a:r>
              <a:rPr lang="en-US" sz="556" b="1" spc="0">
                <a:solidFill>
                  <a:srgbClr val="FBCD9C"/>
                </a:solidFill>
                <a:latin typeface="Arial Narrow" panose="02020603050405020304" pitchFamily="2"/>
              </a:rPr>
              <a:t>12.00 – 12.30 </a:t>
            </a:r>
          </a:p>
          <a:p>
            <a:pPr marL="0" marR="0" indent="0" algn="l">
              <a:lnSpc>
                <a:spcPts val="1000"/>
              </a:lnSpc>
              <a:spcBef>
                <a:spcPts val="315"/>
              </a:spcBef>
              <a:spcAft>
                <a:spcPts val="0"/>
              </a:spcAft>
            </a:pPr>
            <a:r>
              <a:rPr lang="en-US" sz="770" b="1" spc="-9">
                <a:solidFill>
                  <a:srgbClr val="EEEEEE"/>
                </a:solidFill>
                <a:latin typeface="Arial Narrow" panose="02020603050405020304" pitchFamily="2"/>
              </a:rPr>
              <a:t>INTRODUCTION TO DYSCALCULIA </a:t>
            </a:r>
          </a:p>
        </p:txBody>
      </p:sp>
      <p:sp>
        <p:nvSpPr>
          <p:cNvPr id="15" name="Text Placeholder 14"/>
          <p:cNvSpPr>
            <a:spLocks noGrp="1"/>
          </p:cNvSpPr>
          <p:nvPr>
            <p:ph type="body" idx="10"/>
          </p:nvPr>
        </p:nvSpPr>
        <p:spPr>
          <a:xfrm>
            <a:off x="1368545" y="2531875"/>
            <a:ext cx="1850794" cy="488870"/>
          </a:xfrm>
          <a:prstGeom prst="rect">
            <a:avLst/>
          </a:prstGeom>
          <a:noFill/>
          <a:ln w="0" cmpd="sng">
            <a:noFill/>
            <a:prstDash val="solid"/>
          </a:ln>
        </p:spPr>
        <p:txBody>
          <a:bodyPr vert="horz" lIns="0" tIns="64770" rIns="0" bIns="0" anchor="t"/>
          <a:lstStyle>
            <a:lvl1pPr marL="39100" marR="0" indent="0" algn="l">
              <a:lnSpc>
                <a:spcPts val="855"/>
              </a:lnSpc>
              <a:spcBef>
                <a:spcPts val="274"/>
              </a:spcBef>
              <a:spcAft>
                <a:spcPts val="479"/>
              </a:spcAft>
              <a:tabLst>
                <a:tab pos="1798588" algn="r"/>
              </a:tabLst>
              <a:defRPr/>
            </a:lvl1pPr>
          </a:lstStyle>
          <a:p>
            <a:pPr marL="45720" marR="0" indent="0" algn="l">
              <a:lnSpc>
                <a:spcPts val="900"/>
              </a:lnSpc>
              <a:spcAft>
                <a:spcPts val="0"/>
              </a:spcAft>
              <a:tabLst>
                <a:tab pos="2103120" algn="r"/>
              </a:tabLst>
            </a:pPr>
            <a:r>
              <a:rPr lang="en-US" sz="727" b="1" spc="0">
                <a:solidFill>
                  <a:srgbClr val="A9CBEA"/>
                </a:solidFill>
                <a:latin typeface="Arial Narrow" panose="02020603050405020304" pitchFamily="2"/>
              </a:rPr>
              <a:t>WEDNESDAY 20TH JANUARY </a:t>
            </a:r>
            <a:r>
              <a:rPr lang="en-US" sz="556" b="1" spc="0">
                <a:solidFill>
                  <a:srgbClr val="A9CBEA"/>
                </a:solidFill>
                <a:latin typeface="Arial Narrow" panose="02020603050405020304" pitchFamily="2"/>
              </a:rPr>
              <a:t>10.00 – 11.00 </a:t>
            </a:r>
          </a:p>
          <a:p>
            <a:pPr marL="45720" marR="0" indent="0" algn="l">
              <a:lnSpc>
                <a:spcPts val="1000"/>
              </a:lnSpc>
              <a:spcBef>
                <a:spcPts val="320"/>
              </a:spcBef>
              <a:spcAft>
                <a:spcPts val="560"/>
              </a:spcAft>
            </a:pPr>
            <a:r>
              <a:rPr lang="en-US" sz="770" b="1" spc="0">
                <a:solidFill>
                  <a:srgbClr val="EEEEEE"/>
                </a:solidFill>
                <a:latin typeface="Arial Narrow" panose="02020603050405020304" pitchFamily="2"/>
              </a:rPr>
              <a:t>SPEECH, LANGUAGE AND COMMUNICATION NEEDS IN THE EARLY YEARS </a:t>
            </a:r>
          </a:p>
        </p:txBody>
      </p:sp>
      <p:sp>
        <p:nvSpPr>
          <p:cNvPr id="16" name="Text Placeholder 15"/>
          <p:cNvSpPr>
            <a:spLocks noGrp="1"/>
          </p:cNvSpPr>
          <p:nvPr>
            <p:ph type="body" idx="10"/>
          </p:nvPr>
        </p:nvSpPr>
        <p:spPr>
          <a:xfrm>
            <a:off x="1368545" y="5306745"/>
            <a:ext cx="1850794" cy="356432"/>
          </a:xfrm>
          <a:prstGeom prst="rect">
            <a:avLst/>
          </a:prstGeom>
          <a:noFill/>
          <a:ln w="0" cmpd="sng">
            <a:noFill/>
            <a:prstDash val="solid"/>
          </a:ln>
        </p:spPr>
        <p:txBody>
          <a:bodyPr vert="horz" lIns="0" tIns="64770" rIns="0" bIns="0" anchor="t"/>
          <a:lstStyle>
            <a:lvl1pPr marL="39100" marR="0" indent="0" algn="l">
              <a:lnSpc>
                <a:spcPts val="855"/>
              </a:lnSpc>
              <a:spcBef>
                <a:spcPts val="278"/>
              </a:spcBef>
              <a:spcAft>
                <a:spcPts val="291"/>
              </a:spcAft>
              <a:tabLst>
                <a:tab pos="1798588" algn="r"/>
              </a:tabLst>
              <a:defRPr/>
            </a:lvl1pPr>
          </a:lstStyle>
          <a:p>
            <a:pPr marL="45720" marR="0" indent="0" algn="l">
              <a:lnSpc>
                <a:spcPts val="900"/>
              </a:lnSpc>
              <a:spcAft>
                <a:spcPts val="0"/>
              </a:spcAft>
              <a:tabLst>
                <a:tab pos="2103120" algn="r"/>
              </a:tabLst>
            </a:pPr>
            <a:r>
              <a:rPr lang="en-US" sz="727" b="1" spc="0">
                <a:solidFill>
                  <a:srgbClr val="FBCD9C"/>
                </a:solidFill>
                <a:latin typeface="Arial Narrow" panose="02020603050405020304" pitchFamily="2"/>
              </a:rPr>
              <a:t>TUESDAY 9TH FEBRUARY </a:t>
            </a:r>
            <a:r>
              <a:rPr lang="en-US" sz="556" b="1" spc="0">
                <a:solidFill>
                  <a:srgbClr val="FBCD9C"/>
                </a:solidFill>
                <a:latin typeface="Arial Narrow" panose="02020603050405020304" pitchFamily="2"/>
              </a:rPr>
              <a:t>12.00 – 13.00 </a:t>
            </a:r>
          </a:p>
          <a:p>
            <a:pPr marL="45720" marR="0" indent="0" algn="l">
              <a:lnSpc>
                <a:spcPts val="1000"/>
              </a:lnSpc>
              <a:spcBef>
                <a:spcPts val="325"/>
              </a:spcBef>
              <a:spcAft>
                <a:spcPts val="340"/>
              </a:spcAft>
            </a:pPr>
            <a:r>
              <a:rPr lang="en-US" sz="770" b="1" spc="-4">
                <a:solidFill>
                  <a:srgbClr val="EEEEEE"/>
                </a:solidFill>
                <a:latin typeface="Arial Narrow" panose="02020603050405020304" pitchFamily="2"/>
              </a:rPr>
              <a:t>AN INTRODUCTION TO NEURODIVERSITY </a:t>
            </a:r>
          </a:p>
        </p:txBody>
      </p:sp>
      <p:sp>
        <p:nvSpPr>
          <p:cNvPr id="17" name="Text Placeholder 16"/>
          <p:cNvSpPr>
            <a:spLocks noGrp="1"/>
          </p:cNvSpPr>
          <p:nvPr>
            <p:ph type="body" idx="10"/>
          </p:nvPr>
        </p:nvSpPr>
        <p:spPr>
          <a:xfrm>
            <a:off x="150975" y="1144152"/>
            <a:ext cx="1081802" cy="492325"/>
          </a:xfrm>
          <a:prstGeom prst="rect">
            <a:avLst/>
          </a:prstGeom>
          <a:noFill/>
          <a:ln w="0" cmpd="sng">
            <a:noFill/>
            <a:prstDash val="solid"/>
          </a:ln>
        </p:spPr>
        <p:txBody>
          <a:bodyPr vert="horz" lIns="0" tIns="45720" rIns="0" bIns="0" anchor="t"/>
          <a:lstStyle>
            <a:lvl1pPr marL="0" marR="0" indent="0" algn="ctr">
              <a:lnSpc>
                <a:spcPts val="2993"/>
              </a:lnSpc>
              <a:spcAft>
                <a:spcPts val="304"/>
              </a:spcAft>
              <a:defRPr/>
            </a:lvl1pPr>
          </a:lstStyle>
          <a:p>
            <a:pPr marL="0" marR="0" indent="0" algn="ctr">
              <a:lnSpc>
                <a:spcPts val="3500"/>
              </a:lnSpc>
              <a:spcAft>
                <a:spcPts val="355"/>
              </a:spcAft>
            </a:pPr>
            <a:r>
              <a:rPr lang="en-US" sz="2651" b="1" spc="-107">
                <a:solidFill>
                  <a:srgbClr val="EEEEEE"/>
                </a:solidFill>
                <a:latin typeface="Arial Narrow" panose="02020603050405020304" pitchFamily="2"/>
              </a:rPr>
              <a:t>2021 </a:t>
            </a:r>
          </a:p>
        </p:txBody>
      </p:sp>
      <p:sp>
        <p:nvSpPr>
          <p:cNvPr id="18" name="Text Placeholder 17"/>
          <p:cNvSpPr>
            <a:spLocks noGrp="1"/>
          </p:cNvSpPr>
          <p:nvPr>
            <p:ph type="body" idx="10"/>
          </p:nvPr>
        </p:nvSpPr>
        <p:spPr>
          <a:xfrm>
            <a:off x="229177" y="1970451"/>
            <a:ext cx="941689" cy="1934751"/>
          </a:xfrm>
          <a:prstGeom prst="rect">
            <a:avLst/>
          </a:prstGeom>
          <a:noFill/>
          <a:ln w="0" cmpd="sng">
            <a:noFill/>
            <a:prstDash val="solid"/>
          </a:ln>
        </p:spPr>
        <p:txBody>
          <a:bodyPr vert="vert270" lIns="0" tIns="0" rIns="0" bIns="0" anchor="t"/>
          <a:lstStyle>
            <a:lvl1pPr marL="0" marR="0" indent="0" algn="l">
              <a:lnSpc>
                <a:spcPts val="3335"/>
              </a:lnSpc>
              <a:spcAft>
                <a:spcPts val="654"/>
              </a:spcAft>
              <a:defRPr/>
            </a:lvl1pPr>
          </a:lstStyle>
          <a:p>
            <a:pPr marL="0" marR="0" indent="0" algn="l">
              <a:lnSpc>
                <a:spcPts val="3900"/>
              </a:lnSpc>
              <a:spcAft>
                <a:spcPts val="765"/>
              </a:spcAft>
            </a:pPr>
            <a:r>
              <a:rPr lang="en-US" sz="3464" b="1" spc="-299">
                <a:solidFill>
                  <a:srgbClr val="EEEEEE"/>
                </a:solidFill>
                <a:latin typeface="Arial Narrow" panose="02020603050405020304" pitchFamily="2"/>
              </a:rPr>
              <a:t>JANUARY FEBRUARY </a:t>
            </a:r>
          </a:p>
        </p:txBody>
      </p:sp>
      <p:sp>
        <p:nvSpPr>
          <p:cNvPr id="19" name="Text Placeholder 18"/>
          <p:cNvSpPr>
            <a:spLocks noGrp="1"/>
          </p:cNvSpPr>
          <p:nvPr>
            <p:ph type="body" idx="10"/>
          </p:nvPr>
        </p:nvSpPr>
        <p:spPr>
          <a:xfrm>
            <a:off x="153690" y="4325550"/>
            <a:ext cx="1079087" cy="232055"/>
          </a:xfrm>
          <a:prstGeom prst="rect">
            <a:avLst/>
          </a:prstGeom>
          <a:noFill/>
          <a:ln w="0" cmpd="sng">
            <a:noFill/>
            <a:prstDash val="solid"/>
          </a:ln>
        </p:spPr>
        <p:txBody>
          <a:bodyPr vert="horz" lIns="0" tIns="40640" rIns="0" bIns="0" anchor="t"/>
          <a:lstStyle>
            <a:lvl1pPr marL="0" marR="0" indent="0" algn="ctr">
              <a:lnSpc>
                <a:spcPts val="1197"/>
              </a:lnSpc>
              <a:spcAft>
                <a:spcPts val="192"/>
              </a:spcAft>
              <a:defRPr/>
            </a:lvl1pPr>
          </a:lstStyle>
          <a:p>
            <a:pPr marL="0" marR="0" indent="0" algn="ctr">
              <a:lnSpc>
                <a:spcPts val="1400"/>
              </a:lnSpc>
              <a:spcAft>
                <a:spcPts val="225"/>
              </a:spcAft>
            </a:pPr>
            <a:r>
              <a:rPr lang="en-US" sz="1026" b="1" spc="-51">
                <a:solidFill>
                  <a:srgbClr val="EEEEEE"/>
                </a:solidFill>
                <a:latin typeface="Arial Narrow" panose="02020603050405020304" pitchFamily="2"/>
              </a:rPr>
              <a:t>COURSE KEY </a:t>
            </a:r>
          </a:p>
        </p:txBody>
      </p:sp>
      <p:sp>
        <p:nvSpPr>
          <p:cNvPr id="20" name="Text Placeholder 19"/>
          <p:cNvSpPr>
            <a:spLocks noGrp="1"/>
          </p:cNvSpPr>
          <p:nvPr>
            <p:ph type="body" idx="10"/>
          </p:nvPr>
        </p:nvSpPr>
        <p:spPr>
          <a:xfrm>
            <a:off x="393729" y="6449169"/>
            <a:ext cx="721745" cy="118043"/>
          </a:xfrm>
          <a:prstGeom prst="rect">
            <a:avLst/>
          </a:prstGeom>
          <a:noFill/>
          <a:ln w="0" cmpd="sng">
            <a:noFill/>
            <a:prstDash val="solid"/>
          </a:ln>
        </p:spPr>
        <p:txBody>
          <a:bodyPr vert="horz" lIns="0" tIns="1905" rIns="0" bIns="0" anchor="t"/>
          <a:lstStyle>
            <a:lvl1pPr marL="0" marR="0" indent="0" algn="l">
              <a:lnSpc>
                <a:spcPts val="428"/>
              </a:lnSpc>
              <a:spcAft>
                <a:spcPts val="0"/>
              </a:spcAft>
              <a:defRPr/>
            </a:lvl1pPr>
          </a:lstStyle>
          <a:p>
            <a:pPr marL="0" marR="0" indent="0" algn="l">
              <a:lnSpc>
                <a:spcPts val="500"/>
              </a:lnSpc>
              <a:spcAft>
                <a:spcPts val="0"/>
              </a:spcAft>
            </a:pPr>
            <a:r>
              <a:rPr lang="en-US" sz="385" b="1" spc="-13">
                <a:solidFill>
                  <a:srgbClr val="A9B7BE"/>
                </a:solidFill>
                <a:latin typeface="Arial Narrow" panose="02020603050405020304" pitchFamily="2"/>
              </a:rPr>
              <a:t>THROUGHOUT THE YEAR WE WILL BE DELIVERING AT LEAST 70 WEBINARS </a:t>
            </a:r>
          </a:p>
        </p:txBody>
      </p:sp>
      <p:sp>
        <p:nvSpPr>
          <p:cNvPr id="21" name="Text Placeholder 20"/>
          <p:cNvSpPr>
            <a:spLocks noGrp="1"/>
          </p:cNvSpPr>
          <p:nvPr>
            <p:ph type="body" idx="10"/>
          </p:nvPr>
        </p:nvSpPr>
        <p:spPr>
          <a:xfrm>
            <a:off x="286743" y="5461064"/>
            <a:ext cx="813524" cy="887912"/>
          </a:xfrm>
          <a:prstGeom prst="rect">
            <a:avLst/>
          </a:prstGeom>
          <a:noFill/>
          <a:ln w="0" cmpd="sng">
            <a:noFill/>
            <a:prstDash val="solid"/>
          </a:ln>
        </p:spPr>
        <p:txBody>
          <a:bodyPr vert="horz" lIns="0" tIns="9525" rIns="0" bIns="0" anchor="t">
            <a:normAutofit fontScale="90000"/>
          </a:bodyPr>
          <a:lstStyle>
            <a:lvl1pPr marL="0" marR="0" indent="0" algn="ctr">
              <a:lnSpc>
                <a:spcPts val="770"/>
              </a:lnSpc>
              <a:spcBef>
                <a:spcPts val="21"/>
              </a:spcBef>
              <a:spcAft>
                <a:spcPts val="0"/>
              </a:spcAft>
              <a:defRPr/>
            </a:lvl1pPr>
          </a:lstStyle>
          <a:p>
            <a:pPr marL="0" marR="0" indent="0" algn="ctr">
              <a:lnSpc>
                <a:spcPts val="900"/>
              </a:lnSpc>
              <a:spcAft>
                <a:spcPts val="0"/>
              </a:spcAft>
            </a:pPr>
            <a:r>
              <a:rPr lang="en-US" sz="727" b="1" spc="-13">
                <a:solidFill>
                  <a:srgbClr val="EEEEEE"/>
                </a:solidFill>
                <a:latin typeface="Arial Narrow" panose="02020603050405020304" pitchFamily="2"/>
              </a:rPr>
              <a:t>introducing: nasen’s </a:t>
            </a:r>
          </a:p>
          <a:p>
            <a:pPr marL="0" marR="0" indent="0" algn="ctr">
              <a:lnSpc>
                <a:spcPts val="2000"/>
              </a:lnSpc>
              <a:spcBef>
                <a:spcPts val="105"/>
              </a:spcBef>
              <a:spcAft>
                <a:spcPts val="0"/>
              </a:spcAft>
            </a:pPr>
            <a:r>
              <a:rPr lang="en-US" sz="1625" b="1" spc="9">
                <a:solidFill>
                  <a:srgbClr val="EEEEEE"/>
                </a:solidFill>
                <a:latin typeface="Arial Narrow" panose="02020603050405020304" pitchFamily="2"/>
              </a:rPr>
              <a:t>ANNUAL </a:t>
            </a:r>
          </a:p>
          <a:p>
            <a:pPr marL="0" marR="0" indent="0" algn="ctr">
              <a:lnSpc>
                <a:spcPts val="1800"/>
              </a:lnSpc>
              <a:spcBef>
                <a:spcPts val="0"/>
              </a:spcBef>
              <a:spcAft>
                <a:spcPts val="0"/>
              </a:spcAft>
            </a:pPr>
            <a:r>
              <a:rPr lang="en-US" sz="1625" b="1" spc="9">
                <a:solidFill>
                  <a:srgbClr val="EEEEEE"/>
                </a:solidFill>
                <a:latin typeface="Arial Narrow" panose="02020603050405020304" pitchFamily="2"/>
              </a:rPr>
              <a:t>WEBINAR </a:t>
            </a:r>
          </a:p>
          <a:p>
            <a:pPr marL="0" marR="0" indent="0" algn="ctr">
              <a:lnSpc>
                <a:spcPts val="2000"/>
              </a:lnSpc>
              <a:spcBef>
                <a:spcPts val="0"/>
              </a:spcBef>
              <a:spcAft>
                <a:spcPts val="0"/>
              </a:spcAft>
            </a:pPr>
            <a:r>
              <a:rPr lang="en-US" sz="1625" b="1" spc="-13">
                <a:solidFill>
                  <a:srgbClr val="EEEEEE"/>
                </a:solidFill>
                <a:latin typeface="Arial Narrow" panose="02020603050405020304" pitchFamily="2"/>
              </a:rPr>
              <a:t>PASS </a:t>
            </a:r>
          </a:p>
          <a:p>
            <a:pPr marL="0" marR="0" indent="0" algn="ctr">
              <a:lnSpc>
                <a:spcPts val="900"/>
              </a:lnSpc>
              <a:spcBef>
                <a:spcPts val="25"/>
              </a:spcBef>
              <a:spcAft>
                <a:spcPts val="0"/>
              </a:spcAft>
            </a:pPr>
            <a:r>
              <a:rPr lang="en-US" sz="727" b="1" spc="-26">
                <a:solidFill>
                  <a:srgbClr val="EEEEEE"/>
                </a:solidFill>
                <a:latin typeface="Arial Narrow" panose="02020603050405020304" pitchFamily="2"/>
              </a:rPr>
              <a:t>£200 introductory price </a:t>
            </a:r>
          </a:p>
        </p:txBody>
      </p:sp>
      <p:sp>
        <p:nvSpPr>
          <p:cNvPr id="22" name="Text Placeholder 21"/>
          <p:cNvSpPr>
            <a:spLocks noGrp="1"/>
          </p:cNvSpPr>
          <p:nvPr>
            <p:ph type="body" idx="10"/>
          </p:nvPr>
        </p:nvSpPr>
        <p:spPr>
          <a:xfrm>
            <a:off x="286743" y="4591002"/>
            <a:ext cx="841764" cy="693286"/>
          </a:xfrm>
          <a:prstGeom prst="rect">
            <a:avLst/>
          </a:prstGeom>
          <a:noFill/>
          <a:ln w="0" cmpd="sng">
            <a:noFill/>
            <a:prstDash val="solid"/>
          </a:ln>
        </p:spPr>
        <p:txBody>
          <a:bodyPr vert="horz" lIns="0" tIns="20320" rIns="0" bIns="0" anchor="t"/>
          <a:lstStyle>
            <a:lvl1pPr marL="0" marR="0" indent="0" algn="l">
              <a:lnSpc>
                <a:spcPts val="599"/>
              </a:lnSpc>
              <a:spcBef>
                <a:spcPts val="115"/>
              </a:spcBef>
              <a:spcAft>
                <a:spcPts val="0"/>
              </a:spcAft>
              <a:defRPr/>
            </a:lvl1pPr>
          </a:lstStyle>
          <a:p>
            <a:pPr marL="0" marR="0" indent="0" algn="l">
              <a:lnSpc>
                <a:spcPts val="700"/>
              </a:lnSpc>
              <a:spcAft>
                <a:spcPts val="0"/>
              </a:spcAft>
            </a:pPr>
            <a:r>
              <a:rPr lang="en-US" sz="556" b="1" spc="-51">
                <a:solidFill>
                  <a:srgbClr val="164BA0"/>
                </a:solidFill>
                <a:latin typeface="Arial Narrow" panose="02020603050405020304" pitchFamily="2"/>
              </a:rPr>
              <a:t>EARLY YEARS </a:t>
            </a:r>
          </a:p>
          <a:p>
            <a:pPr marL="0" marR="0" indent="0" algn="l">
              <a:lnSpc>
                <a:spcPts val="700"/>
              </a:lnSpc>
              <a:spcBef>
                <a:spcPts val="160"/>
              </a:spcBef>
              <a:spcAft>
                <a:spcPts val="0"/>
              </a:spcAft>
            </a:pPr>
            <a:r>
              <a:rPr lang="en-US" sz="556" b="1" spc="-51">
                <a:solidFill>
                  <a:srgbClr val="F16E1E"/>
                </a:solidFill>
                <a:latin typeface="Arial Narrow" panose="02020603050405020304" pitchFamily="2"/>
              </a:rPr>
              <a:t>PRIMARY &amp; SECONDARY </a:t>
            </a:r>
          </a:p>
          <a:p>
            <a:pPr marL="0" marR="0" indent="0" algn="l">
              <a:lnSpc>
                <a:spcPts val="700"/>
              </a:lnSpc>
              <a:spcBef>
                <a:spcPts val="155"/>
              </a:spcBef>
              <a:spcAft>
                <a:spcPts val="0"/>
              </a:spcAft>
            </a:pPr>
            <a:r>
              <a:rPr lang="en-US" sz="556" b="1" spc="-68">
                <a:solidFill>
                  <a:srgbClr val="F16E1E"/>
                </a:solidFill>
                <a:latin typeface="Arial Narrow" panose="02020603050405020304" pitchFamily="2"/>
              </a:rPr>
              <a:t>INTRODUCTION TO A SPECIFIC NEED </a:t>
            </a:r>
          </a:p>
          <a:p>
            <a:pPr marL="0" marR="0" indent="0" algn="l">
              <a:lnSpc>
                <a:spcPts val="700"/>
              </a:lnSpc>
              <a:spcBef>
                <a:spcPts val="160"/>
              </a:spcBef>
              <a:spcAft>
                <a:spcPts val="0"/>
              </a:spcAft>
            </a:pPr>
            <a:r>
              <a:rPr lang="en-US" sz="556" b="1" spc="-64">
                <a:solidFill>
                  <a:srgbClr val="F16E1E"/>
                </a:solidFill>
                <a:latin typeface="Arial Narrow" panose="02020603050405020304" pitchFamily="2"/>
              </a:rPr>
              <a:t>UNDERSTANDING A SPECIFIC NEED </a:t>
            </a:r>
          </a:p>
          <a:p>
            <a:pPr marL="0" marR="0" indent="0" algn="l">
              <a:lnSpc>
                <a:spcPts val="700"/>
              </a:lnSpc>
              <a:spcBef>
                <a:spcPts val="160"/>
              </a:spcBef>
              <a:spcAft>
                <a:spcPts val="0"/>
              </a:spcAft>
            </a:pPr>
            <a:r>
              <a:rPr lang="en-US" sz="556" b="1" spc="-51">
                <a:solidFill>
                  <a:srgbClr val="F16E1E"/>
                </a:solidFill>
                <a:latin typeface="Arial Narrow" panose="02020603050405020304" pitchFamily="2"/>
              </a:rPr>
              <a:t>UNIVERSAL SUPPORT </a:t>
            </a:r>
          </a:p>
          <a:p>
            <a:pPr marL="0" marR="0" indent="0" algn="l">
              <a:lnSpc>
                <a:spcPts val="700"/>
              </a:lnSpc>
              <a:spcBef>
                <a:spcPts val="160"/>
              </a:spcBef>
              <a:spcAft>
                <a:spcPts val="0"/>
              </a:spcAft>
            </a:pPr>
            <a:r>
              <a:rPr lang="en-US" sz="556" b="1" spc="-51">
                <a:solidFill>
                  <a:srgbClr val="693C96"/>
                </a:solidFill>
                <a:latin typeface="Arial Narrow" panose="02020603050405020304" pitchFamily="2"/>
              </a:rPr>
              <a:t>SPECIAL SCHOOL SETTINGS </a:t>
            </a:r>
          </a:p>
          <a:p>
            <a:pPr marL="0" marR="0" indent="0" algn="l">
              <a:lnSpc>
                <a:spcPts val="700"/>
              </a:lnSpc>
              <a:spcBef>
                <a:spcPts val="135"/>
              </a:spcBef>
              <a:spcAft>
                <a:spcPts val="0"/>
              </a:spcAft>
            </a:pPr>
            <a:r>
              <a:rPr lang="en-US" sz="556" b="1" spc="-43">
                <a:solidFill>
                  <a:srgbClr val="EC3C5E"/>
                </a:solidFill>
                <a:latin typeface="Arial Narrow" panose="02020603050405020304" pitchFamily="2"/>
              </a:rPr>
              <a:t>ALL SETTINGS </a:t>
            </a:r>
          </a:p>
        </p:txBody>
      </p:sp>
      <p:sp>
        <p:nvSpPr>
          <p:cNvPr id="23" name="Text Placeholder 22"/>
          <p:cNvSpPr>
            <a:spLocks noGrp="1"/>
          </p:cNvSpPr>
          <p:nvPr>
            <p:ph type="body" idx="10"/>
          </p:nvPr>
        </p:nvSpPr>
        <p:spPr>
          <a:xfrm>
            <a:off x="3292112" y="1144152"/>
            <a:ext cx="1850794" cy="489446"/>
          </a:xfrm>
          <a:prstGeom prst="rect">
            <a:avLst/>
          </a:prstGeom>
          <a:noFill/>
          <a:ln w="0" cmpd="sng">
            <a:noFill/>
            <a:prstDash val="solid"/>
          </a:ln>
        </p:spPr>
        <p:txBody>
          <a:bodyPr vert="horz" lIns="0" tIns="65405" rIns="0" bIns="0" anchor="t"/>
          <a:lstStyle>
            <a:lvl1pPr marL="39100" marR="430097" indent="0" algn="l">
              <a:lnSpc>
                <a:spcPts val="855"/>
              </a:lnSpc>
              <a:spcBef>
                <a:spcPts val="274"/>
              </a:spcBef>
              <a:spcAft>
                <a:spcPts val="496"/>
              </a:spcAft>
              <a:tabLst>
                <a:tab pos="1798588" algn="r"/>
              </a:tabLst>
              <a:defRPr/>
            </a:lvl1pPr>
          </a:lstStyle>
          <a:p>
            <a:pPr marL="45720" marR="0" indent="0" algn="l">
              <a:lnSpc>
                <a:spcPts val="900"/>
              </a:lnSpc>
              <a:spcAft>
                <a:spcPts val="0"/>
              </a:spcAft>
              <a:tabLst>
                <a:tab pos="2103120" algn="r"/>
              </a:tabLst>
            </a:pPr>
            <a:r>
              <a:rPr lang="en-US" sz="727" b="1" spc="0">
                <a:solidFill>
                  <a:srgbClr val="FBCD9C"/>
                </a:solidFill>
                <a:latin typeface="Arial Narrow" panose="02020603050405020304" pitchFamily="2"/>
              </a:rPr>
              <a:t>THURSDAY 14TH JANUARY </a:t>
            </a:r>
            <a:r>
              <a:rPr lang="en-US" sz="556" b="1" spc="0">
                <a:solidFill>
                  <a:srgbClr val="FBCD9C"/>
                </a:solidFill>
                <a:latin typeface="Arial Narrow" panose="02020603050405020304" pitchFamily="2"/>
              </a:rPr>
              <a:t>12.30 – 13.30 </a:t>
            </a:r>
          </a:p>
          <a:p>
            <a:pPr marL="45720" marR="502920" indent="0" algn="l">
              <a:lnSpc>
                <a:spcPts val="1000"/>
              </a:lnSpc>
              <a:spcBef>
                <a:spcPts val="320"/>
              </a:spcBef>
              <a:spcAft>
                <a:spcPts val="580"/>
              </a:spcAft>
            </a:pPr>
            <a:r>
              <a:rPr lang="en-US" sz="770" b="1" spc="-17">
                <a:solidFill>
                  <a:srgbClr val="EEEEEE"/>
                </a:solidFill>
                <a:latin typeface="Arial Narrow" panose="02020603050405020304" pitchFamily="2"/>
              </a:rPr>
              <a:t>AN INTRODUCTION TO UNIVERSAL DESIGN FOR LEARNING </a:t>
            </a:r>
          </a:p>
        </p:txBody>
      </p:sp>
      <p:sp>
        <p:nvSpPr>
          <p:cNvPr id="24" name="Text Placeholder 23"/>
          <p:cNvSpPr>
            <a:spLocks noGrp="1"/>
          </p:cNvSpPr>
          <p:nvPr>
            <p:ph type="body" idx="10"/>
          </p:nvPr>
        </p:nvSpPr>
        <p:spPr>
          <a:xfrm>
            <a:off x="3292112" y="3919021"/>
            <a:ext cx="1850794" cy="357008"/>
          </a:xfrm>
          <a:prstGeom prst="rect">
            <a:avLst/>
          </a:prstGeom>
          <a:noFill/>
          <a:ln w="0" cmpd="sng">
            <a:noFill/>
            <a:prstDash val="solid"/>
          </a:ln>
        </p:spPr>
        <p:txBody>
          <a:bodyPr vert="horz" lIns="0" tIns="65405" rIns="0" bIns="0" anchor="t"/>
          <a:lstStyle>
            <a:lvl1pPr marL="39100" marR="0" indent="0" algn="l">
              <a:lnSpc>
                <a:spcPts val="855"/>
              </a:lnSpc>
              <a:spcBef>
                <a:spcPts val="274"/>
              </a:spcBef>
              <a:spcAft>
                <a:spcPts val="316"/>
              </a:spcAft>
              <a:tabLst>
                <a:tab pos="1798588" algn="r"/>
              </a:tabLst>
              <a:defRPr/>
            </a:lvl1pPr>
          </a:lstStyle>
          <a:p>
            <a:pPr marL="45720" marR="0" indent="0" algn="l">
              <a:lnSpc>
                <a:spcPts val="900"/>
              </a:lnSpc>
              <a:spcAft>
                <a:spcPts val="0"/>
              </a:spcAft>
              <a:tabLst>
                <a:tab pos="2103120" algn="r"/>
              </a:tabLst>
            </a:pPr>
            <a:r>
              <a:rPr lang="en-US" sz="727" b="1" spc="0">
                <a:solidFill>
                  <a:srgbClr val="FBCD9C"/>
                </a:solidFill>
                <a:latin typeface="Arial Narrow" panose="02020603050405020304" pitchFamily="2"/>
              </a:rPr>
              <a:t>TUESDAY 2ND FEBRUARY </a:t>
            </a:r>
            <a:r>
              <a:rPr lang="en-US" sz="556" b="1" spc="0">
                <a:solidFill>
                  <a:srgbClr val="FBCD9C"/>
                </a:solidFill>
                <a:latin typeface="Arial Narrow" panose="02020603050405020304" pitchFamily="2"/>
              </a:rPr>
              <a:t>13.00 – 14.30 </a:t>
            </a:r>
          </a:p>
          <a:p>
            <a:pPr marL="45720" marR="0" indent="0" algn="l">
              <a:lnSpc>
                <a:spcPts val="1000"/>
              </a:lnSpc>
              <a:spcBef>
                <a:spcPts val="320"/>
              </a:spcBef>
              <a:spcAft>
                <a:spcPts val="370"/>
              </a:spcAft>
            </a:pPr>
            <a:r>
              <a:rPr lang="en-US" sz="770" b="1" spc="-13">
                <a:solidFill>
                  <a:srgbClr val="EEEEEE"/>
                </a:solidFill>
                <a:latin typeface="Arial Narrow" panose="02020603050405020304" pitchFamily="2"/>
              </a:rPr>
              <a:t>UNDERSTANDING EMOTION REGULATION </a:t>
            </a:r>
          </a:p>
        </p:txBody>
      </p:sp>
      <p:sp>
        <p:nvSpPr>
          <p:cNvPr id="25" name="Text Placeholder 24"/>
          <p:cNvSpPr>
            <a:spLocks noGrp="1"/>
          </p:cNvSpPr>
          <p:nvPr>
            <p:ph type="body" idx="10"/>
          </p:nvPr>
        </p:nvSpPr>
        <p:spPr>
          <a:xfrm>
            <a:off x="3292112" y="5306745"/>
            <a:ext cx="1850794" cy="489446"/>
          </a:xfrm>
          <a:prstGeom prst="rect">
            <a:avLst/>
          </a:prstGeom>
          <a:noFill/>
          <a:ln w="0" cmpd="sng">
            <a:noFill/>
            <a:prstDash val="solid"/>
          </a:ln>
        </p:spPr>
        <p:txBody>
          <a:bodyPr vert="horz" lIns="0" tIns="64770" rIns="0" bIns="0" anchor="t"/>
          <a:lstStyle>
            <a:lvl1pPr marL="39100" marR="0" indent="0" algn="l">
              <a:lnSpc>
                <a:spcPts val="855"/>
              </a:lnSpc>
              <a:spcBef>
                <a:spcPts val="278"/>
              </a:spcBef>
              <a:spcAft>
                <a:spcPts val="496"/>
              </a:spcAft>
              <a:tabLst>
                <a:tab pos="1798588" algn="r"/>
              </a:tabLst>
              <a:defRPr/>
            </a:lvl1pPr>
          </a:lstStyle>
          <a:p>
            <a:pPr marL="45720" marR="0" indent="0" algn="l">
              <a:lnSpc>
                <a:spcPts val="900"/>
              </a:lnSpc>
              <a:spcAft>
                <a:spcPts val="0"/>
              </a:spcAft>
              <a:tabLst>
                <a:tab pos="2103120" algn="r"/>
              </a:tabLst>
            </a:pPr>
            <a:r>
              <a:rPr lang="en-US" sz="727" b="1" spc="0">
                <a:solidFill>
                  <a:srgbClr val="FBCD9C"/>
                </a:solidFill>
                <a:latin typeface="Arial Narrow" panose="02020603050405020304" pitchFamily="2"/>
              </a:rPr>
              <a:t>TUESDAY 9TH FEBRUARY </a:t>
            </a:r>
            <a:r>
              <a:rPr lang="en-US" sz="556" b="1" spc="0">
                <a:solidFill>
                  <a:srgbClr val="FBCD9C"/>
                </a:solidFill>
                <a:latin typeface="Arial Narrow" panose="02020603050405020304" pitchFamily="2"/>
              </a:rPr>
              <a:t>13.30 – 14.30 </a:t>
            </a:r>
          </a:p>
          <a:p>
            <a:pPr marL="45720" marR="0" indent="0" algn="l">
              <a:lnSpc>
                <a:spcPts val="1000"/>
              </a:lnSpc>
              <a:spcBef>
                <a:spcPts val="325"/>
              </a:spcBef>
              <a:spcAft>
                <a:spcPts val="580"/>
              </a:spcAft>
            </a:pPr>
            <a:r>
              <a:rPr lang="en-US" sz="770" b="1" spc="0">
                <a:solidFill>
                  <a:srgbClr val="EEEEEE"/>
                </a:solidFill>
                <a:latin typeface="Arial Narrow" panose="02020603050405020304" pitchFamily="2"/>
              </a:rPr>
              <a:t>AN INTRODUCTION TO </a:t>
            </a:r>
            <a:br/>
            <a:r>
              <a:rPr lang="en-US" sz="770" b="1" spc="0">
                <a:solidFill>
                  <a:srgbClr val="EEEEEE"/>
                </a:solidFill>
                <a:latin typeface="Arial Narrow" panose="02020603050405020304" pitchFamily="2"/>
              </a:rPr>
              <a:t>SENSORY PROCESSING </a:t>
            </a:r>
          </a:p>
        </p:txBody>
      </p:sp>
      <p:sp>
        <p:nvSpPr>
          <p:cNvPr id="26" name="Text Placeholder 25"/>
          <p:cNvSpPr>
            <a:spLocks noGrp="1"/>
          </p:cNvSpPr>
          <p:nvPr>
            <p:ph type="body" idx="10"/>
          </p:nvPr>
        </p:nvSpPr>
        <p:spPr>
          <a:xfrm>
            <a:off x="5216221" y="2531875"/>
            <a:ext cx="1850794" cy="488870"/>
          </a:xfrm>
          <a:prstGeom prst="rect">
            <a:avLst/>
          </a:prstGeom>
          <a:noFill/>
          <a:ln w="0" cmpd="sng">
            <a:noFill/>
            <a:prstDash val="solid"/>
          </a:ln>
        </p:spPr>
        <p:txBody>
          <a:bodyPr vert="horz" lIns="0" tIns="64770" rIns="0" bIns="0" anchor="t"/>
          <a:lstStyle>
            <a:lvl1pPr marL="39100" marR="195499" indent="0" algn="l">
              <a:lnSpc>
                <a:spcPts val="855"/>
              </a:lnSpc>
              <a:spcBef>
                <a:spcPts val="274"/>
              </a:spcBef>
              <a:spcAft>
                <a:spcPts val="479"/>
              </a:spcAft>
              <a:tabLst>
                <a:tab pos="1798588" algn="r"/>
              </a:tabLst>
              <a:defRPr/>
            </a:lvl1pPr>
          </a:lstStyle>
          <a:p>
            <a:pPr marL="45720" marR="0" indent="0" algn="l">
              <a:lnSpc>
                <a:spcPts val="900"/>
              </a:lnSpc>
              <a:spcAft>
                <a:spcPts val="0"/>
              </a:spcAft>
              <a:tabLst>
                <a:tab pos="2103120" algn="r"/>
              </a:tabLst>
            </a:pPr>
            <a:r>
              <a:rPr lang="en-US" sz="727" b="1" spc="0">
                <a:solidFill>
                  <a:srgbClr val="FBCD9C"/>
                </a:solidFill>
                <a:latin typeface="Arial Narrow" panose="02020603050405020304" pitchFamily="2"/>
              </a:rPr>
              <a:t>TUESDAY 26TH JANUARY </a:t>
            </a:r>
            <a:r>
              <a:rPr lang="en-US" sz="556" b="1" spc="0">
                <a:solidFill>
                  <a:srgbClr val="FBCD9C"/>
                </a:solidFill>
                <a:latin typeface="Arial Narrow" panose="02020603050405020304" pitchFamily="2"/>
              </a:rPr>
              <a:t>13.00 – 14.30 </a:t>
            </a:r>
          </a:p>
          <a:p>
            <a:pPr marL="45720" marR="228600" indent="0" algn="l">
              <a:lnSpc>
                <a:spcPts val="1000"/>
              </a:lnSpc>
              <a:spcBef>
                <a:spcPts val="320"/>
              </a:spcBef>
              <a:spcAft>
                <a:spcPts val="560"/>
              </a:spcAft>
            </a:pPr>
            <a:r>
              <a:rPr lang="en-US" sz="770" b="1" spc="-30">
                <a:solidFill>
                  <a:srgbClr val="EEEEEE"/>
                </a:solidFill>
                <a:latin typeface="Arial Narrow" panose="02020603050405020304" pitchFamily="2"/>
              </a:rPr>
              <a:t>STRATEGIC DEVELOPMENT FOR SENCOS </a:t>
            </a:r>
            <a:r>
              <a:rPr lang="en-US" sz="727" spc="-30">
                <a:solidFill>
                  <a:srgbClr val="EEEEEE"/>
                </a:solidFill>
                <a:latin typeface="Arial Narrow" panose="02020603050405020304" pitchFamily="2"/>
              </a:rPr>
              <a:t>PART 2 SESSION 1 </a:t>
            </a:r>
          </a:p>
        </p:txBody>
      </p:sp>
      <p:sp>
        <p:nvSpPr>
          <p:cNvPr id="27" name="Text Placeholder 26"/>
          <p:cNvSpPr>
            <a:spLocks noGrp="1"/>
          </p:cNvSpPr>
          <p:nvPr>
            <p:ph type="body" idx="10"/>
          </p:nvPr>
        </p:nvSpPr>
        <p:spPr>
          <a:xfrm>
            <a:off x="5216221" y="5306745"/>
            <a:ext cx="1850794" cy="489446"/>
          </a:xfrm>
          <a:prstGeom prst="rect">
            <a:avLst/>
          </a:prstGeom>
          <a:noFill/>
          <a:ln w="0" cmpd="sng">
            <a:noFill/>
            <a:prstDash val="solid"/>
          </a:ln>
        </p:spPr>
        <p:txBody>
          <a:bodyPr vert="horz" lIns="0" tIns="65405" rIns="0" bIns="0" anchor="t"/>
          <a:lstStyle>
            <a:lvl1pPr marL="39100" marR="78199" indent="0" algn="just">
              <a:lnSpc>
                <a:spcPts val="855"/>
              </a:lnSpc>
              <a:spcBef>
                <a:spcPts val="274"/>
              </a:spcBef>
              <a:spcAft>
                <a:spcPts val="496"/>
              </a:spcAft>
              <a:tabLst>
                <a:tab pos="1798588" algn="r"/>
              </a:tabLst>
              <a:defRPr/>
            </a:lvl1pPr>
          </a:lstStyle>
          <a:p>
            <a:pPr marL="45720" marR="0" indent="0" algn="l">
              <a:lnSpc>
                <a:spcPts val="900"/>
              </a:lnSpc>
              <a:spcAft>
                <a:spcPts val="0"/>
              </a:spcAft>
              <a:tabLst>
                <a:tab pos="2103120" algn="r"/>
              </a:tabLst>
            </a:pPr>
            <a:r>
              <a:rPr lang="en-US" sz="727" b="1" spc="0">
                <a:solidFill>
                  <a:srgbClr val="A9CBEA"/>
                </a:solidFill>
                <a:latin typeface="Arial Narrow" panose="02020603050405020304" pitchFamily="2"/>
              </a:rPr>
              <a:t>THURSDAY 11TH FEBRUARY </a:t>
            </a:r>
            <a:r>
              <a:rPr lang="en-US" sz="556" b="1" spc="0">
                <a:solidFill>
                  <a:srgbClr val="A9CBEA"/>
                </a:solidFill>
                <a:latin typeface="Arial Narrow" panose="02020603050405020304" pitchFamily="2"/>
              </a:rPr>
              <a:t>10.00 – 11.30 </a:t>
            </a:r>
          </a:p>
          <a:p>
            <a:pPr marL="45720" marR="91440" indent="0" algn="just">
              <a:lnSpc>
                <a:spcPts val="1000"/>
              </a:lnSpc>
              <a:spcBef>
                <a:spcPts val="320"/>
              </a:spcBef>
              <a:spcAft>
                <a:spcPts val="580"/>
              </a:spcAft>
            </a:pPr>
            <a:r>
              <a:rPr lang="en-US" sz="770" b="1" spc="-9">
                <a:solidFill>
                  <a:srgbClr val="EEEEEE"/>
                </a:solidFill>
                <a:latin typeface="Arial Narrow" panose="02020603050405020304" pitchFamily="2"/>
              </a:rPr>
              <a:t>EY SENCO MASTERCLASS FOR PVI SENCOS, PRACTITIONERS AND LA LEADS </a:t>
            </a:r>
          </a:p>
        </p:txBody>
      </p:sp>
      <p:sp>
        <p:nvSpPr>
          <p:cNvPr id="28" name="Text Placeholder 27"/>
          <p:cNvSpPr>
            <a:spLocks noGrp="1"/>
          </p:cNvSpPr>
          <p:nvPr>
            <p:ph type="body" idx="10"/>
          </p:nvPr>
        </p:nvSpPr>
        <p:spPr>
          <a:xfrm>
            <a:off x="1430998" y="3061052"/>
            <a:ext cx="1616187" cy="484839"/>
          </a:xfrm>
          <a:prstGeom prst="rect">
            <a:avLst/>
          </a:prstGeom>
          <a:noFill/>
          <a:ln w="0" cmpd="sng">
            <a:noFill/>
            <a:prstDash val="solid"/>
          </a:ln>
        </p:spPr>
        <p:txBody>
          <a:bodyPr vert="horz" lIns="0" tIns="0" rIns="0" bIns="0" anchor="t"/>
          <a:lstStyle>
            <a:lvl1pPr marL="0" marR="0" indent="0" algn="l">
              <a:lnSpc>
                <a:spcPts val="684"/>
              </a:lnSpc>
              <a:spcAft>
                <a:spcPts val="0"/>
              </a:spcAft>
              <a:defRPr/>
            </a:lvl1pPr>
          </a:lstStyle>
          <a:p>
            <a:pPr marL="0" marR="0" indent="0" algn="l">
              <a:lnSpc>
                <a:spcPts val="800"/>
              </a:lnSpc>
              <a:spcAft>
                <a:spcPts val="0"/>
              </a:spcAft>
            </a:pPr>
            <a:r>
              <a:rPr lang="en-US" sz="599" spc="0">
                <a:solidFill>
                  <a:srgbClr val="213640"/>
                </a:solidFill>
                <a:latin typeface="Arial Narrow" panose="02020603050405020304" pitchFamily="2"/>
              </a:rPr>
              <a:t>This hour-long webinar explores the identification and provision for children with Speech, Language and Communication needs (SLCN) in the Early Years. It is relevant for EY SENCOs and practitioners from PVI settings, childminders and EY Foundation teachers. </a:t>
            </a:r>
          </a:p>
        </p:txBody>
      </p:sp>
      <p:sp>
        <p:nvSpPr>
          <p:cNvPr id="29" name="Text Placeholder 28"/>
          <p:cNvSpPr>
            <a:spLocks noGrp="1"/>
          </p:cNvSpPr>
          <p:nvPr>
            <p:ph type="body" idx="10"/>
          </p:nvPr>
        </p:nvSpPr>
        <p:spPr>
          <a:xfrm>
            <a:off x="1430999" y="3606928"/>
            <a:ext cx="1389725" cy="165836"/>
          </a:xfrm>
          <a:prstGeom prst="rect">
            <a:avLst/>
          </a:prstGeom>
          <a:noFill/>
          <a:ln w="0" cmpd="sng">
            <a:noFill/>
            <a:prstDash val="solid"/>
          </a:ln>
        </p:spPr>
        <p:txBody>
          <a:bodyPr vert="horz" lIns="0" tIns="34290" rIns="0" bIns="0" anchor="t"/>
          <a:lstStyle>
            <a:lvl1pPr marL="39100" marR="0" indent="0" algn="l">
              <a:lnSpc>
                <a:spcPts val="770"/>
              </a:lnSpc>
              <a:spcAft>
                <a:spcPts val="265"/>
              </a:spcAft>
              <a:defRPr/>
            </a:lvl1pPr>
          </a:lstStyle>
          <a:p>
            <a:pPr marL="45720" marR="0" indent="0" algn="l">
              <a:lnSpc>
                <a:spcPts val="900"/>
              </a:lnSpc>
              <a:spcAft>
                <a:spcPts val="310"/>
              </a:spcAft>
            </a:pPr>
            <a:r>
              <a:rPr lang="en-US" sz="556" b="1" spc="0">
                <a:solidFill>
                  <a:srgbClr val="164BA0"/>
                </a:solidFill>
                <a:latin typeface="Arial Narrow" panose="02020603050405020304" pitchFamily="2"/>
              </a:rPr>
              <a:t>INFO </a:t>
            </a:r>
            <a:r>
              <a:rPr lang="en-US" sz="770" b="1" spc="0">
                <a:solidFill>
                  <a:srgbClr val="164BA0"/>
                </a:solidFill>
                <a:latin typeface="Arial" panose="02020603050405020304" pitchFamily="2"/>
              </a:rPr>
              <a:t>• </a:t>
            </a:r>
            <a:r>
              <a:rPr lang="en-US" sz="556" b="1" spc="0">
                <a:solidFill>
                  <a:srgbClr val="164BA0"/>
                </a:solidFill>
                <a:latin typeface="Arial Narrow" panose="02020603050405020304" pitchFamily="2"/>
              </a:rPr>
              <a:t>BOOKING: </a:t>
            </a:r>
            <a:r>
              <a:rPr lang="en-US" sz="513" u="sng" spc="0">
                <a:solidFill>
                  <a:srgbClr val="0000FF"/>
                </a:solidFill>
                <a:latin typeface="Arial Narrow" panose="02020603050405020304" pitchFamily="2"/>
              </a:rPr>
              <a:t>nasen.org.uk/page/catch-up-cpdl</a:t>
            </a:r>
            <a:r>
              <a:rPr lang="en-US" sz="100" spc="0">
                <a:solidFill>
                  <a:srgbClr val="164BA0"/>
                </a:solidFill>
                <a:latin typeface="Arial Narrow" panose="02020603050405020304" pitchFamily="2"/>
              </a:rPr>
              <a:t> </a:t>
            </a:r>
          </a:p>
        </p:txBody>
      </p:sp>
      <p:sp>
        <p:nvSpPr>
          <p:cNvPr id="30" name="Text Placeholder 29"/>
          <p:cNvSpPr>
            <a:spLocks noGrp="1"/>
          </p:cNvSpPr>
          <p:nvPr>
            <p:ph type="body" idx="10"/>
          </p:nvPr>
        </p:nvSpPr>
        <p:spPr>
          <a:xfrm>
            <a:off x="1430999" y="5704636"/>
            <a:ext cx="1624333" cy="583304"/>
          </a:xfrm>
          <a:prstGeom prst="rect">
            <a:avLst/>
          </a:prstGeom>
          <a:noFill/>
          <a:ln w="0" cmpd="sng">
            <a:noFill/>
            <a:prstDash val="solid"/>
          </a:ln>
        </p:spPr>
        <p:txBody>
          <a:bodyPr vert="horz" lIns="0" tIns="0" rIns="0" bIns="0" anchor="t"/>
          <a:lstStyle>
            <a:lvl1pPr marL="0" marR="0" indent="0" algn="just">
              <a:lnSpc>
                <a:spcPts val="684"/>
              </a:lnSpc>
              <a:spcAft>
                <a:spcPts val="0"/>
              </a:spcAft>
              <a:defRPr/>
            </a:lvl1pPr>
          </a:lstStyle>
          <a:p>
            <a:pPr marL="0" marR="0" indent="0" algn="just">
              <a:lnSpc>
                <a:spcPts val="800"/>
              </a:lnSpc>
              <a:spcAft>
                <a:spcPts val="0"/>
              </a:spcAft>
            </a:pPr>
            <a:r>
              <a:rPr lang="en-US" sz="599" spc="17">
                <a:solidFill>
                  <a:srgbClr val="213640"/>
                </a:solidFill>
                <a:latin typeface="Arial Narrow" panose="02020603050405020304" pitchFamily="2"/>
              </a:rPr>
              <a:t>This webinar, suitable for all staff, will provide an in-depth explanation of what is meant by neurodiversity and different ways of thinking and seeing the world. It will also critically evaluate current conceptualisations of SEND and how stereotypes and stigma can impact children and young people. </a:t>
            </a:r>
          </a:p>
        </p:txBody>
      </p:sp>
      <p:sp>
        <p:nvSpPr>
          <p:cNvPr id="31" name="Text Placeholder 30"/>
          <p:cNvSpPr>
            <a:spLocks noGrp="1"/>
          </p:cNvSpPr>
          <p:nvPr>
            <p:ph type="body" idx="10"/>
          </p:nvPr>
        </p:nvSpPr>
        <p:spPr>
          <a:xfrm>
            <a:off x="1430999" y="6381798"/>
            <a:ext cx="1055735" cy="165836"/>
          </a:xfrm>
          <a:prstGeom prst="rect">
            <a:avLst/>
          </a:prstGeom>
          <a:noFill/>
          <a:ln w="0" cmpd="sng">
            <a:noFill/>
            <a:prstDash val="solid"/>
          </a:ln>
        </p:spPr>
        <p:txBody>
          <a:bodyPr vert="horz" lIns="0" tIns="34925" rIns="0" bIns="0" anchor="t"/>
          <a:lstStyle>
            <a:lvl1pPr marL="39100" marR="0" indent="0" algn="l">
              <a:lnSpc>
                <a:spcPts val="770"/>
              </a:lnSpc>
              <a:spcAft>
                <a:spcPts val="218"/>
              </a:spcAft>
              <a:defRPr/>
            </a:lvl1pPr>
          </a:lstStyle>
          <a:p>
            <a:pPr marL="45720" marR="0" indent="0" algn="l">
              <a:lnSpc>
                <a:spcPts val="900"/>
              </a:lnSpc>
              <a:spcAft>
                <a:spcPts val="255"/>
              </a:spcAft>
            </a:pPr>
            <a:r>
              <a:rPr lang="en-US" sz="556" b="1" spc="-9">
                <a:solidFill>
                  <a:srgbClr val="F16E1E"/>
                </a:solidFill>
                <a:latin typeface="Arial Narrow" panose="02020603050405020304" pitchFamily="2"/>
              </a:rPr>
              <a:t>INFO </a:t>
            </a:r>
            <a:r>
              <a:rPr lang="en-US" sz="770" b="1" spc="-9">
                <a:solidFill>
                  <a:srgbClr val="F16E1E"/>
                </a:solidFill>
                <a:latin typeface="Arial" panose="02020603050405020304" pitchFamily="2"/>
              </a:rPr>
              <a:t>• </a:t>
            </a:r>
            <a:r>
              <a:rPr lang="en-US" sz="556" b="1" spc="-9">
                <a:solidFill>
                  <a:srgbClr val="F16E1E"/>
                </a:solidFill>
                <a:latin typeface="Arial Narrow" panose="02020603050405020304" pitchFamily="2"/>
              </a:rPr>
              <a:t>BOOKING: </a:t>
            </a:r>
            <a:r>
              <a:rPr lang="en-US" sz="513" u="sng" spc="-9">
                <a:solidFill>
                  <a:srgbClr val="0000FF"/>
                </a:solidFill>
                <a:latin typeface="Arial Narrow" panose="02020603050405020304" pitchFamily="2"/>
              </a:rPr>
              <a:t>nasen.org.uk/events</a:t>
            </a:r>
            <a:r>
              <a:rPr lang="en-US" sz="100" spc="-9">
                <a:solidFill>
                  <a:srgbClr val="F16E1E"/>
                </a:solidFill>
                <a:latin typeface="Arial Narrow" panose="02020603050405020304" pitchFamily="2"/>
              </a:rPr>
              <a:t> </a:t>
            </a:r>
          </a:p>
        </p:txBody>
      </p:sp>
      <p:sp>
        <p:nvSpPr>
          <p:cNvPr id="32" name="Text Placeholder 31"/>
          <p:cNvSpPr>
            <a:spLocks noGrp="1"/>
          </p:cNvSpPr>
          <p:nvPr>
            <p:ph type="body" idx="10"/>
          </p:nvPr>
        </p:nvSpPr>
        <p:spPr>
          <a:xfrm>
            <a:off x="5281390" y="1772946"/>
            <a:ext cx="1694389" cy="385798"/>
          </a:xfrm>
          <a:prstGeom prst="rect">
            <a:avLst/>
          </a:prstGeom>
          <a:noFill/>
          <a:ln w="0" cmpd="sng">
            <a:noFill/>
            <a:prstDash val="solid"/>
          </a:ln>
        </p:spPr>
        <p:txBody>
          <a:bodyPr vert="horz" lIns="0" tIns="0" rIns="0" bIns="0" anchor="t"/>
          <a:lstStyle>
            <a:lvl1pPr marL="0" marR="0" indent="0" algn="just">
              <a:lnSpc>
                <a:spcPts val="684"/>
              </a:lnSpc>
              <a:spcAft>
                <a:spcPts val="0"/>
              </a:spcAft>
              <a:defRPr/>
            </a:lvl1pPr>
          </a:lstStyle>
          <a:p>
            <a:pPr marL="0" marR="0" indent="0" algn="just">
              <a:lnSpc>
                <a:spcPts val="800"/>
              </a:lnSpc>
              <a:spcAft>
                <a:spcPts val="0"/>
              </a:spcAft>
            </a:pPr>
            <a:r>
              <a:rPr lang="en-US" sz="599" spc="13">
                <a:solidFill>
                  <a:srgbClr val="213640"/>
                </a:solidFill>
                <a:latin typeface="Arial Narrow" panose="02020603050405020304" pitchFamily="2"/>
              </a:rPr>
              <a:t>An introduction to SEND in the Early Years. This session will include Early Years SEND legislation, the role of the SENCO and Key Person, identifying SEN, the graduated approach and relationships with parents </a:t>
            </a:r>
          </a:p>
        </p:txBody>
      </p:sp>
      <p:sp>
        <p:nvSpPr>
          <p:cNvPr id="33" name="Text Placeholder 32"/>
          <p:cNvSpPr>
            <a:spLocks noGrp="1"/>
          </p:cNvSpPr>
          <p:nvPr>
            <p:ph type="body" idx="10"/>
          </p:nvPr>
        </p:nvSpPr>
        <p:spPr>
          <a:xfrm>
            <a:off x="5278674" y="2219205"/>
            <a:ext cx="1389182" cy="165836"/>
          </a:xfrm>
          <a:prstGeom prst="rect">
            <a:avLst/>
          </a:prstGeom>
          <a:noFill/>
          <a:ln w="0" cmpd="sng">
            <a:noFill/>
            <a:prstDash val="solid"/>
          </a:ln>
        </p:spPr>
        <p:txBody>
          <a:bodyPr vert="horz" lIns="0" tIns="34925" rIns="0" bIns="0" anchor="t"/>
          <a:lstStyle>
            <a:lvl1pPr marL="39100" marR="0" indent="0" algn="l">
              <a:lnSpc>
                <a:spcPts val="770"/>
              </a:lnSpc>
              <a:spcAft>
                <a:spcPts val="218"/>
              </a:spcAft>
              <a:defRPr/>
            </a:lvl1pPr>
          </a:lstStyle>
          <a:p>
            <a:pPr marL="45720" marR="0" indent="0" algn="l">
              <a:lnSpc>
                <a:spcPts val="900"/>
              </a:lnSpc>
              <a:spcAft>
                <a:spcPts val="255"/>
              </a:spcAft>
            </a:pPr>
            <a:r>
              <a:rPr lang="en-US" sz="556" b="1" spc="0">
                <a:solidFill>
                  <a:srgbClr val="164BA0"/>
                </a:solidFill>
                <a:latin typeface="Arial Narrow" panose="02020603050405020304" pitchFamily="2"/>
              </a:rPr>
              <a:t>INFO </a:t>
            </a:r>
            <a:r>
              <a:rPr lang="en-US" sz="770" b="1" spc="0">
                <a:solidFill>
                  <a:srgbClr val="164BA0"/>
                </a:solidFill>
                <a:latin typeface="Arial" panose="02020603050405020304" pitchFamily="2"/>
              </a:rPr>
              <a:t>• </a:t>
            </a:r>
            <a:r>
              <a:rPr lang="en-US" sz="556" b="1" spc="0">
                <a:solidFill>
                  <a:srgbClr val="164BA0"/>
                </a:solidFill>
                <a:latin typeface="Arial Narrow" panose="02020603050405020304" pitchFamily="2"/>
              </a:rPr>
              <a:t>BOOKING: </a:t>
            </a:r>
            <a:r>
              <a:rPr lang="en-US" sz="513" u="sng" spc="0">
                <a:solidFill>
                  <a:srgbClr val="0000FF"/>
                </a:solidFill>
                <a:latin typeface="Arial Narrow" panose="02020603050405020304" pitchFamily="2"/>
              </a:rPr>
              <a:t>nasen.org.uk/page/catch-up-cpdl</a:t>
            </a:r>
            <a:r>
              <a:rPr lang="en-US" sz="100" spc="0">
                <a:solidFill>
                  <a:srgbClr val="164BA0"/>
                </a:solidFill>
                <a:latin typeface="Arial Narrow" panose="02020603050405020304" pitchFamily="2"/>
              </a:rPr>
              <a:t> </a:t>
            </a:r>
          </a:p>
        </p:txBody>
      </p:sp>
      <p:sp>
        <p:nvSpPr>
          <p:cNvPr id="34" name="Text Placeholder 33"/>
          <p:cNvSpPr>
            <a:spLocks noGrp="1"/>
          </p:cNvSpPr>
          <p:nvPr>
            <p:ph type="body" idx="10"/>
          </p:nvPr>
        </p:nvSpPr>
        <p:spPr>
          <a:xfrm>
            <a:off x="5281390" y="3061052"/>
            <a:ext cx="1691674" cy="484839"/>
          </a:xfrm>
          <a:prstGeom prst="rect">
            <a:avLst/>
          </a:prstGeom>
          <a:noFill/>
          <a:ln w="0" cmpd="sng">
            <a:noFill/>
            <a:prstDash val="solid"/>
          </a:ln>
        </p:spPr>
        <p:txBody>
          <a:bodyPr vert="horz" lIns="0" tIns="0" rIns="0" bIns="0" anchor="t"/>
          <a:lstStyle>
            <a:lvl1pPr marL="0" marR="0" indent="0" algn="l">
              <a:lnSpc>
                <a:spcPts val="684"/>
              </a:lnSpc>
              <a:spcAft>
                <a:spcPts val="0"/>
              </a:spcAft>
              <a:defRPr/>
            </a:lvl1pPr>
          </a:lstStyle>
          <a:p>
            <a:pPr marL="0" marR="0" indent="0" algn="l">
              <a:lnSpc>
                <a:spcPts val="800"/>
              </a:lnSpc>
              <a:spcAft>
                <a:spcPts val="0"/>
              </a:spcAft>
            </a:pPr>
            <a:r>
              <a:rPr lang="en-US" sz="599" spc="21">
                <a:solidFill>
                  <a:srgbClr val="213640"/>
                </a:solidFill>
                <a:latin typeface="Arial Narrow" panose="02020603050405020304" pitchFamily="2"/>
              </a:rPr>
              <a:t>This course is the first of five sessions (including a live group discussion/shared practice session) that would be suitable for more experienced SENCOs, or those who have completed Part 1 of this series and who want to continue their strategic approach to SEND. </a:t>
            </a:r>
          </a:p>
        </p:txBody>
      </p:sp>
      <p:sp>
        <p:nvSpPr>
          <p:cNvPr id="35" name="Text Placeholder 34"/>
          <p:cNvSpPr>
            <a:spLocks noGrp="1"/>
          </p:cNvSpPr>
          <p:nvPr>
            <p:ph type="body" idx="10"/>
          </p:nvPr>
        </p:nvSpPr>
        <p:spPr>
          <a:xfrm>
            <a:off x="5278675" y="3606928"/>
            <a:ext cx="1058450" cy="165836"/>
          </a:xfrm>
          <a:prstGeom prst="rect">
            <a:avLst/>
          </a:prstGeom>
          <a:noFill/>
          <a:ln w="0" cmpd="sng">
            <a:noFill/>
            <a:prstDash val="solid"/>
          </a:ln>
        </p:spPr>
        <p:txBody>
          <a:bodyPr vert="horz" lIns="0" tIns="34290" rIns="0" bIns="0" anchor="t"/>
          <a:lstStyle>
            <a:lvl1pPr marL="39100" marR="0" indent="0" algn="l">
              <a:lnSpc>
                <a:spcPts val="770"/>
              </a:lnSpc>
              <a:spcAft>
                <a:spcPts val="265"/>
              </a:spcAft>
              <a:defRPr/>
            </a:lvl1pPr>
          </a:lstStyle>
          <a:p>
            <a:pPr marL="45720" marR="0" indent="0" algn="l">
              <a:lnSpc>
                <a:spcPts val="900"/>
              </a:lnSpc>
              <a:spcAft>
                <a:spcPts val="310"/>
              </a:spcAft>
            </a:pPr>
            <a:r>
              <a:rPr lang="en-US" sz="556" b="1" spc="-9">
                <a:solidFill>
                  <a:srgbClr val="F16E1E"/>
                </a:solidFill>
                <a:latin typeface="Arial Narrow" panose="02020603050405020304" pitchFamily="2"/>
              </a:rPr>
              <a:t>INFO </a:t>
            </a:r>
            <a:r>
              <a:rPr lang="en-US" sz="770" b="1" spc="-9">
                <a:solidFill>
                  <a:srgbClr val="F16E1E"/>
                </a:solidFill>
                <a:latin typeface="Arial" panose="02020603050405020304" pitchFamily="2"/>
              </a:rPr>
              <a:t>• </a:t>
            </a:r>
            <a:r>
              <a:rPr lang="en-US" sz="556" b="1" spc="-9">
                <a:solidFill>
                  <a:srgbClr val="F16E1E"/>
                </a:solidFill>
                <a:latin typeface="Arial Narrow" panose="02020603050405020304" pitchFamily="2"/>
              </a:rPr>
              <a:t>BOOKING: </a:t>
            </a:r>
            <a:r>
              <a:rPr lang="en-US" sz="513" u="sng" spc="-9">
                <a:solidFill>
                  <a:srgbClr val="0000FF"/>
                </a:solidFill>
                <a:latin typeface="Arial Narrow" panose="02020603050405020304" pitchFamily="2"/>
              </a:rPr>
              <a:t>nasen.org.uk/events</a:t>
            </a:r>
            <a:r>
              <a:rPr lang="en-US" sz="100" spc="-9">
                <a:solidFill>
                  <a:srgbClr val="F16E1E"/>
                </a:solidFill>
                <a:latin typeface="Arial Narrow" panose="02020603050405020304" pitchFamily="2"/>
              </a:rPr>
              <a:t> </a:t>
            </a:r>
          </a:p>
        </p:txBody>
      </p:sp>
      <p:sp>
        <p:nvSpPr>
          <p:cNvPr id="36" name="Text Placeholder 35"/>
          <p:cNvSpPr>
            <a:spLocks noGrp="1"/>
          </p:cNvSpPr>
          <p:nvPr>
            <p:ph type="body" idx="10"/>
          </p:nvPr>
        </p:nvSpPr>
        <p:spPr>
          <a:xfrm>
            <a:off x="7204956" y="1543194"/>
            <a:ext cx="1686786" cy="582153"/>
          </a:xfrm>
          <a:prstGeom prst="rect">
            <a:avLst/>
          </a:prstGeom>
          <a:noFill/>
          <a:ln w="0" cmpd="sng">
            <a:noFill/>
            <a:prstDash val="solid"/>
          </a:ln>
        </p:spPr>
        <p:txBody>
          <a:bodyPr vert="horz" lIns="0" tIns="0" rIns="0" bIns="0" anchor="t"/>
          <a:lstStyle>
            <a:lvl1pPr marL="0" marR="0" indent="0" algn="l">
              <a:lnSpc>
                <a:spcPts val="684"/>
              </a:lnSpc>
              <a:spcAft>
                <a:spcPts val="0"/>
              </a:spcAft>
              <a:defRPr/>
            </a:lvl1pPr>
          </a:lstStyle>
          <a:p>
            <a:pPr marL="0" marR="0" indent="0" algn="l">
              <a:lnSpc>
                <a:spcPts val="800"/>
              </a:lnSpc>
              <a:spcAft>
                <a:spcPts val="0"/>
              </a:spcAft>
            </a:pPr>
            <a:r>
              <a:rPr lang="en-US" sz="599" spc="17">
                <a:solidFill>
                  <a:srgbClr val="213640"/>
                </a:solidFill>
                <a:latin typeface="Arial Narrow" panose="02020603050405020304" pitchFamily="2"/>
              </a:rPr>
              <a:t>Interoception, often referred to as our eight sensory system, is an increasingly important focus for work exploring social and emotional wellbeing. Our understanding of internal sensory signals plays a fundamental role in our understanding of ourselves and others. This course is suitable for all staff in all settings. </a:t>
            </a:r>
          </a:p>
        </p:txBody>
      </p:sp>
      <p:sp>
        <p:nvSpPr>
          <p:cNvPr id="37" name="Text Placeholder 36"/>
          <p:cNvSpPr>
            <a:spLocks noGrp="1"/>
          </p:cNvSpPr>
          <p:nvPr>
            <p:ph type="body" idx="10"/>
          </p:nvPr>
        </p:nvSpPr>
        <p:spPr>
          <a:xfrm>
            <a:off x="7202241" y="2219205"/>
            <a:ext cx="1389725" cy="165836"/>
          </a:xfrm>
          <a:prstGeom prst="rect">
            <a:avLst/>
          </a:prstGeom>
          <a:noFill/>
          <a:ln w="0" cmpd="sng">
            <a:noFill/>
            <a:prstDash val="solid"/>
          </a:ln>
        </p:spPr>
        <p:txBody>
          <a:bodyPr vert="horz" lIns="0" tIns="34925" rIns="0" bIns="0" anchor="t"/>
          <a:lstStyle>
            <a:lvl1pPr marL="39100" marR="0" indent="0" algn="l">
              <a:lnSpc>
                <a:spcPts val="770"/>
              </a:lnSpc>
              <a:spcAft>
                <a:spcPts val="218"/>
              </a:spcAft>
              <a:defRPr/>
            </a:lvl1pPr>
          </a:lstStyle>
          <a:p>
            <a:pPr marL="45720" marR="0" indent="0" algn="l">
              <a:lnSpc>
                <a:spcPts val="900"/>
              </a:lnSpc>
              <a:spcAft>
                <a:spcPts val="255"/>
              </a:spcAft>
            </a:pPr>
            <a:r>
              <a:rPr lang="en-US" sz="556" b="1" spc="0">
                <a:solidFill>
                  <a:srgbClr val="F16E1E"/>
                </a:solidFill>
                <a:latin typeface="Arial Narrow" panose="02020603050405020304" pitchFamily="2"/>
              </a:rPr>
              <a:t>INFO </a:t>
            </a:r>
            <a:r>
              <a:rPr lang="en-US" sz="770" b="1" spc="0">
                <a:solidFill>
                  <a:srgbClr val="F16E1E"/>
                </a:solidFill>
                <a:latin typeface="Arial" panose="02020603050405020304" pitchFamily="2"/>
              </a:rPr>
              <a:t>• </a:t>
            </a:r>
            <a:r>
              <a:rPr lang="en-US" sz="556" b="1" spc="0">
                <a:solidFill>
                  <a:srgbClr val="F16E1E"/>
                </a:solidFill>
                <a:latin typeface="Arial Narrow" panose="02020603050405020304" pitchFamily="2"/>
              </a:rPr>
              <a:t>BOOKING: </a:t>
            </a:r>
            <a:r>
              <a:rPr lang="en-US" sz="513" u="sng" spc="0">
                <a:solidFill>
                  <a:srgbClr val="0000FF"/>
                </a:solidFill>
                <a:latin typeface="Arial Narrow" panose="02020603050405020304" pitchFamily="2"/>
              </a:rPr>
              <a:t>nasen.org.uk/page/catch-up-cpdl</a:t>
            </a:r>
            <a:r>
              <a:rPr lang="en-US" sz="100" spc="0">
                <a:solidFill>
                  <a:srgbClr val="F16E1E"/>
                </a:solidFill>
                <a:latin typeface="Arial Narrow" panose="02020603050405020304" pitchFamily="2"/>
              </a:rPr>
              <a:t> </a:t>
            </a:r>
          </a:p>
        </p:txBody>
      </p:sp>
      <p:sp>
        <p:nvSpPr>
          <p:cNvPr id="38" name="Text Placeholder 37"/>
          <p:cNvSpPr>
            <a:spLocks noGrp="1"/>
          </p:cNvSpPr>
          <p:nvPr>
            <p:ph type="body" idx="10"/>
          </p:nvPr>
        </p:nvSpPr>
        <p:spPr>
          <a:xfrm>
            <a:off x="7204956" y="2929189"/>
            <a:ext cx="1723172" cy="293668"/>
          </a:xfrm>
          <a:prstGeom prst="rect">
            <a:avLst/>
          </a:prstGeom>
          <a:noFill/>
          <a:ln w="0" cmpd="sng">
            <a:noFill/>
            <a:prstDash val="solid"/>
          </a:ln>
        </p:spPr>
        <p:txBody>
          <a:bodyPr vert="horz" lIns="0" tIns="635" rIns="0" bIns="0" anchor="t"/>
          <a:lstStyle>
            <a:lvl1pPr marL="0" marR="0" indent="0" algn="just">
              <a:lnSpc>
                <a:spcPts val="684"/>
              </a:lnSpc>
              <a:spcAft>
                <a:spcPts val="0"/>
              </a:spcAft>
              <a:defRPr/>
            </a:lvl1pPr>
          </a:lstStyle>
          <a:p>
            <a:pPr marL="0" marR="0" indent="0" algn="just">
              <a:lnSpc>
                <a:spcPts val="800"/>
              </a:lnSpc>
              <a:spcAft>
                <a:spcPts val="0"/>
              </a:spcAft>
            </a:pPr>
            <a:r>
              <a:rPr lang="en-US" sz="599" spc="21">
                <a:solidFill>
                  <a:srgbClr val="213640"/>
                </a:solidFill>
                <a:latin typeface="Arial Narrow" panose="02020603050405020304" pitchFamily="2"/>
              </a:rPr>
              <a:t>This session, suitable for SENCOs, teachers and support staff, will introduce dyscalculia, how it might be identified and some introductory ideas for support. </a:t>
            </a:r>
          </a:p>
        </p:txBody>
      </p:sp>
      <p:sp>
        <p:nvSpPr>
          <p:cNvPr id="39" name="Text Placeholder 38"/>
          <p:cNvSpPr>
            <a:spLocks noGrp="1"/>
          </p:cNvSpPr>
          <p:nvPr>
            <p:ph type="body" idx="10"/>
          </p:nvPr>
        </p:nvSpPr>
        <p:spPr>
          <a:xfrm>
            <a:off x="7202241" y="3606928"/>
            <a:ext cx="1058450" cy="165836"/>
          </a:xfrm>
          <a:prstGeom prst="rect">
            <a:avLst/>
          </a:prstGeom>
          <a:noFill/>
          <a:ln w="0" cmpd="sng">
            <a:noFill/>
            <a:prstDash val="solid"/>
          </a:ln>
        </p:spPr>
        <p:txBody>
          <a:bodyPr vert="horz" lIns="0" tIns="34290" rIns="0" bIns="0" anchor="t"/>
          <a:lstStyle>
            <a:lvl1pPr marL="39100" marR="0" indent="0" algn="l">
              <a:lnSpc>
                <a:spcPts val="770"/>
              </a:lnSpc>
              <a:spcAft>
                <a:spcPts val="265"/>
              </a:spcAft>
              <a:defRPr/>
            </a:lvl1pPr>
          </a:lstStyle>
          <a:p>
            <a:pPr marL="45720" marR="0" indent="0" algn="l">
              <a:lnSpc>
                <a:spcPts val="900"/>
              </a:lnSpc>
              <a:spcAft>
                <a:spcPts val="310"/>
              </a:spcAft>
            </a:pPr>
            <a:r>
              <a:rPr lang="en-US" sz="556" b="1" spc="-9">
                <a:solidFill>
                  <a:srgbClr val="F16E1E"/>
                </a:solidFill>
                <a:latin typeface="Arial Narrow" panose="02020603050405020304" pitchFamily="2"/>
              </a:rPr>
              <a:t>INFO </a:t>
            </a:r>
            <a:r>
              <a:rPr lang="en-US" sz="770" b="1" spc="-9">
                <a:solidFill>
                  <a:srgbClr val="F16E1E"/>
                </a:solidFill>
                <a:latin typeface="Arial" panose="02020603050405020304" pitchFamily="2"/>
              </a:rPr>
              <a:t>• </a:t>
            </a:r>
            <a:r>
              <a:rPr lang="en-US" sz="556" b="1" spc="-9">
                <a:solidFill>
                  <a:srgbClr val="F16E1E"/>
                </a:solidFill>
                <a:latin typeface="Arial Narrow" panose="02020603050405020304" pitchFamily="2"/>
              </a:rPr>
              <a:t>BOOKING: </a:t>
            </a:r>
            <a:r>
              <a:rPr lang="en-US" sz="513" u="sng" spc="-9">
                <a:solidFill>
                  <a:srgbClr val="0000FF"/>
                </a:solidFill>
                <a:latin typeface="Arial Narrow" panose="02020603050405020304" pitchFamily="2"/>
              </a:rPr>
              <a:t>nasen.org.uk/events</a:t>
            </a:r>
            <a:r>
              <a:rPr lang="en-US" sz="100" spc="-9">
                <a:solidFill>
                  <a:srgbClr val="F16E1E"/>
                </a:solidFill>
                <a:latin typeface="Arial Narrow" panose="02020603050405020304" pitchFamily="2"/>
              </a:rPr>
              <a:t> </a:t>
            </a:r>
          </a:p>
        </p:txBody>
      </p:sp>
      <p:sp>
        <p:nvSpPr>
          <p:cNvPr id="40" name="Text Placeholder 39"/>
          <p:cNvSpPr>
            <a:spLocks noGrp="1"/>
          </p:cNvSpPr>
          <p:nvPr>
            <p:ph type="body" idx="10"/>
          </p:nvPr>
        </p:nvSpPr>
        <p:spPr>
          <a:xfrm>
            <a:off x="1430999" y="1772946"/>
            <a:ext cx="1694389" cy="385798"/>
          </a:xfrm>
          <a:prstGeom prst="rect">
            <a:avLst/>
          </a:prstGeom>
          <a:noFill/>
          <a:ln w="0" cmpd="sng">
            <a:noFill/>
            <a:prstDash val="solid"/>
          </a:ln>
        </p:spPr>
        <p:txBody>
          <a:bodyPr vert="horz" lIns="0" tIns="0" rIns="0" bIns="0" anchor="t"/>
          <a:lstStyle>
            <a:lvl1pPr marL="0" marR="0" indent="0" algn="just">
              <a:lnSpc>
                <a:spcPts val="684"/>
              </a:lnSpc>
              <a:spcAft>
                <a:spcPts val="0"/>
              </a:spcAft>
              <a:defRPr/>
            </a:lvl1pPr>
          </a:lstStyle>
          <a:p>
            <a:pPr marL="0" marR="0" indent="0" algn="just">
              <a:lnSpc>
                <a:spcPts val="800"/>
              </a:lnSpc>
              <a:spcAft>
                <a:spcPts val="0"/>
              </a:spcAft>
            </a:pPr>
            <a:r>
              <a:rPr lang="en-US" sz="599" spc="13">
                <a:solidFill>
                  <a:srgbClr val="213640"/>
                </a:solidFill>
                <a:latin typeface="Arial Narrow" panose="02020603050405020304" pitchFamily="2"/>
              </a:rPr>
              <a:t>An introduction to SEND in the Early Years. This session will include Early Years SEND legislation, the role of the SENCO and Key Person, identifying SEN, the graduated approach and relationships with parents </a:t>
            </a:r>
          </a:p>
        </p:txBody>
      </p:sp>
      <p:sp>
        <p:nvSpPr>
          <p:cNvPr id="41" name="Text Placeholder 40"/>
          <p:cNvSpPr>
            <a:spLocks noGrp="1"/>
          </p:cNvSpPr>
          <p:nvPr>
            <p:ph type="body" idx="10"/>
          </p:nvPr>
        </p:nvSpPr>
        <p:spPr>
          <a:xfrm>
            <a:off x="1430999" y="2219205"/>
            <a:ext cx="1389725" cy="165836"/>
          </a:xfrm>
          <a:prstGeom prst="rect">
            <a:avLst/>
          </a:prstGeom>
          <a:noFill/>
          <a:ln w="0" cmpd="sng">
            <a:noFill/>
            <a:prstDash val="solid"/>
          </a:ln>
        </p:spPr>
        <p:txBody>
          <a:bodyPr vert="horz" lIns="0" tIns="34925" rIns="0" bIns="0" anchor="t"/>
          <a:lstStyle>
            <a:lvl1pPr marL="39100" marR="0" indent="0" algn="l">
              <a:lnSpc>
                <a:spcPts val="770"/>
              </a:lnSpc>
              <a:spcAft>
                <a:spcPts val="218"/>
              </a:spcAft>
              <a:defRPr/>
            </a:lvl1pPr>
          </a:lstStyle>
          <a:p>
            <a:pPr marL="45720" marR="0" indent="0" algn="l">
              <a:lnSpc>
                <a:spcPts val="900"/>
              </a:lnSpc>
              <a:spcAft>
                <a:spcPts val="255"/>
              </a:spcAft>
            </a:pPr>
            <a:r>
              <a:rPr lang="en-US" sz="556" b="1" spc="0">
                <a:solidFill>
                  <a:srgbClr val="164BA0"/>
                </a:solidFill>
                <a:latin typeface="Arial Narrow" panose="02020603050405020304" pitchFamily="2"/>
              </a:rPr>
              <a:t>INFO </a:t>
            </a:r>
            <a:r>
              <a:rPr lang="en-US" sz="770" b="1" spc="0">
                <a:solidFill>
                  <a:srgbClr val="164BA0"/>
                </a:solidFill>
                <a:latin typeface="Arial" panose="02020603050405020304" pitchFamily="2"/>
              </a:rPr>
              <a:t>• </a:t>
            </a:r>
            <a:r>
              <a:rPr lang="en-US" sz="556" b="1" spc="0">
                <a:solidFill>
                  <a:srgbClr val="164BA0"/>
                </a:solidFill>
                <a:latin typeface="Arial Narrow" panose="02020603050405020304" pitchFamily="2"/>
              </a:rPr>
              <a:t>BOOKING: </a:t>
            </a:r>
            <a:r>
              <a:rPr lang="en-US" sz="513" u="sng" spc="0">
                <a:solidFill>
                  <a:srgbClr val="0000FF"/>
                </a:solidFill>
                <a:latin typeface="Arial Narrow" panose="02020603050405020304" pitchFamily="2"/>
              </a:rPr>
              <a:t>nasen.org.uk/page/catch-up-cpdl</a:t>
            </a:r>
            <a:r>
              <a:rPr lang="en-US" sz="100" spc="0">
                <a:solidFill>
                  <a:srgbClr val="164BA0"/>
                </a:solidFill>
                <a:latin typeface="Arial Narrow" panose="02020603050405020304" pitchFamily="2"/>
              </a:rPr>
              <a:t> </a:t>
            </a:r>
          </a:p>
        </p:txBody>
      </p:sp>
      <p:sp>
        <p:nvSpPr>
          <p:cNvPr id="42" name="Text Placeholder 41"/>
          <p:cNvSpPr>
            <a:spLocks noGrp="1"/>
          </p:cNvSpPr>
          <p:nvPr>
            <p:ph type="body" idx="10"/>
          </p:nvPr>
        </p:nvSpPr>
        <p:spPr>
          <a:xfrm>
            <a:off x="1430999" y="4447047"/>
            <a:ext cx="1650400" cy="483688"/>
          </a:xfrm>
          <a:prstGeom prst="rect">
            <a:avLst/>
          </a:prstGeom>
          <a:noFill/>
          <a:ln w="0" cmpd="sng">
            <a:noFill/>
            <a:prstDash val="solid"/>
          </a:ln>
        </p:spPr>
        <p:txBody>
          <a:bodyPr vert="horz" lIns="0" tIns="0" rIns="0" bIns="0" anchor="t"/>
          <a:lstStyle>
            <a:lvl1pPr marL="0" marR="0" indent="0" algn="l">
              <a:lnSpc>
                <a:spcPts val="684"/>
              </a:lnSpc>
              <a:spcAft>
                <a:spcPts val="0"/>
              </a:spcAft>
              <a:defRPr/>
            </a:lvl1pPr>
          </a:lstStyle>
          <a:p>
            <a:pPr marL="0" marR="0" indent="0" algn="l">
              <a:lnSpc>
                <a:spcPts val="800"/>
              </a:lnSpc>
              <a:spcAft>
                <a:spcPts val="0"/>
              </a:spcAft>
            </a:pPr>
            <a:r>
              <a:rPr lang="en-US" sz="599" spc="17">
                <a:solidFill>
                  <a:srgbClr val="213640"/>
                </a:solidFill>
                <a:latin typeface="Arial Narrow" panose="02020603050405020304" pitchFamily="2"/>
              </a:rPr>
              <a:t>Yvonne Sutton and Jennifer Staunton from School Improvement Liverpool explore the increased demand and ever-changing landscape within the Early Years sector in relation to meeting the needs of children with SEND and their families. </a:t>
            </a:r>
          </a:p>
        </p:txBody>
      </p:sp>
      <p:sp>
        <p:nvSpPr>
          <p:cNvPr id="43" name="Text Placeholder 42"/>
          <p:cNvSpPr>
            <a:spLocks noGrp="1"/>
          </p:cNvSpPr>
          <p:nvPr>
            <p:ph type="body" idx="10"/>
          </p:nvPr>
        </p:nvSpPr>
        <p:spPr>
          <a:xfrm>
            <a:off x="1430999" y="4994651"/>
            <a:ext cx="1055735" cy="165836"/>
          </a:xfrm>
          <a:prstGeom prst="rect">
            <a:avLst/>
          </a:prstGeom>
          <a:noFill/>
          <a:ln w="0" cmpd="sng">
            <a:noFill/>
            <a:prstDash val="solid"/>
          </a:ln>
        </p:spPr>
        <p:txBody>
          <a:bodyPr vert="horz" lIns="0" tIns="34290" rIns="0" bIns="0" anchor="t"/>
          <a:lstStyle>
            <a:lvl1pPr marL="39100" marR="0" indent="0" algn="l">
              <a:lnSpc>
                <a:spcPts val="770"/>
              </a:lnSpc>
              <a:spcAft>
                <a:spcPts val="239"/>
              </a:spcAft>
              <a:defRPr/>
            </a:lvl1pPr>
          </a:lstStyle>
          <a:p>
            <a:pPr marL="45720" marR="0" indent="0" algn="l">
              <a:lnSpc>
                <a:spcPts val="900"/>
              </a:lnSpc>
              <a:spcAft>
                <a:spcPts val="280"/>
              </a:spcAft>
            </a:pPr>
            <a:r>
              <a:rPr lang="en-US" sz="556" b="1" spc="-9">
                <a:solidFill>
                  <a:srgbClr val="164BA0"/>
                </a:solidFill>
                <a:latin typeface="Arial Narrow" panose="02020603050405020304" pitchFamily="2"/>
              </a:rPr>
              <a:t>INFO </a:t>
            </a:r>
            <a:r>
              <a:rPr lang="en-US" sz="770" b="1" spc="-9">
                <a:solidFill>
                  <a:srgbClr val="164BA0"/>
                </a:solidFill>
                <a:latin typeface="Arial" panose="02020603050405020304" pitchFamily="2"/>
              </a:rPr>
              <a:t>• </a:t>
            </a:r>
            <a:r>
              <a:rPr lang="en-US" sz="556" b="1" spc="-9">
                <a:solidFill>
                  <a:srgbClr val="164BA0"/>
                </a:solidFill>
                <a:latin typeface="Arial Narrow" panose="02020603050405020304" pitchFamily="2"/>
              </a:rPr>
              <a:t>BOOKING: </a:t>
            </a:r>
            <a:r>
              <a:rPr lang="en-US" sz="513" u="sng" spc="-9">
                <a:solidFill>
                  <a:srgbClr val="0000FF"/>
                </a:solidFill>
                <a:latin typeface="Arial Narrow" panose="02020603050405020304" pitchFamily="2"/>
              </a:rPr>
              <a:t>nasen.org.uk/events</a:t>
            </a:r>
            <a:r>
              <a:rPr lang="en-US" sz="100" spc="-9">
                <a:solidFill>
                  <a:srgbClr val="164BA0"/>
                </a:solidFill>
                <a:latin typeface="Arial Narrow" panose="02020603050405020304" pitchFamily="2"/>
              </a:rPr>
              <a:t> </a:t>
            </a:r>
          </a:p>
        </p:txBody>
      </p:sp>
      <p:sp>
        <p:nvSpPr>
          <p:cNvPr id="44" name="Text Placeholder 43"/>
          <p:cNvSpPr>
            <a:spLocks noGrp="1"/>
          </p:cNvSpPr>
          <p:nvPr>
            <p:ph type="body" idx="10"/>
          </p:nvPr>
        </p:nvSpPr>
        <p:spPr>
          <a:xfrm>
            <a:off x="3355108" y="1671601"/>
            <a:ext cx="1701992" cy="487143"/>
          </a:xfrm>
          <a:prstGeom prst="rect">
            <a:avLst/>
          </a:prstGeom>
          <a:noFill/>
          <a:ln w="0" cmpd="sng">
            <a:noFill/>
            <a:prstDash val="solid"/>
          </a:ln>
        </p:spPr>
        <p:txBody>
          <a:bodyPr vert="horz" lIns="0" tIns="635" rIns="0" bIns="0" anchor="t"/>
          <a:lstStyle>
            <a:lvl1pPr marL="0" marR="0" indent="0" algn="l">
              <a:lnSpc>
                <a:spcPts val="684"/>
              </a:lnSpc>
              <a:spcAft>
                <a:spcPts val="0"/>
              </a:spcAft>
              <a:defRPr/>
            </a:lvl1pPr>
          </a:lstStyle>
          <a:p>
            <a:pPr marL="0" marR="0" indent="0" algn="l">
              <a:lnSpc>
                <a:spcPts val="800"/>
              </a:lnSpc>
              <a:spcAft>
                <a:spcPts val="0"/>
              </a:spcAft>
            </a:pPr>
            <a:r>
              <a:rPr lang="en-US" sz="599" spc="17">
                <a:solidFill>
                  <a:srgbClr val="213640"/>
                </a:solidFill>
                <a:latin typeface="Arial Narrow" panose="02020603050405020304" pitchFamily="2"/>
              </a:rPr>
              <a:t>This webinar is suitable for school staff who want to build their understanding of the core principles of Universal Design for Learning. It looks at how to plan for the natural variability that will be present in all pupils in all classrooms and how to build flexibility into lessons... </a:t>
            </a:r>
          </a:p>
        </p:txBody>
      </p:sp>
      <p:sp>
        <p:nvSpPr>
          <p:cNvPr id="45" name="Text Placeholder 44"/>
          <p:cNvSpPr>
            <a:spLocks noGrp="1"/>
          </p:cNvSpPr>
          <p:nvPr>
            <p:ph type="body" idx="10"/>
          </p:nvPr>
        </p:nvSpPr>
        <p:spPr>
          <a:xfrm>
            <a:off x="3355108" y="2219205"/>
            <a:ext cx="1389182" cy="165836"/>
          </a:xfrm>
          <a:prstGeom prst="rect">
            <a:avLst/>
          </a:prstGeom>
          <a:noFill/>
          <a:ln w="0" cmpd="sng">
            <a:noFill/>
            <a:prstDash val="solid"/>
          </a:ln>
        </p:spPr>
        <p:txBody>
          <a:bodyPr vert="horz" lIns="0" tIns="34925" rIns="0" bIns="0" anchor="t"/>
          <a:lstStyle>
            <a:lvl1pPr marL="39100" marR="0" indent="0" algn="l">
              <a:lnSpc>
                <a:spcPts val="770"/>
              </a:lnSpc>
              <a:spcAft>
                <a:spcPts val="218"/>
              </a:spcAft>
              <a:defRPr/>
            </a:lvl1pPr>
          </a:lstStyle>
          <a:p>
            <a:pPr marL="45720" marR="0" indent="0" algn="l">
              <a:lnSpc>
                <a:spcPts val="900"/>
              </a:lnSpc>
              <a:spcAft>
                <a:spcPts val="255"/>
              </a:spcAft>
            </a:pPr>
            <a:r>
              <a:rPr lang="en-US" sz="556" b="1" spc="0">
                <a:solidFill>
                  <a:srgbClr val="F16E1E"/>
                </a:solidFill>
                <a:latin typeface="Arial Narrow" panose="02020603050405020304" pitchFamily="2"/>
              </a:rPr>
              <a:t>INFO </a:t>
            </a:r>
            <a:r>
              <a:rPr lang="en-US" sz="770" b="1" spc="0">
                <a:solidFill>
                  <a:srgbClr val="F16E1E"/>
                </a:solidFill>
                <a:latin typeface="Arial" panose="02020603050405020304" pitchFamily="2"/>
              </a:rPr>
              <a:t>• </a:t>
            </a:r>
            <a:r>
              <a:rPr lang="en-US" sz="556" b="1" spc="0">
                <a:solidFill>
                  <a:srgbClr val="F16E1E"/>
                </a:solidFill>
                <a:latin typeface="Arial Narrow" panose="02020603050405020304" pitchFamily="2"/>
              </a:rPr>
              <a:t>BOOKING: </a:t>
            </a:r>
            <a:r>
              <a:rPr lang="en-US" sz="513" u="sng" spc="0">
                <a:solidFill>
                  <a:srgbClr val="0000FF"/>
                </a:solidFill>
                <a:latin typeface="Arial Narrow" panose="02020603050405020304" pitchFamily="2"/>
              </a:rPr>
              <a:t>nasen.org.uk/page/catch-up-cpdl</a:t>
            </a:r>
            <a:r>
              <a:rPr lang="en-US" sz="100" spc="0">
                <a:solidFill>
                  <a:srgbClr val="F16E1E"/>
                </a:solidFill>
                <a:latin typeface="Arial Narrow" panose="02020603050405020304" pitchFamily="2"/>
              </a:rPr>
              <a:t> </a:t>
            </a:r>
          </a:p>
        </p:txBody>
      </p:sp>
      <p:sp>
        <p:nvSpPr>
          <p:cNvPr id="46" name="Text Placeholder 45"/>
          <p:cNvSpPr>
            <a:spLocks noGrp="1"/>
          </p:cNvSpPr>
          <p:nvPr>
            <p:ph type="body" idx="10"/>
          </p:nvPr>
        </p:nvSpPr>
        <p:spPr>
          <a:xfrm>
            <a:off x="3355108" y="4316913"/>
            <a:ext cx="1715026" cy="486567"/>
          </a:xfrm>
          <a:prstGeom prst="rect">
            <a:avLst/>
          </a:prstGeom>
          <a:noFill/>
          <a:ln w="0" cmpd="sng">
            <a:noFill/>
            <a:prstDash val="solid"/>
          </a:ln>
        </p:spPr>
        <p:txBody>
          <a:bodyPr vert="horz" lIns="0" tIns="10160" rIns="0" bIns="0" anchor="t"/>
          <a:lstStyle>
            <a:lvl1pPr marL="0" marR="0" indent="0" algn="l">
              <a:lnSpc>
                <a:spcPts val="684"/>
              </a:lnSpc>
              <a:spcBef>
                <a:spcPts val="4"/>
              </a:spcBef>
              <a:spcAft>
                <a:spcPts val="0"/>
              </a:spcAft>
              <a:defRPr/>
            </a:lvl1pPr>
          </a:lstStyle>
          <a:p>
            <a:pPr marL="0" marR="0" indent="0" algn="just">
              <a:lnSpc>
                <a:spcPts val="800"/>
              </a:lnSpc>
              <a:spcAft>
                <a:spcPts val="0"/>
              </a:spcAft>
            </a:pPr>
            <a:r>
              <a:rPr lang="en-US" sz="599" spc="21">
                <a:solidFill>
                  <a:srgbClr val="213640"/>
                </a:solidFill>
                <a:latin typeface="Arial Narrow" panose="02020603050405020304" pitchFamily="2"/>
              </a:rPr>
              <a:t>This webinar is suitable for all school staff who want </a:t>
            </a:r>
          </a:p>
          <a:p>
            <a:pPr marL="0" marR="0" indent="0" algn="l">
              <a:lnSpc>
                <a:spcPts val="800"/>
              </a:lnSpc>
              <a:spcBef>
                <a:spcPts val="5"/>
              </a:spcBef>
              <a:spcAft>
                <a:spcPts val="0"/>
              </a:spcAft>
            </a:pPr>
            <a:r>
              <a:rPr lang="en-US" sz="599" spc="17">
                <a:solidFill>
                  <a:srgbClr val="213640"/>
                </a:solidFill>
                <a:latin typeface="Arial Narrow" panose="02020603050405020304" pitchFamily="2"/>
              </a:rPr>
              <a:t>to build their understanding of the core principles of Universal Design for Learning. It will look at how to plan for the natural variability that will be present in all pupils in all classrooms and how to build flexibility into lessons. </a:t>
            </a:r>
          </a:p>
        </p:txBody>
      </p:sp>
      <p:sp>
        <p:nvSpPr>
          <p:cNvPr id="47" name="Text Placeholder 46"/>
          <p:cNvSpPr>
            <a:spLocks noGrp="1"/>
          </p:cNvSpPr>
          <p:nvPr>
            <p:ph type="body" idx="10"/>
          </p:nvPr>
        </p:nvSpPr>
        <p:spPr>
          <a:xfrm>
            <a:off x="3355108" y="4994651"/>
            <a:ext cx="1057907" cy="165836"/>
          </a:xfrm>
          <a:prstGeom prst="rect">
            <a:avLst/>
          </a:prstGeom>
          <a:noFill/>
          <a:ln w="0" cmpd="sng">
            <a:noFill/>
            <a:prstDash val="solid"/>
          </a:ln>
        </p:spPr>
        <p:txBody>
          <a:bodyPr vert="horz" lIns="0" tIns="34290" rIns="0" bIns="0" anchor="t"/>
          <a:lstStyle>
            <a:lvl1pPr marL="39100" marR="0" indent="0" algn="l">
              <a:lnSpc>
                <a:spcPts val="770"/>
              </a:lnSpc>
              <a:spcAft>
                <a:spcPts val="239"/>
              </a:spcAft>
              <a:defRPr/>
            </a:lvl1pPr>
          </a:lstStyle>
          <a:p>
            <a:pPr marL="45720" marR="0" indent="0" algn="l">
              <a:lnSpc>
                <a:spcPts val="900"/>
              </a:lnSpc>
              <a:spcAft>
                <a:spcPts val="280"/>
              </a:spcAft>
            </a:pPr>
            <a:r>
              <a:rPr lang="en-US" sz="556" b="1" spc="-9">
                <a:solidFill>
                  <a:srgbClr val="F16E1E"/>
                </a:solidFill>
                <a:latin typeface="Arial Narrow" panose="02020603050405020304" pitchFamily="2"/>
              </a:rPr>
              <a:t>INFO </a:t>
            </a:r>
            <a:r>
              <a:rPr lang="en-US" sz="770" b="1" spc="-9">
                <a:solidFill>
                  <a:srgbClr val="F16E1E"/>
                </a:solidFill>
                <a:latin typeface="Arial" panose="02020603050405020304" pitchFamily="2"/>
              </a:rPr>
              <a:t>• </a:t>
            </a:r>
            <a:r>
              <a:rPr lang="en-US" sz="556" b="1" spc="-9">
                <a:solidFill>
                  <a:srgbClr val="F16E1E"/>
                </a:solidFill>
                <a:latin typeface="Arial Narrow" panose="02020603050405020304" pitchFamily="2"/>
              </a:rPr>
              <a:t>BOOKING: </a:t>
            </a:r>
            <a:r>
              <a:rPr lang="en-US" sz="513" u="sng" spc="-9">
                <a:solidFill>
                  <a:srgbClr val="0000FF"/>
                </a:solidFill>
                <a:latin typeface="Arial Narrow" panose="02020603050405020304" pitchFamily="2"/>
              </a:rPr>
              <a:t>nasen.org.uk/events</a:t>
            </a:r>
            <a:r>
              <a:rPr lang="en-US" sz="100" spc="-9">
                <a:solidFill>
                  <a:srgbClr val="F16E1E"/>
                </a:solidFill>
                <a:latin typeface="Arial Narrow" panose="02020603050405020304" pitchFamily="2"/>
              </a:rPr>
              <a:t> </a:t>
            </a:r>
          </a:p>
        </p:txBody>
      </p:sp>
      <p:sp>
        <p:nvSpPr>
          <p:cNvPr id="48" name="Text Placeholder 47"/>
          <p:cNvSpPr>
            <a:spLocks noGrp="1"/>
          </p:cNvSpPr>
          <p:nvPr>
            <p:ph type="body" idx="10"/>
          </p:nvPr>
        </p:nvSpPr>
        <p:spPr>
          <a:xfrm>
            <a:off x="3355108" y="3059325"/>
            <a:ext cx="1704708" cy="387526"/>
          </a:xfrm>
          <a:prstGeom prst="rect">
            <a:avLst/>
          </a:prstGeom>
          <a:noFill/>
          <a:ln w="0" cmpd="sng">
            <a:noFill/>
            <a:prstDash val="solid"/>
          </a:ln>
        </p:spPr>
        <p:txBody>
          <a:bodyPr vert="horz" lIns="0" tIns="0" rIns="0" bIns="0" anchor="t"/>
          <a:lstStyle>
            <a:lvl1pPr marL="0" marR="0" indent="0" algn="l">
              <a:lnSpc>
                <a:spcPts val="684"/>
              </a:lnSpc>
              <a:spcAft>
                <a:spcPts val="0"/>
              </a:spcAft>
              <a:defRPr/>
            </a:lvl1pPr>
          </a:lstStyle>
          <a:p>
            <a:pPr marL="0" marR="0" indent="0" algn="l">
              <a:lnSpc>
                <a:spcPts val="800"/>
              </a:lnSpc>
              <a:spcAft>
                <a:spcPts val="0"/>
              </a:spcAft>
            </a:pPr>
            <a:r>
              <a:rPr lang="en-US" sz="599" spc="13">
                <a:solidFill>
                  <a:srgbClr val="213640"/>
                </a:solidFill>
                <a:latin typeface="Arial Narrow" panose="02020603050405020304" pitchFamily="2"/>
              </a:rPr>
              <a:t>This session, suitable for SENCOs, teachers and support staff, will introduce SEMH, the many ways in which children and young people might experience need in this area and some ideas for support. </a:t>
            </a:r>
          </a:p>
        </p:txBody>
      </p:sp>
      <p:sp>
        <p:nvSpPr>
          <p:cNvPr id="49" name="Text Placeholder 48"/>
          <p:cNvSpPr>
            <a:spLocks noGrp="1"/>
          </p:cNvSpPr>
          <p:nvPr>
            <p:ph type="body" idx="10"/>
          </p:nvPr>
        </p:nvSpPr>
        <p:spPr>
          <a:xfrm>
            <a:off x="3355108" y="3606928"/>
            <a:ext cx="1389182" cy="165836"/>
          </a:xfrm>
          <a:prstGeom prst="rect">
            <a:avLst/>
          </a:prstGeom>
          <a:noFill/>
          <a:ln w="0" cmpd="sng">
            <a:noFill/>
            <a:prstDash val="solid"/>
          </a:ln>
        </p:spPr>
        <p:txBody>
          <a:bodyPr vert="horz" lIns="0" tIns="34290" rIns="0" bIns="0" anchor="t"/>
          <a:lstStyle>
            <a:lvl1pPr marL="39100" marR="0" indent="0" algn="l">
              <a:lnSpc>
                <a:spcPts val="770"/>
              </a:lnSpc>
              <a:spcAft>
                <a:spcPts val="265"/>
              </a:spcAft>
              <a:defRPr/>
            </a:lvl1pPr>
          </a:lstStyle>
          <a:p>
            <a:pPr marL="45720" marR="0" indent="0" algn="l">
              <a:lnSpc>
                <a:spcPts val="900"/>
              </a:lnSpc>
              <a:spcAft>
                <a:spcPts val="310"/>
              </a:spcAft>
            </a:pPr>
            <a:r>
              <a:rPr lang="en-US" sz="556" b="1" spc="0">
                <a:solidFill>
                  <a:srgbClr val="F16E1E"/>
                </a:solidFill>
                <a:latin typeface="Arial Narrow" panose="02020603050405020304" pitchFamily="2"/>
              </a:rPr>
              <a:t>INFO </a:t>
            </a:r>
            <a:r>
              <a:rPr lang="en-US" sz="770" b="1" spc="0">
                <a:solidFill>
                  <a:srgbClr val="F16E1E"/>
                </a:solidFill>
                <a:latin typeface="Arial" panose="02020603050405020304" pitchFamily="2"/>
              </a:rPr>
              <a:t>• </a:t>
            </a:r>
            <a:r>
              <a:rPr lang="en-US" sz="556" b="1" spc="0">
                <a:solidFill>
                  <a:srgbClr val="F16E1E"/>
                </a:solidFill>
                <a:latin typeface="Arial Narrow" panose="02020603050405020304" pitchFamily="2"/>
              </a:rPr>
              <a:t>BOOKING: </a:t>
            </a:r>
            <a:r>
              <a:rPr lang="en-US" sz="513" u="sng" spc="0">
                <a:solidFill>
                  <a:srgbClr val="0000FF"/>
                </a:solidFill>
                <a:latin typeface="Arial Narrow" panose="02020603050405020304" pitchFamily="2"/>
              </a:rPr>
              <a:t>nasen.org.uk/page/catch-up-cpdl</a:t>
            </a:r>
            <a:r>
              <a:rPr lang="en-US" sz="100" spc="0">
                <a:solidFill>
                  <a:srgbClr val="F16E1E"/>
                </a:solidFill>
                <a:latin typeface="Arial Narrow" panose="02020603050405020304" pitchFamily="2"/>
              </a:rPr>
              <a:t> </a:t>
            </a:r>
          </a:p>
        </p:txBody>
      </p:sp>
      <p:sp>
        <p:nvSpPr>
          <p:cNvPr id="50" name="Text Placeholder 49"/>
          <p:cNvSpPr>
            <a:spLocks noGrp="1"/>
          </p:cNvSpPr>
          <p:nvPr>
            <p:ph type="body" idx="10"/>
          </p:nvPr>
        </p:nvSpPr>
        <p:spPr>
          <a:xfrm>
            <a:off x="3357280" y="5835922"/>
            <a:ext cx="1668322" cy="485415"/>
          </a:xfrm>
          <a:prstGeom prst="rect">
            <a:avLst/>
          </a:prstGeom>
          <a:noFill/>
          <a:ln w="0" cmpd="sng">
            <a:noFill/>
            <a:prstDash val="solid"/>
          </a:ln>
        </p:spPr>
        <p:txBody>
          <a:bodyPr vert="horz" lIns="0" tIns="0" rIns="0" bIns="0" anchor="t"/>
          <a:lstStyle>
            <a:lvl1pPr marL="0" marR="0" indent="0" algn="l">
              <a:lnSpc>
                <a:spcPts val="684"/>
              </a:lnSpc>
              <a:spcAft>
                <a:spcPts val="0"/>
              </a:spcAft>
              <a:defRPr/>
            </a:lvl1pPr>
          </a:lstStyle>
          <a:p>
            <a:pPr marL="0" marR="0" indent="0" algn="l">
              <a:lnSpc>
                <a:spcPts val="800"/>
              </a:lnSpc>
              <a:spcAft>
                <a:spcPts val="0"/>
              </a:spcAft>
            </a:pPr>
            <a:r>
              <a:rPr lang="en-US" sz="599" spc="21">
                <a:solidFill>
                  <a:srgbClr val="213640"/>
                </a:solidFill>
                <a:latin typeface="Arial Narrow" panose="02020603050405020304" pitchFamily="2"/>
              </a:rPr>
              <a:t>Sensory processing provides the foundation for all learning. This webinar, suitable for all staff will provide delegates with a greater understanding of how sensory processing influences learning and ways in which we can adapt our learning environment. </a:t>
            </a:r>
          </a:p>
        </p:txBody>
      </p:sp>
      <p:sp>
        <p:nvSpPr>
          <p:cNvPr id="51" name="Text Placeholder 50"/>
          <p:cNvSpPr>
            <a:spLocks noGrp="1"/>
          </p:cNvSpPr>
          <p:nvPr>
            <p:ph type="body" idx="10"/>
          </p:nvPr>
        </p:nvSpPr>
        <p:spPr>
          <a:xfrm>
            <a:off x="3355108" y="6381798"/>
            <a:ext cx="1057907" cy="165836"/>
          </a:xfrm>
          <a:prstGeom prst="rect">
            <a:avLst/>
          </a:prstGeom>
          <a:noFill/>
          <a:ln w="0" cmpd="sng">
            <a:noFill/>
            <a:prstDash val="solid"/>
          </a:ln>
        </p:spPr>
        <p:txBody>
          <a:bodyPr vert="horz" lIns="0" tIns="34925" rIns="0" bIns="0" anchor="t"/>
          <a:lstStyle>
            <a:lvl1pPr marL="39100" marR="0" indent="0" algn="l">
              <a:lnSpc>
                <a:spcPts val="770"/>
              </a:lnSpc>
              <a:spcAft>
                <a:spcPts val="218"/>
              </a:spcAft>
              <a:defRPr/>
            </a:lvl1pPr>
          </a:lstStyle>
          <a:p>
            <a:pPr marL="45720" marR="0" indent="0" algn="l">
              <a:lnSpc>
                <a:spcPts val="900"/>
              </a:lnSpc>
              <a:spcAft>
                <a:spcPts val="255"/>
              </a:spcAft>
            </a:pPr>
            <a:r>
              <a:rPr lang="en-US" sz="556" b="1" spc="-9">
                <a:solidFill>
                  <a:srgbClr val="F16E1E"/>
                </a:solidFill>
                <a:latin typeface="Arial Narrow" panose="02020603050405020304" pitchFamily="2"/>
              </a:rPr>
              <a:t>INFO </a:t>
            </a:r>
            <a:r>
              <a:rPr lang="en-US" sz="770" b="1" spc="-9">
                <a:solidFill>
                  <a:srgbClr val="F16E1E"/>
                </a:solidFill>
                <a:latin typeface="Arial" panose="02020603050405020304" pitchFamily="2"/>
              </a:rPr>
              <a:t>• </a:t>
            </a:r>
            <a:r>
              <a:rPr lang="en-US" sz="556" b="1" spc="-9">
                <a:solidFill>
                  <a:srgbClr val="F16E1E"/>
                </a:solidFill>
                <a:latin typeface="Arial Narrow" panose="02020603050405020304" pitchFamily="2"/>
              </a:rPr>
              <a:t>BOOKING: </a:t>
            </a:r>
            <a:r>
              <a:rPr lang="en-US" sz="513" u="sng" spc="-9">
                <a:solidFill>
                  <a:srgbClr val="0000FF"/>
                </a:solidFill>
                <a:latin typeface="Arial Narrow" panose="02020603050405020304" pitchFamily="2"/>
              </a:rPr>
              <a:t>nasen.org.uk/events</a:t>
            </a:r>
            <a:r>
              <a:rPr lang="en-US" sz="100" spc="-9">
                <a:solidFill>
                  <a:srgbClr val="F16E1E"/>
                </a:solidFill>
                <a:latin typeface="Arial Narrow" panose="02020603050405020304" pitchFamily="2"/>
              </a:rPr>
              <a:t> </a:t>
            </a:r>
          </a:p>
        </p:txBody>
      </p:sp>
      <p:sp>
        <p:nvSpPr>
          <p:cNvPr id="52" name="Text Placeholder 51"/>
          <p:cNvSpPr>
            <a:spLocks noGrp="1"/>
          </p:cNvSpPr>
          <p:nvPr>
            <p:ph type="body" idx="10"/>
          </p:nvPr>
        </p:nvSpPr>
        <p:spPr>
          <a:xfrm>
            <a:off x="3355108" y="2580819"/>
            <a:ext cx="1728060" cy="100192"/>
          </a:xfrm>
          <a:prstGeom prst="rect">
            <a:avLst/>
          </a:prstGeom>
          <a:noFill/>
          <a:ln w="0" cmpd="sng">
            <a:noFill/>
            <a:prstDash val="solid"/>
          </a:ln>
        </p:spPr>
        <p:txBody>
          <a:bodyPr vert="horz" lIns="0" tIns="10795" rIns="0" bIns="0" anchor="t"/>
          <a:lstStyle>
            <a:lvl1pPr marL="0" marR="0" indent="0" algn="l">
              <a:lnSpc>
                <a:spcPts val="770"/>
              </a:lnSpc>
              <a:spcAft>
                <a:spcPts val="0"/>
              </a:spcAft>
              <a:tabLst>
                <a:tab pos="1759488" algn="r"/>
              </a:tabLst>
              <a:defRPr/>
            </a:lvl1pPr>
          </a:lstStyle>
          <a:p>
            <a:pPr marL="0" marR="0" indent="0" algn="l">
              <a:lnSpc>
                <a:spcPts val="900"/>
              </a:lnSpc>
              <a:spcAft>
                <a:spcPts val="0"/>
              </a:spcAft>
              <a:tabLst>
                <a:tab pos="2057400" algn="r"/>
              </a:tabLst>
            </a:pPr>
            <a:r>
              <a:rPr lang="en-US" sz="727" b="1" spc="0">
                <a:solidFill>
                  <a:srgbClr val="FBCD9C"/>
                </a:solidFill>
                <a:latin typeface="Arial Narrow" panose="02020603050405020304" pitchFamily="2"/>
              </a:rPr>
              <a:t>THURSDAY 21ST JANUARY </a:t>
            </a:r>
            <a:r>
              <a:rPr lang="en-US" sz="556" b="1" spc="0">
                <a:solidFill>
                  <a:srgbClr val="FBCD9C"/>
                </a:solidFill>
                <a:latin typeface="Arial Narrow" panose="02020603050405020304" pitchFamily="2"/>
              </a:rPr>
              <a:t>12.00 – 12.30 </a:t>
            </a:r>
          </a:p>
        </p:txBody>
      </p:sp>
      <p:sp>
        <p:nvSpPr>
          <p:cNvPr id="53" name="Text Placeholder 52"/>
          <p:cNvSpPr>
            <a:spLocks noGrp="1"/>
          </p:cNvSpPr>
          <p:nvPr>
            <p:ph type="body" idx="10"/>
          </p:nvPr>
        </p:nvSpPr>
        <p:spPr>
          <a:xfrm>
            <a:off x="3355108" y="2681012"/>
            <a:ext cx="1553190" cy="282151"/>
          </a:xfrm>
          <a:prstGeom prst="rect">
            <a:avLst/>
          </a:prstGeom>
          <a:noFill/>
          <a:ln w="0" cmpd="sng">
            <a:noFill/>
            <a:prstDash val="solid"/>
          </a:ln>
        </p:spPr>
        <p:txBody>
          <a:bodyPr vert="horz" lIns="0" tIns="40640" rIns="0" bIns="0" anchor="t"/>
          <a:lstStyle>
            <a:lvl1pPr marL="0" marR="0" indent="0" algn="l">
              <a:lnSpc>
                <a:spcPts val="855"/>
              </a:lnSpc>
              <a:spcAft>
                <a:spcPts val="47"/>
              </a:spcAft>
              <a:defRPr/>
            </a:lvl1pPr>
          </a:lstStyle>
          <a:p>
            <a:pPr marL="0" marR="0" indent="0" algn="l">
              <a:lnSpc>
                <a:spcPts val="1000"/>
              </a:lnSpc>
              <a:spcAft>
                <a:spcPts val="55"/>
              </a:spcAft>
            </a:pPr>
            <a:r>
              <a:rPr lang="en-US" sz="770" b="1" spc="-17">
                <a:solidFill>
                  <a:srgbClr val="EEEEEE"/>
                </a:solidFill>
                <a:latin typeface="Arial Narrow" panose="02020603050405020304" pitchFamily="2"/>
              </a:rPr>
              <a:t>INTRODUCTION TO SOCIAL, EMOTIONAL MENTAL HEALTH NEEDS </a:t>
            </a:r>
            <a:r>
              <a:rPr lang="en-US" sz="727" spc="-17">
                <a:solidFill>
                  <a:srgbClr val="EEEEEE"/>
                </a:solidFill>
                <a:latin typeface="Arial Narrow" panose="02020603050405020304" pitchFamily="2"/>
              </a:rPr>
              <a:t>(SEMH) </a:t>
            </a:r>
          </a:p>
        </p:txBody>
      </p:sp>
      <p:sp>
        <p:nvSpPr>
          <p:cNvPr id="54" name="Text Placeholder 53"/>
          <p:cNvSpPr>
            <a:spLocks noGrp="1"/>
          </p:cNvSpPr>
          <p:nvPr>
            <p:ph type="body" idx="10"/>
          </p:nvPr>
        </p:nvSpPr>
        <p:spPr>
          <a:xfrm>
            <a:off x="5281389" y="3968542"/>
            <a:ext cx="1728060" cy="100192"/>
          </a:xfrm>
          <a:prstGeom prst="rect">
            <a:avLst/>
          </a:prstGeom>
          <a:noFill/>
          <a:ln w="0" cmpd="sng">
            <a:noFill/>
            <a:prstDash val="solid"/>
          </a:ln>
        </p:spPr>
        <p:txBody>
          <a:bodyPr vert="horz" lIns="0" tIns="10795" rIns="0" bIns="0" anchor="t"/>
          <a:lstStyle>
            <a:lvl1pPr marL="0" marR="0" indent="0" algn="l">
              <a:lnSpc>
                <a:spcPts val="770"/>
              </a:lnSpc>
              <a:spcAft>
                <a:spcPts val="0"/>
              </a:spcAft>
              <a:tabLst>
                <a:tab pos="1759488" algn="r"/>
              </a:tabLst>
              <a:defRPr/>
            </a:lvl1pPr>
          </a:lstStyle>
          <a:p>
            <a:pPr marL="0" marR="0" indent="0" algn="l">
              <a:lnSpc>
                <a:spcPts val="900"/>
              </a:lnSpc>
              <a:spcAft>
                <a:spcPts val="0"/>
              </a:spcAft>
              <a:tabLst>
                <a:tab pos="2057400" algn="r"/>
              </a:tabLst>
            </a:pPr>
            <a:r>
              <a:rPr lang="en-US" sz="727" b="1" spc="0">
                <a:solidFill>
                  <a:srgbClr val="FBCD9C"/>
                </a:solidFill>
                <a:latin typeface="Arial Narrow" panose="02020603050405020304" pitchFamily="2"/>
              </a:rPr>
              <a:t>THURSDAY 4TH FEBRUARY </a:t>
            </a:r>
            <a:r>
              <a:rPr lang="en-US" sz="556" b="1" spc="0">
                <a:solidFill>
                  <a:srgbClr val="FBCD9C"/>
                </a:solidFill>
                <a:latin typeface="Arial Narrow" panose="02020603050405020304" pitchFamily="2"/>
              </a:rPr>
              <a:t>12.00 – 12.30 </a:t>
            </a:r>
          </a:p>
        </p:txBody>
      </p:sp>
      <p:sp>
        <p:nvSpPr>
          <p:cNvPr id="55" name="Text Placeholder 54"/>
          <p:cNvSpPr>
            <a:spLocks noGrp="1"/>
          </p:cNvSpPr>
          <p:nvPr>
            <p:ph type="body" idx="10"/>
          </p:nvPr>
        </p:nvSpPr>
        <p:spPr>
          <a:xfrm>
            <a:off x="5281390" y="4068735"/>
            <a:ext cx="1532553" cy="282151"/>
          </a:xfrm>
          <a:prstGeom prst="rect">
            <a:avLst/>
          </a:prstGeom>
          <a:noFill/>
          <a:ln w="0" cmpd="sng">
            <a:noFill/>
            <a:prstDash val="solid"/>
          </a:ln>
        </p:spPr>
        <p:txBody>
          <a:bodyPr vert="horz" lIns="0" tIns="40640" rIns="0" bIns="0" anchor="t"/>
          <a:lstStyle>
            <a:lvl1pPr marL="0" marR="0" indent="0" algn="l">
              <a:lnSpc>
                <a:spcPts val="855"/>
              </a:lnSpc>
              <a:spcAft>
                <a:spcPts val="26"/>
              </a:spcAft>
              <a:defRPr/>
            </a:lvl1pPr>
          </a:lstStyle>
          <a:p>
            <a:pPr marL="0" marR="0" indent="0" algn="l">
              <a:lnSpc>
                <a:spcPts val="1000"/>
              </a:lnSpc>
              <a:spcAft>
                <a:spcPts val="30"/>
              </a:spcAft>
            </a:pPr>
            <a:r>
              <a:rPr lang="en-US" sz="770" b="1" spc="-21">
                <a:solidFill>
                  <a:srgbClr val="EEEEEE"/>
                </a:solidFill>
                <a:latin typeface="Arial Narrow" panose="02020603050405020304" pitchFamily="2"/>
              </a:rPr>
              <a:t>INTRODUCTION TO SPEECH, LANGUAGE AND COMMUNICATION NEEDS </a:t>
            </a:r>
            <a:r>
              <a:rPr lang="en-US" sz="727" spc="-21">
                <a:solidFill>
                  <a:srgbClr val="EEEEEE"/>
                </a:solidFill>
                <a:latin typeface="Arial Narrow" panose="02020603050405020304" pitchFamily="2"/>
              </a:rPr>
              <a:t>(SLCN) </a:t>
            </a:r>
          </a:p>
        </p:txBody>
      </p:sp>
      <p:sp>
        <p:nvSpPr>
          <p:cNvPr id="56" name="Text Placeholder 55"/>
          <p:cNvSpPr>
            <a:spLocks noGrp="1"/>
          </p:cNvSpPr>
          <p:nvPr>
            <p:ph type="body" idx="10"/>
          </p:nvPr>
        </p:nvSpPr>
        <p:spPr>
          <a:xfrm>
            <a:off x="7204956" y="3968542"/>
            <a:ext cx="1728603" cy="100192"/>
          </a:xfrm>
          <a:prstGeom prst="rect">
            <a:avLst/>
          </a:prstGeom>
          <a:noFill/>
          <a:ln w="0" cmpd="sng">
            <a:noFill/>
            <a:prstDash val="solid"/>
          </a:ln>
        </p:spPr>
        <p:txBody>
          <a:bodyPr vert="horz" lIns="0" tIns="10795" rIns="0" bIns="0" anchor="t"/>
          <a:lstStyle>
            <a:lvl1pPr marL="0" marR="0" indent="0" algn="l">
              <a:lnSpc>
                <a:spcPts val="770"/>
              </a:lnSpc>
              <a:spcAft>
                <a:spcPts val="0"/>
              </a:spcAft>
              <a:tabLst>
                <a:tab pos="1759488" algn="r"/>
              </a:tabLst>
              <a:defRPr/>
            </a:lvl1pPr>
          </a:lstStyle>
          <a:p>
            <a:pPr marL="0" marR="0" indent="0" algn="l">
              <a:lnSpc>
                <a:spcPts val="900"/>
              </a:lnSpc>
              <a:spcAft>
                <a:spcPts val="0"/>
              </a:spcAft>
              <a:tabLst>
                <a:tab pos="2057400" algn="r"/>
              </a:tabLst>
            </a:pPr>
            <a:r>
              <a:rPr lang="en-US" sz="727" b="1" spc="0">
                <a:solidFill>
                  <a:srgbClr val="FBCD9C"/>
                </a:solidFill>
                <a:latin typeface="Arial Narrow" panose="02020603050405020304" pitchFamily="2"/>
              </a:rPr>
              <a:t>THURSDAY 4TH FEBRUARY </a:t>
            </a:r>
            <a:r>
              <a:rPr lang="en-US" sz="556" b="1" spc="0">
                <a:solidFill>
                  <a:srgbClr val="FBCD9C"/>
                </a:solidFill>
                <a:latin typeface="Arial Narrow" panose="02020603050405020304" pitchFamily="2"/>
              </a:rPr>
              <a:t>13.30 – 14.00 </a:t>
            </a:r>
          </a:p>
        </p:txBody>
      </p:sp>
      <p:sp>
        <p:nvSpPr>
          <p:cNvPr id="57" name="Text Placeholder 56"/>
          <p:cNvSpPr>
            <a:spLocks noGrp="1"/>
          </p:cNvSpPr>
          <p:nvPr>
            <p:ph type="body" idx="10"/>
          </p:nvPr>
        </p:nvSpPr>
        <p:spPr>
          <a:xfrm>
            <a:off x="7204956" y="4068735"/>
            <a:ext cx="1439145" cy="282151"/>
          </a:xfrm>
          <a:prstGeom prst="rect">
            <a:avLst/>
          </a:prstGeom>
          <a:noFill/>
          <a:ln w="0" cmpd="sng">
            <a:noFill/>
            <a:prstDash val="solid"/>
          </a:ln>
        </p:spPr>
        <p:txBody>
          <a:bodyPr vert="horz" lIns="0" tIns="40640" rIns="0" bIns="0" anchor="t"/>
          <a:lstStyle>
            <a:lvl1pPr marL="0" marR="0" indent="0" algn="l">
              <a:lnSpc>
                <a:spcPts val="855"/>
              </a:lnSpc>
              <a:spcAft>
                <a:spcPts val="26"/>
              </a:spcAft>
              <a:defRPr/>
            </a:lvl1pPr>
          </a:lstStyle>
          <a:p>
            <a:pPr marL="0" marR="0" indent="0" algn="l">
              <a:lnSpc>
                <a:spcPts val="1000"/>
              </a:lnSpc>
              <a:spcAft>
                <a:spcPts val="30"/>
              </a:spcAft>
            </a:pPr>
            <a:r>
              <a:rPr lang="en-US" sz="770" b="1" spc="-26">
                <a:solidFill>
                  <a:srgbClr val="EEEEEE"/>
                </a:solidFill>
                <a:latin typeface="Arial Narrow" panose="02020603050405020304" pitchFamily="2"/>
              </a:rPr>
              <a:t>INTRODUCTION TO DEVELOPMENTAL LANGUAGE DISORDER </a:t>
            </a:r>
            <a:r>
              <a:rPr lang="en-US" sz="727" spc="-26">
                <a:solidFill>
                  <a:srgbClr val="EEEEEE"/>
                </a:solidFill>
                <a:latin typeface="Arial Narrow" panose="02020603050405020304" pitchFamily="2"/>
              </a:rPr>
              <a:t>(DLD) </a:t>
            </a:r>
          </a:p>
        </p:txBody>
      </p:sp>
      <p:sp>
        <p:nvSpPr>
          <p:cNvPr id="58" name="Text Placeholder 57"/>
          <p:cNvSpPr>
            <a:spLocks noGrp="1"/>
          </p:cNvSpPr>
          <p:nvPr>
            <p:ph type="body" idx="10"/>
          </p:nvPr>
        </p:nvSpPr>
        <p:spPr>
          <a:xfrm>
            <a:off x="5281390" y="4447048"/>
            <a:ext cx="1701992" cy="293092"/>
          </a:xfrm>
          <a:prstGeom prst="rect">
            <a:avLst/>
          </a:prstGeom>
          <a:noFill/>
          <a:ln w="0" cmpd="sng">
            <a:noFill/>
            <a:prstDash val="solid"/>
          </a:ln>
        </p:spPr>
        <p:txBody>
          <a:bodyPr vert="horz" lIns="0" tIns="0" rIns="0" bIns="0" anchor="t"/>
          <a:lstStyle>
            <a:lvl1pPr marL="0" marR="0" indent="0" algn="just">
              <a:lnSpc>
                <a:spcPts val="684"/>
              </a:lnSpc>
              <a:spcAft>
                <a:spcPts val="0"/>
              </a:spcAft>
              <a:defRPr/>
            </a:lvl1pPr>
          </a:lstStyle>
          <a:p>
            <a:pPr marL="0" marR="0" indent="0" algn="just">
              <a:lnSpc>
                <a:spcPts val="800"/>
              </a:lnSpc>
              <a:spcAft>
                <a:spcPts val="0"/>
              </a:spcAft>
            </a:pPr>
            <a:r>
              <a:rPr lang="en-US" sz="599" spc="0">
                <a:solidFill>
                  <a:srgbClr val="213640"/>
                </a:solidFill>
                <a:latin typeface="Arial Narrow" panose="02020603050405020304" pitchFamily="2"/>
              </a:rPr>
              <a:t>This session, suitable for SENCOs, teachers and support staff, will introduce SLCN, how it might be identified and some introductory ideas for support. </a:t>
            </a:r>
          </a:p>
        </p:txBody>
      </p:sp>
      <p:sp>
        <p:nvSpPr>
          <p:cNvPr id="59" name="Text Placeholder 58"/>
          <p:cNvSpPr>
            <a:spLocks noGrp="1"/>
          </p:cNvSpPr>
          <p:nvPr>
            <p:ph type="body" idx="10"/>
          </p:nvPr>
        </p:nvSpPr>
        <p:spPr>
          <a:xfrm>
            <a:off x="5278675" y="4994651"/>
            <a:ext cx="1058450" cy="165836"/>
          </a:xfrm>
          <a:prstGeom prst="rect">
            <a:avLst/>
          </a:prstGeom>
          <a:noFill/>
          <a:ln w="0" cmpd="sng">
            <a:noFill/>
            <a:prstDash val="solid"/>
          </a:ln>
        </p:spPr>
        <p:txBody>
          <a:bodyPr vert="horz" lIns="0" tIns="34290" rIns="0" bIns="0" anchor="t"/>
          <a:lstStyle>
            <a:lvl1pPr marL="39100" marR="0" indent="0" algn="l">
              <a:lnSpc>
                <a:spcPts val="770"/>
              </a:lnSpc>
              <a:spcAft>
                <a:spcPts val="239"/>
              </a:spcAft>
              <a:defRPr/>
            </a:lvl1pPr>
          </a:lstStyle>
          <a:p>
            <a:pPr marL="45720" marR="0" indent="0" algn="l">
              <a:lnSpc>
                <a:spcPts val="900"/>
              </a:lnSpc>
              <a:spcAft>
                <a:spcPts val="280"/>
              </a:spcAft>
            </a:pPr>
            <a:r>
              <a:rPr lang="en-US" sz="556" b="1" spc="-9">
                <a:solidFill>
                  <a:srgbClr val="F16E1E"/>
                </a:solidFill>
                <a:latin typeface="Arial Narrow" panose="02020603050405020304" pitchFamily="2"/>
              </a:rPr>
              <a:t>INFO </a:t>
            </a:r>
            <a:r>
              <a:rPr lang="en-US" sz="770" b="1" spc="-9">
                <a:solidFill>
                  <a:srgbClr val="F16E1E"/>
                </a:solidFill>
                <a:latin typeface="Arial" panose="02020603050405020304" pitchFamily="2"/>
              </a:rPr>
              <a:t>• </a:t>
            </a:r>
            <a:r>
              <a:rPr lang="en-US" sz="556" b="1" spc="-9">
                <a:solidFill>
                  <a:srgbClr val="F16E1E"/>
                </a:solidFill>
                <a:latin typeface="Arial Narrow" panose="02020603050405020304" pitchFamily="2"/>
              </a:rPr>
              <a:t>BOOKING: </a:t>
            </a:r>
            <a:r>
              <a:rPr lang="en-US" sz="513" u="sng" spc="-9">
                <a:solidFill>
                  <a:srgbClr val="0000FF"/>
                </a:solidFill>
                <a:latin typeface="Arial Narrow" panose="02020603050405020304" pitchFamily="2"/>
              </a:rPr>
              <a:t>nasen.org.uk/events</a:t>
            </a:r>
            <a:r>
              <a:rPr lang="en-US" sz="100" spc="-9">
                <a:solidFill>
                  <a:srgbClr val="F16E1E"/>
                </a:solidFill>
                <a:latin typeface="Arial Narrow" panose="02020603050405020304" pitchFamily="2"/>
              </a:rPr>
              <a:t> </a:t>
            </a:r>
          </a:p>
        </p:txBody>
      </p:sp>
      <p:sp>
        <p:nvSpPr>
          <p:cNvPr id="60" name="Text Placeholder 59"/>
          <p:cNvSpPr>
            <a:spLocks noGrp="1"/>
          </p:cNvSpPr>
          <p:nvPr>
            <p:ph type="body" idx="10"/>
          </p:nvPr>
        </p:nvSpPr>
        <p:spPr>
          <a:xfrm>
            <a:off x="5281390" y="5834194"/>
            <a:ext cx="1649857" cy="483688"/>
          </a:xfrm>
          <a:prstGeom prst="rect">
            <a:avLst/>
          </a:prstGeom>
          <a:noFill/>
          <a:ln w="0" cmpd="sng">
            <a:noFill/>
            <a:prstDash val="solid"/>
          </a:ln>
        </p:spPr>
        <p:txBody>
          <a:bodyPr vert="horz" lIns="0" tIns="0" rIns="0" bIns="0" anchor="t"/>
          <a:lstStyle>
            <a:lvl1pPr marL="0" marR="0" indent="0" algn="l">
              <a:lnSpc>
                <a:spcPts val="684"/>
              </a:lnSpc>
              <a:spcAft>
                <a:spcPts val="0"/>
              </a:spcAft>
              <a:defRPr/>
            </a:lvl1pPr>
          </a:lstStyle>
          <a:p>
            <a:pPr marL="0" marR="0" indent="0" algn="l">
              <a:lnSpc>
                <a:spcPts val="800"/>
              </a:lnSpc>
              <a:spcAft>
                <a:spcPts val="0"/>
              </a:spcAft>
            </a:pPr>
            <a:r>
              <a:rPr lang="en-US" sz="599" spc="17">
                <a:solidFill>
                  <a:srgbClr val="213640"/>
                </a:solidFill>
                <a:latin typeface="Arial Narrow" panose="02020603050405020304" pitchFamily="2"/>
              </a:rPr>
              <a:t>Yvonne Sutton and Jennifer Staunton from School Improvement Liverpool explore the increased demand and ever-changing landscape within the Early Years sector in relation to meeting the needs of children with SEND and their families. </a:t>
            </a:r>
          </a:p>
        </p:txBody>
      </p:sp>
      <p:sp>
        <p:nvSpPr>
          <p:cNvPr id="61" name="Text Placeholder 60"/>
          <p:cNvSpPr>
            <a:spLocks noGrp="1"/>
          </p:cNvSpPr>
          <p:nvPr>
            <p:ph type="body" idx="10"/>
          </p:nvPr>
        </p:nvSpPr>
        <p:spPr>
          <a:xfrm>
            <a:off x="5278675" y="6381798"/>
            <a:ext cx="1058450" cy="165836"/>
          </a:xfrm>
          <a:prstGeom prst="rect">
            <a:avLst/>
          </a:prstGeom>
          <a:noFill/>
          <a:ln w="0" cmpd="sng">
            <a:noFill/>
            <a:prstDash val="solid"/>
          </a:ln>
        </p:spPr>
        <p:txBody>
          <a:bodyPr vert="horz" lIns="0" tIns="34925" rIns="0" bIns="0" anchor="t"/>
          <a:lstStyle>
            <a:lvl1pPr marL="39100" marR="0" indent="0" algn="l">
              <a:lnSpc>
                <a:spcPts val="770"/>
              </a:lnSpc>
              <a:spcAft>
                <a:spcPts val="218"/>
              </a:spcAft>
              <a:defRPr/>
            </a:lvl1pPr>
          </a:lstStyle>
          <a:p>
            <a:pPr marL="45720" marR="0" indent="0" algn="l">
              <a:lnSpc>
                <a:spcPts val="900"/>
              </a:lnSpc>
              <a:spcAft>
                <a:spcPts val="255"/>
              </a:spcAft>
            </a:pPr>
            <a:r>
              <a:rPr lang="en-US" sz="556" b="1" spc="-9">
                <a:solidFill>
                  <a:srgbClr val="164BA0"/>
                </a:solidFill>
                <a:latin typeface="Arial Narrow" panose="02020603050405020304" pitchFamily="2"/>
              </a:rPr>
              <a:t>INFO </a:t>
            </a:r>
            <a:r>
              <a:rPr lang="en-US" sz="770" b="1" spc="-9">
                <a:solidFill>
                  <a:srgbClr val="164BA0"/>
                </a:solidFill>
                <a:latin typeface="Arial" panose="02020603050405020304" pitchFamily="2"/>
              </a:rPr>
              <a:t>• </a:t>
            </a:r>
            <a:r>
              <a:rPr lang="en-US" sz="556" b="1" spc="-9">
                <a:solidFill>
                  <a:srgbClr val="164BA0"/>
                </a:solidFill>
                <a:latin typeface="Arial Narrow" panose="02020603050405020304" pitchFamily="2"/>
              </a:rPr>
              <a:t>BOOKING: </a:t>
            </a:r>
            <a:r>
              <a:rPr lang="en-US" sz="513" u="sng" spc="-9">
                <a:solidFill>
                  <a:srgbClr val="0000FF"/>
                </a:solidFill>
                <a:latin typeface="Arial Narrow" panose="02020603050405020304" pitchFamily="2"/>
              </a:rPr>
              <a:t>nasen.org.uk/events</a:t>
            </a:r>
            <a:r>
              <a:rPr lang="en-US" sz="100" spc="-9">
                <a:solidFill>
                  <a:srgbClr val="164BA0"/>
                </a:solidFill>
                <a:latin typeface="Arial Narrow" panose="02020603050405020304" pitchFamily="2"/>
              </a:rPr>
              <a:t> </a:t>
            </a:r>
          </a:p>
        </p:txBody>
      </p:sp>
      <p:sp>
        <p:nvSpPr>
          <p:cNvPr id="62" name="Text Placeholder 61"/>
          <p:cNvSpPr>
            <a:spLocks noGrp="1"/>
          </p:cNvSpPr>
          <p:nvPr>
            <p:ph type="body" idx="10"/>
          </p:nvPr>
        </p:nvSpPr>
        <p:spPr>
          <a:xfrm>
            <a:off x="7204956" y="4447048"/>
            <a:ext cx="1702535" cy="293092"/>
          </a:xfrm>
          <a:prstGeom prst="rect">
            <a:avLst/>
          </a:prstGeom>
          <a:noFill/>
          <a:ln w="0" cmpd="sng">
            <a:noFill/>
            <a:prstDash val="solid"/>
          </a:ln>
        </p:spPr>
        <p:txBody>
          <a:bodyPr vert="horz" lIns="0" tIns="0" rIns="0" bIns="0" anchor="t"/>
          <a:lstStyle>
            <a:lvl1pPr marL="0" marR="0" indent="0" algn="l">
              <a:lnSpc>
                <a:spcPts val="684"/>
              </a:lnSpc>
              <a:spcAft>
                <a:spcPts val="0"/>
              </a:spcAft>
              <a:defRPr/>
            </a:lvl1pPr>
          </a:lstStyle>
          <a:p>
            <a:pPr marL="0" marR="0" indent="0" algn="l">
              <a:lnSpc>
                <a:spcPts val="800"/>
              </a:lnSpc>
              <a:spcAft>
                <a:spcPts val="0"/>
              </a:spcAft>
            </a:pPr>
            <a:r>
              <a:rPr lang="en-US" sz="599" spc="0">
                <a:solidFill>
                  <a:srgbClr val="213640"/>
                </a:solidFill>
                <a:latin typeface="Arial Narrow" panose="02020603050405020304" pitchFamily="2"/>
              </a:rPr>
              <a:t>This session, suitable for SENCOs, teachers and support staff will introduce DLD, how it might be identified and some introductory ideas for support. </a:t>
            </a:r>
          </a:p>
        </p:txBody>
      </p:sp>
      <p:sp>
        <p:nvSpPr>
          <p:cNvPr id="63" name="Text Placeholder 62"/>
          <p:cNvSpPr>
            <a:spLocks noGrp="1"/>
          </p:cNvSpPr>
          <p:nvPr>
            <p:ph type="body" idx="10"/>
          </p:nvPr>
        </p:nvSpPr>
        <p:spPr>
          <a:xfrm>
            <a:off x="7202241" y="4994651"/>
            <a:ext cx="1058450" cy="165836"/>
          </a:xfrm>
          <a:prstGeom prst="rect">
            <a:avLst/>
          </a:prstGeom>
          <a:noFill/>
          <a:ln w="0" cmpd="sng">
            <a:noFill/>
            <a:prstDash val="solid"/>
          </a:ln>
        </p:spPr>
        <p:txBody>
          <a:bodyPr vert="horz" lIns="0" tIns="34290" rIns="0" bIns="0" anchor="t"/>
          <a:lstStyle>
            <a:lvl1pPr marL="39100" marR="0" indent="0" algn="l">
              <a:lnSpc>
                <a:spcPts val="770"/>
              </a:lnSpc>
              <a:spcAft>
                <a:spcPts val="239"/>
              </a:spcAft>
              <a:defRPr/>
            </a:lvl1pPr>
          </a:lstStyle>
          <a:p>
            <a:pPr marL="45720" marR="0" indent="0" algn="l">
              <a:lnSpc>
                <a:spcPts val="900"/>
              </a:lnSpc>
              <a:spcAft>
                <a:spcPts val="280"/>
              </a:spcAft>
            </a:pPr>
            <a:r>
              <a:rPr lang="en-US" sz="556" b="1" spc="-9">
                <a:solidFill>
                  <a:srgbClr val="F16E1E"/>
                </a:solidFill>
                <a:latin typeface="Arial Narrow" panose="02020603050405020304" pitchFamily="2"/>
              </a:rPr>
              <a:t>INFO </a:t>
            </a:r>
            <a:r>
              <a:rPr lang="en-US" sz="770" b="1" spc="-9">
                <a:solidFill>
                  <a:srgbClr val="F16E1E"/>
                </a:solidFill>
                <a:latin typeface="Arial" panose="02020603050405020304" pitchFamily="2"/>
              </a:rPr>
              <a:t>• </a:t>
            </a:r>
            <a:r>
              <a:rPr lang="en-US" sz="556" b="1" spc="-9">
                <a:solidFill>
                  <a:srgbClr val="F16E1E"/>
                </a:solidFill>
                <a:latin typeface="Arial Narrow" panose="02020603050405020304" pitchFamily="2"/>
              </a:rPr>
              <a:t>BOOKING: </a:t>
            </a:r>
            <a:r>
              <a:rPr lang="en-US" sz="513" u="sng" spc="-9">
                <a:solidFill>
                  <a:srgbClr val="0000FF"/>
                </a:solidFill>
                <a:latin typeface="Arial Narrow" panose="02020603050405020304" pitchFamily="2"/>
              </a:rPr>
              <a:t>nasen.org.uk/events</a:t>
            </a:r>
            <a:r>
              <a:rPr lang="en-US" sz="100" spc="-9">
                <a:solidFill>
                  <a:srgbClr val="F16E1E"/>
                </a:solidFill>
                <a:latin typeface="Arial Narrow" panose="02020603050405020304" pitchFamily="2"/>
              </a:rPr>
              <a:t> </a:t>
            </a:r>
          </a:p>
        </p:txBody>
      </p:sp>
    </p:spTree>
    <p:extLst>
      <p:ext uri="{BB962C8B-B14F-4D97-AF65-F5344CB8AC3E}">
        <p14:creationId xmlns:p14="http://schemas.microsoft.com/office/powerpoint/2010/main" val="33687926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792535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61157" y="2937934"/>
            <a:ext cx="3886200" cy="908050"/>
          </a:xfrm>
        </p:spPr>
        <p:txBody>
          <a:bodyPr anchor="t"/>
          <a:lstStyle>
            <a:lvl1pPr algn="l">
              <a:defRPr sz="2000" b="1" cap="all"/>
            </a:lvl1pPr>
          </a:lstStyle>
          <a:p>
            <a:r>
              <a:rPr lang="en-US"/>
              <a:t>Click to edit Master title style</a:t>
            </a:r>
          </a:p>
        </p:txBody>
      </p:sp>
      <p:sp>
        <p:nvSpPr>
          <p:cNvPr id="3" name="Text Placeholder 2"/>
          <p:cNvSpPr>
            <a:spLocks noGrp="1"/>
          </p:cNvSpPr>
          <p:nvPr>
            <p:ph type="body" idx="1"/>
          </p:nvPr>
        </p:nvSpPr>
        <p:spPr>
          <a:xfrm>
            <a:off x="361157" y="1937809"/>
            <a:ext cx="3886200" cy="1000125"/>
          </a:xfrm>
        </p:spPr>
        <p:txBody>
          <a:bodyPr anchor="b"/>
          <a:lstStyle>
            <a:lvl1pPr marL="0" indent="0">
              <a:buNone/>
              <a:defRPr sz="1000">
                <a:solidFill>
                  <a:schemeClr val="tx1">
                    <a:tint val="75000"/>
                  </a:schemeClr>
                </a:solidFill>
              </a:defRPr>
            </a:lvl1pPr>
            <a:lvl2pPr marL="228600" indent="0">
              <a:buNone/>
              <a:defRPr sz="900">
                <a:solidFill>
                  <a:schemeClr val="tx1">
                    <a:tint val="75000"/>
                  </a:schemeClr>
                </a:solidFill>
              </a:defRPr>
            </a:lvl2pPr>
            <a:lvl3pPr marL="457200" indent="0">
              <a:buNone/>
              <a:defRPr sz="800">
                <a:solidFill>
                  <a:schemeClr val="tx1">
                    <a:tint val="75000"/>
                  </a:schemeClr>
                </a:solidFill>
              </a:defRPr>
            </a:lvl3pPr>
            <a:lvl4pPr marL="685800" indent="0">
              <a:buNone/>
              <a:defRPr sz="700">
                <a:solidFill>
                  <a:schemeClr val="tx1">
                    <a:tint val="75000"/>
                  </a:schemeClr>
                </a:solidFill>
              </a:defRPr>
            </a:lvl4pPr>
            <a:lvl5pPr marL="914400" indent="0">
              <a:buNone/>
              <a:defRPr sz="700">
                <a:solidFill>
                  <a:schemeClr val="tx1">
                    <a:tint val="75000"/>
                  </a:schemeClr>
                </a:solidFill>
              </a:defRPr>
            </a:lvl5pPr>
            <a:lvl6pPr marL="1143000" indent="0">
              <a:buNone/>
              <a:defRPr sz="700">
                <a:solidFill>
                  <a:schemeClr val="tx1">
                    <a:tint val="75000"/>
                  </a:schemeClr>
                </a:solidFill>
              </a:defRPr>
            </a:lvl6pPr>
            <a:lvl7pPr marL="1371600" indent="0">
              <a:buNone/>
              <a:defRPr sz="700">
                <a:solidFill>
                  <a:schemeClr val="tx1">
                    <a:tint val="75000"/>
                  </a:schemeClr>
                </a:solidFill>
              </a:defRPr>
            </a:lvl7pPr>
            <a:lvl8pPr marL="1600200" indent="0">
              <a:buNone/>
              <a:defRPr sz="700">
                <a:solidFill>
                  <a:schemeClr val="tx1">
                    <a:tint val="75000"/>
                  </a:schemeClr>
                </a:solidFill>
              </a:defRPr>
            </a:lvl8pPr>
            <a:lvl9pPr marL="1828800" indent="0">
              <a:buNone/>
              <a:defRPr sz="7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090038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28600" y="1066800"/>
            <a:ext cx="2019300" cy="3017309"/>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324100" y="1066800"/>
            <a:ext cx="2019300" cy="3017309"/>
          </a:xfrm>
        </p:spPr>
        <p:txBody>
          <a:bodyPr/>
          <a:lstStyle>
            <a:lvl1pPr>
              <a:defRPr sz="1400"/>
            </a:lvl1pPr>
            <a:lvl2pPr>
              <a:defRPr sz="1200"/>
            </a:lvl2pPr>
            <a:lvl3pPr>
              <a:defRPr sz="1000"/>
            </a:lvl3pPr>
            <a:lvl4pPr>
              <a:defRPr sz="900"/>
            </a:lvl4pPr>
            <a:lvl5pPr>
              <a:defRPr sz="900"/>
            </a:lvl5pPr>
            <a:lvl6pPr>
              <a:defRPr sz="900"/>
            </a:lvl6pPr>
            <a:lvl7pPr>
              <a:defRPr sz="900"/>
            </a:lvl7pPr>
            <a:lvl8pPr>
              <a:defRPr sz="900"/>
            </a:lvl8pPr>
            <a:lvl9pPr>
              <a:defRPr sz="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977764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228600" y="1023409"/>
            <a:ext cx="2020094" cy="426508"/>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4" name="Content Placeholder 3"/>
          <p:cNvSpPr>
            <a:spLocks noGrp="1"/>
          </p:cNvSpPr>
          <p:nvPr>
            <p:ph sz="half" idx="2"/>
          </p:nvPr>
        </p:nvSpPr>
        <p:spPr>
          <a:xfrm>
            <a:off x="228600" y="1449917"/>
            <a:ext cx="2020094" cy="2634192"/>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322513" y="1023409"/>
            <a:ext cx="2020888" cy="426508"/>
          </a:xfrm>
        </p:spPr>
        <p:txBody>
          <a:bodyPr anchor="b"/>
          <a:lstStyle>
            <a:lvl1pPr marL="0" indent="0">
              <a:buNone/>
              <a:defRPr sz="1200" b="1"/>
            </a:lvl1pPr>
            <a:lvl2pPr marL="228600" indent="0">
              <a:buNone/>
              <a:defRPr sz="1000" b="1"/>
            </a:lvl2pPr>
            <a:lvl3pPr marL="457200" indent="0">
              <a:buNone/>
              <a:defRPr sz="900" b="1"/>
            </a:lvl3pPr>
            <a:lvl4pPr marL="685800" indent="0">
              <a:buNone/>
              <a:defRPr sz="800" b="1"/>
            </a:lvl4pPr>
            <a:lvl5pPr marL="914400" indent="0">
              <a:buNone/>
              <a:defRPr sz="800" b="1"/>
            </a:lvl5pPr>
            <a:lvl6pPr marL="1143000" indent="0">
              <a:buNone/>
              <a:defRPr sz="800" b="1"/>
            </a:lvl6pPr>
            <a:lvl7pPr marL="1371600" indent="0">
              <a:buNone/>
              <a:defRPr sz="800" b="1"/>
            </a:lvl7pPr>
            <a:lvl8pPr marL="1600200" indent="0">
              <a:buNone/>
              <a:defRPr sz="800" b="1"/>
            </a:lvl8pPr>
            <a:lvl9pPr marL="1828800" indent="0">
              <a:buNone/>
              <a:defRPr sz="800" b="1"/>
            </a:lvl9pPr>
          </a:lstStyle>
          <a:p>
            <a:pPr lvl="0"/>
            <a:r>
              <a:rPr lang="en-US"/>
              <a:t>Click to edit Master text styles</a:t>
            </a:r>
          </a:p>
        </p:txBody>
      </p:sp>
      <p:sp>
        <p:nvSpPr>
          <p:cNvPr id="6" name="Content Placeholder 5"/>
          <p:cNvSpPr>
            <a:spLocks noGrp="1"/>
          </p:cNvSpPr>
          <p:nvPr>
            <p:ph sz="quarter" idx="4"/>
          </p:nvPr>
        </p:nvSpPr>
        <p:spPr>
          <a:xfrm>
            <a:off x="2322513" y="1449917"/>
            <a:ext cx="2020888" cy="2634192"/>
          </a:xfrm>
        </p:spPr>
        <p:txBody>
          <a:bodyPr/>
          <a:lstStyle>
            <a:lvl1pPr>
              <a:defRPr sz="1200"/>
            </a:lvl1pPr>
            <a:lvl2pPr>
              <a:defRPr sz="1000"/>
            </a:lvl2pPr>
            <a:lvl3pPr>
              <a:defRPr sz="900"/>
            </a:lvl3pPr>
            <a:lvl4pPr>
              <a:defRPr sz="800"/>
            </a:lvl4pPr>
            <a:lvl5pPr>
              <a:defRPr sz="800"/>
            </a:lvl5pPr>
            <a:lvl6pPr>
              <a:defRPr sz="800"/>
            </a:lvl6pPr>
            <a:lvl7pPr>
              <a:defRPr sz="800"/>
            </a:lvl7pPr>
            <a:lvl8pPr>
              <a:defRPr sz="800"/>
            </a:lvl8pPr>
            <a:lvl9pPr>
              <a:defRPr sz="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892429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5378403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2471201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8600" y="182033"/>
            <a:ext cx="1504157" cy="774700"/>
          </a:xfrm>
        </p:spPr>
        <p:txBody>
          <a:bodyPr anchor="b"/>
          <a:lstStyle>
            <a:lvl1pPr algn="l">
              <a:defRPr sz="1000" b="1"/>
            </a:lvl1pPr>
          </a:lstStyle>
          <a:p>
            <a:r>
              <a:rPr lang="en-US"/>
              <a:t>Click to edit Master title style</a:t>
            </a:r>
          </a:p>
        </p:txBody>
      </p:sp>
      <p:sp>
        <p:nvSpPr>
          <p:cNvPr id="3" name="Content Placeholder 2"/>
          <p:cNvSpPr>
            <a:spLocks noGrp="1"/>
          </p:cNvSpPr>
          <p:nvPr>
            <p:ph idx="1"/>
          </p:nvPr>
        </p:nvSpPr>
        <p:spPr>
          <a:xfrm>
            <a:off x="1787525" y="182034"/>
            <a:ext cx="2555875" cy="3902075"/>
          </a:xfrm>
        </p:spPr>
        <p:txBody>
          <a:bodyPr/>
          <a:lstStyle>
            <a:lvl1pPr>
              <a:defRPr sz="1600"/>
            </a:lvl1pPr>
            <a:lvl2pPr>
              <a:defRPr sz="1400"/>
            </a:lvl2pPr>
            <a:lvl3pPr>
              <a:defRPr sz="1200"/>
            </a:lvl3pPr>
            <a:lvl4pPr>
              <a:defRPr sz="1000"/>
            </a:lvl4pPr>
            <a:lvl5pPr>
              <a:defRPr sz="1000"/>
            </a:lvl5pPr>
            <a:lvl6pPr>
              <a:defRPr sz="1000"/>
            </a:lvl6pPr>
            <a:lvl7pPr>
              <a:defRPr sz="1000"/>
            </a:lvl7pPr>
            <a:lvl8pPr>
              <a:defRPr sz="1000"/>
            </a:lvl8pPr>
            <a:lvl9pPr>
              <a:defRPr sz="1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228600" y="956734"/>
            <a:ext cx="1504157" cy="3127375"/>
          </a:xfrm>
        </p:spPr>
        <p:txBody>
          <a:bodyPr/>
          <a:lstStyle>
            <a:lvl1pPr marL="0" indent="0">
              <a:buNone/>
              <a:defRPr sz="700"/>
            </a:lvl1pPr>
            <a:lvl2pPr marL="228600" indent="0">
              <a:buNone/>
              <a:defRPr sz="600"/>
            </a:lvl2pPr>
            <a:lvl3pPr marL="457200" indent="0">
              <a:buNone/>
              <a:defRPr sz="500"/>
            </a:lvl3pPr>
            <a:lvl4pPr marL="685800" indent="0">
              <a:buNone/>
              <a:defRPr sz="450"/>
            </a:lvl4pPr>
            <a:lvl5pPr marL="914400" indent="0">
              <a:buNone/>
              <a:defRPr sz="450"/>
            </a:lvl5pPr>
            <a:lvl6pPr marL="1143000" indent="0">
              <a:buNone/>
              <a:defRPr sz="450"/>
            </a:lvl6pPr>
            <a:lvl7pPr marL="1371600" indent="0">
              <a:buNone/>
              <a:defRPr sz="450"/>
            </a:lvl7pPr>
            <a:lvl8pPr marL="1600200" indent="0">
              <a:buNone/>
              <a:defRPr sz="450"/>
            </a:lvl8pPr>
            <a:lvl9pPr marL="1828800" indent="0">
              <a:buNone/>
              <a:defRPr sz="4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9429593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96144" y="3200400"/>
            <a:ext cx="2743200" cy="377825"/>
          </a:xfrm>
        </p:spPr>
        <p:txBody>
          <a:bodyPr anchor="b"/>
          <a:lstStyle>
            <a:lvl1pPr algn="l">
              <a:defRPr sz="1000" b="1"/>
            </a:lvl1pPr>
          </a:lstStyle>
          <a:p>
            <a:r>
              <a:rPr lang="en-US"/>
              <a:t>Click to edit Master title style</a:t>
            </a:r>
          </a:p>
        </p:txBody>
      </p:sp>
      <p:sp>
        <p:nvSpPr>
          <p:cNvPr id="3" name="Picture Placeholder 2"/>
          <p:cNvSpPr>
            <a:spLocks noGrp="1"/>
          </p:cNvSpPr>
          <p:nvPr>
            <p:ph type="pic" idx="1"/>
          </p:nvPr>
        </p:nvSpPr>
        <p:spPr>
          <a:xfrm>
            <a:off x="896144" y="408517"/>
            <a:ext cx="2743200" cy="2743200"/>
          </a:xfrm>
        </p:spPr>
        <p:txBody>
          <a:bodyPr/>
          <a:lstStyle>
            <a:lvl1pPr marL="0" indent="0">
              <a:buNone/>
              <a:defRPr sz="1600"/>
            </a:lvl1pPr>
            <a:lvl2pPr marL="228600" indent="0">
              <a:buNone/>
              <a:defRPr sz="1400"/>
            </a:lvl2pPr>
            <a:lvl3pPr marL="457200" indent="0">
              <a:buNone/>
              <a:defRPr sz="1200"/>
            </a:lvl3pPr>
            <a:lvl4pPr marL="685800" indent="0">
              <a:buNone/>
              <a:defRPr sz="1000"/>
            </a:lvl4pPr>
            <a:lvl5pPr marL="914400" indent="0">
              <a:buNone/>
              <a:defRPr sz="1000"/>
            </a:lvl5pPr>
            <a:lvl6pPr marL="1143000" indent="0">
              <a:buNone/>
              <a:defRPr sz="1000"/>
            </a:lvl6pPr>
            <a:lvl7pPr marL="1371600" indent="0">
              <a:buNone/>
              <a:defRPr sz="1000"/>
            </a:lvl7pPr>
            <a:lvl8pPr marL="1600200" indent="0">
              <a:buNone/>
              <a:defRPr sz="1000"/>
            </a:lvl8pPr>
            <a:lvl9pPr marL="1828800" indent="0">
              <a:buNone/>
              <a:defRPr sz="1000"/>
            </a:lvl9pPr>
          </a:lstStyle>
          <a:p>
            <a:endParaRPr lang="en-US"/>
          </a:p>
        </p:txBody>
      </p:sp>
      <p:sp>
        <p:nvSpPr>
          <p:cNvPr id="4" name="Text Placeholder 3"/>
          <p:cNvSpPr>
            <a:spLocks noGrp="1"/>
          </p:cNvSpPr>
          <p:nvPr>
            <p:ph type="body" sz="half" idx="2"/>
          </p:nvPr>
        </p:nvSpPr>
        <p:spPr>
          <a:xfrm>
            <a:off x="896144" y="3578225"/>
            <a:ext cx="2743200" cy="536575"/>
          </a:xfrm>
        </p:spPr>
        <p:txBody>
          <a:bodyPr/>
          <a:lstStyle>
            <a:lvl1pPr marL="0" indent="0">
              <a:buNone/>
              <a:defRPr sz="700"/>
            </a:lvl1pPr>
            <a:lvl2pPr marL="228600" indent="0">
              <a:buNone/>
              <a:defRPr sz="600"/>
            </a:lvl2pPr>
            <a:lvl3pPr marL="457200" indent="0">
              <a:buNone/>
              <a:defRPr sz="500"/>
            </a:lvl3pPr>
            <a:lvl4pPr marL="685800" indent="0">
              <a:buNone/>
              <a:defRPr sz="450"/>
            </a:lvl4pPr>
            <a:lvl5pPr marL="914400" indent="0">
              <a:buNone/>
              <a:defRPr sz="450"/>
            </a:lvl5pPr>
            <a:lvl6pPr marL="1143000" indent="0">
              <a:buNone/>
              <a:defRPr sz="450"/>
            </a:lvl6pPr>
            <a:lvl7pPr marL="1371600" indent="0">
              <a:buNone/>
              <a:defRPr sz="450"/>
            </a:lvl7pPr>
            <a:lvl8pPr marL="1600200" indent="0">
              <a:buNone/>
              <a:defRPr sz="450"/>
            </a:lvl8pPr>
            <a:lvl9pPr marL="1828800" indent="0">
              <a:buNone/>
              <a:defRPr sz="45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159445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8600" y="183092"/>
            <a:ext cx="4114800" cy="762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228600" y="1066800"/>
            <a:ext cx="4114800" cy="301730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28600" y="4237567"/>
            <a:ext cx="1066800" cy="243417"/>
          </a:xfrm>
          <a:prstGeom prst="rect">
            <a:avLst/>
          </a:prstGeom>
        </p:spPr>
        <p:txBody>
          <a:bodyPr vert="horz" lIns="91440" tIns="45720" rIns="91440" bIns="45720" rtlCol="0" anchor="ctr"/>
          <a:lstStyle>
            <a:lvl1pPr algn="l">
              <a:defRPr sz="600">
                <a:solidFill>
                  <a:schemeClr val="tx1">
                    <a:tint val="75000"/>
                  </a:schemeClr>
                </a:solidFill>
              </a:defRPr>
            </a:lvl1pPr>
          </a:lstStyle>
          <a:p>
            <a:fld id="{1D8BD707-D9CF-40AE-B4C6-C98DA3205C09}" type="datetimeFigureOut">
              <a:rPr lang="en-US" smtClean="0"/>
              <a:pPr/>
              <a:t>7/6/2023</a:t>
            </a:fld>
            <a:endParaRPr lang="en-US"/>
          </a:p>
        </p:txBody>
      </p:sp>
      <p:sp>
        <p:nvSpPr>
          <p:cNvPr id="5" name="Footer Placeholder 4"/>
          <p:cNvSpPr>
            <a:spLocks noGrp="1"/>
          </p:cNvSpPr>
          <p:nvPr>
            <p:ph type="ftr" sz="quarter" idx="3"/>
          </p:nvPr>
        </p:nvSpPr>
        <p:spPr>
          <a:xfrm>
            <a:off x="1562100" y="4237567"/>
            <a:ext cx="1447800" cy="243417"/>
          </a:xfrm>
          <a:prstGeom prst="rect">
            <a:avLst/>
          </a:prstGeom>
        </p:spPr>
        <p:txBody>
          <a:bodyPr vert="horz" lIns="91440" tIns="45720" rIns="91440" bIns="45720" rtlCol="0" anchor="ctr"/>
          <a:lstStyle>
            <a:lvl1pPr algn="ctr">
              <a:defRPr sz="6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276600" y="4237567"/>
            <a:ext cx="1066800" cy="243417"/>
          </a:xfrm>
          <a:prstGeom prst="rect">
            <a:avLst/>
          </a:prstGeom>
        </p:spPr>
        <p:txBody>
          <a:bodyPr vert="horz" lIns="91440" tIns="45720" rIns="91440" bIns="45720" rtlCol="0" anchor="ctr"/>
          <a:lstStyle>
            <a:lvl1pPr algn="r">
              <a:defRPr sz="6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2258979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457200" rtl="0" eaLnBrk="1" latinLnBrk="0" hangingPunct="1">
        <a:spcBef>
          <a:spcPct val="0"/>
        </a:spcBef>
        <a:buNone/>
        <a:defRPr sz="2200" kern="1200">
          <a:solidFill>
            <a:schemeClr val="tx1"/>
          </a:solidFill>
          <a:latin typeface="+mj-lt"/>
          <a:ea typeface="+mj-ea"/>
          <a:cs typeface="+mj-cs"/>
        </a:defRPr>
      </a:lvl1pPr>
    </p:titleStyle>
    <p:bodyStyle>
      <a:lvl1pPr marL="171450" indent="-171450" algn="l" defTabSz="457200" rtl="0" eaLnBrk="1" latinLnBrk="0" hangingPunct="1">
        <a:spcBef>
          <a:spcPct val="20000"/>
        </a:spcBef>
        <a:buFont typeface="Arial" pitchFamily="34" charset="0"/>
        <a:buChar char="•"/>
        <a:defRPr sz="1600" kern="1200">
          <a:solidFill>
            <a:schemeClr val="tx1"/>
          </a:solidFill>
          <a:latin typeface="+mn-lt"/>
          <a:ea typeface="+mn-ea"/>
          <a:cs typeface="+mn-cs"/>
        </a:defRPr>
      </a:lvl1pPr>
      <a:lvl2pPr marL="371475" indent="-142875" algn="l" defTabSz="457200" rtl="0" eaLnBrk="1" latinLnBrk="0" hangingPunct="1">
        <a:spcBef>
          <a:spcPct val="20000"/>
        </a:spcBef>
        <a:buFont typeface="Arial" pitchFamily="34" charset="0"/>
        <a:buChar char="–"/>
        <a:defRPr sz="1400" kern="1200">
          <a:solidFill>
            <a:schemeClr val="tx1"/>
          </a:solidFill>
          <a:latin typeface="+mn-lt"/>
          <a:ea typeface="+mn-ea"/>
          <a:cs typeface="+mn-cs"/>
        </a:defRPr>
      </a:lvl2pPr>
      <a:lvl3pPr marL="571500" indent="-114300" algn="l" defTabSz="457200" rtl="0" eaLnBrk="1" latinLnBrk="0" hangingPunct="1">
        <a:spcBef>
          <a:spcPct val="20000"/>
        </a:spcBef>
        <a:buFont typeface="Arial" pitchFamily="34" charset="0"/>
        <a:buChar char="•"/>
        <a:defRPr sz="1200" kern="1200">
          <a:solidFill>
            <a:schemeClr val="tx1"/>
          </a:solidFill>
          <a:latin typeface="+mn-lt"/>
          <a:ea typeface="+mn-ea"/>
          <a:cs typeface="+mn-cs"/>
        </a:defRPr>
      </a:lvl3pPr>
      <a:lvl4pPr marL="800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4pPr>
      <a:lvl5pPr marL="10287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5pPr>
      <a:lvl6pPr marL="12573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6pPr>
      <a:lvl7pPr marL="14859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7pPr>
      <a:lvl8pPr marL="17145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8pPr>
      <a:lvl9pPr marL="1943100" indent="-114300" algn="l" defTabSz="457200" rtl="0" eaLnBrk="1" latinLnBrk="0" hangingPunct="1">
        <a:spcBef>
          <a:spcPct val="20000"/>
        </a:spcBef>
        <a:buFont typeface="Arial" pitchFamily="34" charset="0"/>
        <a:buChar char="•"/>
        <a:defRPr sz="1000" kern="1200">
          <a:solidFill>
            <a:schemeClr val="tx1"/>
          </a:solidFill>
          <a:latin typeface="+mn-lt"/>
          <a:ea typeface="+mn-ea"/>
          <a:cs typeface="+mn-cs"/>
        </a:defRPr>
      </a:lvl9pPr>
    </p:bodyStyle>
    <p:otherStyle>
      <a:defPPr>
        <a:defRPr lang="en-US"/>
      </a:defPPr>
      <a:lvl1pPr marL="0" algn="l" defTabSz="457200" rtl="0" eaLnBrk="1" latinLnBrk="0" hangingPunct="1">
        <a:defRPr sz="900" kern="1200">
          <a:solidFill>
            <a:schemeClr val="tx1"/>
          </a:solidFill>
          <a:latin typeface="+mn-lt"/>
          <a:ea typeface="+mn-ea"/>
          <a:cs typeface="+mn-cs"/>
        </a:defRPr>
      </a:lvl1pPr>
      <a:lvl2pPr marL="228600" algn="l" defTabSz="457200" rtl="0" eaLnBrk="1" latinLnBrk="0" hangingPunct="1">
        <a:defRPr sz="900" kern="1200">
          <a:solidFill>
            <a:schemeClr val="tx1"/>
          </a:solidFill>
          <a:latin typeface="+mn-lt"/>
          <a:ea typeface="+mn-ea"/>
          <a:cs typeface="+mn-cs"/>
        </a:defRPr>
      </a:lvl2pPr>
      <a:lvl3pPr marL="457200" algn="l" defTabSz="457200" rtl="0" eaLnBrk="1" latinLnBrk="0" hangingPunct="1">
        <a:defRPr sz="900" kern="1200">
          <a:solidFill>
            <a:schemeClr val="tx1"/>
          </a:solidFill>
          <a:latin typeface="+mn-lt"/>
          <a:ea typeface="+mn-ea"/>
          <a:cs typeface="+mn-cs"/>
        </a:defRPr>
      </a:lvl3pPr>
      <a:lvl4pPr marL="685800" algn="l" defTabSz="457200" rtl="0" eaLnBrk="1" latinLnBrk="0" hangingPunct="1">
        <a:defRPr sz="900" kern="1200">
          <a:solidFill>
            <a:schemeClr val="tx1"/>
          </a:solidFill>
          <a:latin typeface="+mn-lt"/>
          <a:ea typeface="+mn-ea"/>
          <a:cs typeface="+mn-cs"/>
        </a:defRPr>
      </a:lvl4pPr>
      <a:lvl5pPr marL="914400" algn="l" defTabSz="457200" rtl="0" eaLnBrk="1" latinLnBrk="0" hangingPunct="1">
        <a:defRPr sz="900" kern="1200">
          <a:solidFill>
            <a:schemeClr val="tx1"/>
          </a:solidFill>
          <a:latin typeface="+mn-lt"/>
          <a:ea typeface="+mn-ea"/>
          <a:cs typeface="+mn-cs"/>
        </a:defRPr>
      </a:lvl5pPr>
      <a:lvl6pPr marL="1143000" algn="l" defTabSz="457200" rtl="0" eaLnBrk="1" latinLnBrk="0" hangingPunct="1">
        <a:defRPr sz="900" kern="1200">
          <a:solidFill>
            <a:schemeClr val="tx1"/>
          </a:solidFill>
          <a:latin typeface="+mn-lt"/>
          <a:ea typeface="+mn-ea"/>
          <a:cs typeface="+mn-cs"/>
        </a:defRPr>
      </a:lvl6pPr>
      <a:lvl7pPr marL="1371600" algn="l" defTabSz="457200" rtl="0" eaLnBrk="1" latinLnBrk="0" hangingPunct="1">
        <a:defRPr sz="900" kern="1200">
          <a:solidFill>
            <a:schemeClr val="tx1"/>
          </a:solidFill>
          <a:latin typeface="+mn-lt"/>
          <a:ea typeface="+mn-ea"/>
          <a:cs typeface="+mn-cs"/>
        </a:defRPr>
      </a:lvl7pPr>
      <a:lvl8pPr marL="1600200" algn="l" defTabSz="457200" rtl="0" eaLnBrk="1" latinLnBrk="0" hangingPunct="1">
        <a:defRPr sz="900" kern="1200">
          <a:solidFill>
            <a:schemeClr val="tx1"/>
          </a:solidFill>
          <a:latin typeface="+mn-lt"/>
          <a:ea typeface="+mn-ea"/>
          <a:cs typeface="+mn-cs"/>
        </a:defRPr>
      </a:lvl8pPr>
      <a:lvl9pPr marL="1828800" algn="l" defTabSz="457200" rtl="0" eaLnBrk="1" latinLnBrk="0" hangingPunct="1">
        <a:defRPr sz="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wholeschoolsend.org.uk/events/live-discussion-understanding-behaviour-communication-secondary-further-education" TargetMode="External"/><Relationship Id="rId3" Type="http://schemas.openxmlformats.org/officeDocument/2006/relationships/hyperlink" Target="https://www.wholeschoolsend.org.uk/events" TargetMode="External"/><Relationship Id="rId7" Type="http://schemas.openxmlformats.org/officeDocument/2006/relationships/hyperlink" Target="http://www.wholeschoolsend.org.uk/events/live-discussion-understanding-behaviour-communication-primary"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3.png"/><Relationship Id="rId5" Type="http://schemas.openxmlformats.org/officeDocument/2006/relationships/image" Target="../media/image2.jpeg"/><Relationship Id="rId10" Type="http://schemas.openxmlformats.org/officeDocument/2006/relationships/hyperlink" Target="https://www.wholeschoolsend.org.uk/events/meeting-increasing-social-emotional-mental-health-semh-needs-within-mainstream-settings" TargetMode="External"/><Relationship Id="rId4" Type="http://schemas.openxmlformats.org/officeDocument/2006/relationships/image" Target="../media/image1.png"/><Relationship Id="rId9" Type="http://schemas.openxmlformats.org/officeDocument/2006/relationships/hyperlink" Target="http://www.wholeschoolsend.org.uk/events/live-discussion-identifying-and-supporting-speech-language-and-communication-needs-slcn-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37D8755E-0E1B-D936-AFE3-80332D0AB9AE}"/>
              </a:ext>
            </a:extLst>
          </p:cNvPr>
          <p:cNvSpPr txBox="1"/>
          <p:nvPr/>
        </p:nvSpPr>
        <p:spPr>
          <a:xfrm>
            <a:off x="0" y="168343"/>
            <a:ext cx="9171695" cy="329193"/>
          </a:xfrm>
          <a:prstGeom prst="rect">
            <a:avLst/>
          </a:prstGeom>
          <a:solidFill>
            <a:srgbClr val="D1D1D1"/>
          </a:solidFill>
        </p:spPr>
        <p:txBody>
          <a:bodyPr wrap="square" rtlCol="0">
            <a:spAutoFit/>
          </a:bodyPr>
          <a:lstStyle/>
          <a:p>
            <a:endParaRPr lang="en-GB" sz="1539" dirty="0"/>
          </a:p>
        </p:txBody>
      </p:sp>
      <p:sp>
        <p:nvSpPr>
          <p:cNvPr id="5" name="Rectangle: Rounded Corners 4">
            <a:extLst>
              <a:ext uri="{FF2B5EF4-FFF2-40B4-BE49-F238E27FC236}">
                <a16:creationId xmlns:a16="http://schemas.microsoft.com/office/drawing/2014/main" id="{0FEE9ECA-3982-ECC3-260B-A44E393D446C}"/>
              </a:ext>
            </a:extLst>
          </p:cNvPr>
          <p:cNvSpPr/>
          <p:nvPr/>
        </p:nvSpPr>
        <p:spPr>
          <a:xfrm>
            <a:off x="1126240" y="4755343"/>
            <a:ext cx="7870871" cy="1001194"/>
          </a:xfrm>
          <a:prstGeom prst="roundRect">
            <a:avLst/>
          </a:prstGeom>
          <a:solidFill>
            <a:srgbClr val="016C7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sz="1539"/>
          </a:p>
        </p:txBody>
      </p:sp>
      <p:sp>
        <p:nvSpPr>
          <p:cNvPr id="4" name="Rectangle: Rounded Corners 3">
            <a:extLst>
              <a:ext uri="{FF2B5EF4-FFF2-40B4-BE49-F238E27FC236}">
                <a16:creationId xmlns:a16="http://schemas.microsoft.com/office/drawing/2014/main" id="{2E0433DE-E752-5814-E636-0515F8A29A2A}"/>
              </a:ext>
            </a:extLst>
          </p:cNvPr>
          <p:cNvSpPr/>
          <p:nvPr/>
        </p:nvSpPr>
        <p:spPr>
          <a:xfrm>
            <a:off x="1158552" y="5919788"/>
            <a:ext cx="7874212" cy="667977"/>
          </a:xfrm>
          <a:prstGeom prst="roundRect">
            <a:avLst/>
          </a:prstGeom>
          <a:solidFill>
            <a:srgbClr val="016C7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sz="1539">
              <a:solidFill>
                <a:schemeClr val="bg1"/>
              </a:solidFill>
            </a:endParaRPr>
          </a:p>
        </p:txBody>
      </p:sp>
      <p:sp>
        <p:nvSpPr>
          <p:cNvPr id="24" name="Rectangle 23">
            <a:extLst>
              <a:ext uri="{FF2B5EF4-FFF2-40B4-BE49-F238E27FC236}">
                <a16:creationId xmlns:a16="http://schemas.microsoft.com/office/drawing/2014/main" id="{3124EFA5-8146-583B-29FC-7E2AA26BBA87}"/>
              </a:ext>
            </a:extLst>
          </p:cNvPr>
          <p:cNvSpPr/>
          <p:nvPr/>
        </p:nvSpPr>
        <p:spPr>
          <a:xfrm>
            <a:off x="7781817" y="188470"/>
            <a:ext cx="1377235" cy="916459"/>
          </a:xfrm>
          <a:prstGeom prst="rect">
            <a:avLst/>
          </a:prstGeom>
          <a:solidFill>
            <a:srgbClr val="EEEEE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539"/>
          </a:p>
        </p:txBody>
      </p:sp>
      <p:sp>
        <p:nvSpPr>
          <p:cNvPr id="61" name="Rectangle 60">
            <a:extLst>
              <a:ext uri="{FF2B5EF4-FFF2-40B4-BE49-F238E27FC236}">
                <a16:creationId xmlns:a16="http://schemas.microsoft.com/office/drawing/2014/main" id="{1E93B727-5606-478D-84E5-096C19EF823D}"/>
              </a:ext>
            </a:extLst>
          </p:cNvPr>
          <p:cNvSpPr/>
          <p:nvPr/>
        </p:nvSpPr>
        <p:spPr>
          <a:xfrm>
            <a:off x="-1337" y="168342"/>
            <a:ext cx="9148604" cy="933000"/>
          </a:xfrm>
          <a:prstGeom prst="rect">
            <a:avLst/>
          </a:prstGeom>
          <a:solidFill>
            <a:srgbClr val="016C76"/>
          </a:solidFill>
          <a:ln>
            <a:solidFill>
              <a:srgbClr val="016C76"/>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78203" tIns="39101" rIns="78203" bIns="39101" numCol="1" spcCol="0" rtlCol="0" fromWordArt="0" anchor="ctr" anchorCtr="0" forceAA="0" compatLnSpc="1">
            <a:prstTxWarp prst="textNoShape">
              <a:avLst/>
            </a:prstTxWarp>
            <a:noAutofit/>
          </a:bodyPr>
          <a:lstStyle/>
          <a:p>
            <a:pPr defTabSz="781995">
              <a:defRPr/>
            </a:pPr>
            <a:endParaRPr lang="en-GB" sz="1539" kern="0">
              <a:solidFill>
                <a:prstClr val="white"/>
              </a:solidFill>
              <a:latin typeface="Calibri"/>
            </a:endParaRPr>
          </a:p>
        </p:txBody>
      </p:sp>
      <p:sp>
        <p:nvSpPr>
          <p:cNvPr id="63" name="Text Placeholder 6">
            <a:extLst>
              <a:ext uri="{FF2B5EF4-FFF2-40B4-BE49-F238E27FC236}">
                <a16:creationId xmlns:a16="http://schemas.microsoft.com/office/drawing/2014/main" id="{9140167A-6261-4E03-9C08-78AF7FF3BDBD}"/>
              </a:ext>
            </a:extLst>
          </p:cNvPr>
          <p:cNvSpPr>
            <a:spLocks noGrp="1"/>
          </p:cNvSpPr>
          <p:nvPr>
            <p:ph type="body" idx="10"/>
          </p:nvPr>
        </p:nvSpPr>
        <p:spPr>
          <a:xfrm>
            <a:off x="191560" y="511696"/>
            <a:ext cx="8826696" cy="497783"/>
          </a:xfrm>
          <a:prstGeom prst="rect">
            <a:avLst/>
          </a:prstGeom>
          <a:noFill/>
          <a:ln w="0" cmpd="sng">
            <a:noFill/>
            <a:prstDash val="solid"/>
          </a:ln>
        </p:spPr>
        <p:txBody>
          <a:bodyPr vert="horz" lIns="0" tIns="2715" rIns="0" bIns="0" rtlCol="0" anchor="t">
            <a:normAutofit fontScale="82500" lnSpcReduction="10000"/>
          </a:bodyPr>
          <a:lstStyle/>
          <a:p>
            <a:pPr marL="0">
              <a:lnSpc>
                <a:spcPts val="2993"/>
              </a:lnSpc>
            </a:pPr>
            <a:r>
              <a:rPr lang="en-US" sz="4105" b="1" spc="-30" dirty="0">
                <a:solidFill>
                  <a:srgbClr val="EEEEEE"/>
                </a:solidFill>
                <a:latin typeface="Arial Narrow" panose="02020603050405020304" pitchFamily="2"/>
              </a:rPr>
              <a:t>UNIVERSAL SEND SERVICES EVENTS CALENDAR</a:t>
            </a:r>
            <a:endParaRPr lang="en-US" sz="4105" b="1" spc="-97" dirty="0">
              <a:solidFill>
                <a:srgbClr val="EEEEEE"/>
              </a:solidFill>
              <a:latin typeface="Arial Narrow" panose="02020603050405020304" pitchFamily="2"/>
            </a:endParaRPr>
          </a:p>
        </p:txBody>
      </p:sp>
      <p:sp>
        <p:nvSpPr>
          <p:cNvPr id="64" name="Text Placeholder 7">
            <a:extLst>
              <a:ext uri="{FF2B5EF4-FFF2-40B4-BE49-F238E27FC236}">
                <a16:creationId xmlns:a16="http://schemas.microsoft.com/office/drawing/2014/main" id="{D153A362-7B82-4BF7-BC71-E054C6069299}"/>
              </a:ext>
            </a:extLst>
          </p:cNvPr>
          <p:cNvSpPr>
            <a:spLocks noGrp="1"/>
          </p:cNvSpPr>
          <p:nvPr>
            <p:ph type="body" idx="10"/>
          </p:nvPr>
        </p:nvSpPr>
        <p:spPr>
          <a:xfrm>
            <a:off x="1308254" y="6020002"/>
            <a:ext cx="7642295" cy="625215"/>
          </a:xfrm>
          <a:prstGeom prst="rect">
            <a:avLst/>
          </a:prstGeom>
          <a:noFill/>
          <a:ln w="0" cmpd="sng">
            <a:noFill/>
            <a:prstDash val="solid"/>
          </a:ln>
        </p:spPr>
        <p:txBody>
          <a:bodyPr vert="horz" lIns="0" tIns="14120" rIns="0" bIns="0" rtlCol="0" anchor="t">
            <a:noAutofit/>
          </a:bodyPr>
          <a:lstStyle/>
          <a:p>
            <a:pPr marL="0" algn="ctr">
              <a:lnSpc>
                <a:spcPts val="941"/>
              </a:lnSpc>
            </a:pPr>
            <a:r>
              <a:rPr lang="en-GB" sz="1197" spc="13" dirty="0">
                <a:solidFill>
                  <a:srgbClr val="EEEEEE"/>
                </a:solidFill>
              </a:rPr>
              <a:t>Universal SEND Services is an ambitious 3-year programme, funded until 2025 by the Department for Education, and delivered by </a:t>
            </a:r>
            <a:r>
              <a:rPr lang="en-GB" sz="1197" spc="13" dirty="0" err="1">
                <a:solidFill>
                  <a:srgbClr val="EEEEEE"/>
                </a:solidFill>
              </a:rPr>
              <a:t>nasen</a:t>
            </a:r>
            <a:r>
              <a:rPr lang="en-GB" sz="1197" spc="13" dirty="0">
                <a:solidFill>
                  <a:srgbClr val="EEEEEE"/>
                </a:solidFill>
              </a:rPr>
              <a:t> through the Whole School SEND consortium, in strategic partnership with the Education and Training Foundation and the Autism Education Trust. It aims to develop the education workforce to identify and meet the needs of all children and young people effectively.</a:t>
            </a:r>
            <a:endParaRPr lang="en-US" sz="1197" spc="17" dirty="0">
              <a:solidFill>
                <a:srgbClr val="EEEEEE"/>
              </a:solidFill>
            </a:endParaRPr>
          </a:p>
        </p:txBody>
      </p:sp>
      <p:sp>
        <p:nvSpPr>
          <p:cNvPr id="66" name="Text Placeholder 8">
            <a:extLst>
              <a:ext uri="{FF2B5EF4-FFF2-40B4-BE49-F238E27FC236}">
                <a16:creationId xmlns:a16="http://schemas.microsoft.com/office/drawing/2014/main" id="{85E3E4AD-43DB-421E-8B61-A8B3DC844319}"/>
              </a:ext>
            </a:extLst>
          </p:cNvPr>
          <p:cNvSpPr>
            <a:spLocks noGrp="1"/>
          </p:cNvSpPr>
          <p:nvPr>
            <p:ph type="body" idx="10"/>
          </p:nvPr>
        </p:nvSpPr>
        <p:spPr>
          <a:xfrm>
            <a:off x="2988474" y="905860"/>
            <a:ext cx="3211271" cy="234051"/>
          </a:xfrm>
          <a:prstGeom prst="rect">
            <a:avLst/>
          </a:prstGeom>
          <a:noFill/>
          <a:ln w="0" cmpd="sng">
            <a:noFill/>
            <a:prstDash val="solid"/>
          </a:ln>
        </p:spPr>
        <p:txBody>
          <a:bodyPr vert="horz" lIns="0" tIns="8689" rIns="0" bIns="0" rtlCol="0" anchor="t">
            <a:noAutofit/>
          </a:bodyPr>
          <a:lstStyle/>
          <a:p>
            <a:pPr marL="0">
              <a:lnSpc>
                <a:spcPts val="941"/>
              </a:lnSpc>
              <a:spcAft>
                <a:spcPts val="77"/>
              </a:spcAft>
            </a:pPr>
            <a:r>
              <a:rPr lang="en-US" sz="941" b="1" spc="-4" dirty="0">
                <a:solidFill>
                  <a:schemeClr val="bg1"/>
                </a:solidFill>
                <a:latin typeface="Arial Narrow" panose="02020603050405020304" pitchFamily="2"/>
              </a:rPr>
              <a:t>VIEW EVENTS ONLINE: </a:t>
            </a:r>
            <a:r>
              <a:rPr lang="en-US" sz="941" b="1" spc="-4" dirty="0">
                <a:solidFill>
                  <a:schemeClr val="bg1"/>
                </a:solidFill>
                <a:latin typeface="Arial Narrow" panose="02020603050405020304" pitchFamily="2"/>
                <a:hlinkClick r:id="rId3">
                  <a:extLst>
                    <a:ext uri="{A12FA001-AC4F-418D-AE19-62706E023703}">
                      <ahyp:hlinkClr xmlns:ahyp="http://schemas.microsoft.com/office/drawing/2018/hyperlinkcolor" val="tx"/>
                    </a:ext>
                  </a:extLst>
                </a:hlinkClick>
              </a:rPr>
              <a:t>https://www.wholeschoolsend.org.uk/events</a:t>
            </a:r>
            <a:endParaRPr lang="en-US" sz="941" spc="-4" dirty="0">
              <a:solidFill>
                <a:schemeClr val="bg1"/>
              </a:solidFill>
              <a:latin typeface="Arial Narrow" panose="02020603050405020304" pitchFamily="2"/>
            </a:endParaRPr>
          </a:p>
        </p:txBody>
      </p:sp>
      <p:sp>
        <p:nvSpPr>
          <p:cNvPr id="74" name="Rectangle 73">
            <a:extLst>
              <a:ext uri="{FF2B5EF4-FFF2-40B4-BE49-F238E27FC236}">
                <a16:creationId xmlns:a16="http://schemas.microsoft.com/office/drawing/2014/main" id="{B6698B58-7A40-4945-BE60-90DF175198DE}"/>
              </a:ext>
            </a:extLst>
          </p:cNvPr>
          <p:cNvSpPr/>
          <p:nvPr/>
        </p:nvSpPr>
        <p:spPr>
          <a:xfrm>
            <a:off x="-6595" y="1143251"/>
            <a:ext cx="1055735" cy="2905986"/>
          </a:xfrm>
          <a:prstGeom prst="rect">
            <a:avLst/>
          </a:prstGeom>
          <a:solidFill>
            <a:srgbClr val="016C7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81995">
              <a:defRPr/>
            </a:pPr>
            <a:endParaRPr lang="en-GB" sz="1539" kern="0">
              <a:solidFill>
                <a:prstClr val="white"/>
              </a:solidFill>
              <a:latin typeface="Calibri"/>
            </a:endParaRPr>
          </a:p>
        </p:txBody>
      </p:sp>
      <p:sp>
        <p:nvSpPr>
          <p:cNvPr id="75" name="Text Placeholder 17">
            <a:extLst>
              <a:ext uri="{FF2B5EF4-FFF2-40B4-BE49-F238E27FC236}">
                <a16:creationId xmlns:a16="http://schemas.microsoft.com/office/drawing/2014/main" id="{592D0A0F-0370-4B34-83BA-9C5B361495EF}"/>
              </a:ext>
            </a:extLst>
          </p:cNvPr>
          <p:cNvSpPr>
            <a:spLocks noGrp="1"/>
          </p:cNvSpPr>
          <p:nvPr>
            <p:ph type="body" idx="10"/>
          </p:nvPr>
        </p:nvSpPr>
        <p:spPr>
          <a:xfrm>
            <a:off x="386895" y="1479951"/>
            <a:ext cx="596208" cy="2023528"/>
          </a:xfrm>
          <a:prstGeom prst="rect">
            <a:avLst/>
          </a:prstGeom>
          <a:noFill/>
          <a:ln w="0" cmpd="sng">
            <a:noFill/>
            <a:prstDash val="solid"/>
          </a:ln>
        </p:spPr>
        <p:txBody>
          <a:bodyPr vert="vert270" lIns="0" tIns="0" rIns="0" bIns="0" rtlCol="0" anchor="t">
            <a:normAutofit fontScale="97500"/>
          </a:bodyPr>
          <a:lstStyle/>
          <a:p>
            <a:pPr marL="0">
              <a:lnSpc>
                <a:spcPts val="3335"/>
              </a:lnSpc>
              <a:spcAft>
                <a:spcPts val="654"/>
              </a:spcAft>
            </a:pPr>
            <a:r>
              <a:rPr lang="en-US" sz="4618" b="1" spc="-299" dirty="0">
                <a:solidFill>
                  <a:srgbClr val="EEEEEE"/>
                </a:solidFill>
                <a:latin typeface="Arial Narrow" panose="02020603050405020304" pitchFamily="2"/>
              </a:rPr>
              <a:t>Summer</a:t>
            </a:r>
          </a:p>
        </p:txBody>
      </p:sp>
      <p:grpSp>
        <p:nvGrpSpPr>
          <p:cNvPr id="27" name="Group 26">
            <a:extLst>
              <a:ext uri="{FF2B5EF4-FFF2-40B4-BE49-F238E27FC236}">
                <a16:creationId xmlns:a16="http://schemas.microsoft.com/office/drawing/2014/main" id="{A8567656-80A4-409E-9348-BB3EA37F1098}"/>
              </a:ext>
            </a:extLst>
          </p:cNvPr>
          <p:cNvGrpSpPr/>
          <p:nvPr/>
        </p:nvGrpSpPr>
        <p:grpSpPr>
          <a:xfrm>
            <a:off x="11669" y="4307635"/>
            <a:ext cx="1055735" cy="933000"/>
            <a:chOff x="170843" y="5172186"/>
            <a:chExt cx="1234440" cy="1090930"/>
          </a:xfrm>
        </p:grpSpPr>
        <p:sp>
          <p:nvSpPr>
            <p:cNvPr id="80" name="Rectangle 79">
              <a:extLst>
                <a:ext uri="{FF2B5EF4-FFF2-40B4-BE49-F238E27FC236}">
                  <a16:creationId xmlns:a16="http://schemas.microsoft.com/office/drawing/2014/main" id="{2C92E5CA-FF86-4DA7-B441-5A8BB4457989}"/>
                </a:ext>
              </a:extLst>
            </p:cNvPr>
            <p:cNvSpPr/>
            <p:nvPr/>
          </p:nvSpPr>
          <p:spPr>
            <a:xfrm>
              <a:off x="170843" y="5172186"/>
              <a:ext cx="1234440" cy="1090930"/>
            </a:xfrm>
            <a:prstGeom prst="rect">
              <a:avLst/>
            </a:prstGeom>
            <a:solidFill>
              <a:srgbClr val="EEEEE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81995">
                <a:defRPr/>
              </a:pPr>
              <a:endParaRPr lang="en-GB" sz="1539" kern="0">
                <a:solidFill>
                  <a:prstClr val="white"/>
                </a:solidFill>
                <a:latin typeface="Calibri"/>
              </a:endParaRPr>
            </a:p>
          </p:txBody>
        </p:sp>
        <p:pic>
          <p:nvPicPr>
            <p:cNvPr id="90" name="Picture 89" descr="Graphical user interface, application, website&#10;&#10;Description automatically generated">
              <a:extLst>
                <a:ext uri="{FF2B5EF4-FFF2-40B4-BE49-F238E27FC236}">
                  <a16:creationId xmlns:a16="http://schemas.microsoft.com/office/drawing/2014/main" id="{854677F6-4987-4CF9-A00F-A289A131C24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76153" y="5188683"/>
              <a:ext cx="1129130" cy="873194"/>
            </a:xfrm>
            <a:prstGeom prst="rect">
              <a:avLst/>
            </a:prstGeom>
          </p:spPr>
        </p:pic>
      </p:grpSp>
      <p:grpSp>
        <p:nvGrpSpPr>
          <p:cNvPr id="26" name="Group 25">
            <a:extLst>
              <a:ext uri="{FF2B5EF4-FFF2-40B4-BE49-F238E27FC236}">
                <a16:creationId xmlns:a16="http://schemas.microsoft.com/office/drawing/2014/main" id="{98BA7135-3901-4956-A012-1E74D12C29A9}"/>
              </a:ext>
            </a:extLst>
          </p:cNvPr>
          <p:cNvGrpSpPr/>
          <p:nvPr/>
        </p:nvGrpSpPr>
        <p:grpSpPr>
          <a:xfrm>
            <a:off x="-6655" y="5736363"/>
            <a:ext cx="1055735" cy="933000"/>
            <a:chOff x="170843" y="6368799"/>
            <a:chExt cx="1234440" cy="1090930"/>
          </a:xfrm>
        </p:grpSpPr>
        <p:sp>
          <p:nvSpPr>
            <p:cNvPr id="81" name="Rectangle 80">
              <a:extLst>
                <a:ext uri="{FF2B5EF4-FFF2-40B4-BE49-F238E27FC236}">
                  <a16:creationId xmlns:a16="http://schemas.microsoft.com/office/drawing/2014/main" id="{E42C29BC-97B3-48B6-91BA-BEED91A58597}"/>
                </a:ext>
              </a:extLst>
            </p:cNvPr>
            <p:cNvSpPr/>
            <p:nvPr/>
          </p:nvSpPr>
          <p:spPr>
            <a:xfrm>
              <a:off x="170843" y="6368799"/>
              <a:ext cx="1234440" cy="1090930"/>
            </a:xfrm>
            <a:prstGeom prst="rect">
              <a:avLst/>
            </a:prstGeom>
            <a:solidFill>
              <a:srgbClr val="EEEEEE"/>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81995">
                <a:defRPr/>
              </a:pPr>
              <a:endParaRPr lang="en-GB" sz="1539" kern="0">
                <a:solidFill>
                  <a:prstClr val="white"/>
                </a:solidFill>
                <a:latin typeface="Calibri"/>
              </a:endParaRPr>
            </a:p>
          </p:txBody>
        </p:sp>
        <p:pic>
          <p:nvPicPr>
            <p:cNvPr id="92" name="Picture 91" descr="A picture containing text, clipart&#10;&#10;Description automatically generated">
              <a:extLst>
                <a:ext uri="{FF2B5EF4-FFF2-40B4-BE49-F238E27FC236}">
                  <a16:creationId xmlns:a16="http://schemas.microsoft.com/office/drawing/2014/main" id="{98CB318E-2B95-4B0E-8D87-FDB042B8CD56}"/>
                </a:ext>
              </a:extLst>
            </p:cNvPr>
            <p:cNvPicPr>
              <a:picLocks noChangeAspect="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252300" y="6741053"/>
              <a:ext cx="1062551" cy="340160"/>
            </a:xfrm>
            <a:prstGeom prst="rect">
              <a:avLst/>
            </a:prstGeom>
          </p:spPr>
        </p:pic>
      </p:grpSp>
      <p:sp>
        <p:nvSpPr>
          <p:cNvPr id="94" name="Rectangle 93">
            <a:extLst>
              <a:ext uri="{FF2B5EF4-FFF2-40B4-BE49-F238E27FC236}">
                <a16:creationId xmlns:a16="http://schemas.microsoft.com/office/drawing/2014/main" id="{1552461D-FACB-4617-BDC8-BF5F211D2043}"/>
              </a:ext>
            </a:extLst>
          </p:cNvPr>
          <p:cNvSpPr/>
          <p:nvPr/>
        </p:nvSpPr>
        <p:spPr>
          <a:xfrm>
            <a:off x="-14399" y="4002436"/>
            <a:ext cx="1064982" cy="305199"/>
          </a:xfrm>
          <a:prstGeom prst="rect">
            <a:avLst/>
          </a:prstGeom>
          <a:solidFill>
            <a:srgbClr val="8686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81995">
              <a:defRPr/>
            </a:pPr>
            <a:endParaRPr lang="en-GB" sz="1539" kern="0">
              <a:solidFill>
                <a:prstClr val="white"/>
              </a:solidFill>
              <a:latin typeface="Calibri"/>
            </a:endParaRPr>
          </a:p>
        </p:txBody>
      </p:sp>
      <p:sp>
        <p:nvSpPr>
          <p:cNvPr id="99" name="Rectangle 98">
            <a:extLst>
              <a:ext uri="{FF2B5EF4-FFF2-40B4-BE49-F238E27FC236}">
                <a16:creationId xmlns:a16="http://schemas.microsoft.com/office/drawing/2014/main" id="{3DC45F5F-15D6-4C01-B347-3835B7F100B9}"/>
              </a:ext>
            </a:extLst>
          </p:cNvPr>
          <p:cNvSpPr/>
          <p:nvPr/>
        </p:nvSpPr>
        <p:spPr>
          <a:xfrm>
            <a:off x="-14397" y="1109972"/>
            <a:ext cx="1064114" cy="305199"/>
          </a:xfrm>
          <a:prstGeom prst="rect">
            <a:avLst/>
          </a:prstGeom>
          <a:solidFill>
            <a:srgbClr val="86868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781995">
              <a:defRPr/>
            </a:pPr>
            <a:endParaRPr lang="en-GB" sz="1539" kern="0" dirty="0">
              <a:solidFill>
                <a:prstClr val="white"/>
              </a:solidFill>
              <a:latin typeface="Calibri"/>
            </a:endParaRPr>
          </a:p>
        </p:txBody>
      </p:sp>
      <p:sp>
        <p:nvSpPr>
          <p:cNvPr id="93" name="Text Placeholder 16">
            <a:extLst>
              <a:ext uri="{FF2B5EF4-FFF2-40B4-BE49-F238E27FC236}">
                <a16:creationId xmlns:a16="http://schemas.microsoft.com/office/drawing/2014/main" id="{47DA1ACC-51F4-43E4-91C5-7C0F49EE9FAF}"/>
              </a:ext>
            </a:extLst>
          </p:cNvPr>
          <p:cNvSpPr>
            <a:spLocks noGrp="1"/>
          </p:cNvSpPr>
          <p:nvPr>
            <p:ph type="body" idx="10"/>
          </p:nvPr>
        </p:nvSpPr>
        <p:spPr>
          <a:xfrm>
            <a:off x="-14398" y="1023405"/>
            <a:ext cx="1081802" cy="464328"/>
          </a:xfrm>
          <a:prstGeom prst="rect">
            <a:avLst/>
          </a:prstGeom>
          <a:noFill/>
          <a:ln w="0" cmpd="sng">
            <a:noFill/>
            <a:prstDash val="solid"/>
          </a:ln>
        </p:spPr>
        <p:txBody>
          <a:bodyPr vert="horz" lIns="0" tIns="39101" rIns="0" bIns="0" rtlCol="0" anchor="t">
            <a:normAutofit fontScale="97500"/>
          </a:bodyPr>
          <a:lstStyle/>
          <a:p>
            <a:pPr marL="0" algn="ctr">
              <a:lnSpc>
                <a:spcPts val="2993"/>
              </a:lnSpc>
              <a:spcAft>
                <a:spcPts val="304"/>
              </a:spcAft>
            </a:pPr>
            <a:r>
              <a:rPr lang="en-US" sz="2480" b="1" spc="-107" dirty="0">
                <a:solidFill>
                  <a:srgbClr val="EEEEEE"/>
                </a:solidFill>
                <a:latin typeface="Arial Narrow" panose="02020603050405020304" pitchFamily="2"/>
              </a:rPr>
              <a:t>2023</a:t>
            </a:r>
            <a:r>
              <a:rPr lang="en-US" sz="2651" b="1" spc="-107" dirty="0">
                <a:solidFill>
                  <a:srgbClr val="EEEEEE"/>
                </a:solidFill>
                <a:latin typeface="Arial Narrow" panose="02020603050405020304" pitchFamily="2"/>
              </a:rPr>
              <a:t> </a:t>
            </a:r>
          </a:p>
        </p:txBody>
      </p:sp>
      <p:sp>
        <p:nvSpPr>
          <p:cNvPr id="100" name="Text Placeholder 16">
            <a:extLst>
              <a:ext uri="{FF2B5EF4-FFF2-40B4-BE49-F238E27FC236}">
                <a16:creationId xmlns:a16="http://schemas.microsoft.com/office/drawing/2014/main" id="{B657C8E3-CEED-4AF1-B75C-D036AF92571B}"/>
              </a:ext>
            </a:extLst>
          </p:cNvPr>
          <p:cNvSpPr>
            <a:spLocks noGrp="1"/>
          </p:cNvSpPr>
          <p:nvPr>
            <p:ph type="body" idx="10"/>
          </p:nvPr>
        </p:nvSpPr>
        <p:spPr>
          <a:xfrm>
            <a:off x="-54630" y="3907457"/>
            <a:ext cx="1081802" cy="464328"/>
          </a:xfrm>
          <a:prstGeom prst="rect">
            <a:avLst/>
          </a:prstGeom>
          <a:noFill/>
          <a:ln w="0" cmpd="sng">
            <a:noFill/>
            <a:prstDash val="solid"/>
          </a:ln>
        </p:spPr>
        <p:txBody>
          <a:bodyPr vert="horz" lIns="0" tIns="39101" rIns="0" bIns="0" rtlCol="0" anchor="t">
            <a:normAutofit fontScale="97500"/>
          </a:bodyPr>
          <a:lstStyle/>
          <a:p>
            <a:pPr marL="0" algn="ctr">
              <a:lnSpc>
                <a:spcPts val="2993"/>
              </a:lnSpc>
              <a:spcAft>
                <a:spcPts val="304"/>
              </a:spcAft>
            </a:pPr>
            <a:r>
              <a:rPr lang="en-US" sz="1710" b="1" spc="-107" dirty="0">
                <a:solidFill>
                  <a:srgbClr val="EEEEEE"/>
                </a:solidFill>
                <a:latin typeface="Arial Narrow" panose="02020603050405020304" pitchFamily="2"/>
              </a:rPr>
              <a:t>JUN - JUL</a:t>
            </a:r>
          </a:p>
        </p:txBody>
      </p:sp>
      <p:sp>
        <p:nvSpPr>
          <p:cNvPr id="186" name="TextBox 185">
            <a:extLst>
              <a:ext uri="{FF2B5EF4-FFF2-40B4-BE49-F238E27FC236}">
                <a16:creationId xmlns:a16="http://schemas.microsoft.com/office/drawing/2014/main" id="{1EAE36B0-9647-45B5-95EB-FBBB9EEADE55}"/>
              </a:ext>
            </a:extLst>
          </p:cNvPr>
          <p:cNvSpPr txBox="1"/>
          <p:nvPr/>
        </p:nvSpPr>
        <p:spPr>
          <a:xfrm>
            <a:off x="139427" y="5709801"/>
            <a:ext cx="659155" cy="230512"/>
          </a:xfrm>
          <a:prstGeom prst="rect">
            <a:avLst/>
          </a:prstGeom>
          <a:noFill/>
        </p:spPr>
        <p:txBody>
          <a:bodyPr wrap="none" rtlCol="0">
            <a:spAutoFit/>
          </a:bodyPr>
          <a:lstStyle/>
          <a:p>
            <a:pPr defTabSz="781995">
              <a:defRPr/>
            </a:pPr>
            <a:r>
              <a:rPr lang="en-GB" sz="898" kern="0">
                <a:solidFill>
                  <a:prstClr val="black">
                    <a:lumMod val="75000"/>
                    <a:lumOff val="25000"/>
                  </a:prstClr>
                </a:solidFill>
                <a:latin typeface="Calibri"/>
              </a:rPr>
              <a:t>Hosted by</a:t>
            </a:r>
          </a:p>
        </p:txBody>
      </p:sp>
      <p:pic>
        <p:nvPicPr>
          <p:cNvPr id="25" name="Picture 24">
            <a:extLst>
              <a:ext uri="{FF2B5EF4-FFF2-40B4-BE49-F238E27FC236}">
                <a16:creationId xmlns:a16="http://schemas.microsoft.com/office/drawing/2014/main" id="{C1865828-99E3-916B-B55E-D42EDA904FE3}"/>
              </a:ext>
            </a:extLst>
          </p:cNvPr>
          <p:cNvPicPr>
            <a:picLocks noChangeAspect="1"/>
          </p:cNvPicPr>
          <p:nvPr/>
        </p:nvPicPr>
        <p:blipFill>
          <a:blip r:embed="rId6"/>
          <a:stretch>
            <a:fillRect/>
          </a:stretch>
        </p:blipFill>
        <p:spPr>
          <a:xfrm>
            <a:off x="58961" y="5329251"/>
            <a:ext cx="871092" cy="295842"/>
          </a:xfrm>
          <a:prstGeom prst="rect">
            <a:avLst/>
          </a:prstGeom>
        </p:spPr>
      </p:pic>
      <p:sp>
        <p:nvSpPr>
          <p:cNvPr id="227" name="Rectangle: Rounded Corners 226">
            <a:extLst>
              <a:ext uri="{FF2B5EF4-FFF2-40B4-BE49-F238E27FC236}">
                <a16:creationId xmlns:a16="http://schemas.microsoft.com/office/drawing/2014/main" id="{8872D597-B47A-A0A4-2D17-0DC7519696DA}"/>
              </a:ext>
            </a:extLst>
          </p:cNvPr>
          <p:cNvSpPr/>
          <p:nvPr/>
        </p:nvSpPr>
        <p:spPr>
          <a:xfrm>
            <a:off x="1137445" y="1135623"/>
            <a:ext cx="7906311" cy="1080873"/>
          </a:xfrm>
          <a:prstGeom prst="roundRect">
            <a:avLst/>
          </a:prstGeom>
          <a:solidFill>
            <a:srgbClr val="016C7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sz="1539">
              <a:solidFill>
                <a:srgbClr val="984807"/>
              </a:solidFill>
            </a:endParaRPr>
          </a:p>
        </p:txBody>
      </p:sp>
      <p:sp>
        <p:nvSpPr>
          <p:cNvPr id="228" name="TextBox 227">
            <a:extLst>
              <a:ext uri="{FF2B5EF4-FFF2-40B4-BE49-F238E27FC236}">
                <a16:creationId xmlns:a16="http://schemas.microsoft.com/office/drawing/2014/main" id="{7B80E67A-ACEB-9992-6A35-FF1E7914538F}"/>
              </a:ext>
            </a:extLst>
          </p:cNvPr>
          <p:cNvSpPr txBox="1"/>
          <p:nvPr/>
        </p:nvSpPr>
        <p:spPr>
          <a:xfrm>
            <a:off x="1154641" y="1173642"/>
            <a:ext cx="7795908" cy="1184555"/>
          </a:xfrm>
          <a:prstGeom prst="rect">
            <a:avLst/>
          </a:prstGeom>
          <a:noFill/>
        </p:spPr>
        <p:txBody>
          <a:bodyPr wrap="square" rtlCol="0">
            <a:spAutoFit/>
          </a:bodyPr>
          <a:lstStyle/>
          <a:p>
            <a:pPr algn="ctr"/>
            <a:r>
              <a:rPr lang="en-GB" sz="1197" dirty="0">
                <a:solidFill>
                  <a:schemeClr val="bg1"/>
                </a:solidFill>
              </a:rPr>
              <a:t>Our live online discussion sessions are designed to provide an opportunity for delegates to network with colleagues from across the country, to share experiences and learn from others. Discussions are facilitated by regional SEND leaders and participants will be encouraged to ask questions and join in pertinent discussions. </a:t>
            </a:r>
          </a:p>
          <a:p>
            <a:pPr algn="ctr"/>
            <a:r>
              <a:rPr lang="en-GB" sz="1197" dirty="0">
                <a:solidFill>
                  <a:schemeClr val="bg1"/>
                </a:solidFill>
              </a:rPr>
              <a:t>Each session builds on one of our </a:t>
            </a:r>
            <a:r>
              <a:rPr lang="en-GB" sz="1197" u="sng" dirty="0">
                <a:solidFill>
                  <a:schemeClr val="bg1"/>
                </a:solidFill>
              </a:rPr>
              <a:t>online SEND CPD units</a:t>
            </a:r>
            <a:r>
              <a:rPr lang="en-GB" sz="1197" dirty="0">
                <a:solidFill>
                  <a:schemeClr val="bg1"/>
                </a:solidFill>
              </a:rPr>
              <a:t>. </a:t>
            </a:r>
          </a:p>
          <a:p>
            <a:pPr algn="ctr"/>
            <a:r>
              <a:rPr lang="en-GB" sz="1197" dirty="0">
                <a:solidFill>
                  <a:schemeClr val="bg1"/>
                </a:solidFill>
              </a:rPr>
              <a:t>Delegates are advised to access the relevant online SEND CPD unit prior to joining the session in order to participate fully.</a:t>
            </a:r>
          </a:p>
          <a:p>
            <a:pPr algn="ctr"/>
            <a:endParaRPr lang="en-GB" sz="1112" dirty="0">
              <a:solidFill>
                <a:srgbClr val="D1D1D1"/>
              </a:solidFill>
            </a:endParaRPr>
          </a:p>
        </p:txBody>
      </p:sp>
      <p:sp>
        <p:nvSpPr>
          <p:cNvPr id="257" name="Rectangle: Rounded Corners 256">
            <a:extLst>
              <a:ext uri="{FF2B5EF4-FFF2-40B4-BE49-F238E27FC236}">
                <a16:creationId xmlns:a16="http://schemas.microsoft.com/office/drawing/2014/main" id="{C42C67BE-8A1A-F575-FE52-A0E26E4AB17E}"/>
              </a:ext>
            </a:extLst>
          </p:cNvPr>
          <p:cNvSpPr/>
          <p:nvPr/>
        </p:nvSpPr>
        <p:spPr>
          <a:xfrm>
            <a:off x="3070005" y="2278626"/>
            <a:ext cx="3949172" cy="1080982"/>
          </a:xfrm>
          <a:prstGeom prst="roundRect">
            <a:avLst/>
          </a:prstGeom>
          <a:solidFill>
            <a:srgbClr val="016C7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sz="1539">
              <a:solidFill>
                <a:schemeClr val="bg1"/>
              </a:solidFill>
            </a:endParaRPr>
          </a:p>
        </p:txBody>
      </p:sp>
      <p:sp>
        <p:nvSpPr>
          <p:cNvPr id="258" name="TextBox 257">
            <a:extLst>
              <a:ext uri="{FF2B5EF4-FFF2-40B4-BE49-F238E27FC236}">
                <a16:creationId xmlns:a16="http://schemas.microsoft.com/office/drawing/2014/main" id="{438089A7-D8DF-3E90-22B6-9D92F6C9DE4B}"/>
              </a:ext>
            </a:extLst>
          </p:cNvPr>
          <p:cNvSpPr txBox="1"/>
          <p:nvPr/>
        </p:nvSpPr>
        <p:spPr>
          <a:xfrm>
            <a:off x="3093780" y="2420024"/>
            <a:ext cx="3667776" cy="250197"/>
          </a:xfrm>
          <a:prstGeom prst="rect">
            <a:avLst/>
          </a:prstGeom>
          <a:noFill/>
        </p:spPr>
        <p:txBody>
          <a:bodyPr wrap="square" rtlCol="0">
            <a:spAutoFit/>
          </a:bodyPr>
          <a:lstStyle/>
          <a:p>
            <a:pPr algn="ctr"/>
            <a:r>
              <a:rPr lang="en-GB" sz="1026" dirty="0">
                <a:solidFill>
                  <a:schemeClr val="bg1"/>
                </a:solidFill>
                <a:latin typeface="Calibri" panose="020F0502020204030204" pitchFamily="34" charset="0"/>
              </a:rPr>
              <a:t>Understanding behaviour as communication – Primary</a:t>
            </a:r>
            <a:endParaRPr lang="en-GB" sz="1026" dirty="0">
              <a:solidFill>
                <a:schemeClr val="bg1"/>
              </a:solidFill>
            </a:endParaRPr>
          </a:p>
        </p:txBody>
      </p:sp>
      <p:sp>
        <p:nvSpPr>
          <p:cNvPr id="259" name="TextBox 258">
            <a:extLst>
              <a:ext uri="{FF2B5EF4-FFF2-40B4-BE49-F238E27FC236}">
                <a16:creationId xmlns:a16="http://schemas.microsoft.com/office/drawing/2014/main" id="{541A0AAA-6DC9-C546-98D4-087659416391}"/>
              </a:ext>
            </a:extLst>
          </p:cNvPr>
          <p:cNvSpPr txBox="1"/>
          <p:nvPr/>
        </p:nvSpPr>
        <p:spPr>
          <a:xfrm>
            <a:off x="3089202" y="2675602"/>
            <a:ext cx="3693808" cy="447815"/>
          </a:xfrm>
          <a:prstGeom prst="rect">
            <a:avLst/>
          </a:prstGeom>
          <a:noFill/>
        </p:spPr>
        <p:txBody>
          <a:bodyPr wrap="square" rtlCol="0">
            <a:spAutoFit/>
          </a:bodyPr>
          <a:lstStyle/>
          <a:p>
            <a:pPr algn="ctr"/>
            <a:endParaRPr lang="en-GB" sz="770" dirty="0">
              <a:solidFill>
                <a:schemeClr val="bg1"/>
              </a:solidFill>
              <a:latin typeface="Open Sans" panose="020B0606030504020204" pitchFamily="34" charset="0"/>
            </a:endParaRPr>
          </a:p>
          <a:p>
            <a:pPr algn="ctr"/>
            <a:r>
              <a:rPr lang="en-GB" sz="770" dirty="0">
                <a:solidFill>
                  <a:schemeClr val="bg1"/>
                </a:solidFill>
                <a:latin typeface="Open Sans" panose="020B0606030504020204" pitchFamily="34" charset="0"/>
              </a:rPr>
              <a:t>This discussion explores how behaviours that challenge can indicate an unmet need.</a:t>
            </a:r>
            <a:endParaRPr lang="en-GB" sz="770" dirty="0">
              <a:solidFill>
                <a:schemeClr val="bg1"/>
              </a:solidFill>
            </a:endParaRPr>
          </a:p>
        </p:txBody>
      </p:sp>
      <p:sp>
        <p:nvSpPr>
          <p:cNvPr id="260" name="TextBox 259">
            <a:hlinkClick r:id="rId7"/>
            <a:extLst>
              <a:ext uri="{FF2B5EF4-FFF2-40B4-BE49-F238E27FC236}">
                <a16:creationId xmlns:a16="http://schemas.microsoft.com/office/drawing/2014/main" id="{55785AB9-FEFA-FCF2-0FB2-9D63C0E65990}"/>
              </a:ext>
            </a:extLst>
          </p:cNvPr>
          <p:cNvSpPr txBox="1"/>
          <p:nvPr/>
        </p:nvSpPr>
        <p:spPr>
          <a:xfrm>
            <a:off x="4594110" y="3166804"/>
            <a:ext cx="966037" cy="305971"/>
          </a:xfrm>
          <a:prstGeom prst="roundRect">
            <a:avLst/>
          </a:prstGeom>
          <a:gradFill flip="none" rotWithShape="1">
            <a:gsLst>
              <a:gs pos="0">
                <a:srgbClr val="016C76">
                  <a:tint val="66000"/>
                  <a:satMod val="160000"/>
                </a:srgbClr>
              </a:gs>
              <a:gs pos="50000">
                <a:srgbClr val="016C76">
                  <a:tint val="44500"/>
                  <a:satMod val="160000"/>
                </a:srgbClr>
              </a:gs>
              <a:gs pos="100000">
                <a:srgbClr val="016C76">
                  <a:tint val="23500"/>
                  <a:satMod val="160000"/>
                </a:srgbClr>
              </a:gs>
            </a:gsLst>
            <a:lin ang="135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197" dirty="0">
                <a:solidFill>
                  <a:srgbClr val="016C76"/>
                </a:solidFill>
              </a:rPr>
              <a:t>Book now!</a:t>
            </a:r>
          </a:p>
        </p:txBody>
      </p:sp>
      <p:sp>
        <p:nvSpPr>
          <p:cNvPr id="261" name="TextBox 260">
            <a:extLst>
              <a:ext uri="{FF2B5EF4-FFF2-40B4-BE49-F238E27FC236}">
                <a16:creationId xmlns:a16="http://schemas.microsoft.com/office/drawing/2014/main" id="{1C5B6A18-705F-8803-D40C-D3C8D661232C}"/>
              </a:ext>
            </a:extLst>
          </p:cNvPr>
          <p:cNvSpPr txBox="1"/>
          <p:nvPr/>
        </p:nvSpPr>
        <p:spPr>
          <a:xfrm>
            <a:off x="6098799" y="2277024"/>
            <a:ext cx="966037" cy="237116"/>
          </a:xfrm>
          <a:prstGeom prst="rect">
            <a:avLst/>
          </a:prstGeom>
          <a:noFill/>
        </p:spPr>
        <p:txBody>
          <a:bodyPr wrap="square" rtlCol="0">
            <a:spAutoFit/>
          </a:bodyPr>
          <a:lstStyle/>
          <a:p>
            <a:pPr algn="ctr"/>
            <a:r>
              <a:rPr lang="en-GB" sz="941" dirty="0">
                <a:solidFill>
                  <a:schemeClr val="bg1"/>
                </a:solidFill>
              </a:rPr>
              <a:t>16:00 – 17:00</a:t>
            </a:r>
          </a:p>
        </p:txBody>
      </p:sp>
      <p:sp>
        <p:nvSpPr>
          <p:cNvPr id="262" name="TextBox 261">
            <a:extLst>
              <a:ext uri="{FF2B5EF4-FFF2-40B4-BE49-F238E27FC236}">
                <a16:creationId xmlns:a16="http://schemas.microsoft.com/office/drawing/2014/main" id="{0DA39278-30D1-5761-E529-454C87D00DEB}"/>
              </a:ext>
            </a:extLst>
          </p:cNvPr>
          <p:cNvSpPr txBox="1"/>
          <p:nvPr/>
        </p:nvSpPr>
        <p:spPr>
          <a:xfrm>
            <a:off x="3088068" y="2252977"/>
            <a:ext cx="1154185" cy="237116"/>
          </a:xfrm>
          <a:prstGeom prst="rect">
            <a:avLst/>
          </a:prstGeom>
          <a:noFill/>
        </p:spPr>
        <p:txBody>
          <a:bodyPr wrap="square" rtlCol="0">
            <a:spAutoFit/>
          </a:bodyPr>
          <a:lstStyle/>
          <a:p>
            <a:r>
              <a:rPr lang="en-GB" sz="941" dirty="0">
                <a:solidFill>
                  <a:schemeClr val="bg1"/>
                </a:solidFill>
              </a:rPr>
              <a:t>Thursday 15 June</a:t>
            </a:r>
          </a:p>
        </p:txBody>
      </p:sp>
      <p:sp>
        <p:nvSpPr>
          <p:cNvPr id="263" name="Rectangle: Rounded Corners 262">
            <a:extLst>
              <a:ext uri="{FF2B5EF4-FFF2-40B4-BE49-F238E27FC236}">
                <a16:creationId xmlns:a16="http://schemas.microsoft.com/office/drawing/2014/main" id="{678C93B9-3361-2808-AA5E-D61341C3EB1D}"/>
              </a:ext>
            </a:extLst>
          </p:cNvPr>
          <p:cNvSpPr/>
          <p:nvPr/>
        </p:nvSpPr>
        <p:spPr>
          <a:xfrm>
            <a:off x="1160353" y="3522312"/>
            <a:ext cx="3818777" cy="1002092"/>
          </a:xfrm>
          <a:prstGeom prst="roundRect">
            <a:avLst/>
          </a:prstGeom>
          <a:solidFill>
            <a:srgbClr val="016C7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sz="1539">
              <a:solidFill>
                <a:schemeClr val="bg1"/>
              </a:solidFill>
            </a:endParaRPr>
          </a:p>
        </p:txBody>
      </p:sp>
      <p:sp>
        <p:nvSpPr>
          <p:cNvPr id="264" name="TextBox 263">
            <a:extLst>
              <a:ext uri="{FF2B5EF4-FFF2-40B4-BE49-F238E27FC236}">
                <a16:creationId xmlns:a16="http://schemas.microsoft.com/office/drawing/2014/main" id="{9AA1B2A6-617A-C92B-9506-3BC1475BC1EC}"/>
              </a:ext>
            </a:extLst>
          </p:cNvPr>
          <p:cNvSpPr txBox="1"/>
          <p:nvPr/>
        </p:nvSpPr>
        <p:spPr>
          <a:xfrm>
            <a:off x="1170213" y="3502888"/>
            <a:ext cx="1081802" cy="237116"/>
          </a:xfrm>
          <a:prstGeom prst="rect">
            <a:avLst/>
          </a:prstGeom>
          <a:noFill/>
        </p:spPr>
        <p:txBody>
          <a:bodyPr wrap="square" rtlCol="0">
            <a:spAutoFit/>
          </a:bodyPr>
          <a:lstStyle/>
          <a:p>
            <a:r>
              <a:rPr lang="en-GB" sz="941" dirty="0">
                <a:solidFill>
                  <a:schemeClr val="bg1"/>
                </a:solidFill>
              </a:rPr>
              <a:t>Monday 19 June</a:t>
            </a:r>
          </a:p>
        </p:txBody>
      </p:sp>
      <p:sp>
        <p:nvSpPr>
          <p:cNvPr id="265" name="TextBox 264">
            <a:extLst>
              <a:ext uri="{FF2B5EF4-FFF2-40B4-BE49-F238E27FC236}">
                <a16:creationId xmlns:a16="http://schemas.microsoft.com/office/drawing/2014/main" id="{E25FA81C-4D1D-DC27-71D8-8710E1BAA710}"/>
              </a:ext>
            </a:extLst>
          </p:cNvPr>
          <p:cNvSpPr txBox="1"/>
          <p:nvPr/>
        </p:nvSpPr>
        <p:spPr>
          <a:xfrm>
            <a:off x="1345867" y="3669602"/>
            <a:ext cx="3667776" cy="250197"/>
          </a:xfrm>
          <a:prstGeom prst="rect">
            <a:avLst/>
          </a:prstGeom>
          <a:noFill/>
        </p:spPr>
        <p:txBody>
          <a:bodyPr wrap="square" rtlCol="0">
            <a:spAutoFit/>
          </a:bodyPr>
          <a:lstStyle/>
          <a:p>
            <a:pPr algn="ctr"/>
            <a:r>
              <a:rPr lang="en-GB" sz="1026" dirty="0">
                <a:solidFill>
                  <a:schemeClr val="bg1"/>
                </a:solidFill>
                <a:latin typeface="Calibri" panose="020F0502020204030204" pitchFamily="34" charset="0"/>
              </a:rPr>
              <a:t>Understanding behaviour as communication – Secondary and FE</a:t>
            </a:r>
            <a:r>
              <a:rPr lang="en-GB" sz="1026" dirty="0">
                <a:solidFill>
                  <a:schemeClr val="bg1"/>
                </a:solidFill>
              </a:rPr>
              <a:t> </a:t>
            </a:r>
          </a:p>
        </p:txBody>
      </p:sp>
      <p:sp>
        <p:nvSpPr>
          <p:cNvPr id="266" name="TextBox 265">
            <a:extLst>
              <a:ext uri="{FF2B5EF4-FFF2-40B4-BE49-F238E27FC236}">
                <a16:creationId xmlns:a16="http://schemas.microsoft.com/office/drawing/2014/main" id="{CE5F71AB-DE88-6391-C793-A6508FDB6917}"/>
              </a:ext>
            </a:extLst>
          </p:cNvPr>
          <p:cNvSpPr txBox="1"/>
          <p:nvPr/>
        </p:nvSpPr>
        <p:spPr>
          <a:xfrm>
            <a:off x="1308254" y="3983494"/>
            <a:ext cx="3693808" cy="329321"/>
          </a:xfrm>
          <a:prstGeom prst="rect">
            <a:avLst/>
          </a:prstGeom>
          <a:noFill/>
        </p:spPr>
        <p:txBody>
          <a:bodyPr wrap="square" rtlCol="0">
            <a:spAutoFit/>
          </a:bodyPr>
          <a:lstStyle/>
          <a:p>
            <a:pPr algn="ctr"/>
            <a:r>
              <a:rPr lang="en-GB" sz="770" dirty="0">
                <a:solidFill>
                  <a:schemeClr val="bg1"/>
                </a:solidFill>
                <a:latin typeface="Open Sans" panose="020B0606030504020204" pitchFamily="34" charset="0"/>
              </a:rPr>
              <a:t>This discussion explores how behaviours that challenge can indicate </a:t>
            </a:r>
          </a:p>
          <a:p>
            <a:pPr algn="ctr"/>
            <a:r>
              <a:rPr lang="en-GB" sz="770" dirty="0">
                <a:solidFill>
                  <a:schemeClr val="bg1"/>
                </a:solidFill>
                <a:latin typeface="Open Sans" panose="020B0606030504020204" pitchFamily="34" charset="0"/>
              </a:rPr>
              <a:t>an unmet need.</a:t>
            </a:r>
            <a:endParaRPr lang="en-GB" sz="770" dirty="0">
              <a:solidFill>
                <a:schemeClr val="bg1"/>
              </a:solidFill>
            </a:endParaRPr>
          </a:p>
        </p:txBody>
      </p:sp>
      <p:sp>
        <p:nvSpPr>
          <p:cNvPr id="267" name="TextBox 266">
            <a:hlinkClick r:id="rId8"/>
            <a:extLst>
              <a:ext uri="{FF2B5EF4-FFF2-40B4-BE49-F238E27FC236}">
                <a16:creationId xmlns:a16="http://schemas.microsoft.com/office/drawing/2014/main" id="{274CBCB6-5AD1-CACA-40BA-35AD9492C16B}"/>
              </a:ext>
            </a:extLst>
          </p:cNvPr>
          <p:cNvSpPr txBox="1"/>
          <p:nvPr/>
        </p:nvSpPr>
        <p:spPr>
          <a:xfrm>
            <a:off x="2657399" y="4417012"/>
            <a:ext cx="966037" cy="305971"/>
          </a:xfrm>
          <a:prstGeom prst="roundRect">
            <a:avLst/>
          </a:prstGeom>
          <a:gradFill flip="none" rotWithShape="1">
            <a:gsLst>
              <a:gs pos="0">
                <a:srgbClr val="016C76">
                  <a:tint val="66000"/>
                  <a:satMod val="160000"/>
                </a:srgbClr>
              </a:gs>
              <a:gs pos="50000">
                <a:srgbClr val="016C76">
                  <a:tint val="44500"/>
                  <a:satMod val="160000"/>
                </a:srgbClr>
              </a:gs>
              <a:gs pos="100000">
                <a:srgbClr val="016C76">
                  <a:tint val="23500"/>
                  <a:satMod val="160000"/>
                </a:srgbClr>
              </a:gs>
            </a:gsLst>
            <a:lin ang="135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197" dirty="0">
                <a:solidFill>
                  <a:srgbClr val="016C76"/>
                </a:solidFill>
              </a:rPr>
              <a:t>Book now!</a:t>
            </a:r>
          </a:p>
        </p:txBody>
      </p:sp>
      <p:sp>
        <p:nvSpPr>
          <p:cNvPr id="268" name="TextBox 267">
            <a:extLst>
              <a:ext uri="{FF2B5EF4-FFF2-40B4-BE49-F238E27FC236}">
                <a16:creationId xmlns:a16="http://schemas.microsoft.com/office/drawing/2014/main" id="{A8B23023-94DA-813E-F539-0DCC9AE1C30C}"/>
              </a:ext>
            </a:extLst>
          </p:cNvPr>
          <p:cNvSpPr txBox="1"/>
          <p:nvPr/>
        </p:nvSpPr>
        <p:spPr>
          <a:xfrm>
            <a:off x="4036438" y="3509086"/>
            <a:ext cx="966037" cy="237116"/>
          </a:xfrm>
          <a:prstGeom prst="rect">
            <a:avLst/>
          </a:prstGeom>
          <a:noFill/>
        </p:spPr>
        <p:txBody>
          <a:bodyPr wrap="square" rtlCol="0">
            <a:spAutoFit/>
          </a:bodyPr>
          <a:lstStyle/>
          <a:p>
            <a:pPr algn="ctr"/>
            <a:r>
              <a:rPr lang="en-GB" sz="941" dirty="0">
                <a:solidFill>
                  <a:schemeClr val="bg1"/>
                </a:solidFill>
              </a:rPr>
              <a:t>16:00 – 17:00</a:t>
            </a:r>
          </a:p>
        </p:txBody>
      </p:sp>
      <p:sp>
        <p:nvSpPr>
          <p:cNvPr id="269" name="Rectangle: Rounded Corners 268">
            <a:extLst>
              <a:ext uri="{FF2B5EF4-FFF2-40B4-BE49-F238E27FC236}">
                <a16:creationId xmlns:a16="http://schemas.microsoft.com/office/drawing/2014/main" id="{0C381FAC-161D-6EF5-1B93-B581CC9D0ACD}"/>
              </a:ext>
            </a:extLst>
          </p:cNvPr>
          <p:cNvSpPr/>
          <p:nvPr/>
        </p:nvSpPr>
        <p:spPr>
          <a:xfrm>
            <a:off x="5083592" y="3531672"/>
            <a:ext cx="3949172" cy="1001194"/>
          </a:xfrm>
          <a:prstGeom prst="roundRect">
            <a:avLst/>
          </a:prstGeom>
          <a:solidFill>
            <a:srgbClr val="016C76"/>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GB" sz="1539">
              <a:solidFill>
                <a:schemeClr val="bg1"/>
              </a:solidFill>
            </a:endParaRPr>
          </a:p>
        </p:txBody>
      </p:sp>
      <p:sp>
        <p:nvSpPr>
          <p:cNvPr id="270" name="TextBox 269">
            <a:extLst>
              <a:ext uri="{FF2B5EF4-FFF2-40B4-BE49-F238E27FC236}">
                <a16:creationId xmlns:a16="http://schemas.microsoft.com/office/drawing/2014/main" id="{3AD19E25-92CD-053E-2F23-430DD5959929}"/>
              </a:ext>
            </a:extLst>
          </p:cNvPr>
          <p:cNvSpPr txBox="1"/>
          <p:nvPr/>
        </p:nvSpPr>
        <p:spPr>
          <a:xfrm>
            <a:off x="5013465" y="3661405"/>
            <a:ext cx="4075948" cy="408060"/>
          </a:xfrm>
          <a:prstGeom prst="rect">
            <a:avLst/>
          </a:prstGeom>
          <a:noFill/>
        </p:spPr>
        <p:txBody>
          <a:bodyPr wrap="square" rtlCol="0">
            <a:spAutoFit/>
          </a:bodyPr>
          <a:lstStyle/>
          <a:p>
            <a:pPr algn="ctr"/>
            <a:r>
              <a:rPr lang="en-GB" sz="1026" dirty="0">
                <a:solidFill>
                  <a:schemeClr val="bg1"/>
                </a:solidFill>
                <a:latin typeface="Calibri" panose="020F0502020204030204" pitchFamily="34" charset="0"/>
              </a:rPr>
              <a:t>Identifying and supporting speech, language and communication needs - Secondary and FE</a:t>
            </a:r>
            <a:r>
              <a:rPr lang="en-GB" sz="1026" dirty="0">
                <a:solidFill>
                  <a:schemeClr val="bg1"/>
                </a:solidFill>
              </a:rPr>
              <a:t> </a:t>
            </a:r>
          </a:p>
        </p:txBody>
      </p:sp>
      <p:sp>
        <p:nvSpPr>
          <p:cNvPr id="271" name="TextBox 270">
            <a:extLst>
              <a:ext uri="{FF2B5EF4-FFF2-40B4-BE49-F238E27FC236}">
                <a16:creationId xmlns:a16="http://schemas.microsoft.com/office/drawing/2014/main" id="{2B953DEE-3CC3-473A-9330-575CF6C50C79}"/>
              </a:ext>
            </a:extLst>
          </p:cNvPr>
          <p:cNvSpPr txBox="1"/>
          <p:nvPr/>
        </p:nvSpPr>
        <p:spPr>
          <a:xfrm>
            <a:off x="5019433" y="3982417"/>
            <a:ext cx="4075324" cy="329321"/>
          </a:xfrm>
          <a:prstGeom prst="rect">
            <a:avLst/>
          </a:prstGeom>
          <a:noFill/>
        </p:spPr>
        <p:txBody>
          <a:bodyPr wrap="square" rtlCol="0">
            <a:spAutoFit/>
          </a:bodyPr>
          <a:lstStyle/>
          <a:p>
            <a:pPr algn="ctr"/>
            <a:r>
              <a:rPr lang="en-GB" sz="770" dirty="0">
                <a:solidFill>
                  <a:schemeClr val="bg1"/>
                </a:solidFill>
                <a:latin typeface="Open Sans" panose="020B0606030504020204" pitchFamily="34" charset="0"/>
              </a:rPr>
              <a:t>This discussion explores how practitioners can identify and support learners with SLCN to ensure that they are able to engage with learning and make progress.</a:t>
            </a:r>
            <a:endParaRPr lang="en-GB" sz="770" dirty="0">
              <a:solidFill>
                <a:schemeClr val="bg1"/>
              </a:solidFill>
            </a:endParaRPr>
          </a:p>
        </p:txBody>
      </p:sp>
      <p:sp>
        <p:nvSpPr>
          <p:cNvPr id="272" name="TextBox 271">
            <a:hlinkClick r:id="rId9"/>
            <a:extLst>
              <a:ext uri="{FF2B5EF4-FFF2-40B4-BE49-F238E27FC236}">
                <a16:creationId xmlns:a16="http://schemas.microsoft.com/office/drawing/2014/main" id="{B08A8065-F752-80D3-B513-105E77D05AFF}"/>
              </a:ext>
            </a:extLst>
          </p:cNvPr>
          <p:cNvSpPr txBox="1"/>
          <p:nvPr/>
        </p:nvSpPr>
        <p:spPr>
          <a:xfrm>
            <a:off x="6427337" y="4425473"/>
            <a:ext cx="966037" cy="305971"/>
          </a:xfrm>
          <a:prstGeom prst="roundRect">
            <a:avLst/>
          </a:prstGeom>
          <a:gradFill flip="none" rotWithShape="1">
            <a:gsLst>
              <a:gs pos="0">
                <a:srgbClr val="016C76">
                  <a:tint val="66000"/>
                  <a:satMod val="160000"/>
                </a:srgbClr>
              </a:gs>
              <a:gs pos="50000">
                <a:srgbClr val="016C76">
                  <a:tint val="44500"/>
                  <a:satMod val="160000"/>
                </a:srgbClr>
              </a:gs>
              <a:gs pos="100000">
                <a:srgbClr val="016C76">
                  <a:tint val="23500"/>
                  <a:satMod val="160000"/>
                </a:srgbClr>
              </a:gs>
            </a:gsLst>
            <a:lin ang="135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197" dirty="0">
                <a:solidFill>
                  <a:srgbClr val="016C76"/>
                </a:solidFill>
              </a:rPr>
              <a:t>Book now!</a:t>
            </a:r>
          </a:p>
        </p:txBody>
      </p:sp>
      <p:sp>
        <p:nvSpPr>
          <p:cNvPr id="273" name="TextBox 272">
            <a:extLst>
              <a:ext uri="{FF2B5EF4-FFF2-40B4-BE49-F238E27FC236}">
                <a16:creationId xmlns:a16="http://schemas.microsoft.com/office/drawing/2014/main" id="{FC7A3A1E-88B1-BA30-8D09-B642D860E60B}"/>
              </a:ext>
            </a:extLst>
          </p:cNvPr>
          <p:cNvSpPr txBox="1"/>
          <p:nvPr/>
        </p:nvSpPr>
        <p:spPr>
          <a:xfrm>
            <a:off x="8137886" y="3517547"/>
            <a:ext cx="966037" cy="237116"/>
          </a:xfrm>
          <a:prstGeom prst="rect">
            <a:avLst/>
          </a:prstGeom>
          <a:noFill/>
        </p:spPr>
        <p:txBody>
          <a:bodyPr wrap="square" rtlCol="0">
            <a:spAutoFit/>
          </a:bodyPr>
          <a:lstStyle/>
          <a:p>
            <a:pPr algn="ctr"/>
            <a:r>
              <a:rPr lang="en-GB" sz="941" dirty="0">
                <a:solidFill>
                  <a:schemeClr val="bg1"/>
                </a:solidFill>
              </a:rPr>
              <a:t>16:00 – 17:00</a:t>
            </a:r>
          </a:p>
        </p:txBody>
      </p:sp>
      <p:sp>
        <p:nvSpPr>
          <p:cNvPr id="274" name="TextBox 273">
            <a:extLst>
              <a:ext uri="{FF2B5EF4-FFF2-40B4-BE49-F238E27FC236}">
                <a16:creationId xmlns:a16="http://schemas.microsoft.com/office/drawing/2014/main" id="{6FDE5373-C7C1-0148-A39F-D4DA74028C99}"/>
              </a:ext>
            </a:extLst>
          </p:cNvPr>
          <p:cNvSpPr txBox="1"/>
          <p:nvPr/>
        </p:nvSpPr>
        <p:spPr>
          <a:xfrm>
            <a:off x="5118656" y="3510501"/>
            <a:ext cx="1154185" cy="237116"/>
          </a:xfrm>
          <a:prstGeom prst="rect">
            <a:avLst/>
          </a:prstGeom>
          <a:noFill/>
        </p:spPr>
        <p:txBody>
          <a:bodyPr wrap="square" rtlCol="0">
            <a:spAutoFit/>
          </a:bodyPr>
          <a:lstStyle/>
          <a:p>
            <a:r>
              <a:rPr lang="en-GB" sz="941" dirty="0">
                <a:solidFill>
                  <a:schemeClr val="bg1"/>
                </a:solidFill>
              </a:rPr>
              <a:t>Tuesday 20 June</a:t>
            </a:r>
          </a:p>
        </p:txBody>
      </p:sp>
      <p:sp>
        <p:nvSpPr>
          <p:cNvPr id="87" name="TextBox 86">
            <a:extLst>
              <a:ext uri="{FF2B5EF4-FFF2-40B4-BE49-F238E27FC236}">
                <a16:creationId xmlns:a16="http://schemas.microsoft.com/office/drawing/2014/main" id="{A37BCD66-2FA2-6C29-10CC-E9AD51FDB1BC}"/>
              </a:ext>
            </a:extLst>
          </p:cNvPr>
          <p:cNvSpPr txBox="1"/>
          <p:nvPr/>
        </p:nvSpPr>
        <p:spPr>
          <a:xfrm>
            <a:off x="1194321" y="4783476"/>
            <a:ext cx="7756227" cy="1171218"/>
          </a:xfrm>
          <a:prstGeom prst="rect">
            <a:avLst/>
          </a:prstGeom>
          <a:noFill/>
        </p:spPr>
        <p:txBody>
          <a:bodyPr wrap="square" rtlCol="0">
            <a:spAutoFit/>
          </a:bodyPr>
          <a:lstStyle/>
          <a:p>
            <a:pPr algn="ctr"/>
            <a:r>
              <a:rPr lang="en-GB" sz="1197" b="1" dirty="0">
                <a:solidFill>
                  <a:srgbClr val="FF0000"/>
                </a:solidFill>
                <a:latin typeface="Calibri" panose="020F0502020204030204" pitchFamily="34" charset="0"/>
              </a:rPr>
              <a:t>LIVE WEBINAR</a:t>
            </a:r>
          </a:p>
          <a:p>
            <a:pPr algn="ctr"/>
            <a:r>
              <a:rPr lang="en-GB" sz="1368" dirty="0">
                <a:solidFill>
                  <a:schemeClr val="bg1"/>
                </a:solidFill>
                <a:latin typeface="Calibri" panose="020F0502020204030204" pitchFamily="34" charset="0"/>
              </a:rPr>
              <a:t>Meeting increasing Social Emotional, Mental Health (SEMH) needs within mainstream settings</a:t>
            </a:r>
            <a:endParaRPr lang="en-GB" sz="1197" dirty="0">
              <a:solidFill>
                <a:schemeClr val="bg1"/>
              </a:solidFill>
              <a:latin typeface="Calibri" panose="020F0502020204030204" pitchFamily="34" charset="0"/>
            </a:endParaRPr>
          </a:p>
          <a:p>
            <a:pPr algn="ctr"/>
            <a:r>
              <a:rPr lang="en-GB" sz="1026" dirty="0">
                <a:solidFill>
                  <a:schemeClr val="bg1"/>
                </a:solidFill>
                <a:latin typeface="Open Sans" panose="020B0606030504020204" pitchFamily="34" charset="0"/>
              </a:rPr>
              <a:t>This webinar explores the increase in SEMH needs and how we can meet the challenge of assessing needs and providing targeted support within school.</a:t>
            </a:r>
            <a:endParaRPr lang="en-GB" sz="1026" dirty="0">
              <a:solidFill>
                <a:schemeClr val="bg1"/>
              </a:solidFill>
            </a:endParaRPr>
          </a:p>
          <a:p>
            <a:pPr algn="ctr"/>
            <a:endParaRPr lang="en-GB" sz="1197" dirty="0">
              <a:solidFill>
                <a:schemeClr val="bg1"/>
              </a:solidFill>
              <a:latin typeface="Calibri" panose="020F0502020204030204" pitchFamily="34" charset="0"/>
            </a:endParaRPr>
          </a:p>
          <a:p>
            <a:pPr algn="ctr"/>
            <a:endParaRPr lang="en-GB" sz="1197" dirty="0">
              <a:solidFill>
                <a:schemeClr val="bg1"/>
              </a:solidFill>
            </a:endParaRPr>
          </a:p>
        </p:txBody>
      </p:sp>
      <p:sp>
        <p:nvSpPr>
          <p:cNvPr id="89" name="TextBox 88">
            <a:extLst>
              <a:ext uri="{FF2B5EF4-FFF2-40B4-BE49-F238E27FC236}">
                <a16:creationId xmlns:a16="http://schemas.microsoft.com/office/drawing/2014/main" id="{8DEE1E3D-D12F-7CBE-6DA7-DB8AC3F23B9A}"/>
              </a:ext>
            </a:extLst>
          </p:cNvPr>
          <p:cNvSpPr txBox="1"/>
          <p:nvPr/>
        </p:nvSpPr>
        <p:spPr>
          <a:xfrm>
            <a:off x="8082734" y="4731986"/>
            <a:ext cx="966037" cy="237116"/>
          </a:xfrm>
          <a:prstGeom prst="rect">
            <a:avLst/>
          </a:prstGeom>
          <a:noFill/>
        </p:spPr>
        <p:txBody>
          <a:bodyPr wrap="square" rtlCol="0">
            <a:spAutoFit/>
          </a:bodyPr>
          <a:lstStyle/>
          <a:p>
            <a:pPr algn="ctr"/>
            <a:r>
              <a:rPr lang="en-GB" sz="941" dirty="0">
                <a:solidFill>
                  <a:schemeClr val="bg1"/>
                </a:solidFill>
              </a:rPr>
              <a:t>16:00 – 17:00</a:t>
            </a:r>
          </a:p>
        </p:txBody>
      </p:sp>
      <p:sp>
        <p:nvSpPr>
          <p:cNvPr id="91" name="TextBox 90">
            <a:extLst>
              <a:ext uri="{FF2B5EF4-FFF2-40B4-BE49-F238E27FC236}">
                <a16:creationId xmlns:a16="http://schemas.microsoft.com/office/drawing/2014/main" id="{23144EFD-F013-F92C-4378-1280434212E9}"/>
              </a:ext>
            </a:extLst>
          </p:cNvPr>
          <p:cNvSpPr txBox="1"/>
          <p:nvPr/>
        </p:nvSpPr>
        <p:spPr>
          <a:xfrm>
            <a:off x="1151741" y="4751155"/>
            <a:ext cx="1154185" cy="237116"/>
          </a:xfrm>
          <a:prstGeom prst="rect">
            <a:avLst/>
          </a:prstGeom>
          <a:noFill/>
        </p:spPr>
        <p:txBody>
          <a:bodyPr wrap="square" rtlCol="0">
            <a:spAutoFit/>
          </a:bodyPr>
          <a:lstStyle/>
          <a:p>
            <a:r>
              <a:rPr lang="en-GB" sz="941" dirty="0">
                <a:solidFill>
                  <a:schemeClr val="bg1"/>
                </a:solidFill>
              </a:rPr>
              <a:t>Tuesday 4</a:t>
            </a:r>
            <a:r>
              <a:rPr lang="en-GB" sz="941" baseline="30000" dirty="0">
                <a:solidFill>
                  <a:schemeClr val="bg1"/>
                </a:solidFill>
              </a:rPr>
              <a:t>th</a:t>
            </a:r>
            <a:r>
              <a:rPr lang="en-GB" sz="941" dirty="0">
                <a:solidFill>
                  <a:schemeClr val="bg1"/>
                </a:solidFill>
              </a:rPr>
              <a:t> July</a:t>
            </a:r>
          </a:p>
        </p:txBody>
      </p:sp>
      <p:sp>
        <p:nvSpPr>
          <p:cNvPr id="294" name="Rectangle: Rounded Corners 293">
            <a:extLst>
              <a:ext uri="{FF2B5EF4-FFF2-40B4-BE49-F238E27FC236}">
                <a16:creationId xmlns:a16="http://schemas.microsoft.com/office/drawing/2014/main" id="{79629C6D-F61F-ABF8-9995-4093B8F15C83}"/>
              </a:ext>
            </a:extLst>
          </p:cNvPr>
          <p:cNvSpPr/>
          <p:nvPr/>
        </p:nvSpPr>
        <p:spPr>
          <a:xfrm>
            <a:off x="10427011" y="5791370"/>
            <a:ext cx="782026" cy="78202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539"/>
          </a:p>
        </p:txBody>
      </p:sp>
      <p:sp>
        <p:nvSpPr>
          <p:cNvPr id="6" name="TextBox 5">
            <a:hlinkClick r:id="rId10"/>
            <a:extLst>
              <a:ext uri="{FF2B5EF4-FFF2-40B4-BE49-F238E27FC236}">
                <a16:creationId xmlns:a16="http://schemas.microsoft.com/office/drawing/2014/main" id="{F91B9C96-E931-6D9D-2DAB-8B097191EC19}"/>
              </a:ext>
            </a:extLst>
          </p:cNvPr>
          <p:cNvSpPr txBox="1"/>
          <p:nvPr/>
        </p:nvSpPr>
        <p:spPr>
          <a:xfrm>
            <a:off x="4594110" y="5558302"/>
            <a:ext cx="966037" cy="305971"/>
          </a:xfrm>
          <a:prstGeom prst="roundRect">
            <a:avLst/>
          </a:prstGeom>
          <a:gradFill flip="none" rotWithShape="1">
            <a:gsLst>
              <a:gs pos="0">
                <a:srgbClr val="016C76">
                  <a:tint val="66000"/>
                  <a:satMod val="160000"/>
                </a:srgbClr>
              </a:gs>
              <a:gs pos="50000">
                <a:srgbClr val="016C76">
                  <a:tint val="44500"/>
                  <a:satMod val="160000"/>
                </a:srgbClr>
              </a:gs>
              <a:gs pos="100000">
                <a:srgbClr val="016C76">
                  <a:tint val="23500"/>
                  <a:satMod val="160000"/>
                </a:srgbClr>
              </a:gs>
            </a:gsLst>
            <a:lin ang="13500000" scaled="1"/>
            <a:tileRect/>
          </a:gradFill>
          <a:ln>
            <a:noFill/>
          </a:ln>
        </p:spPr>
        <p:style>
          <a:lnRef idx="0">
            <a:scrgbClr r="0" g="0" b="0"/>
          </a:lnRef>
          <a:fillRef idx="0">
            <a:scrgbClr r="0" g="0" b="0"/>
          </a:fillRef>
          <a:effectRef idx="0">
            <a:scrgbClr r="0" g="0" b="0"/>
          </a:effectRef>
          <a:fontRef idx="minor">
            <a:schemeClr val="lt1"/>
          </a:fontRef>
        </p:style>
        <p:txBody>
          <a:bodyPr wrap="square" rtlCol="0">
            <a:spAutoFit/>
          </a:bodyPr>
          <a:lstStyle/>
          <a:p>
            <a:pPr algn="ctr"/>
            <a:r>
              <a:rPr lang="en-GB" sz="1197" dirty="0">
                <a:solidFill>
                  <a:srgbClr val="016C76"/>
                </a:solidFill>
              </a:rPr>
              <a:t>Book now!</a:t>
            </a:r>
          </a:p>
        </p:txBody>
      </p:sp>
    </p:spTree>
    <p:extLst>
      <p:ext uri="{BB962C8B-B14F-4D97-AF65-F5344CB8AC3E}">
        <p14:creationId xmlns:p14="http://schemas.microsoft.com/office/powerpoint/2010/main" val="291812698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321</TotalTime>
  <Words>334</Words>
  <Application>Microsoft Office PowerPoint</Application>
  <PresentationFormat>On-screen Show (4:3)</PresentationFormat>
  <Paragraphs>34</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Calibri</vt:lpstr>
      <vt:lpstr>Open Sans</vt:lpstr>
      <vt:lpstr>1_Office Theme</vt:lpstr>
      <vt:lpstr>PowerPoint Presentation</vt:lpstr>
    </vt:vector>
  </TitlesOfParts>
  <Company>Lincolnshire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Jessica Parker</dc:creator>
  <cp:lastModifiedBy>Nicola Carter</cp:lastModifiedBy>
  <cp:revision>22</cp:revision>
  <dcterms:created xsi:type="dcterms:W3CDTF">2021-05-11T11:48:08Z</dcterms:created>
  <dcterms:modified xsi:type="dcterms:W3CDTF">2023-07-06T17:18:58Z</dcterms:modified>
</cp:coreProperties>
</file>