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9" r:id="rId2"/>
    <p:sldId id="256" r:id="rId3"/>
    <p:sldId id="257" r:id="rId4"/>
    <p:sldId id="260" r:id="rId5"/>
    <p:sldId id="266" r:id="rId6"/>
    <p:sldId id="258" r:id="rId7"/>
    <p:sldId id="277" r:id="rId8"/>
    <p:sldId id="262" r:id="rId9"/>
    <p:sldId id="290" r:id="rId10"/>
    <p:sldId id="291" r:id="rId11"/>
    <p:sldId id="292" r:id="rId12"/>
    <p:sldId id="294" r:id="rId13"/>
    <p:sldId id="295" r:id="rId14"/>
    <p:sldId id="283" r:id="rId15"/>
  </p:sldIdLst>
  <p:sldSz cx="12192000" cy="6858000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67" autoAdjust="0"/>
    <p:restoredTop sz="94237"/>
  </p:normalViewPr>
  <p:slideViewPr>
    <p:cSldViewPr snapToGrid="0">
      <p:cViewPr varScale="1">
        <p:scale>
          <a:sx n="100" d="100"/>
          <a:sy n="100" d="100"/>
        </p:scale>
        <p:origin x="114" y="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02T20:16:13.5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35,'86'0,"-16"0,8 0,-34 0,24 0,-11 0,8 0,15 0,-15 0,6 0,-15 0,5 0,-13 0,0 0,-3 0,-11 0,4 0,1-11,-5 8,5-7,-7 10,-6 0,5-5,-10 4,4-4,-5 5,-5 0,3 0,-4 0,5 0,-5 0,4 0,-4 0,4 0,2 0,-6 0,4 0,-3 0,-1 0,5 0,-4 0,4 0,6 0,-4 0,10 0,-10 0,10 0,-5 0,6 0,0 0,1 0,-1 0,-6 0,5 0,-5 0,1 0,4 5,-10-4,4 4,0-5,-4 4,4-3,-10 4,3-5,-3 0,5 0,-1 0,1 0,-1 4,1-3,0 4,-6-5,5 0,-5 0,6 0,0 0,-1 0,1 0,-1 4,1-3,-1 3,1-4,5 0,-4 5,24-4,-20 3,20 1,-19-4,6 4,1 0,5-4,-4 4,5-1,-7-3,6 9,-4-8,5 8,-7-9,-5 8,3-8,-3 8,5-8,0 9,0-9,0 8,0-7,0 2,0 1,1-4,-1 4,-6-1,-1-3,1 4,-5-1,4-3,-6 4,-4-5,4 4,-5-3,1 3,4-4,-5 0,6 5,-5-4,3 3,-3-4,-1 0,5 0,-5 0,4 0,0 0,0 0,-4 0,8 0,-11 0,12 0,-5 0,3 0,2 0,-3 0,0 0,-1 0,-4 0,3 0,-4 0,6 0,-6 0,3 0,-3 0,3 0,1 0,-5 0,4 0,-4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6A787AEB-CEB1-4118-AD34-AADA40F1082D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BD9E2DD4-E0B0-4F1B-BFAA-571DB40D81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267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1E254-FA39-4F21-A6C3-B34B0DDCA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F88B9B-C63A-4A75-8E3D-72B2C1796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26689-65B2-4E6C-B0B5-662B144CC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A009-B542-4A31-8280-7A07F26A3216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8367E-1C88-46C1-B400-5A6267324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3AC3E-DA28-4263-9B45-1401F3749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A3067-9AA6-498D-8E0B-A8E21F03FB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64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78DF3-6C0D-4C54-9129-0BDF90876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D65DB5-D2DD-437E-BB2B-4A1849FDC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8D49E-8916-4412-81F3-813626D4E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A009-B542-4A31-8280-7A07F26A3216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AAF82-60BD-44C6-B08C-7FE37CC18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8F1AC-2BA9-41A0-9F52-9A2666223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A3067-9AA6-498D-8E0B-A8E21F03FB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825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13B5C3-4FBD-45FD-B66E-9D065C825F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6CD709-7FCF-4740-893F-6182CB734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90978-8D17-42AE-AF50-B2ED2155E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A009-B542-4A31-8280-7A07F26A3216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444B5-781E-479E-94A0-95BBD281A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4844E-A947-4A4B-9504-C58708779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A3067-9AA6-498D-8E0B-A8E21F03FB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940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C9D21-AF9C-4BAA-9129-5D8E7574B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EADBF-B158-4EB1-91CC-C18DBF773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2F651-90C9-439A-A60D-6C5741CA0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A009-B542-4A31-8280-7A07F26A3216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DA582-9D9F-4C75-A859-48F7F6411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A3920-249E-4A85-A76C-13B37C83D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A3067-9AA6-498D-8E0B-A8E21F03FB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955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67A04-4F09-4ED8-BF51-333269B30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9A089-5044-4C50-BD04-CD338717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35BDA-5B37-46CF-AFF5-DE4597CC5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A009-B542-4A31-8280-7A07F26A3216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86565-0655-4E20-9A4F-14C51061A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1A825-ACAA-4E74-8CB0-7C7650AEE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A3067-9AA6-498D-8E0B-A8E21F03FB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39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E971D-BE68-40DD-AEC6-D138C2C73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824D9-F213-40D1-8E35-ECF5F0572C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1FC6B1-BCC9-430B-A040-92050FA6B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E408CD-A758-4253-876E-B069F464D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A009-B542-4A31-8280-7A07F26A3216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A5C17B-08DD-486D-A758-C3CF905B6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21A42C-BAC7-4E61-A577-01AAF1ED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A3067-9AA6-498D-8E0B-A8E21F03FB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606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24DC0-C5D9-45C6-A4E4-4E590782C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C554E-A0EE-4348-B0AD-4C1C24227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35BC8-65F1-42F3-90B2-E5EAECDD4D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3EE9AC-EC87-4B05-8B42-020E7C8798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1AADB0-C78C-4ECB-818C-1FF2CC0235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4C2D5B-BC2D-4FD8-90EC-2ADDB0B3A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A009-B542-4A31-8280-7A07F26A3216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264AAF-7D38-4247-A812-92011336A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7C3C07-C477-4885-886A-04ABB345E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A3067-9AA6-498D-8E0B-A8E21F03FB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292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9086-622A-41C0-B3CE-8D6D2B471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9268C6-38BC-4EDC-8D66-AB9EBDAB6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A009-B542-4A31-8280-7A07F26A3216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1AF29E-199F-4BF6-85C7-6053860CD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89F6F-0C5A-4072-B669-D1428FD6B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A3067-9AA6-498D-8E0B-A8E21F03FB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767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256690-70B3-4DD5-AF1E-6EB484920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A009-B542-4A31-8280-7A07F26A3216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CB31DB-FDA6-4DD9-BB04-380C1F434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AF390-A38E-49D1-A075-64C1676CD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A3067-9AA6-498D-8E0B-A8E21F03FB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487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DC573-095B-40A0-96F9-07126A8D9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E0873-BBE5-4B3A-916F-EC722E625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C3B135-EABB-43EB-89EC-E1C42301F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93A599-DDEF-410F-BFAD-58E899051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A009-B542-4A31-8280-7A07F26A3216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FB5A0A-8441-4382-9EE8-33FFAE1D7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0E1307-676B-412E-B034-5D94FD474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A3067-9AA6-498D-8E0B-A8E21F03FB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166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3674E-C2B2-4737-AEDC-3999C27BF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40690D-97C8-4EF2-AB22-F37CC7ADD6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D19105-577E-4F4F-B46D-1B40F3F29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B004C1-E83A-453D-9250-A79D724D3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A009-B542-4A31-8280-7A07F26A3216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F43EE9-4695-49C8-A037-14F9926BF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F4BAD7-D56E-4B7C-A320-D52B3F92E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A3067-9AA6-498D-8E0B-A8E21F03FB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114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542DE2-E5F0-4673-AC74-6E69E8455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59A02-C4E9-47FF-B92F-EDD4EB5B7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3AA2D-E8B1-4650-877E-F824BB2142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EA009-B542-4A31-8280-7A07F26A3216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A74B4-77D8-4714-8022-C8EA3674C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1870F-7C17-4205-B54E-CD1AA1AB6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A3067-9AA6-498D-8E0B-A8E21F03FB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340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iex1XR_mpo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Biex1XR_mpo&amp;t=4s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CfjV_G_x5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www.youtube.com/watch?v=x_I2ysM0w0g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C3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https://lh5.googleusercontent.com/Ti4XAu-YW56KeIgYo4esuoQ_zPhGzPiSm9t5lbezRcVifp_O8NhcC8oToia-mwq06q0MckuQhp0BXjVCRSRJQtOv_osFbhWslI_KVJbpFwhLHmuLx6w1ywSsdkhC422gzxYtEeKNshjLg_Fpyg">
            <a:hlinkClick r:id="rId3"/>
            <a:extLst>
              <a:ext uri="{FF2B5EF4-FFF2-40B4-BE49-F238E27FC236}">
                <a16:creationId xmlns:a16="http://schemas.microsoft.com/office/drawing/2014/main" id="{E9F97CB8-537B-4E4A-8D74-35A8EF1E4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007" y="1176793"/>
            <a:ext cx="5118893" cy="45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92214" y="5808785"/>
            <a:ext cx="2350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5"/>
              </a:rPr>
              <a:t>https://www.youtube.com/watch?v=Biex1XR_mpo&amp;t=4s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6421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9506C3-DBFB-4C9C-B61E-E62EE556C9BB}"/>
              </a:ext>
            </a:extLst>
          </p:cNvPr>
          <p:cNvSpPr txBox="1"/>
          <p:nvPr/>
        </p:nvSpPr>
        <p:spPr>
          <a:xfrm>
            <a:off x="351692" y="703385"/>
            <a:ext cx="2588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Useful Links:</a:t>
            </a:r>
          </a:p>
          <a:p>
            <a:endParaRPr lang="en-GB" dirty="0"/>
          </a:p>
        </p:txBody>
      </p:sp>
      <p:pic>
        <p:nvPicPr>
          <p:cNvPr id="6" name="Picture 2" descr="https://lh5.googleusercontent.com/Ti4XAu-YW56KeIgYo4esuoQ_zPhGzPiSm9t5lbezRcVifp_O8NhcC8oToia-mwq06q0MckuQhp0BXjVCRSRJQtOv_osFbhWslI_KVJbpFwhLHmuLx6w1ywSsdkhC422gzxYtEeKNshjLg_Fpyg">
            <a:extLst>
              <a:ext uri="{FF2B5EF4-FFF2-40B4-BE49-F238E27FC236}">
                <a16:creationId xmlns:a16="http://schemas.microsoft.com/office/drawing/2014/main" id="{2FFE2968-0C63-48F8-BA4C-CC4BB3202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3" y="4201407"/>
            <a:ext cx="1994275" cy="177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D90000-DEF1-4B94-B05D-6C04AD9FA87D}"/>
              </a:ext>
            </a:extLst>
          </p:cNvPr>
          <p:cNvSpPr txBox="1"/>
          <p:nvPr/>
        </p:nvSpPr>
        <p:spPr>
          <a:xfrm>
            <a:off x="351692" y="6121034"/>
            <a:ext cx="3249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Emma Hall – emma.ldssg@gmail.com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8D5F96-5E58-D742-AAB8-FEC938A9C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493" y="278768"/>
            <a:ext cx="7835870" cy="63004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D55780-5273-4AE2-BAC7-7CB86E802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729" y="1356944"/>
            <a:ext cx="3276600" cy="192405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5" r="27237"/>
          <a:stretch/>
        </p:blipFill>
        <p:spPr bwMode="auto">
          <a:xfrm>
            <a:off x="2131778" y="2737058"/>
            <a:ext cx="1791930" cy="178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181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9506C3-DBFB-4C9C-B61E-E62EE556C9BB}"/>
              </a:ext>
            </a:extLst>
          </p:cNvPr>
          <p:cNvSpPr txBox="1"/>
          <p:nvPr/>
        </p:nvSpPr>
        <p:spPr>
          <a:xfrm>
            <a:off x="368898" y="423011"/>
            <a:ext cx="2588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Useful Links:</a:t>
            </a:r>
          </a:p>
          <a:p>
            <a:endParaRPr lang="en-GB" dirty="0"/>
          </a:p>
        </p:txBody>
      </p:sp>
      <p:pic>
        <p:nvPicPr>
          <p:cNvPr id="6" name="Picture 2" descr="https://lh5.googleusercontent.com/Ti4XAu-YW56KeIgYo4esuoQ_zPhGzPiSm9t5lbezRcVifp_O8NhcC8oToia-mwq06q0MckuQhp0BXjVCRSRJQtOv_osFbhWslI_KVJbpFwhLHmuLx6w1ywSsdkhC422gzxYtEeKNshjLg_Fpyg">
            <a:extLst>
              <a:ext uri="{FF2B5EF4-FFF2-40B4-BE49-F238E27FC236}">
                <a16:creationId xmlns:a16="http://schemas.microsoft.com/office/drawing/2014/main" id="{2FFE2968-0C63-48F8-BA4C-CC4BB3202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3" y="4201407"/>
            <a:ext cx="1994275" cy="177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D90000-DEF1-4B94-B05D-6C04AD9FA87D}"/>
              </a:ext>
            </a:extLst>
          </p:cNvPr>
          <p:cNvSpPr txBox="1"/>
          <p:nvPr/>
        </p:nvSpPr>
        <p:spPr>
          <a:xfrm>
            <a:off x="351692" y="6121034"/>
            <a:ext cx="3249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Emma Hall – emma.ldssg@gmail.com</a:t>
            </a:r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0465913-8EE1-DA44-95B2-7179A331D7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853" y="3753463"/>
            <a:ext cx="2907217" cy="29192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2E9A80-3D34-F39D-210E-48A5EA337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681" y="315986"/>
            <a:ext cx="5683421" cy="3201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9AC6C9-2DB4-D5D5-9617-7107F659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22" y="1137226"/>
            <a:ext cx="4937500" cy="291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57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EB247F-AF41-43AE-B6B0-1C21B166AA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31"/>
          <a:stretch/>
        </p:blipFill>
        <p:spPr>
          <a:xfrm>
            <a:off x="209843" y="309490"/>
            <a:ext cx="4741984" cy="39249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FF051D-A1DF-4AD3-8D0E-0AE2846A4400}"/>
              </a:ext>
            </a:extLst>
          </p:cNvPr>
          <p:cNvSpPr/>
          <p:nvPr/>
        </p:nvSpPr>
        <p:spPr>
          <a:xfrm>
            <a:off x="1791287" y="5451211"/>
            <a:ext cx="7967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AR CARTER" panose="02000000000000000000" pitchFamily="2" charset="0"/>
              </a:rPr>
              <a:t>World Down Syndrome Day is annually observed on March 21 to raise public awareness of Down syndrome, caused by having an extra 21st chromosome.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A9B2CE-18F9-4AC0-8B1A-A02326A4F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180" y="535782"/>
            <a:ext cx="4579034" cy="183733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755" y="2612048"/>
            <a:ext cx="6063762" cy="223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345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04F96-8033-D17B-BF71-6836A6C76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If you meet one child with Down’s Syndrome, you have met one child with Downs Syndrome… </a:t>
            </a:r>
          </a:p>
        </p:txBody>
      </p:sp>
    </p:spTree>
    <p:extLst>
      <p:ext uri="{BB962C8B-B14F-4D97-AF65-F5344CB8AC3E}">
        <p14:creationId xmlns:p14="http://schemas.microsoft.com/office/powerpoint/2010/main" val="2402039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C3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https://lh5.googleusercontent.com/Ti4XAu-YW56KeIgYo4esuoQ_zPhGzPiSm9t5lbezRcVifp_O8NhcC8oToia-mwq06q0MckuQhp0BXjVCRSRJQtOv_osFbhWslI_KVJbpFwhLHmuLx6w1ywSsdkhC422gzxYtEeKNshjLg_Fpyg">
            <a:hlinkClick r:id="rId3"/>
            <a:extLst>
              <a:ext uri="{FF2B5EF4-FFF2-40B4-BE49-F238E27FC236}">
                <a16:creationId xmlns:a16="http://schemas.microsoft.com/office/drawing/2014/main" id="{E9F97CB8-537B-4E4A-8D74-35A8EF1E4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007" y="1176793"/>
            <a:ext cx="5118893" cy="45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327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B77009-18AE-41E4-9F8B-E0D98FD9F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611" y="267950"/>
            <a:ext cx="9522777" cy="632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64F52-B9D8-4A73-8B67-B58BFA85D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174" y="5634266"/>
            <a:ext cx="8693649" cy="859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EFD6A4-549A-4211-BE87-0A5958071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172" y="2594461"/>
            <a:ext cx="237765" cy="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70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CA68C-AED6-421D-8C17-F69A96CCE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GB"/>
              <a:t>About Down’s Syndrome</a:t>
            </a:r>
          </a:p>
        </p:txBody>
      </p:sp>
      <p:cxnSp>
        <p:nvCxnSpPr>
          <p:cNvPr id="11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15090-E74C-4601-88A2-1A687F8F6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3"/>
            <a:ext cx="5440679" cy="3713213"/>
          </a:xfrm>
        </p:spPr>
        <p:txBody>
          <a:bodyPr>
            <a:normAutofit lnSpcReduction="10000"/>
          </a:bodyPr>
          <a:lstStyle/>
          <a:p>
            <a:r>
              <a:rPr lang="en-GB" sz="1500" dirty="0"/>
              <a:t>Around one in every 1000 babies born in the UK will have Down’s syndrome.</a:t>
            </a:r>
          </a:p>
          <a:p>
            <a:r>
              <a:rPr lang="en-GB" sz="1500" dirty="0"/>
              <a:t>There are approximately 40,000 people in the UK with the condition.</a:t>
            </a:r>
          </a:p>
          <a:p>
            <a:r>
              <a:rPr lang="en-GB" sz="1500" dirty="0"/>
              <a:t>Although the chance of a baby having Down’s syndrome is higher for older mothers, more babies with Down’s syndrome are born to younger women.</a:t>
            </a:r>
          </a:p>
          <a:p>
            <a:r>
              <a:rPr lang="en-GB" sz="1500" dirty="0"/>
              <a:t>Down’s syndrome is not a disease. People with Down’s syndrome are not ill and do not “suffer” from the condition.</a:t>
            </a:r>
          </a:p>
          <a:p>
            <a:r>
              <a:rPr lang="en-GB" sz="1500" dirty="0"/>
              <a:t>People with the syndrome will have a learning disability. The learning disability affects a person’s ability to learn, it does not mean they cannot learn.</a:t>
            </a:r>
          </a:p>
          <a:p>
            <a:r>
              <a:rPr lang="en-GB" sz="1500" dirty="0"/>
              <a:t>Today, the average life expectancy for a person with Down’s syndrome is between 50 and 60 with a small number of people living into their seventies.</a:t>
            </a:r>
          </a:p>
          <a:p>
            <a:pPr marL="0" indent="0">
              <a:buNone/>
            </a:pPr>
            <a:endParaRPr lang="en-GB" sz="13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178C47-9151-4C32-8900-C53E7719DB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8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04404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E4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DB5571-E785-4648-9A69-5BCBC7EE0C31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Learning Profile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Down’s Syndrome affects learning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5E5790-27E4-4C73-ADE0-22386DC70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825" t="18013" r="28692" b="6667"/>
          <a:stretch/>
        </p:blipFill>
        <p:spPr>
          <a:xfrm>
            <a:off x="4276577" y="262729"/>
            <a:ext cx="6499275" cy="63325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09CD28-9EF2-480B-A537-A7737D34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462" y="2769803"/>
            <a:ext cx="2107695" cy="15273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0969B19-DF82-EC45-A169-1CF2E376598E}"/>
                  </a:ext>
                </a:extLst>
              </p14:cNvPr>
              <p14:cNvContentPartPr/>
              <p14:nvPr/>
            </p14:nvContentPartPr>
            <p14:xfrm>
              <a:off x="6718086" y="523401"/>
              <a:ext cx="1496520" cy="70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0969B19-DF82-EC45-A169-1CF2E376598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64446" y="415401"/>
                <a:ext cx="1604160" cy="28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516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05B10C-F70C-48B4-9A4B-A42996C709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93" r="-6" b="12187"/>
          <a:stretch/>
        </p:blipFill>
        <p:spPr>
          <a:xfrm>
            <a:off x="1" y="-6235"/>
            <a:ext cx="3255403" cy="2505456"/>
          </a:xfrm>
          <a:custGeom>
            <a:avLst/>
            <a:gdLst>
              <a:gd name="connsiteX0" fmla="*/ 0 w 3255403"/>
              <a:gd name="connsiteY0" fmla="*/ 0 h 2505456"/>
              <a:gd name="connsiteX1" fmla="*/ 3255403 w 3255403"/>
              <a:gd name="connsiteY1" fmla="*/ 0 h 2505456"/>
              <a:gd name="connsiteX2" fmla="*/ 2094477 w 3255403"/>
              <a:gd name="connsiteY2" fmla="*/ 2505456 h 2505456"/>
              <a:gd name="connsiteX3" fmla="*/ 0 w 3255403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A57227-1478-408B-A125-96CD3360DF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27254"/>
          <a:stretch/>
        </p:blipFill>
        <p:spPr>
          <a:xfrm>
            <a:off x="7381876" y="10"/>
            <a:ext cx="4810125" cy="2501827"/>
          </a:xfrm>
          <a:custGeom>
            <a:avLst/>
            <a:gdLst>
              <a:gd name="connsiteX0" fmla="*/ 1159248 w 4810125"/>
              <a:gd name="connsiteY0" fmla="*/ 0 h 2501837"/>
              <a:gd name="connsiteX1" fmla="*/ 4810125 w 4810125"/>
              <a:gd name="connsiteY1" fmla="*/ 0 h 2501837"/>
              <a:gd name="connsiteX2" fmla="*/ 4810125 w 4810125"/>
              <a:gd name="connsiteY2" fmla="*/ 2501837 h 2501837"/>
              <a:gd name="connsiteX3" fmla="*/ 0 w 4810125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F5D59F-F043-4BDB-8829-081EB78CCB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003" r="-2" b="20082"/>
          <a:stretch/>
        </p:blipFill>
        <p:spPr>
          <a:xfrm>
            <a:off x="4675537" y="-6235"/>
            <a:ext cx="3677817" cy="2505456"/>
          </a:xfrm>
          <a:custGeom>
            <a:avLst/>
            <a:gdLst>
              <a:gd name="connsiteX0" fmla="*/ 1160926 w 3677817"/>
              <a:gd name="connsiteY0" fmla="*/ 0 h 2505456"/>
              <a:gd name="connsiteX1" fmla="*/ 3677817 w 3677817"/>
              <a:gd name="connsiteY1" fmla="*/ 0 h 2505456"/>
              <a:gd name="connsiteX2" fmla="*/ 2516891 w 3677817"/>
              <a:gd name="connsiteY2" fmla="*/ 2505456 h 2505456"/>
              <a:gd name="connsiteX3" fmla="*/ 0 w 3677817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6" name="Picture 5">
            <a:hlinkClick r:id="rId5"/>
            <a:extLst>
              <a:ext uri="{FF2B5EF4-FFF2-40B4-BE49-F238E27FC236}">
                <a16:creationId xmlns:a16="http://schemas.microsoft.com/office/drawing/2014/main" id="{4B723DCB-7DE7-4B7A-A1F1-773A01032C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59" r="-2" b="15142"/>
          <a:stretch/>
        </p:blipFill>
        <p:spPr>
          <a:xfrm>
            <a:off x="2" y="2660089"/>
            <a:ext cx="5496962" cy="3239829"/>
          </a:xfrm>
          <a:custGeom>
            <a:avLst/>
            <a:gdLst>
              <a:gd name="connsiteX0" fmla="*/ 0 w 7122523"/>
              <a:gd name="connsiteY0" fmla="*/ 0 h 4197911"/>
              <a:gd name="connsiteX1" fmla="*/ 7122523 w 7122523"/>
              <a:gd name="connsiteY1" fmla="*/ 0 h 4197911"/>
              <a:gd name="connsiteX2" fmla="*/ 5177382 w 7122523"/>
              <a:gd name="connsiteY2" fmla="*/ 4197911 h 4197911"/>
              <a:gd name="connsiteX3" fmla="*/ 5171159 w 7122523"/>
              <a:gd name="connsiteY3" fmla="*/ 4197911 h 4197911"/>
              <a:gd name="connsiteX4" fmla="*/ 3981368 w 7122523"/>
              <a:gd name="connsiteY4" fmla="*/ 4197911 h 4197911"/>
              <a:gd name="connsiteX5" fmla="*/ 2331323 w 7122523"/>
              <a:gd name="connsiteY5" fmla="*/ 4197911 h 4197911"/>
              <a:gd name="connsiteX6" fmla="*/ 0 w 7122523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42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338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1E03068C-FB4A-4346-AB7F-53DDF9E5DB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852" r="-1" b="16073"/>
          <a:stretch/>
        </p:blipFill>
        <p:spPr>
          <a:xfrm>
            <a:off x="2261968" y="10"/>
            <a:ext cx="3393943" cy="2502833"/>
          </a:xfrm>
          <a:custGeom>
            <a:avLst/>
            <a:gdLst>
              <a:gd name="connsiteX0" fmla="*/ 1159715 w 3393943"/>
              <a:gd name="connsiteY0" fmla="*/ 0 h 2502843"/>
              <a:gd name="connsiteX1" fmla="*/ 3393943 w 3393943"/>
              <a:gd name="connsiteY1" fmla="*/ 0 h 2502843"/>
              <a:gd name="connsiteX2" fmla="*/ 2234228 w 3393943"/>
              <a:gd name="connsiteY2" fmla="*/ 2502843 h 2502843"/>
              <a:gd name="connsiteX3" fmla="*/ 0 w 3393943"/>
              <a:gd name="connsiteY3" fmla="*/ 2502843 h 250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9CCABF-0CAA-0186-950C-2CE4FA69F0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1967" y="4290649"/>
            <a:ext cx="4785339" cy="2426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A204E9-8093-4B38-9F99-BA07E5453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7563" y="2730876"/>
            <a:ext cx="3092330" cy="19504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6BB829-29F5-4BDB-B696-9C910A52FD72}"/>
              </a:ext>
            </a:extLst>
          </p:cNvPr>
          <p:cNvSpPr txBox="1"/>
          <p:nvPr/>
        </p:nvSpPr>
        <p:spPr>
          <a:xfrm>
            <a:off x="7139367" y="5297369"/>
            <a:ext cx="46604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/>
              <a:t>Be Prepared!</a:t>
            </a:r>
          </a:p>
        </p:txBody>
      </p:sp>
    </p:spTree>
    <p:extLst>
      <p:ext uri="{BB962C8B-B14F-4D97-AF65-F5344CB8AC3E}">
        <p14:creationId xmlns:p14="http://schemas.microsoft.com/office/powerpoint/2010/main" val="1896600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6B733F-2078-4CD5-8646-9DFF82EE5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Few Key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B37C8-6DF9-4CF0-AED5-EE9D1B55F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GB" sz="2000" dirty="0">
                <a:solidFill>
                  <a:srgbClr val="000000"/>
                </a:solidFill>
              </a:rPr>
              <a:t>Every learner who has Down's syndrome is </a:t>
            </a:r>
            <a:r>
              <a:rPr lang="en-GB" sz="2000" dirty="0">
                <a:solidFill>
                  <a:srgbClr val="000000"/>
                </a:solidFill>
                <a:highlight>
                  <a:srgbClr val="FFFF00"/>
                </a:highlight>
              </a:rPr>
              <a:t>unique</a:t>
            </a:r>
            <a:r>
              <a:rPr lang="en-GB" sz="2000" dirty="0">
                <a:solidFill>
                  <a:srgbClr val="000000"/>
                </a:solidFill>
              </a:rPr>
              <a:t>. Individuals differ across all aspects of social and cognitive development as well as in their family support and educational opportunities. Every individual is helped by teaching staff having </a:t>
            </a:r>
            <a:r>
              <a:rPr lang="en-GB" sz="2000" dirty="0">
                <a:solidFill>
                  <a:srgbClr val="000000"/>
                </a:solidFill>
                <a:highlight>
                  <a:srgbClr val="FFFF00"/>
                </a:highlight>
              </a:rPr>
              <a:t>high expectations</a:t>
            </a:r>
            <a:r>
              <a:rPr lang="en-GB" sz="2000" dirty="0">
                <a:solidFill>
                  <a:srgbClr val="000000"/>
                </a:solidFill>
              </a:rPr>
              <a:t>. </a:t>
            </a:r>
          </a:p>
          <a:p>
            <a:r>
              <a:rPr lang="en-GB" sz="2000" dirty="0">
                <a:solidFill>
                  <a:srgbClr val="000000"/>
                </a:solidFill>
              </a:rPr>
              <a:t>Most children with Down’s syndrome need additional support for optimal learning in all types of schools. The </a:t>
            </a:r>
            <a:r>
              <a:rPr lang="en-GB" sz="2000" dirty="0">
                <a:solidFill>
                  <a:srgbClr val="000000"/>
                </a:solidFill>
                <a:highlight>
                  <a:srgbClr val="FFFF00"/>
                </a:highlight>
              </a:rPr>
              <a:t>quality of support </a:t>
            </a:r>
            <a:r>
              <a:rPr lang="en-GB" sz="2000" dirty="0">
                <a:solidFill>
                  <a:srgbClr val="000000"/>
                </a:solidFill>
              </a:rPr>
              <a:t>the child or young person receives </a:t>
            </a:r>
            <a:r>
              <a:rPr lang="en-GB" sz="2000" dirty="0">
                <a:solidFill>
                  <a:srgbClr val="000000"/>
                </a:solidFill>
                <a:highlight>
                  <a:srgbClr val="FFFF00"/>
                </a:highlight>
              </a:rPr>
              <a:t>can have a tremendous impact on his or her learning</a:t>
            </a:r>
            <a:r>
              <a:rPr lang="en-GB" sz="2000" dirty="0">
                <a:solidFill>
                  <a:srgbClr val="000000"/>
                </a:solidFill>
              </a:rPr>
              <a:t>.</a:t>
            </a:r>
          </a:p>
          <a:p>
            <a:r>
              <a:rPr lang="en-GB" sz="2000" dirty="0">
                <a:solidFill>
                  <a:srgbClr val="000000"/>
                </a:solidFill>
              </a:rPr>
              <a:t>Behaviours are communication - </a:t>
            </a:r>
            <a:r>
              <a:rPr lang="en-GB" sz="2000" dirty="0">
                <a:solidFill>
                  <a:srgbClr val="000000"/>
                </a:solidFill>
                <a:highlight>
                  <a:srgbClr val="FFFF00"/>
                </a:highlight>
              </a:rPr>
              <a:t>Respond don’t react! </a:t>
            </a:r>
          </a:p>
          <a:p>
            <a:pPr marL="0" indent="0">
              <a:buNone/>
            </a:pPr>
            <a:endParaRPr lang="en-GB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534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7D34AE-2E88-46C2-8733-AAB920844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26" y="283309"/>
            <a:ext cx="4977976" cy="145405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Working with parents…</a:t>
            </a: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EE761-9D58-47E6-81D6-AD4D7F92E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2179" y="1842867"/>
            <a:ext cx="4977976" cy="4422334"/>
          </a:xfrm>
        </p:spPr>
        <p:txBody>
          <a:bodyPr anchor="ctr">
            <a:normAutofit/>
          </a:bodyPr>
          <a:lstStyle/>
          <a:p>
            <a:r>
              <a:rPr lang="en-GB" sz="2000" dirty="0">
                <a:solidFill>
                  <a:srgbClr val="000000"/>
                </a:solidFill>
              </a:rPr>
              <a:t>Maintain a good relationship and regular contact with parents/carers </a:t>
            </a:r>
          </a:p>
          <a:p>
            <a:r>
              <a:rPr lang="en-GB" sz="2000" dirty="0">
                <a:solidFill>
                  <a:srgbClr val="000000"/>
                </a:solidFill>
              </a:rPr>
              <a:t>The school should ensure all staff have basic training about Down’s syndrome </a:t>
            </a:r>
          </a:p>
          <a:p>
            <a:r>
              <a:rPr lang="en-GB" sz="2000" dirty="0">
                <a:solidFill>
                  <a:srgbClr val="000000"/>
                </a:solidFill>
              </a:rPr>
              <a:t>Always use the correct person-first terminology. </a:t>
            </a:r>
          </a:p>
          <a:p>
            <a:r>
              <a:rPr lang="en-GB" sz="2000" dirty="0">
                <a:solidFill>
                  <a:srgbClr val="000000"/>
                </a:solidFill>
              </a:rPr>
              <a:t>Communication book to support health needs that affect learning – for example information about how to use glasses, support hearing, physical or sleep related concerns. </a:t>
            </a:r>
          </a:p>
          <a:p>
            <a:r>
              <a:rPr lang="en-GB" sz="2000" dirty="0">
                <a:solidFill>
                  <a:srgbClr val="000000"/>
                </a:solidFill>
              </a:rPr>
              <a:t>Highlight successes. </a:t>
            </a:r>
          </a:p>
          <a:p>
            <a:endParaRPr lang="en-GB" sz="1100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AC0525-24E2-4212-A1BD-15ED69B9E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74" y="1306184"/>
            <a:ext cx="4265831" cy="4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27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6FB27F-890B-4EDD-9A94-0FB36755AE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93" t="9415" r="9306" b="5825"/>
          <a:stretch/>
        </p:blipFill>
        <p:spPr>
          <a:xfrm>
            <a:off x="6438277" y="3388725"/>
            <a:ext cx="5336382" cy="3082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9506C3-DBFB-4C9C-B61E-E62EE556C9BB}"/>
              </a:ext>
            </a:extLst>
          </p:cNvPr>
          <p:cNvSpPr txBox="1"/>
          <p:nvPr/>
        </p:nvSpPr>
        <p:spPr>
          <a:xfrm>
            <a:off x="351692" y="703385"/>
            <a:ext cx="2588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Useful Links:</a:t>
            </a:r>
          </a:p>
          <a:p>
            <a:endParaRPr lang="en-GB" dirty="0"/>
          </a:p>
        </p:txBody>
      </p:sp>
      <p:pic>
        <p:nvPicPr>
          <p:cNvPr id="6" name="Picture 2" descr="https://lh5.googleusercontent.com/Ti4XAu-YW56KeIgYo4esuoQ_zPhGzPiSm9t5lbezRcVifp_O8NhcC8oToia-mwq06q0MckuQhp0BXjVCRSRJQtOv_osFbhWslI_KVJbpFwhLHmuLx6w1ywSsdkhC422gzxYtEeKNshjLg_Fpyg">
            <a:extLst>
              <a:ext uri="{FF2B5EF4-FFF2-40B4-BE49-F238E27FC236}">
                <a16:creationId xmlns:a16="http://schemas.microsoft.com/office/drawing/2014/main" id="{2FFE2968-0C63-48F8-BA4C-CC4BB3202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83" y="3877212"/>
            <a:ext cx="2429521" cy="215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D90000-DEF1-4B94-B05D-6C04AD9FA87D}"/>
              </a:ext>
            </a:extLst>
          </p:cNvPr>
          <p:cNvSpPr txBox="1"/>
          <p:nvPr/>
        </p:nvSpPr>
        <p:spPr>
          <a:xfrm>
            <a:off x="351692" y="6121034"/>
            <a:ext cx="3249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Emma Hall – emma.ldssg@gmail.com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995605-D762-4745-B3F3-0A074A88E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092" y="1115476"/>
            <a:ext cx="5336382" cy="13187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0B39CD-CF72-451E-A1A9-C5C60A051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035" y="1626715"/>
            <a:ext cx="4848225" cy="17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75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9506C3-DBFB-4C9C-B61E-E62EE556C9BB}"/>
              </a:ext>
            </a:extLst>
          </p:cNvPr>
          <p:cNvSpPr txBox="1"/>
          <p:nvPr/>
        </p:nvSpPr>
        <p:spPr>
          <a:xfrm>
            <a:off x="351692" y="703385"/>
            <a:ext cx="2588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Useful Links:</a:t>
            </a:r>
          </a:p>
          <a:p>
            <a:endParaRPr lang="en-GB" dirty="0"/>
          </a:p>
        </p:txBody>
      </p:sp>
      <p:pic>
        <p:nvPicPr>
          <p:cNvPr id="6" name="Picture 2" descr="https://lh5.googleusercontent.com/Ti4XAu-YW56KeIgYo4esuoQ_zPhGzPiSm9t5lbezRcVifp_O8NhcC8oToia-mwq06q0MckuQhp0BXjVCRSRJQtOv_osFbhWslI_KVJbpFwhLHmuLx6w1ywSsdkhC422gzxYtEeKNshjLg_Fpyg">
            <a:extLst>
              <a:ext uri="{FF2B5EF4-FFF2-40B4-BE49-F238E27FC236}">
                <a16:creationId xmlns:a16="http://schemas.microsoft.com/office/drawing/2014/main" id="{2FFE2968-0C63-48F8-BA4C-CC4BB3202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3" y="4201407"/>
            <a:ext cx="1994275" cy="177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D90000-DEF1-4B94-B05D-6C04AD9FA87D}"/>
              </a:ext>
            </a:extLst>
          </p:cNvPr>
          <p:cNvSpPr txBox="1"/>
          <p:nvPr/>
        </p:nvSpPr>
        <p:spPr>
          <a:xfrm>
            <a:off x="351692" y="6121034"/>
            <a:ext cx="3249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Emma Hall – emma.ldssg@gmail.com</a:t>
            </a:r>
          </a:p>
        </p:txBody>
      </p:sp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A3A99C5-F150-8C4B-96AE-AD9854275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176" y="263471"/>
            <a:ext cx="9574673" cy="650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35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211</TotalTime>
  <Words>417</Words>
  <Application>Microsoft Office PowerPoint</Application>
  <PresentationFormat>Widescreen</PresentationFormat>
  <Paragraphs>31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 CARTER</vt:lpstr>
      <vt:lpstr>Arial</vt:lpstr>
      <vt:lpstr>Calibri</vt:lpstr>
      <vt:lpstr>Calibri Light</vt:lpstr>
      <vt:lpstr>Office Theme</vt:lpstr>
      <vt:lpstr>PowerPoint Presentation</vt:lpstr>
      <vt:lpstr>PowerPoint Presentation</vt:lpstr>
      <vt:lpstr>About Down’s Syndrome</vt:lpstr>
      <vt:lpstr>PowerPoint Presentation</vt:lpstr>
      <vt:lpstr>PowerPoint Presentation</vt:lpstr>
      <vt:lpstr>Few Key facts</vt:lpstr>
      <vt:lpstr>Working with parents…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 you meet one child with Down’s Syndrome, you have met one child with Downs Syndrome…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Hall</dc:creator>
  <cp:lastModifiedBy>Nicola Carter</cp:lastModifiedBy>
  <cp:revision>6</cp:revision>
  <cp:lastPrinted>2019-11-24T23:23:20Z</cp:lastPrinted>
  <dcterms:created xsi:type="dcterms:W3CDTF">2019-11-24T23:20:01Z</dcterms:created>
  <dcterms:modified xsi:type="dcterms:W3CDTF">2023-04-25T10:34:48Z</dcterms:modified>
</cp:coreProperties>
</file>