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9" r:id="rId7"/>
    <p:sldId id="262" r:id="rId8"/>
    <p:sldId id="265" r:id="rId9"/>
    <p:sldId id="261" r:id="rId10"/>
    <p:sldId id="263" r:id="rId11"/>
    <p:sldId id="26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B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18B98-778E-4158-818A-96B4DFCA49C6}" v="58" dt="2023-04-24T15:36:34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01EA5-9043-45A2-9198-F08837FC450C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BB19-896A-4A02-8075-A04644757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5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1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5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3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6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98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BB19-896A-4A02-8075-A04644757F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6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E287-75DA-564E-BA35-19C78295DD53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7C92-EE80-F341-862C-E334F660F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lent@lincolnshire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early-years-practitioner-v1-0" TargetMode="External"/><Relationship Id="rId7" Type="http://schemas.openxmlformats.org/officeDocument/2006/relationships/hyperlink" Target="https://www.instituteforapprenticeships.org/apprenticeship-standards/teacher-v1-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ituteforapprenticeships.org/apprenticeship-standards/teaching-assistant-v1-0" TargetMode="External"/><Relationship Id="rId5" Type="http://schemas.openxmlformats.org/officeDocument/2006/relationships/hyperlink" Target="https://www.instituteforapprenticeships.org/apprenticeship-standards/early-years-lead-practitioner-v1-0" TargetMode="External"/><Relationship Id="rId4" Type="http://schemas.openxmlformats.org/officeDocument/2006/relationships/hyperlink" Target="https://www.instituteforapprenticeships.org/apprenticeship-standards/early-years-educator-v1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ituteforapprenticeships.org/apprenticeship-standards/early-years-pedagogical-lead" TargetMode="External"/><Relationship Id="rId5" Type="http://schemas.openxmlformats.org/officeDocument/2006/relationships/hyperlink" Target="https://www.instituteforapprenticeships.org/apprenticeship-standards/teacher-for-the-sensory-impaired" TargetMode="External"/><Relationship Id="rId4" Type="http://schemas.openxmlformats.org/officeDocument/2006/relationships/hyperlink" Target="https://www.instituteforapprenticeships.org/apprenticeship-standards/special-educational-needs-coordinator-senc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V57Qi7IsPY?feature=oembed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@lincolnshire.gov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background superimp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47" y="2618159"/>
            <a:ext cx="479207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Open Sans"/>
                <a:ea typeface="ＭＳ Ｐゴシック"/>
                <a:cs typeface="Open Sans"/>
              </a:rPr>
              <a:t>Apprenticeships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240" y="4258981"/>
            <a:ext cx="4655952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rPr>
              <a:t>Natalie Holbrook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rPr>
              <a:t>Talent &amp; Early Careers Manager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  <a:hlinkClick r:id="rId4"/>
              </a:rPr>
              <a:t>talent@lincolnshire.gov.uk</a:t>
            </a:r>
            <a:endParaRPr lang="en-US" sz="2400" dirty="0">
              <a:solidFill>
                <a:schemeClr val="tx1"/>
              </a:solidFill>
              <a:latin typeface="Open Sans"/>
              <a:ea typeface="ＭＳ Ｐゴシック" charset="0"/>
              <a:cs typeface="Open Sans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Open Sans"/>
              <a:ea typeface="ＭＳ Ｐゴシック" charset="0"/>
              <a:cs typeface="Open Sans"/>
            </a:endParaRPr>
          </a:p>
          <a:p>
            <a:pPr algn="l"/>
            <a:b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rPr>
            </a:br>
            <a:endParaRPr lang="en-US" sz="2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7314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slide backgroun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" y="1278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Open Sans"/>
                <a:ea typeface="ＭＳ Ｐゴシック" charset="0"/>
                <a:cs typeface="Open Sans"/>
              </a:rPr>
              <a:t>Apprenticeships – What’s Changed?</a:t>
            </a:r>
            <a:br>
              <a:rPr lang="en-GB" b="1" dirty="0">
                <a:latin typeface="Open Sans"/>
                <a:ea typeface="ＭＳ Ｐゴシック" charset="0"/>
                <a:cs typeface="Open Sans"/>
              </a:rPr>
            </a:br>
            <a:endParaRPr lang="en-GB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742" y="1478533"/>
            <a:ext cx="6495099" cy="521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2017 Apprenticeship Reforms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Standards replaced frameworks (NVQ’s etc.)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All Ages 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Minimum of 12 months and 1 day duration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20% paid off the job learning (2022 rule update: minimum 6 hours off the job)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Upskill and titles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296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slide backgroun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" y="1278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latin typeface="Open Sans"/>
                <a:ea typeface="ＭＳ Ｐゴシック" charset="0"/>
                <a:cs typeface="Open Sans"/>
              </a:rPr>
              <a:t>Qualification Equivalency</a:t>
            </a:r>
            <a:endParaRPr lang="en-GB" sz="3100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152" y="1478533"/>
            <a:ext cx="6495099" cy="437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Level 2							GCSE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Level 3							A Levels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Levels 4, 5, 6 and 7			Foundation 										Degree and 										above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Levels 6 and 7				Bachelors or 									Masters 											degree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40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Open Sans"/>
                <a:ea typeface="ＭＳ Ｐゴシック" charset="0"/>
                <a:cs typeface="Open Sans"/>
              </a:rPr>
              <a:t>Available Apprenticeships</a:t>
            </a:r>
            <a:br>
              <a:rPr lang="en-GB" b="1" dirty="0">
                <a:latin typeface="Open Sans"/>
                <a:ea typeface="ＭＳ Ｐゴシック" charset="0"/>
                <a:cs typeface="Open Sans"/>
              </a:rPr>
            </a:br>
            <a:endParaRPr lang="en-GB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498" y="1478533"/>
            <a:ext cx="6495099" cy="110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endParaRPr lang="en-GB" altLang="en-US" sz="2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Open Sans"/>
              <a:cs typeface="Open San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7C36F8-39B3-AA52-D427-1E3FA0ADA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23046"/>
              </p:ext>
            </p:extLst>
          </p:nvPr>
        </p:nvGraphicFramePr>
        <p:xfrm>
          <a:off x="457200" y="1600200"/>
          <a:ext cx="7728013" cy="36021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8357">
                  <a:extLst>
                    <a:ext uri="{9D8B030D-6E8A-4147-A177-3AD203B41FA5}">
                      <a16:colId xmlns:a16="http://schemas.microsoft.com/office/drawing/2014/main" val="1609861523"/>
                    </a:ext>
                  </a:extLst>
                </a:gridCol>
                <a:gridCol w="1856973">
                  <a:extLst>
                    <a:ext uri="{9D8B030D-6E8A-4147-A177-3AD203B41FA5}">
                      <a16:colId xmlns:a16="http://schemas.microsoft.com/office/drawing/2014/main" val="1829502601"/>
                    </a:ext>
                  </a:extLst>
                </a:gridCol>
                <a:gridCol w="1740679">
                  <a:extLst>
                    <a:ext uri="{9D8B030D-6E8A-4147-A177-3AD203B41FA5}">
                      <a16:colId xmlns:a16="http://schemas.microsoft.com/office/drawing/2014/main" val="3908399392"/>
                    </a:ext>
                  </a:extLst>
                </a:gridCol>
                <a:gridCol w="1932004">
                  <a:extLst>
                    <a:ext uri="{9D8B030D-6E8A-4147-A177-3AD203B41FA5}">
                      <a16:colId xmlns:a16="http://schemas.microsoft.com/office/drawing/2014/main" val="2040539354"/>
                    </a:ext>
                  </a:extLst>
                </a:gridCol>
              </a:tblGrid>
              <a:tr h="371943">
                <a:tc>
                  <a:txBody>
                    <a:bodyPr/>
                    <a:lstStyle/>
                    <a:p>
                      <a:r>
                        <a:rPr lang="en-GB" dirty="0"/>
                        <a:t>Apprenticeship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36459"/>
                  </a:ext>
                </a:extLst>
              </a:tr>
              <a:tr h="646034">
                <a:tc>
                  <a:txBody>
                    <a:bodyPr/>
                    <a:lstStyle/>
                    <a:p>
                      <a:r>
                        <a:rPr lang="en-GB" dirty="0"/>
                        <a:t>Early Years 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3"/>
                        </a:rPr>
                        <a:t>ST0888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4112"/>
                  </a:ext>
                </a:extLst>
              </a:tr>
              <a:tr h="646034">
                <a:tc>
                  <a:txBody>
                    <a:bodyPr/>
                    <a:lstStyle/>
                    <a:p>
                      <a:r>
                        <a:rPr lang="en-GB" dirty="0"/>
                        <a:t>Early Years Educator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4"/>
                        </a:rPr>
                        <a:t>ST0135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97276"/>
                  </a:ext>
                </a:extLst>
              </a:tr>
              <a:tr h="646034">
                <a:tc>
                  <a:txBody>
                    <a:bodyPr/>
                    <a:lstStyle/>
                    <a:p>
                      <a:r>
                        <a:rPr lang="en-GB" dirty="0"/>
                        <a:t>Early Years Lead 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5"/>
                        </a:rPr>
                        <a:t>ST0551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942017"/>
                  </a:ext>
                </a:extLst>
              </a:tr>
              <a:tr h="646034">
                <a:tc>
                  <a:txBody>
                    <a:bodyPr/>
                    <a:lstStyle/>
                    <a:p>
                      <a:r>
                        <a:rPr lang="en-GB" dirty="0"/>
                        <a:t>Teaching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6"/>
                        </a:rPr>
                        <a:t>ST0454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53454"/>
                  </a:ext>
                </a:extLst>
              </a:tr>
              <a:tr h="646034">
                <a:tc>
                  <a:txBody>
                    <a:bodyPr/>
                    <a:lstStyle/>
                    <a:p>
                      <a:r>
                        <a:rPr lang="en-GB" dirty="0"/>
                        <a:t>Teacher* </a:t>
                      </a:r>
                    </a:p>
                    <a:p>
                      <a:r>
                        <a:rPr lang="en-GB" sz="1000" i="1" dirty="0"/>
                        <a:t>*Standard being revised currently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7"/>
                        </a:rPr>
                        <a:t>ST0490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19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slide backgroun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latin typeface="Open Sans"/>
                <a:ea typeface="ＭＳ Ｐゴシック" charset="0"/>
                <a:cs typeface="Open Sans"/>
              </a:rPr>
              <a:t>Apprenticeships in Development</a:t>
            </a:r>
            <a:endParaRPr lang="en-GB" sz="3100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EED047-5940-6795-09B4-FC819585E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04897"/>
              </p:ext>
            </p:extLst>
          </p:nvPr>
        </p:nvGraphicFramePr>
        <p:xfrm>
          <a:off x="1052004" y="1617955"/>
          <a:ext cx="7008920" cy="3689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5584">
                  <a:extLst>
                    <a:ext uri="{9D8B030D-6E8A-4147-A177-3AD203B41FA5}">
                      <a16:colId xmlns:a16="http://schemas.microsoft.com/office/drawing/2014/main" val="3198233668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val="3323609507"/>
                    </a:ext>
                  </a:extLst>
                </a:gridCol>
                <a:gridCol w="3302493">
                  <a:extLst>
                    <a:ext uri="{9D8B030D-6E8A-4147-A177-3AD203B41FA5}">
                      <a16:colId xmlns:a16="http://schemas.microsoft.com/office/drawing/2014/main" val="3236521235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2329976488"/>
                    </a:ext>
                  </a:extLst>
                </a:gridCol>
              </a:tblGrid>
              <a:tr h="462498">
                <a:tc>
                  <a:txBody>
                    <a:bodyPr/>
                    <a:lstStyle/>
                    <a:p>
                      <a:r>
                        <a:rPr lang="en-GB" dirty="0"/>
                        <a:t>Apprenticeship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Progress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51730"/>
                  </a:ext>
                </a:extLst>
              </a:tr>
              <a:tr h="1156245">
                <a:tc>
                  <a:txBody>
                    <a:bodyPr/>
                    <a:lstStyle/>
                    <a:p>
                      <a:r>
                        <a:rPr lang="en-GB" dirty="0"/>
                        <a:t>SENCO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ingdings" panose="05000000000000000000" pitchFamily="2" charset="2"/>
                        </a:rPr>
                        <a:t>x </a:t>
                      </a:r>
                      <a:r>
                        <a:rPr lang="en-GB" dirty="0"/>
                        <a:t>Proposal approved</a:t>
                      </a:r>
                    </a:p>
                    <a:p>
                      <a:r>
                        <a:rPr lang="en-GB" dirty="0"/>
                        <a:t>	Standard 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4"/>
                        </a:rPr>
                        <a:t>ST0961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455352"/>
                  </a:ext>
                </a:extLst>
              </a:tr>
              <a:tr h="1156245">
                <a:tc>
                  <a:txBody>
                    <a:bodyPr/>
                    <a:lstStyle/>
                    <a:p>
                      <a:r>
                        <a:rPr lang="en-GB" dirty="0"/>
                        <a:t>Teacher for the Sensory Impaired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Wingdings" panose="05000000000000000000" pitchFamily="2" charset="2"/>
                        </a:rPr>
                        <a:t>x	</a:t>
                      </a:r>
                      <a:r>
                        <a:rPr lang="en-GB" dirty="0"/>
                        <a:t>Proposal approved</a:t>
                      </a:r>
                    </a:p>
                    <a:p>
                      <a:r>
                        <a:rPr lang="en-GB" dirty="0"/>
                        <a:t>	Standard 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5"/>
                        </a:rPr>
                        <a:t>ST0966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53567"/>
                  </a:ext>
                </a:extLst>
              </a:tr>
              <a:tr h="809372">
                <a:tc>
                  <a:txBody>
                    <a:bodyPr/>
                    <a:lstStyle/>
                    <a:p>
                      <a:r>
                        <a:rPr lang="en-GB" dirty="0"/>
                        <a:t>Early Years Pedagogical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	Proposal in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6"/>
                        </a:rPr>
                        <a:t>ST0552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0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slide backgroun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" y="1278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Open Sans"/>
                <a:ea typeface="ＭＳ Ｐゴシック" charset="0"/>
                <a:cs typeface="Open Sans"/>
              </a:rPr>
              <a:t>Meet An Apprentice – Declan Brown</a:t>
            </a:r>
            <a:br>
              <a:rPr lang="en-GB" b="1" dirty="0">
                <a:latin typeface="Open Sans"/>
                <a:ea typeface="ＭＳ Ｐゴシック" charset="0"/>
                <a:cs typeface="Open Sans"/>
              </a:rPr>
            </a:br>
            <a:endParaRPr lang="en-GB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232" y="1114639"/>
            <a:ext cx="6495099" cy="110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0B419"/>
              </a:buClr>
              <a:defRPr/>
            </a:pPr>
            <a:endParaRPr lang="en-GB" altLang="en-US" sz="2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Open Sans"/>
              <a:cs typeface="Open Sans"/>
            </a:endParaRPr>
          </a:p>
        </p:txBody>
      </p:sp>
      <p:pic>
        <p:nvPicPr>
          <p:cNvPr id="2" name="Online Media 1" descr="Hands holding plants">
            <a:hlinkClick r:id="" action="ppaction://media"/>
            <a:extLst>
              <a:ext uri="{FF2B5EF4-FFF2-40B4-BE49-F238E27FC236}">
                <a16:creationId xmlns:a16="http://schemas.microsoft.com/office/drawing/2014/main" id="{7C93BEF0-34A5-072D-6621-50125DB45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511830" y="1503209"/>
            <a:ext cx="5954290" cy="4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slide backgroun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" y="1278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Open Sans"/>
                <a:ea typeface="ＭＳ Ｐゴシック" charset="0"/>
                <a:cs typeface="Open Sans"/>
              </a:rPr>
              <a:t>Apprenticeships – Quality Assurance</a:t>
            </a:r>
            <a:br>
              <a:rPr lang="en-GB" b="1" dirty="0">
                <a:latin typeface="Open Sans"/>
                <a:ea typeface="ＭＳ Ｐゴシック" charset="0"/>
                <a:cs typeface="Open Sans"/>
              </a:rPr>
            </a:br>
            <a:endParaRPr lang="en-GB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18" y="1585156"/>
            <a:ext cx="649509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End Point Assessments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OFSTED Further Education &amp; Skills Education Inspection Framework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Education &amp; Skills Funding Agency </a:t>
            </a:r>
            <a:r>
              <a:rPr lang="en-GB" altLang="en-US" sz="2400" dirty="0" err="1">
                <a:solidFill>
                  <a:srgbClr val="000000"/>
                </a:solidFill>
                <a:latin typeface="Open Sans"/>
                <a:cs typeface="Open Sans"/>
              </a:rPr>
              <a:t>RoATP</a:t>
            </a: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 &amp; Apprenticeship Funding Rules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LCC maintained schools – undertake quality assurance through monthly progress reports / surveys / feedback / OTLA’s</a:t>
            </a:r>
          </a:p>
        </p:txBody>
      </p:sp>
    </p:spTree>
    <p:extLst>
      <p:ext uri="{BB962C8B-B14F-4D97-AF65-F5344CB8AC3E}">
        <p14:creationId xmlns:p14="http://schemas.microsoft.com/office/powerpoint/2010/main" val="25003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slide backgroun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" y="1278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918" y="571020"/>
            <a:ext cx="7658100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latin typeface="Open Sans"/>
                <a:ea typeface="ＭＳ Ｐゴシック" charset="0"/>
                <a:cs typeface="Open Sans"/>
              </a:rPr>
              <a:t>How Apprenticeship Funding Works</a:t>
            </a:r>
            <a:br>
              <a:rPr lang="en-GB" b="1" dirty="0">
                <a:latin typeface="Open Sans"/>
                <a:ea typeface="ＭＳ Ｐゴシック" charset="0"/>
                <a:cs typeface="Open Sans"/>
              </a:rPr>
            </a:br>
            <a:endParaRPr lang="en-GB" b="1" dirty="0">
              <a:solidFill>
                <a:schemeClr val="bg1"/>
              </a:solidFill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982" y="1478533"/>
            <a:ext cx="6495099" cy="5075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Register of Apprenticeship Training Providers (</a:t>
            </a:r>
            <a:r>
              <a:rPr lang="en-GB" altLang="en-US" sz="2400" dirty="0" err="1">
                <a:solidFill>
                  <a:srgbClr val="000000"/>
                </a:solidFill>
                <a:latin typeface="Open Sans"/>
                <a:cs typeface="Open Sans"/>
              </a:rPr>
              <a:t>RoATP</a:t>
            </a: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)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The Apprenticeship Levy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LCC’s Procurement Process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Wages and On-Costs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Employment Contracts 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Open Sans"/>
                <a:cs typeface="Open Sans"/>
              </a:rPr>
              <a:t>2022 Rule Update Summer Holidays </a:t>
            </a:r>
          </a:p>
          <a:p>
            <a:pPr marL="342900" indent="-342900">
              <a:spcAft>
                <a:spcPts val="1800"/>
              </a:spcAft>
              <a:buClr>
                <a:srgbClr val="A0B419"/>
              </a:buClr>
              <a:buFont typeface="Arial"/>
              <a:buChar char="•"/>
              <a:defRPr/>
            </a:pPr>
            <a:endParaRPr lang="en-GB" altLang="en-US" sz="24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52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background superimp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847" y="2618159"/>
            <a:ext cx="479207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Open Sans"/>
                <a:ea typeface="ＭＳ Ｐゴシック"/>
                <a:cs typeface="Open Sans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240" y="4258981"/>
            <a:ext cx="4655952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rPr>
              <a:t>Natalie Holbrook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rPr>
              <a:t>Talent &amp; Early Careers Manager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  <a:hlinkClick r:id="rId3"/>
              </a:rPr>
              <a:t>talent@lincolnshire.gov.uk</a:t>
            </a:r>
            <a:endParaRPr lang="en-US" sz="2400" dirty="0">
              <a:solidFill>
                <a:schemeClr val="tx1"/>
              </a:solidFill>
              <a:latin typeface="Open Sans"/>
              <a:ea typeface="ＭＳ Ｐゴシック" charset="0"/>
              <a:cs typeface="Open Sans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Open Sans"/>
              <a:ea typeface="ＭＳ Ｐゴシック" charset="0"/>
              <a:cs typeface="Open Sans"/>
            </a:endParaRPr>
          </a:p>
          <a:p>
            <a:pPr algn="l"/>
            <a:br>
              <a:rPr lang="en-US" sz="2400" dirty="0">
                <a:solidFill>
                  <a:schemeClr val="tx1"/>
                </a:solidFill>
                <a:latin typeface="Open Sans"/>
                <a:ea typeface="ＭＳ Ｐゴシック" charset="0"/>
                <a:cs typeface="Open Sans"/>
              </a:rPr>
            </a:br>
            <a:endParaRPr lang="en-US" sz="24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015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1d7dfa7-68bf-4d7b-85e3-cfc91e21ee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3F7790C75FE4B8A68B2E51078F498" ma:contentTypeVersion="13" ma:contentTypeDescription="Create a new document." ma:contentTypeScope="" ma:versionID="100d7437594c49483707262feaec40a2">
  <xsd:schema xmlns:xsd="http://www.w3.org/2001/XMLSchema" xmlns:xs="http://www.w3.org/2001/XMLSchema" xmlns:p="http://schemas.microsoft.com/office/2006/metadata/properties" xmlns:ns2="11d7dfa7-68bf-4d7b-85e3-cfc91e21ee89" xmlns:ns3="72917732-a0b1-4e85-b943-6cbb0711772b" targetNamespace="http://schemas.microsoft.com/office/2006/metadata/properties" ma:root="true" ma:fieldsID="fba5e434eae699681bcca50653544805" ns2:_="" ns3:_="">
    <xsd:import namespace="11d7dfa7-68bf-4d7b-85e3-cfc91e21ee89"/>
    <xsd:import namespace="72917732-a0b1-4e85-b943-6cbb07117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7dfa7-68bf-4d7b-85e3-cfc91e21e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17732-a0b1-4e85-b943-6cbb07117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F9F33D-3347-4010-8DA2-87C1F024A9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2C59C-AAA1-4C57-A2B9-092A0F45055A}">
  <ds:schemaRefs>
    <ds:schemaRef ds:uri="11d7dfa7-68bf-4d7b-85e3-cfc91e21ee89"/>
    <ds:schemaRef ds:uri="72917732-a0b1-4e85-b943-6cbb071177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F0A1E0-5ACC-4B92-A968-47048597FD7D}">
  <ds:schemaRefs>
    <ds:schemaRef ds:uri="11d7dfa7-68bf-4d7b-85e3-cfc91e21ee89"/>
    <ds:schemaRef ds:uri="72917732-a0b1-4e85-b943-6cbb071177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347</Words>
  <Application>Microsoft Office PowerPoint</Application>
  <PresentationFormat>On-screen Show (4:3)</PresentationFormat>
  <Paragraphs>89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Office Theme</vt:lpstr>
      <vt:lpstr>Apprenticeships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Neil2</dc:creator>
  <cp:lastModifiedBy>Nicola Carter</cp:lastModifiedBy>
  <cp:revision>24</cp:revision>
  <dcterms:created xsi:type="dcterms:W3CDTF">2020-10-29T15:13:27Z</dcterms:created>
  <dcterms:modified xsi:type="dcterms:W3CDTF">2023-04-25T12:08:58Z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0x0101007423F7790C75FE4B8A68B2E51078F498</vt:lpwstr>
  </property>
</Properties>
</file>