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6"/>
  </p:notes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64"/>
    <p:restoredTop sz="86422"/>
  </p:normalViewPr>
  <p:slideViewPr>
    <p:cSldViewPr snapToGrid="0" snapToObjects="1">
      <p:cViewPr varScale="1">
        <p:scale>
          <a:sx n="109" d="100"/>
          <a:sy n="109" d="100"/>
        </p:scale>
        <p:origin x="438" y="78"/>
      </p:cViewPr>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4ABB22-D4F9-E64B-A637-0EF588D12A70}" type="datetimeFigureOut">
              <a:rPr lang="en-US" smtClean="0"/>
              <a:t>4/21/2023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117530-7A66-0C4B-8A0C-42BFE1DEFAEA}" type="slidenum">
              <a:rPr lang="en-US" smtClean="0"/>
              <a:t>‹#›</a:t>
            </a:fld>
            <a:endParaRPr lang="en-US"/>
          </a:p>
        </p:txBody>
      </p:sp>
    </p:spTree>
    <p:extLst>
      <p:ext uri="{BB962C8B-B14F-4D97-AF65-F5344CB8AC3E}">
        <p14:creationId xmlns:p14="http://schemas.microsoft.com/office/powerpoint/2010/main" val="3116614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6117530-7A66-0C4B-8A0C-42BFE1DEFAEA}" type="slidenum">
              <a:rPr lang="en-US" smtClean="0"/>
              <a:t>1</a:t>
            </a:fld>
            <a:endParaRPr lang="en-US"/>
          </a:p>
        </p:txBody>
      </p:sp>
    </p:spTree>
    <p:extLst>
      <p:ext uri="{BB962C8B-B14F-4D97-AF65-F5344CB8AC3E}">
        <p14:creationId xmlns:p14="http://schemas.microsoft.com/office/powerpoint/2010/main" val="6345129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6117530-7A66-0C4B-8A0C-42BFE1DEFAEA}" type="slidenum">
              <a:rPr lang="en-US" smtClean="0"/>
              <a:t>2</a:t>
            </a:fld>
            <a:endParaRPr lang="en-US"/>
          </a:p>
        </p:txBody>
      </p:sp>
    </p:spTree>
    <p:extLst>
      <p:ext uri="{BB962C8B-B14F-4D97-AF65-F5344CB8AC3E}">
        <p14:creationId xmlns:p14="http://schemas.microsoft.com/office/powerpoint/2010/main" val="10888614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6117530-7A66-0C4B-8A0C-42BFE1DEFAEA}" type="slidenum">
              <a:rPr lang="en-US" smtClean="0"/>
              <a:t>3</a:t>
            </a:fld>
            <a:endParaRPr lang="en-US"/>
          </a:p>
        </p:txBody>
      </p:sp>
    </p:spTree>
    <p:extLst>
      <p:ext uri="{BB962C8B-B14F-4D97-AF65-F5344CB8AC3E}">
        <p14:creationId xmlns:p14="http://schemas.microsoft.com/office/powerpoint/2010/main" val="235467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6117530-7A66-0C4B-8A0C-42BFE1DEFAEA}" type="slidenum">
              <a:rPr lang="en-US" smtClean="0"/>
              <a:t>4</a:t>
            </a:fld>
            <a:endParaRPr lang="en-US"/>
          </a:p>
        </p:txBody>
      </p:sp>
    </p:spTree>
    <p:extLst>
      <p:ext uri="{BB962C8B-B14F-4D97-AF65-F5344CB8AC3E}">
        <p14:creationId xmlns:p14="http://schemas.microsoft.com/office/powerpoint/2010/main" val="1043347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21C9F-1957-6B4E-BEAC-BED1D479E9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55ED10C-6B75-AE42-849A-3EC020B99D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38F7A38-B077-AB4E-8348-85D3EB13F842}"/>
              </a:ext>
            </a:extLst>
          </p:cNvPr>
          <p:cNvSpPr>
            <a:spLocks noGrp="1"/>
          </p:cNvSpPr>
          <p:nvPr>
            <p:ph type="dt" sz="half" idx="10"/>
          </p:nvPr>
        </p:nvSpPr>
        <p:spPr/>
        <p:txBody>
          <a:bodyPr/>
          <a:lstStyle/>
          <a:p>
            <a:fld id="{61003019-3CAA-3E4E-A7F3-2F915E438735}" type="datetimeFigureOut">
              <a:rPr lang="en-US" smtClean="0"/>
              <a:t>4/21/2023</a:t>
            </a:fld>
            <a:endParaRPr lang="en-US"/>
          </a:p>
        </p:txBody>
      </p:sp>
      <p:sp>
        <p:nvSpPr>
          <p:cNvPr id="5" name="Footer Placeholder 4">
            <a:extLst>
              <a:ext uri="{FF2B5EF4-FFF2-40B4-BE49-F238E27FC236}">
                <a16:creationId xmlns:a16="http://schemas.microsoft.com/office/drawing/2014/main" id="{75488C42-6C71-BC49-8F3E-281DA12AE2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787D5F-AEEA-1443-B3BD-CDB48CAC15DB}"/>
              </a:ext>
            </a:extLst>
          </p:cNvPr>
          <p:cNvSpPr>
            <a:spLocks noGrp="1"/>
          </p:cNvSpPr>
          <p:nvPr>
            <p:ph type="sldNum" sz="quarter" idx="12"/>
          </p:nvPr>
        </p:nvSpPr>
        <p:spPr/>
        <p:txBody>
          <a:bodyPr/>
          <a:lstStyle/>
          <a:p>
            <a:fld id="{3D9AA398-7739-5B44-9E9A-131B3F53E007}" type="slidenum">
              <a:rPr lang="en-US" smtClean="0"/>
              <a:t>‹#›</a:t>
            </a:fld>
            <a:endParaRPr lang="en-US"/>
          </a:p>
        </p:txBody>
      </p:sp>
    </p:spTree>
    <p:extLst>
      <p:ext uri="{BB962C8B-B14F-4D97-AF65-F5344CB8AC3E}">
        <p14:creationId xmlns:p14="http://schemas.microsoft.com/office/powerpoint/2010/main" val="3590088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68903-466B-8E43-8A0C-E64E04F7607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F0E00A6-1118-6549-89AD-A222D59B07C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8CD25F-EFAF-7446-9EE7-EEC21DA34932}"/>
              </a:ext>
            </a:extLst>
          </p:cNvPr>
          <p:cNvSpPr>
            <a:spLocks noGrp="1"/>
          </p:cNvSpPr>
          <p:nvPr>
            <p:ph type="dt" sz="half" idx="10"/>
          </p:nvPr>
        </p:nvSpPr>
        <p:spPr/>
        <p:txBody>
          <a:bodyPr/>
          <a:lstStyle/>
          <a:p>
            <a:fld id="{61003019-3CAA-3E4E-A7F3-2F915E438735}" type="datetimeFigureOut">
              <a:rPr lang="en-US" smtClean="0"/>
              <a:t>4/21/2023</a:t>
            </a:fld>
            <a:endParaRPr lang="en-US"/>
          </a:p>
        </p:txBody>
      </p:sp>
      <p:sp>
        <p:nvSpPr>
          <p:cNvPr id="5" name="Footer Placeholder 4">
            <a:extLst>
              <a:ext uri="{FF2B5EF4-FFF2-40B4-BE49-F238E27FC236}">
                <a16:creationId xmlns:a16="http://schemas.microsoft.com/office/drawing/2014/main" id="{94E14A63-2005-9647-AD96-216176C3E9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CFCA25-220A-FA42-B291-AADD82F40D64}"/>
              </a:ext>
            </a:extLst>
          </p:cNvPr>
          <p:cNvSpPr>
            <a:spLocks noGrp="1"/>
          </p:cNvSpPr>
          <p:nvPr>
            <p:ph type="sldNum" sz="quarter" idx="12"/>
          </p:nvPr>
        </p:nvSpPr>
        <p:spPr/>
        <p:txBody>
          <a:bodyPr/>
          <a:lstStyle/>
          <a:p>
            <a:fld id="{3D9AA398-7739-5B44-9E9A-131B3F53E007}" type="slidenum">
              <a:rPr lang="en-US" smtClean="0"/>
              <a:t>‹#›</a:t>
            </a:fld>
            <a:endParaRPr lang="en-US"/>
          </a:p>
        </p:txBody>
      </p:sp>
    </p:spTree>
    <p:extLst>
      <p:ext uri="{BB962C8B-B14F-4D97-AF65-F5344CB8AC3E}">
        <p14:creationId xmlns:p14="http://schemas.microsoft.com/office/powerpoint/2010/main" val="1898158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A4EB09-1AC2-E348-84AE-57E34F9EF5C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9F0C733-D3A0-7846-89FF-2D476ECF6BC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381275-623B-A241-85E5-D7EAF309D199}"/>
              </a:ext>
            </a:extLst>
          </p:cNvPr>
          <p:cNvSpPr>
            <a:spLocks noGrp="1"/>
          </p:cNvSpPr>
          <p:nvPr>
            <p:ph type="dt" sz="half" idx="10"/>
          </p:nvPr>
        </p:nvSpPr>
        <p:spPr/>
        <p:txBody>
          <a:bodyPr/>
          <a:lstStyle/>
          <a:p>
            <a:fld id="{61003019-3CAA-3E4E-A7F3-2F915E438735}" type="datetimeFigureOut">
              <a:rPr lang="en-US" smtClean="0"/>
              <a:t>4/21/2023</a:t>
            </a:fld>
            <a:endParaRPr lang="en-US"/>
          </a:p>
        </p:txBody>
      </p:sp>
      <p:sp>
        <p:nvSpPr>
          <p:cNvPr id="5" name="Footer Placeholder 4">
            <a:extLst>
              <a:ext uri="{FF2B5EF4-FFF2-40B4-BE49-F238E27FC236}">
                <a16:creationId xmlns:a16="http://schemas.microsoft.com/office/drawing/2014/main" id="{BF17C168-7379-3549-82C1-DB936E753A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B8DF47-4FB1-5C46-9438-EFC0F2D096E1}"/>
              </a:ext>
            </a:extLst>
          </p:cNvPr>
          <p:cNvSpPr>
            <a:spLocks noGrp="1"/>
          </p:cNvSpPr>
          <p:nvPr>
            <p:ph type="sldNum" sz="quarter" idx="12"/>
          </p:nvPr>
        </p:nvSpPr>
        <p:spPr/>
        <p:txBody>
          <a:bodyPr/>
          <a:lstStyle/>
          <a:p>
            <a:fld id="{3D9AA398-7739-5B44-9E9A-131B3F53E007}" type="slidenum">
              <a:rPr lang="en-US" smtClean="0"/>
              <a:t>‹#›</a:t>
            </a:fld>
            <a:endParaRPr lang="en-US"/>
          </a:p>
        </p:txBody>
      </p:sp>
    </p:spTree>
    <p:extLst>
      <p:ext uri="{BB962C8B-B14F-4D97-AF65-F5344CB8AC3E}">
        <p14:creationId xmlns:p14="http://schemas.microsoft.com/office/powerpoint/2010/main" val="1597715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B731C-CABA-CD4A-9844-6BEC167674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5FAE269-CC97-AC40-B968-80FBD281A5B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AE755F-D942-9D46-A6E4-9F131A80D575}"/>
              </a:ext>
            </a:extLst>
          </p:cNvPr>
          <p:cNvSpPr>
            <a:spLocks noGrp="1"/>
          </p:cNvSpPr>
          <p:nvPr>
            <p:ph type="dt" sz="half" idx="10"/>
          </p:nvPr>
        </p:nvSpPr>
        <p:spPr/>
        <p:txBody>
          <a:bodyPr/>
          <a:lstStyle/>
          <a:p>
            <a:fld id="{61003019-3CAA-3E4E-A7F3-2F915E438735}" type="datetimeFigureOut">
              <a:rPr lang="en-US" smtClean="0"/>
              <a:t>4/21/2023</a:t>
            </a:fld>
            <a:endParaRPr lang="en-US"/>
          </a:p>
        </p:txBody>
      </p:sp>
      <p:sp>
        <p:nvSpPr>
          <p:cNvPr id="5" name="Footer Placeholder 4">
            <a:extLst>
              <a:ext uri="{FF2B5EF4-FFF2-40B4-BE49-F238E27FC236}">
                <a16:creationId xmlns:a16="http://schemas.microsoft.com/office/drawing/2014/main" id="{9EA63B98-EA09-9C4C-889D-854AC5A4D4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59104B-23C5-264D-A8BB-CE023973E6F0}"/>
              </a:ext>
            </a:extLst>
          </p:cNvPr>
          <p:cNvSpPr>
            <a:spLocks noGrp="1"/>
          </p:cNvSpPr>
          <p:nvPr>
            <p:ph type="sldNum" sz="quarter" idx="12"/>
          </p:nvPr>
        </p:nvSpPr>
        <p:spPr/>
        <p:txBody>
          <a:bodyPr/>
          <a:lstStyle/>
          <a:p>
            <a:fld id="{3D9AA398-7739-5B44-9E9A-131B3F53E007}" type="slidenum">
              <a:rPr lang="en-US" smtClean="0"/>
              <a:t>‹#›</a:t>
            </a:fld>
            <a:endParaRPr lang="en-US"/>
          </a:p>
        </p:txBody>
      </p:sp>
    </p:spTree>
    <p:extLst>
      <p:ext uri="{BB962C8B-B14F-4D97-AF65-F5344CB8AC3E}">
        <p14:creationId xmlns:p14="http://schemas.microsoft.com/office/powerpoint/2010/main" val="1914991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820F6-895E-9347-9209-CEF84B7EE0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3948C3F-0FFA-2049-A8BC-94C1DB8BDD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72A43A5-AE97-F54F-8736-4F6A0EA501B2}"/>
              </a:ext>
            </a:extLst>
          </p:cNvPr>
          <p:cNvSpPr>
            <a:spLocks noGrp="1"/>
          </p:cNvSpPr>
          <p:nvPr>
            <p:ph type="dt" sz="half" idx="10"/>
          </p:nvPr>
        </p:nvSpPr>
        <p:spPr/>
        <p:txBody>
          <a:bodyPr/>
          <a:lstStyle/>
          <a:p>
            <a:fld id="{61003019-3CAA-3E4E-A7F3-2F915E438735}" type="datetimeFigureOut">
              <a:rPr lang="en-US" smtClean="0"/>
              <a:t>4/21/2023</a:t>
            </a:fld>
            <a:endParaRPr lang="en-US"/>
          </a:p>
        </p:txBody>
      </p:sp>
      <p:sp>
        <p:nvSpPr>
          <p:cNvPr id="5" name="Footer Placeholder 4">
            <a:extLst>
              <a:ext uri="{FF2B5EF4-FFF2-40B4-BE49-F238E27FC236}">
                <a16:creationId xmlns:a16="http://schemas.microsoft.com/office/drawing/2014/main" id="{9E723F29-DBED-3141-A76F-74B07C653E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0FA2A5-9C54-164F-AD9C-190C774DC651}"/>
              </a:ext>
            </a:extLst>
          </p:cNvPr>
          <p:cNvSpPr>
            <a:spLocks noGrp="1"/>
          </p:cNvSpPr>
          <p:nvPr>
            <p:ph type="sldNum" sz="quarter" idx="12"/>
          </p:nvPr>
        </p:nvSpPr>
        <p:spPr/>
        <p:txBody>
          <a:bodyPr/>
          <a:lstStyle/>
          <a:p>
            <a:fld id="{3D9AA398-7739-5B44-9E9A-131B3F53E007}" type="slidenum">
              <a:rPr lang="en-US" smtClean="0"/>
              <a:t>‹#›</a:t>
            </a:fld>
            <a:endParaRPr lang="en-US"/>
          </a:p>
        </p:txBody>
      </p:sp>
    </p:spTree>
    <p:extLst>
      <p:ext uri="{BB962C8B-B14F-4D97-AF65-F5344CB8AC3E}">
        <p14:creationId xmlns:p14="http://schemas.microsoft.com/office/powerpoint/2010/main" val="3510221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9D056-8CE5-044A-886B-C5A6F46998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092DAE-E7F1-C441-80E5-0102A00736E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C09393-2054-D545-807B-2BC218CB877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423B10-4FCA-E449-B6FA-37E013AB74F0}"/>
              </a:ext>
            </a:extLst>
          </p:cNvPr>
          <p:cNvSpPr>
            <a:spLocks noGrp="1"/>
          </p:cNvSpPr>
          <p:nvPr>
            <p:ph type="dt" sz="half" idx="10"/>
          </p:nvPr>
        </p:nvSpPr>
        <p:spPr/>
        <p:txBody>
          <a:bodyPr/>
          <a:lstStyle/>
          <a:p>
            <a:fld id="{61003019-3CAA-3E4E-A7F3-2F915E438735}" type="datetimeFigureOut">
              <a:rPr lang="en-US" smtClean="0"/>
              <a:t>4/21/2023</a:t>
            </a:fld>
            <a:endParaRPr lang="en-US"/>
          </a:p>
        </p:txBody>
      </p:sp>
      <p:sp>
        <p:nvSpPr>
          <p:cNvPr id="6" name="Footer Placeholder 5">
            <a:extLst>
              <a:ext uri="{FF2B5EF4-FFF2-40B4-BE49-F238E27FC236}">
                <a16:creationId xmlns:a16="http://schemas.microsoft.com/office/drawing/2014/main" id="{C1B46073-BB6D-AA45-BEAA-CF8BD32556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E9CDE1-41A9-C843-AA73-BDBD983B0D4F}"/>
              </a:ext>
            </a:extLst>
          </p:cNvPr>
          <p:cNvSpPr>
            <a:spLocks noGrp="1"/>
          </p:cNvSpPr>
          <p:nvPr>
            <p:ph type="sldNum" sz="quarter" idx="12"/>
          </p:nvPr>
        </p:nvSpPr>
        <p:spPr/>
        <p:txBody>
          <a:bodyPr/>
          <a:lstStyle/>
          <a:p>
            <a:fld id="{3D9AA398-7739-5B44-9E9A-131B3F53E007}" type="slidenum">
              <a:rPr lang="en-US" smtClean="0"/>
              <a:t>‹#›</a:t>
            </a:fld>
            <a:endParaRPr lang="en-US"/>
          </a:p>
        </p:txBody>
      </p:sp>
    </p:spTree>
    <p:extLst>
      <p:ext uri="{BB962C8B-B14F-4D97-AF65-F5344CB8AC3E}">
        <p14:creationId xmlns:p14="http://schemas.microsoft.com/office/powerpoint/2010/main" val="1243217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EE852-2A95-3E4C-A3E6-4B9270583F8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FD282D-28A8-6941-9355-207425DAC9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F9384B9-E58D-274E-B498-5A7235BAE39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031F9D-3C54-0B48-A8AE-7CA43515C6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E73C0CD-7795-5C40-A769-F59E2F46199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3EE03B-DDB8-5648-9D67-067C0398A386}"/>
              </a:ext>
            </a:extLst>
          </p:cNvPr>
          <p:cNvSpPr>
            <a:spLocks noGrp="1"/>
          </p:cNvSpPr>
          <p:nvPr>
            <p:ph type="dt" sz="half" idx="10"/>
          </p:nvPr>
        </p:nvSpPr>
        <p:spPr/>
        <p:txBody>
          <a:bodyPr/>
          <a:lstStyle/>
          <a:p>
            <a:fld id="{61003019-3CAA-3E4E-A7F3-2F915E438735}" type="datetimeFigureOut">
              <a:rPr lang="en-US" smtClean="0"/>
              <a:t>4/21/2023</a:t>
            </a:fld>
            <a:endParaRPr lang="en-US"/>
          </a:p>
        </p:txBody>
      </p:sp>
      <p:sp>
        <p:nvSpPr>
          <p:cNvPr id="8" name="Footer Placeholder 7">
            <a:extLst>
              <a:ext uri="{FF2B5EF4-FFF2-40B4-BE49-F238E27FC236}">
                <a16:creationId xmlns:a16="http://schemas.microsoft.com/office/drawing/2014/main" id="{98509128-831A-B04C-9A0C-24F55084FB1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0A419AF-F201-B54C-99E2-712EBB22C8FF}"/>
              </a:ext>
            </a:extLst>
          </p:cNvPr>
          <p:cNvSpPr>
            <a:spLocks noGrp="1"/>
          </p:cNvSpPr>
          <p:nvPr>
            <p:ph type="sldNum" sz="quarter" idx="12"/>
          </p:nvPr>
        </p:nvSpPr>
        <p:spPr/>
        <p:txBody>
          <a:bodyPr/>
          <a:lstStyle/>
          <a:p>
            <a:fld id="{3D9AA398-7739-5B44-9E9A-131B3F53E007}" type="slidenum">
              <a:rPr lang="en-US" smtClean="0"/>
              <a:t>‹#›</a:t>
            </a:fld>
            <a:endParaRPr lang="en-US"/>
          </a:p>
        </p:txBody>
      </p:sp>
    </p:spTree>
    <p:extLst>
      <p:ext uri="{BB962C8B-B14F-4D97-AF65-F5344CB8AC3E}">
        <p14:creationId xmlns:p14="http://schemas.microsoft.com/office/powerpoint/2010/main" val="2378431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F8089-DA19-4A4B-AB45-04AA49E6A39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6138AD3-057D-7247-9A8C-7B70955966A3}"/>
              </a:ext>
            </a:extLst>
          </p:cNvPr>
          <p:cNvSpPr>
            <a:spLocks noGrp="1"/>
          </p:cNvSpPr>
          <p:nvPr>
            <p:ph type="dt" sz="half" idx="10"/>
          </p:nvPr>
        </p:nvSpPr>
        <p:spPr/>
        <p:txBody>
          <a:bodyPr/>
          <a:lstStyle/>
          <a:p>
            <a:fld id="{61003019-3CAA-3E4E-A7F3-2F915E438735}" type="datetimeFigureOut">
              <a:rPr lang="en-US" smtClean="0"/>
              <a:t>4/21/2023</a:t>
            </a:fld>
            <a:endParaRPr lang="en-US"/>
          </a:p>
        </p:txBody>
      </p:sp>
      <p:sp>
        <p:nvSpPr>
          <p:cNvPr id="4" name="Footer Placeholder 3">
            <a:extLst>
              <a:ext uri="{FF2B5EF4-FFF2-40B4-BE49-F238E27FC236}">
                <a16:creationId xmlns:a16="http://schemas.microsoft.com/office/drawing/2014/main" id="{DD06C835-2BA9-9B45-8942-A9CC6A00AC7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3841DF7-95B3-8F4B-A384-63DCB99A2ECD}"/>
              </a:ext>
            </a:extLst>
          </p:cNvPr>
          <p:cNvSpPr>
            <a:spLocks noGrp="1"/>
          </p:cNvSpPr>
          <p:nvPr>
            <p:ph type="sldNum" sz="quarter" idx="12"/>
          </p:nvPr>
        </p:nvSpPr>
        <p:spPr/>
        <p:txBody>
          <a:bodyPr/>
          <a:lstStyle/>
          <a:p>
            <a:fld id="{3D9AA398-7739-5B44-9E9A-131B3F53E007}" type="slidenum">
              <a:rPr lang="en-US" smtClean="0"/>
              <a:t>‹#›</a:t>
            </a:fld>
            <a:endParaRPr lang="en-US"/>
          </a:p>
        </p:txBody>
      </p:sp>
    </p:spTree>
    <p:extLst>
      <p:ext uri="{BB962C8B-B14F-4D97-AF65-F5344CB8AC3E}">
        <p14:creationId xmlns:p14="http://schemas.microsoft.com/office/powerpoint/2010/main" val="857356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388994-EAEC-7249-8E85-CE2F803ECE1B}"/>
              </a:ext>
            </a:extLst>
          </p:cNvPr>
          <p:cNvSpPr>
            <a:spLocks noGrp="1"/>
          </p:cNvSpPr>
          <p:nvPr>
            <p:ph type="dt" sz="half" idx="10"/>
          </p:nvPr>
        </p:nvSpPr>
        <p:spPr/>
        <p:txBody>
          <a:bodyPr/>
          <a:lstStyle/>
          <a:p>
            <a:fld id="{61003019-3CAA-3E4E-A7F3-2F915E438735}" type="datetimeFigureOut">
              <a:rPr lang="en-US" smtClean="0"/>
              <a:t>4/21/2023</a:t>
            </a:fld>
            <a:endParaRPr lang="en-US"/>
          </a:p>
        </p:txBody>
      </p:sp>
      <p:sp>
        <p:nvSpPr>
          <p:cNvPr id="3" name="Footer Placeholder 2">
            <a:extLst>
              <a:ext uri="{FF2B5EF4-FFF2-40B4-BE49-F238E27FC236}">
                <a16:creationId xmlns:a16="http://schemas.microsoft.com/office/drawing/2014/main" id="{9EDD3760-553C-BC44-8CC7-05C6207199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FF3ABD-3EA8-2B40-9700-A36F3DD32086}"/>
              </a:ext>
            </a:extLst>
          </p:cNvPr>
          <p:cNvSpPr>
            <a:spLocks noGrp="1"/>
          </p:cNvSpPr>
          <p:nvPr>
            <p:ph type="sldNum" sz="quarter" idx="12"/>
          </p:nvPr>
        </p:nvSpPr>
        <p:spPr/>
        <p:txBody>
          <a:bodyPr/>
          <a:lstStyle/>
          <a:p>
            <a:fld id="{3D9AA398-7739-5B44-9E9A-131B3F53E007}" type="slidenum">
              <a:rPr lang="en-US" smtClean="0"/>
              <a:t>‹#›</a:t>
            </a:fld>
            <a:endParaRPr lang="en-US"/>
          </a:p>
        </p:txBody>
      </p:sp>
    </p:spTree>
    <p:extLst>
      <p:ext uri="{BB962C8B-B14F-4D97-AF65-F5344CB8AC3E}">
        <p14:creationId xmlns:p14="http://schemas.microsoft.com/office/powerpoint/2010/main" val="1501708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BDEDD-5A5C-6042-97AB-8008FD147D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CBAB34-668D-0D4D-A0BC-FEEE5C21C3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5F4B6D6-8CE0-2F43-9FC3-DB033382BB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5F1495F-DD35-7E43-BEB7-9247C0735384}"/>
              </a:ext>
            </a:extLst>
          </p:cNvPr>
          <p:cNvSpPr>
            <a:spLocks noGrp="1"/>
          </p:cNvSpPr>
          <p:nvPr>
            <p:ph type="dt" sz="half" idx="10"/>
          </p:nvPr>
        </p:nvSpPr>
        <p:spPr/>
        <p:txBody>
          <a:bodyPr/>
          <a:lstStyle/>
          <a:p>
            <a:fld id="{61003019-3CAA-3E4E-A7F3-2F915E438735}" type="datetimeFigureOut">
              <a:rPr lang="en-US" smtClean="0"/>
              <a:t>4/21/2023</a:t>
            </a:fld>
            <a:endParaRPr lang="en-US"/>
          </a:p>
        </p:txBody>
      </p:sp>
      <p:sp>
        <p:nvSpPr>
          <p:cNvPr id="6" name="Footer Placeholder 5">
            <a:extLst>
              <a:ext uri="{FF2B5EF4-FFF2-40B4-BE49-F238E27FC236}">
                <a16:creationId xmlns:a16="http://schemas.microsoft.com/office/drawing/2014/main" id="{AED76BF0-47C9-484B-9818-58E7BDA87C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910E25-6FFA-8A4E-9788-448DCFF983FE}"/>
              </a:ext>
            </a:extLst>
          </p:cNvPr>
          <p:cNvSpPr>
            <a:spLocks noGrp="1"/>
          </p:cNvSpPr>
          <p:nvPr>
            <p:ph type="sldNum" sz="quarter" idx="12"/>
          </p:nvPr>
        </p:nvSpPr>
        <p:spPr/>
        <p:txBody>
          <a:bodyPr/>
          <a:lstStyle/>
          <a:p>
            <a:fld id="{3D9AA398-7739-5B44-9E9A-131B3F53E007}" type="slidenum">
              <a:rPr lang="en-US" smtClean="0"/>
              <a:t>‹#›</a:t>
            </a:fld>
            <a:endParaRPr lang="en-US"/>
          </a:p>
        </p:txBody>
      </p:sp>
    </p:spTree>
    <p:extLst>
      <p:ext uri="{BB962C8B-B14F-4D97-AF65-F5344CB8AC3E}">
        <p14:creationId xmlns:p14="http://schemas.microsoft.com/office/powerpoint/2010/main" val="1306350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6B025-ACF1-A945-BAC6-D3EB7BF288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D4B238F-18D3-8C4F-9436-E6DD8821FE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8AD780B-BC82-8F47-A462-01227C3A5C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4BD1390-1592-7F4E-9895-262F248A3DD9}"/>
              </a:ext>
            </a:extLst>
          </p:cNvPr>
          <p:cNvSpPr>
            <a:spLocks noGrp="1"/>
          </p:cNvSpPr>
          <p:nvPr>
            <p:ph type="dt" sz="half" idx="10"/>
          </p:nvPr>
        </p:nvSpPr>
        <p:spPr/>
        <p:txBody>
          <a:bodyPr/>
          <a:lstStyle/>
          <a:p>
            <a:fld id="{61003019-3CAA-3E4E-A7F3-2F915E438735}" type="datetimeFigureOut">
              <a:rPr lang="en-US" smtClean="0"/>
              <a:t>4/21/2023</a:t>
            </a:fld>
            <a:endParaRPr lang="en-US"/>
          </a:p>
        </p:txBody>
      </p:sp>
      <p:sp>
        <p:nvSpPr>
          <p:cNvPr id="6" name="Footer Placeholder 5">
            <a:extLst>
              <a:ext uri="{FF2B5EF4-FFF2-40B4-BE49-F238E27FC236}">
                <a16:creationId xmlns:a16="http://schemas.microsoft.com/office/drawing/2014/main" id="{2A100521-FEB5-0A47-81F3-0F3E2813DD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47CE7D-E40E-E14A-9A39-77B8153B891C}"/>
              </a:ext>
            </a:extLst>
          </p:cNvPr>
          <p:cNvSpPr>
            <a:spLocks noGrp="1"/>
          </p:cNvSpPr>
          <p:nvPr>
            <p:ph type="sldNum" sz="quarter" idx="12"/>
          </p:nvPr>
        </p:nvSpPr>
        <p:spPr/>
        <p:txBody>
          <a:bodyPr/>
          <a:lstStyle/>
          <a:p>
            <a:fld id="{3D9AA398-7739-5B44-9E9A-131B3F53E007}" type="slidenum">
              <a:rPr lang="en-US" smtClean="0"/>
              <a:t>‹#›</a:t>
            </a:fld>
            <a:endParaRPr lang="en-US"/>
          </a:p>
        </p:txBody>
      </p:sp>
    </p:spTree>
    <p:extLst>
      <p:ext uri="{BB962C8B-B14F-4D97-AF65-F5344CB8AC3E}">
        <p14:creationId xmlns:p14="http://schemas.microsoft.com/office/powerpoint/2010/main" val="3074262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39BF72-4032-A44F-8537-B65947D72B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FB64ACB-0D54-CB42-81E9-AD5AFE860A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9995BE-D678-DD48-8DAE-418C5F3AB8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003019-3CAA-3E4E-A7F3-2F915E438735}" type="datetimeFigureOut">
              <a:rPr lang="en-US" smtClean="0"/>
              <a:t>4/21/2023</a:t>
            </a:fld>
            <a:endParaRPr lang="en-US"/>
          </a:p>
        </p:txBody>
      </p:sp>
      <p:sp>
        <p:nvSpPr>
          <p:cNvPr id="5" name="Footer Placeholder 4">
            <a:extLst>
              <a:ext uri="{FF2B5EF4-FFF2-40B4-BE49-F238E27FC236}">
                <a16:creationId xmlns:a16="http://schemas.microsoft.com/office/drawing/2014/main" id="{C301BEB7-4ECB-E342-A3A9-9252BC1065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462FFEC-FC7D-434F-9138-41B1087563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9AA398-7739-5B44-9E9A-131B3F53E007}" type="slidenum">
              <a:rPr lang="en-US" smtClean="0"/>
              <a:t>‹#›</a:t>
            </a:fld>
            <a:endParaRPr lang="en-US"/>
          </a:p>
        </p:txBody>
      </p:sp>
    </p:spTree>
    <p:extLst>
      <p:ext uri="{BB962C8B-B14F-4D97-AF65-F5344CB8AC3E}">
        <p14:creationId xmlns:p14="http://schemas.microsoft.com/office/powerpoint/2010/main" val="3851519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1009" y="284568"/>
            <a:ext cx="11870991" cy="5816977"/>
          </a:xfrm>
          <a:prstGeom prst="rect">
            <a:avLst/>
          </a:prstGeom>
          <a:noFill/>
        </p:spPr>
        <p:txBody>
          <a:bodyPr wrap="square" rtlCol="0">
            <a:spAutoFit/>
          </a:bodyPr>
          <a:lstStyle/>
          <a:p>
            <a:r>
              <a:rPr lang="en-US" sz="3600" b="1" dirty="0">
                <a:latin typeface="Gill Sans" charset="0"/>
                <a:ea typeface="Gill Sans" charset="0"/>
                <a:cs typeface="Gill Sans" charset="0"/>
              </a:rPr>
              <a:t>Workforce Development</a:t>
            </a:r>
          </a:p>
          <a:p>
            <a:r>
              <a:rPr lang="en-US" sz="3600" i="1" dirty="0">
                <a:latin typeface="Gill Sans" charset="0"/>
                <a:ea typeface="Gill Sans" charset="0"/>
                <a:cs typeface="Gill Sans" charset="0"/>
              </a:rPr>
              <a:t>Induction Tier Overview</a:t>
            </a:r>
          </a:p>
          <a:p>
            <a:endParaRPr lang="en-US" sz="3600" i="1" dirty="0">
              <a:latin typeface="Gill Sans" charset="0"/>
              <a:ea typeface="Gill Sans" charset="0"/>
              <a:cs typeface="Gill Sans" charset="0"/>
            </a:endParaRPr>
          </a:p>
          <a:p>
            <a:r>
              <a:rPr lang="en-US" sz="2400" dirty="0">
                <a:latin typeface="Gill Sans" charset="0"/>
                <a:ea typeface="Gill Sans" charset="0"/>
                <a:cs typeface="Gill Sans" charset="0"/>
              </a:rPr>
              <a:t>-Types of SEND</a:t>
            </a:r>
          </a:p>
          <a:p>
            <a:r>
              <a:rPr lang="en-US" sz="2400" dirty="0">
                <a:latin typeface="Gill Sans" charset="0"/>
                <a:ea typeface="Gill Sans" charset="0"/>
                <a:cs typeface="Gill Sans" charset="0"/>
              </a:rPr>
              <a:t>-What is Inclusion?</a:t>
            </a:r>
          </a:p>
          <a:p>
            <a:r>
              <a:rPr lang="en-US" sz="2400" dirty="0">
                <a:latin typeface="Gill Sans" charset="0"/>
                <a:ea typeface="Gill Sans" charset="0"/>
                <a:cs typeface="Gill Sans" charset="0"/>
              </a:rPr>
              <a:t>-SEND Code of Practice</a:t>
            </a:r>
          </a:p>
          <a:p>
            <a:r>
              <a:rPr lang="en-US" sz="2400" dirty="0">
                <a:latin typeface="Gill Sans" charset="0"/>
                <a:ea typeface="Gill Sans" charset="0"/>
                <a:cs typeface="Gill Sans" charset="0"/>
              </a:rPr>
              <a:t>-Respecting Individuals</a:t>
            </a:r>
          </a:p>
          <a:p>
            <a:r>
              <a:rPr lang="en-US" sz="2400" dirty="0">
                <a:latin typeface="Gill Sans" charset="0"/>
                <a:ea typeface="Gill Sans" charset="0"/>
                <a:cs typeface="Gill Sans" charset="0"/>
              </a:rPr>
              <a:t>-Awareness of a Neuro-Typical Child</a:t>
            </a:r>
          </a:p>
          <a:p>
            <a:r>
              <a:rPr lang="en-US" sz="2400" dirty="0">
                <a:latin typeface="Gill Sans" charset="0"/>
                <a:ea typeface="Gill Sans" charset="0"/>
                <a:cs typeface="Gill Sans" charset="0"/>
              </a:rPr>
              <a:t>-Working with Professionals</a:t>
            </a:r>
          </a:p>
          <a:p>
            <a:endParaRPr lang="en-US" sz="2400" dirty="0">
              <a:latin typeface="Gill Sans" charset="0"/>
              <a:ea typeface="Gill Sans" charset="0"/>
              <a:cs typeface="Gill Sans" charset="0"/>
            </a:endParaRPr>
          </a:p>
          <a:p>
            <a:endParaRPr lang="en-US" sz="2400" dirty="0">
              <a:latin typeface="Gill Sans" charset="0"/>
              <a:ea typeface="Gill Sans" charset="0"/>
              <a:cs typeface="Gill Sans" charset="0"/>
            </a:endParaRPr>
          </a:p>
          <a:p>
            <a:r>
              <a:rPr lang="en-US" sz="2400" u="sng" dirty="0">
                <a:latin typeface="Gill Sans" charset="0"/>
                <a:ea typeface="Gill Sans" charset="0"/>
                <a:cs typeface="Gill Sans" charset="0"/>
              </a:rPr>
              <a:t>Key Dates:</a:t>
            </a:r>
          </a:p>
          <a:p>
            <a:r>
              <a:rPr lang="en-US" sz="2400" dirty="0">
                <a:latin typeface="Gill Sans" charset="0"/>
                <a:ea typeface="Gill Sans" charset="0"/>
                <a:cs typeface="Gill Sans" charset="0"/>
              </a:rPr>
              <a:t>5</a:t>
            </a:r>
            <a:r>
              <a:rPr lang="en-US" sz="2400" baseline="30000" dirty="0">
                <a:latin typeface="Gill Sans" charset="0"/>
                <a:ea typeface="Gill Sans" charset="0"/>
                <a:cs typeface="Gill Sans" charset="0"/>
              </a:rPr>
              <a:t>th</a:t>
            </a:r>
            <a:r>
              <a:rPr lang="en-US" sz="2400" dirty="0">
                <a:latin typeface="Gill Sans" charset="0"/>
                <a:ea typeface="Gill Sans" charset="0"/>
                <a:cs typeface="Gill Sans" charset="0"/>
              </a:rPr>
              <a:t> December 2022: Live to SEND settings</a:t>
            </a:r>
          </a:p>
          <a:p>
            <a:r>
              <a:rPr lang="en-US" sz="2400" dirty="0">
                <a:latin typeface="Gill Sans" charset="0"/>
                <a:ea typeface="Gill Sans" charset="0"/>
                <a:cs typeface="Gill Sans" charset="0"/>
              </a:rPr>
              <a:t>6</a:t>
            </a:r>
            <a:r>
              <a:rPr lang="en-US" sz="2400" baseline="30000" dirty="0">
                <a:latin typeface="Gill Sans" charset="0"/>
                <a:ea typeface="Gill Sans" charset="0"/>
                <a:cs typeface="Gill Sans" charset="0"/>
              </a:rPr>
              <a:t>th</a:t>
            </a:r>
            <a:r>
              <a:rPr lang="en-US" sz="2400" dirty="0">
                <a:latin typeface="Gill Sans" charset="0"/>
                <a:ea typeface="Gill Sans" charset="0"/>
                <a:cs typeface="Gill Sans" charset="0"/>
              </a:rPr>
              <a:t> March 2023: Live to mainstream settings</a:t>
            </a:r>
          </a:p>
        </p:txBody>
      </p:sp>
      <p:sp>
        <p:nvSpPr>
          <p:cNvPr id="14" name="Oval 13"/>
          <p:cNvSpPr/>
          <p:nvPr/>
        </p:nvSpPr>
        <p:spPr>
          <a:xfrm>
            <a:off x="6403737" y="4132416"/>
            <a:ext cx="2340244" cy="2227217"/>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15" name="Oval 14"/>
          <p:cNvSpPr/>
          <p:nvPr/>
        </p:nvSpPr>
        <p:spPr>
          <a:xfrm>
            <a:off x="9297868" y="1621594"/>
            <a:ext cx="2340244" cy="2262753"/>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8D3F692-0976-3E43-A881-41FCB45E7CAA}"/>
              </a:ext>
            </a:extLst>
          </p:cNvPr>
          <p:cNvPicPr>
            <a:picLocks noChangeAspect="1"/>
          </p:cNvPicPr>
          <p:nvPr/>
        </p:nvPicPr>
        <p:blipFill>
          <a:blip r:embed="rId3"/>
          <a:stretch>
            <a:fillRect/>
          </a:stretch>
        </p:blipFill>
        <p:spPr>
          <a:xfrm>
            <a:off x="8971773" y="26480"/>
            <a:ext cx="2814557" cy="148981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7" name="Rectangle 6">
            <a:extLst>
              <a:ext uri="{FF2B5EF4-FFF2-40B4-BE49-F238E27FC236}">
                <a16:creationId xmlns:a16="http://schemas.microsoft.com/office/drawing/2014/main" id="{1C730631-B97F-D546-AB88-96F6C97DDE44}"/>
              </a:ext>
            </a:extLst>
          </p:cNvPr>
          <p:cNvSpPr/>
          <p:nvPr/>
        </p:nvSpPr>
        <p:spPr>
          <a:xfrm>
            <a:off x="0" y="6498077"/>
            <a:ext cx="12192000" cy="359923"/>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3" name="Oval 2"/>
          <p:cNvSpPr/>
          <p:nvPr/>
        </p:nvSpPr>
        <p:spPr>
          <a:xfrm>
            <a:off x="6403737" y="1574223"/>
            <a:ext cx="2340244" cy="2300105"/>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4" name="TextBox 3"/>
          <p:cNvSpPr txBox="1"/>
          <p:nvPr/>
        </p:nvSpPr>
        <p:spPr>
          <a:xfrm>
            <a:off x="6282156" y="1968141"/>
            <a:ext cx="2583406" cy="1569660"/>
          </a:xfrm>
          <a:prstGeom prst="rect">
            <a:avLst/>
          </a:prstGeom>
          <a:noFill/>
        </p:spPr>
        <p:txBody>
          <a:bodyPr wrap="square" rtlCol="0">
            <a:spAutoFit/>
          </a:bodyPr>
          <a:lstStyle/>
          <a:p>
            <a:pPr algn="ctr"/>
            <a:r>
              <a:rPr lang="en-US" sz="6000" b="1" dirty="0">
                <a:latin typeface="Gill Sans MT" charset="0"/>
                <a:ea typeface="Gill Sans MT" charset="0"/>
                <a:cs typeface="Gill Sans MT" charset="0"/>
              </a:rPr>
              <a:t>1,750+</a:t>
            </a:r>
          </a:p>
          <a:p>
            <a:pPr algn="ctr"/>
            <a:r>
              <a:rPr lang="en-US" dirty="0">
                <a:latin typeface="Gill Sans MT" charset="0"/>
                <a:ea typeface="Gill Sans MT" charset="0"/>
                <a:cs typeface="Gill Sans MT" charset="0"/>
              </a:rPr>
              <a:t>Modules</a:t>
            </a:r>
          </a:p>
          <a:p>
            <a:pPr algn="ctr"/>
            <a:r>
              <a:rPr lang="en-US" dirty="0">
                <a:latin typeface="Gill Sans MT" charset="0"/>
                <a:ea typeface="Gill Sans MT" charset="0"/>
                <a:cs typeface="Gill Sans MT" charset="0"/>
              </a:rPr>
              <a:t>completed</a:t>
            </a:r>
          </a:p>
        </p:txBody>
      </p:sp>
      <p:sp>
        <p:nvSpPr>
          <p:cNvPr id="9" name="TextBox 8"/>
          <p:cNvSpPr txBox="1"/>
          <p:nvPr/>
        </p:nvSpPr>
        <p:spPr>
          <a:xfrm>
            <a:off x="9704698" y="1968141"/>
            <a:ext cx="1526583" cy="1569660"/>
          </a:xfrm>
          <a:prstGeom prst="rect">
            <a:avLst/>
          </a:prstGeom>
          <a:noFill/>
        </p:spPr>
        <p:txBody>
          <a:bodyPr wrap="square" rtlCol="0">
            <a:spAutoFit/>
          </a:bodyPr>
          <a:lstStyle/>
          <a:p>
            <a:pPr algn="ctr"/>
            <a:r>
              <a:rPr lang="en-US" sz="6000" b="1" dirty="0">
                <a:latin typeface="Gill Sans MT" charset="0"/>
                <a:ea typeface="Gill Sans MT" charset="0"/>
                <a:cs typeface="Gill Sans MT" charset="0"/>
              </a:rPr>
              <a:t>118</a:t>
            </a:r>
          </a:p>
          <a:p>
            <a:pPr algn="ctr"/>
            <a:r>
              <a:rPr lang="en-US" dirty="0">
                <a:latin typeface="Gill Sans MT" charset="0"/>
                <a:ea typeface="Gill Sans MT" charset="0"/>
                <a:cs typeface="Gill Sans MT" charset="0"/>
              </a:rPr>
              <a:t>Lincs schools</a:t>
            </a:r>
          </a:p>
          <a:p>
            <a:pPr algn="ctr"/>
            <a:r>
              <a:rPr lang="en-US" dirty="0">
                <a:latin typeface="Gill Sans MT" charset="0"/>
                <a:ea typeface="Gill Sans MT" charset="0"/>
                <a:cs typeface="Gill Sans MT" charset="0"/>
              </a:rPr>
              <a:t>engaged</a:t>
            </a:r>
          </a:p>
        </p:txBody>
      </p:sp>
      <p:sp>
        <p:nvSpPr>
          <p:cNvPr id="11" name="TextBox 10"/>
          <p:cNvSpPr txBox="1"/>
          <p:nvPr/>
        </p:nvSpPr>
        <p:spPr>
          <a:xfrm>
            <a:off x="6663333" y="4461194"/>
            <a:ext cx="1821051" cy="1569660"/>
          </a:xfrm>
          <a:prstGeom prst="rect">
            <a:avLst/>
          </a:prstGeom>
          <a:noFill/>
        </p:spPr>
        <p:txBody>
          <a:bodyPr wrap="square" rtlCol="0">
            <a:spAutoFit/>
          </a:bodyPr>
          <a:lstStyle/>
          <a:p>
            <a:pPr algn="ctr"/>
            <a:r>
              <a:rPr lang="en-US" sz="6000" b="1" dirty="0">
                <a:latin typeface="Gill Sans MT" charset="0"/>
                <a:ea typeface="Gill Sans MT" charset="0"/>
                <a:cs typeface="Gill Sans MT" charset="0"/>
              </a:rPr>
              <a:t>99%</a:t>
            </a:r>
          </a:p>
          <a:p>
            <a:pPr algn="ctr"/>
            <a:r>
              <a:rPr lang="en-US" dirty="0">
                <a:latin typeface="Gill Sans MT" charset="0"/>
                <a:ea typeface="Gill Sans MT" charset="0"/>
                <a:cs typeface="Gill Sans MT" charset="0"/>
              </a:rPr>
              <a:t>Satisfaction</a:t>
            </a:r>
          </a:p>
          <a:p>
            <a:pPr algn="ctr"/>
            <a:r>
              <a:rPr lang="en-US" dirty="0">
                <a:latin typeface="Gill Sans MT" charset="0"/>
                <a:ea typeface="Gill Sans MT" charset="0"/>
                <a:cs typeface="Gill Sans MT" charset="0"/>
              </a:rPr>
              <a:t>rate</a:t>
            </a:r>
          </a:p>
        </p:txBody>
      </p:sp>
      <p:sp>
        <p:nvSpPr>
          <p:cNvPr id="16" name="Oval 15"/>
          <p:cNvSpPr/>
          <p:nvPr/>
        </p:nvSpPr>
        <p:spPr>
          <a:xfrm>
            <a:off x="9297868" y="4132415"/>
            <a:ext cx="2340244" cy="2227217"/>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17" name="TextBox 16"/>
          <p:cNvSpPr txBox="1"/>
          <p:nvPr/>
        </p:nvSpPr>
        <p:spPr>
          <a:xfrm>
            <a:off x="9704698" y="4461193"/>
            <a:ext cx="1526583" cy="1569660"/>
          </a:xfrm>
          <a:prstGeom prst="rect">
            <a:avLst/>
          </a:prstGeom>
          <a:noFill/>
        </p:spPr>
        <p:txBody>
          <a:bodyPr wrap="square" rtlCol="0">
            <a:spAutoFit/>
          </a:bodyPr>
          <a:lstStyle/>
          <a:p>
            <a:pPr algn="ctr"/>
            <a:r>
              <a:rPr lang="en-US" sz="6000" b="1" dirty="0">
                <a:latin typeface="Gill Sans MT" charset="0"/>
                <a:ea typeface="Gill Sans MT" charset="0"/>
                <a:cs typeface="Gill Sans MT" charset="0"/>
              </a:rPr>
              <a:t>25</a:t>
            </a:r>
          </a:p>
          <a:p>
            <a:pPr algn="ctr"/>
            <a:r>
              <a:rPr lang="en-US" dirty="0">
                <a:latin typeface="Gill Sans MT" charset="0"/>
                <a:ea typeface="Gill Sans MT" charset="0"/>
                <a:cs typeface="Gill Sans MT" charset="0"/>
              </a:rPr>
              <a:t>Average mins per module</a:t>
            </a:r>
          </a:p>
        </p:txBody>
      </p:sp>
    </p:spTree>
    <p:extLst>
      <p:ext uri="{BB962C8B-B14F-4D97-AF65-F5344CB8AC3E}">
        <p14:creationId xmlns:p14="http://schemas.microsoft.com/office/powerpoint/2010/main" val="3754246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P spid="11"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8D3F692-0976-3E43-A881-41FCB45E7CAA}"/>
              </a:ext>
            </a:extLst>
          </p:cNvPr>
          <p:cNvPicPr>
            <a:picLocks noChangeAspect="1"/>
          </p:cNvPicPr>
          <p:nvPr/>
        </p:nvPicPr>
        <p:blipFill>
          <a:blip r:embed="rId3"/>
          <a:stretch>
            <a:fillRect/>
          </a:stretch>
        </p:blipFill>
        <p:spPr>
          <a:xfrm>
            <a:off x="8971773" y="26480"/>
            <a:ext cx="2814557" cy="148981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7" name="Rectangle 6">
            <a:extLst>
              <a:ext uri="{FF2B5EF4-FFF2-40B4-BE49-F238E27FC236}">
                <a16:creationId xmlns:a16="http://schemas.microsoft.com/office/drawing/2014/main" id="{1C730631-B97F-D546-AB88-96F6C97DDE44}"/>
              </a:ext>
            </a:extLst>
          </p:cNvPr>
          <p:cNvSpPr/>
          <p:nvPr/>
        </p:nvSpPr>
        <p:spPr>
          <a:xfrm>
            <a:off x="0" y="6498077"/>
            <a:ext cx="12192000" cy="359923"/>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2" name="TextBox 1"/>
          <p:cNvSpPr txBox="1"/>
          <p:nvPr/>
        </p:nvSpPr>
        <p:spPr>
          <a:xfrm>
            <a:off x="321010" y="284568"/>
            <a:ext cx="11465320" cy="5786199"/>
          </a:xfrm>
          <a:prstGeom prst="rect">
            <a:avLst/>
          </a:prstGeom>
          <a:noFill/>
        </p:spPr>
        <p:txBody>
          <a:bodyPr wrap="square" rtlCol="0">
            <a:spAutoFit/>
          </a:bodyPr>
          <a:lstStyle/>
          <a:p>
            <a:r>
              <a:rPr lang="en-US" sz="3600" b="1" dirty="0">
                <a:latin typeface="Gill Sans" charset="0"/>
                <a:ea typeface="Gill Sans" charset="0"/>
                <a:cs typeface="Gill Sans" charset="0"/>
              </a:rPr>
              <a:t>Workforce Development</a:t>
            </a:r>
          </a:p>
          <a:p>
            <a:r>
              <a:rPr lang="en-US" sz="3600" i="1" dirty="0">
                <a:latin typeface="Gill Sans" charset="0"/>
                <a:ea typeface="Gill Sans" charset="0"/>
                <a:cs typeface="Gill Sans" charset="0"/>
              </a:rPr>
              <a:t>Induction Tier Feedback</a:t>
            </a:r>
          </a:p>
          <a:p>
            <a:endParaRPr lang="en-US" sz="2000" i="1" dirty="0">
              <a:latin typeface="Gill Sans" charset="0"/>
              <a:ea typeface="Gill Sans" charset="0"/>
              <a:cs typeface="Gill Sans" charset="0"/>
            </a:endParaRPr>
          </a:p>
          <a:p>
            <a:r>
              <a:rPr lang="en-US" b="1" dirty="0">
                <a:latin typeface="Gill Sans" charset="0"/>
                <a:ea typeface="Gill Sans" charset="0"/>
                <a:cs typeface="Gill Sans" charset="0"/>
              </a:rPr>
              <a:t>Awareness of a Neuro-Typical Child:</a:t>
            </a:r>
          </a:p>
          <a:p>
            <a:r>
              <a:rPr lang="en-US" sz="1600" i="1" dirty="0">
                <a:latin typeface="Gill Sans" charset="0"/>
                <a:ea typeface="Gill Sans" charset="0"/>
                <a:cs typeface="Gill Sans" charset="0"/>
              </a:rPr>
              <a:t>‘I was able to consider how the brain develops and gain a better understanding of my SEMH students and why they may not have had the same 'building blocks’’</a:t>
            </a:r>
          </a:p>
          <a:p>
            <a:endParaRPr lang="en-US" sz="1600" i="1" dirty="0">
              <a:latin typeface="Gill Sans" charset="0"/>
              <a:ea typeface="Gill Sans" charset="0"/>
              <a:cs typeface="Gill Sans" charset="0"/>
            </a:endParaRPr>
          </a:p>
          <a:p>
            <a:r>
              <a:rPr lang="en-US" sz="1600" i="1" dirty="0">
                <a:latin typeface="Gill Sans" charset="0"/>
                <a:ea typeface="Gill Sans" charset="0"/>
                <a:cs typeface="Gill Sans" charset="0"/>
              </a:rPr>
              <a:t>‘Building upon my degree, this module made me have a real think about the effect of Covid-19 and the impact it has made on developmental milestones’</a:t>
            </a:r>
          </a:p>
          <a:p>
            <a:endParaRPr lang="en-US" i="1" dirty="0">
              <a:latin typeface="Gill Sans" charset="0"/>
              <a:ea typeface="Gill Sans" charset="0"/>
              <a:cs typeface="Gill Sans" charset="0"/>
            </a:endParaRPr>
          </a:p>
          <a:p>
            <a:r>
              <a:rPr lang="en-US" b="1" dirty="0">
                <a:latin typeface="Gill Sans" charset="0"/>
                <a:ea typeface="Gill Sans" charset="0"/>
                <a:cs typeface="Gill Sans" charset="0"/>
              </a:rPr>
              <a:t>Respecting Individuals:</a:t>
            </a:r>
          </a:p>
          <a:p>
            <a:r>
              <a:rPr lang="en-US" sz="1600" i="1" dirty="0">
                <a:latin typeface="Gill Sans" charset="0"/>
                <a:ea typeface="Gill Sans" charset="0"/>
                <a:cs typeface="Gill Sans" charset="0"/>
              </a:rPr>
              <a:t>‘I now feel much more confident in understanding what respect is. I now understand what could trigger students and how to support them’</a:t>
            </a:r>
          </a:p>
          <a:p>
            <a:endParaRPr lang="en-US" sz="1600" i="1" dirty="0">
              <a:latin typeface="Gill Sans" charset="0"/>
              <a:ea typeface="Gill Sans" charset="0"/>
              <a:cs typeface="Gill Sans" charset="0"/>
            </a:endParaRPr>
          </a:p>
          <a:p>
            <a:r>
              <a:rPr lang="en-US" sz="1600" i="1" dirty="0">
                <a:latin typeface="Gill Sans" charset="0"/>
                <a:ea typeface="Gill Sans" charset="0"/>
                <a:cs typeface="Gill Sans" charset="0"/>
              </a:rPr>
              <a:t>‘Love the 'Stress Bucket'.  This could be used with my students to better understand their anxieties and what helps to support them’</a:t>
            </a:r>
          </a:p>
          <a:p>
            <a:endParaRPr lang="en-US" sz="1600" i="1" dirty="0">
              <a:latin typeface="Gill Sans" charset="0"/>
              <a:ea typeface="Gill Sans" charset="0"/>
              <a:cs typeface="Gill Sans" charset="0"/>
            </a:endParaRPr>
          </a:p>
          <a:p>
            <a:r>
              <a:rPr lang="en-US" sz="1600" b="1" dirty="0">
                <a:latin typeface="Gill Sans" charset="0"/>
                <a:ea typeface="Gill Sans" charset="0"/>
                <a:cs typeface="Gill Sans" charset="0"/>
              </a:rPr>
              <a:t>SEND Code of Practice:</a:t>
            </a:r>
          </a:p>
          <a:p>
            <a:r>
              <a:rPr lang="en-US" sz="1600" i="1" dirty="0">
                <a:latin typeface="Gill Sans" charset="0"/>
                <a:ea typeface="Gill Sans" charset="0"/>
                <a:cs typeface="Gill Sans" charset="0"/>
              </a:rPr>
              <a:t>‘Great learning module, I have learnt so much and will continue to refer to the SEND Code of Practice throughout my career and as I go forward to begin my teacher training.’</a:t>
            </a:r>
          </a:p>
          <a:p>
            <a:endParaRPr lang="en-US" sz="1600" i="1" dirty="0">
              <a:latin typeface="Gill Sans" charset="0"/>
              <a:ea typeface="Gill Sans" charset="0"/>
              <a:cs typeface="Gill Sans" charset="0"/>
            </a:endParaRPr>
          </a:p>
          <a:p>
            <a:r>
              <a:rPr lang="en-US" sz="1600" i="1" dirty="0">
                <a:latin typeface="Gill Sans" charset="0"/>
                <a:ea typeface="Gill Sans" charset="0"/>
                <a:cs typeface="Gill Sans" charset="0"/>
              </a:rPr>
              <a:t>‘I learnt a lot about the legislation of the Code and the importance it has for children's lives. I now know how to get a EHCP in place and timescales’ </a:t>
            </a:r>
          </a:p>
        </p:txBody>
      </p:sp>
    </p:spTree>
    <p:extLst>
      <p:ext uri="{BB962C8B-B14F-4D97-AF65-F5344CB8AC3E}">
        <p14:creationId xmlns:p14="http://schemas.microsoft.com/office/powerpoint/2010/main" val="1303862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8D3F692-0976-3E43-A881-41FCB45E7CAA}"/>
              </a:ext>
            </a:extLst>
          </p:cNvPr>
          <p:cNvPicPr>
            <a:picLocks noChangeAspect="1"/>
          </p:cNvPicPr>
          <p:nvPr/>
        </p:nvPicPr>
        <p:blipFill>
          <a:blip r:embed="rId3"/>
          <a:stretch>
            <a:fillRect/>
          </a:stretch>
        </p:blipFill>
        <p:spPr>
          <a:xfrm>
            <a:off x="8971773" y="26480"/>
            <a:ext cx="2814557" cy="148981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7" name="Rectangle 6">
            <a:extLst>
              <a:ext uri="{FF2B5EF4-FFF2-40B4-BE49-F238E27FC236}">
                <a16:creationId xmlns:a16="http://schemas.microsoft.com/office/drawing/2014/main" id="{1C730631-B97F-D546-AB88-96F6C97DDE44}"/>
              </a:ext>
            </a:extLst>
          </p:cNvPr>
          <p:cNvSpPr/>
          <p:nvPr/>
        </p:nvSpPr>
        <p:spPr>
          <a:xfrm>
            <a:off x="0" y="6498077"/>
            <a:ext cx="12192000" cy="359923"/>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2" name="TextBox 1"/>
          <p:cNvSpPr txBox="1"/>
          <p:nvPr/>
        </p:nvSpPr>
        <p:spPr>
          <a:xfrm>
            <a:off x="321010" y="284568"/>
            <a:ext cx="11465320" cy="6524863"/>
          </a:xfrm>
          <a:prstGeom prst="rect">
            <a:avLst/>
          </a:prstGeom>
          <a:noFill/>
        </p:spPr>
        <p:txBody>
          <a:bodyPr wrap="square" rtlCol="0">
            <a:spAutoFit/>
          </a:bodyPr>
          <a:lstStyle/>
          <a:p>
            <a:r>
              <a:rPr lang="en-US" sz="3600" b="1" dirty="0">
                <a:latin typeface="Gill Sans" charset="0"/>
                <a:ea typeface="Gill Sans" charset="0"/>
                <a:cs typeface="Gill Sans" charset="0"/>
              </a:rPr>
              <a:t>Workforce Development</a:t>
            </a:r>
          </a:p>
          <a:p>
            <a:r>
              <a:rPr lang="en-US" sz="3600" i="1" dirty="0">
                <a:latin typeface="Gill Sans" charset="0"/>
                <a:ea typeface="Gill Sans" charset="0"/>
                <a:cs typeface="Gill Sans" charset="0"/>
              </a:rPr>
              <a:t>Induction Tier Feedback</a:t>
            </a:r>
          </a:p>
          <a:p>
            <a:endParaRPr lang="en-US" sz="2000" i="1" dirty="0">
              <a:latin typeface="Gill Sans" charset="0"/>
              <a:ea typeface="Gill Sans" charset="0"/>
              <a:cs typeface="Gill Sans" charset="0"/>
            </a:endParaRPr>
          </a:p>
          <a:p>
            <a:r>
              <a:rPr lang="en-US" b="1" dirty="0">
                <a:latin typeface="Gill Sans" charset="0"/>
                <a:ea typeface="Gill Sans" charset="0"/>
                <a:cs typeface="Gill Sans" charset="0"/>
              </a:rPr>
              <a:t>Types of SEND:</a:t>
            </a:r>
          </a:p>
          <a:p>
            <a:r>
              <a:rPr lang="en-US" sz="1600" i="1" dirty="0">
                <a:latin typeface="Gill Sans" charset="0"/>
                <a:ea typeface="Gill Sans" charset="0"/>
                <a:cs typeface="Gill Sans" charset="0"/>
              </a:rPr>
              <a:t>‘That all needs are different and it is our role to cater for every area where there are challenges. We, as a provision, need to ensure that learning can be accessed by all’</a:t>
            </a:r>
          </a:p>
          <a:p>
            <a:endParaRPr lang="en-US" sz="1600" i="1" dirty="0">
              <a:latin typeface="Gill Sans" charset="0"/>
              <a:ea typeface="Gill Sans" charset="0"/>
              <a:cs typeface="Gill Sans" charset="0"/>
            </a:endParaRPr>
          </a:p>
          <a:p>
            <a:r>
              <a:rPr lang="en-US" sz="1600" i="1" dirty="0">
                <a:latin typeface="Gill Sans" charset="0"/>
                <a:ea typeface="Gill Sans" charset="0"/>
                <a:cs typeface="Gill Sans" charset="0"/>
              </a:rPr>
              <a:t>‘Types of SEND have been clearly specified and the videos would help support staff. It clearly identifies support that can be put into place as a starting point and is a good signposting tool for my role’</a:t>
            </a:r>
          </a:p>
          <a:p>
            <a:endParaRPr lang="en-US" i="1" dirty="0">
              <a:latin typeface="Gill Sans" charset="0"/>
              <a:ea typeface="Gill Sans" charset="0"/>
              <a:cs typeface="Gill Sans" charset="0"/>
            </a:endParaRPr>
          </a:p>
          <a:p>
            <a:r>
              <a:rPr lang="en-US" b="1" dirty="0">
                <a:latin typeface="Gill Sans" charset="0"/>
                <a:ea typeface="Gill Sans" charset="0"/>
                <a:cs typeface="Gill Sans" charset="0"/>
              </a:rPr>
              <a:t>What is Inclusion?:</a:t>
            </a:r>
          </a:p>
          <a:p>
            <a:r>
              <a:rPr lang="en-US" sz="1600" i="1" dirty="0">
                <a:latin typeface="Gill Sans" charset="0"/>
                <a:ea typeface="Gill Sans" charset="0"/>
                <a:cs typeface="Gill Sans" charset="0"/>
              </a:rPr>
              <a:t>‘How including people and making sure everyone feels accepted is vital to not only teach children about inclusion but also demonstrating it during my practice amongst other colleagues. This in turn shows and informs the students by setting an example’</a:t>
            </a:r>
          </a:p>
          <a:p>
            <a:endParaRPr lang="en-US" sz="1600" i="1" dirty="0">
              <a:latin typeface="Gill Sans" charset="0"/>
              <a:ea typeface="Gill Sans" charset="0"/>
              <a:cs typeface="Gill Sans" charset="0"/>
            </a:endParaRPr>
          </a:p>
          <a:p>
            <a:r>
              <a:rPr lang="en-US" sz="1600" i="1" dirty="0">
                <a:latin typeface="Gill Sans" charset="0"/>
                <a:ea typeface="Gill Sans" charset="0"/>
                <a:cs typeface="Gill Sans" charset="0"/>
              </a:rPr>
              <a:t>‘I have developed an understanding of inclusion and identified how to plan for an inclusive lesson. I have learnt the importance of ensuring all adults are used efficiently to meet the needs of the learners’</a:t>
            </a:r>
          </a:p>
          <a:p>
            <a:endParaRPr lang="en-US" sz="1600" i="1" dirty="0">
              <a:latin typeface="Gill Sans" charset="0"/>
              <a:ea typeface="Gill Sans" charset="0"/>
              <a:cs typeface="Gill Sans" charset="0"/>
            </a:endParaRPr>
          </a:p>
          <a:p>
            <a:r>
              <a:rPr lang="en-US" sz="1600" b="1" dirty="0">
                <a:latin typeface="Gill Sans" charset="0"/>
                <a:ea typeface="Gill Sans" charset="0"/>
                <a:cs typeface="Gill Sans" charset="0"/>
              </a:rPr>
              <a:t>Working with Professionals:</a:t>
            </a:r>
          </a:p>
          <a:p>
            <a:r>
              <a:rPr lang="en-US" sz="1600" i="1" dirty="0">
                <a:latin typeface="Gill Sans" charset="0"/>
                <a:ea typeface="Gill Sans" charset="0"/>
                <a:cs typeface="Gill Sans" charset="0"/>
              </a:rPr>
              <a:t>‘How to effectively work together with internal and external professionals in a way that best supports and benefits the pupil/s, keeping them at the centre of all decisions made’</a:t>
            </a:r>
          </a:p>
          <a:p>
            <a:endParaRPr lang="en-US" sz="1600" i="1" dirty="0">
              <a:latin typeface="Gill Sans" charset="0"/>
              <a:ea typeface="Gill Sans" charset="0"/>
              <a:cs typeface="Gill Sans" charset="0"/>
            </a:endParaRPr>
          </a:p>
          <a:p>
            <a:r>
              <a:rPr lang="en-US" sz="1600" i="1" dirty="0">
                <a:latin typeface="Gill Sans" charset="0"/>
                <a:ea typeface="Gill Sans" charset="0"/>
                <a:cs typeface="Gill Sans" charset="0"/>
              </a:rPr>
              <a:t>‘Useful downloads </a:t>
            </a:r>
            <a:r>
              <a:rPr lang="en-US" sz="1600" i="1">
                <a:latin typeface="Gill Sans" charset="0"/>
                <a:ea typeface="Gill Sans" charset="0"/>
                <a:cs typeface="Gill Sans" charset="0"/>
              </a:rPr>
              <a:t>that provide </a:t>
            </a:r>
            <a:r>
              <a:rPr lang="en-US" sz="1600" i="1" dirty="0">
                <a:latin typeface="Gill Sans" charset="0"/>
                <a:ea typeface="Gill Sans" charset="0"/>
                <a:cs typeface="Gill Sans" charset="0"/>
              </a:rPr>
              <a:t>a wealth of information on services available and contact details’</a:t>
            </a:r>
          </a:p>
          <a:p>
            <a:endParaRPr lang="en-US" sz="1600" i="1" dirty="0">
              <a:latin typeface="Gill Sans" charset="0"/>
              <a:ea typeface="Gill Sans" charset="0"/>
              <a:cs typeface="Gill Sans" charset="0"/>
            </a:endParaRPr>
          </a:p>
        </p:txBody>
      </p:sp>
    </p:spTree>
    <p:extLst>
      <p:ext uri="{BB962C8B-B14F-4D97-AF65-F5344CB8AC3E}">
        <p14:creationId xmlns:p14="http://schemas.microsoft.com/office/powerpoint/2010/main" val="1443978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1009" y="284568"/>
            <a:ext cx="11870991" cy="5386090"/>
          </a:xfrm>
          <a:prstGeom prst="rect">
            <a:avLst/>
          </a:prstGeom>
          <a:noFill/>
        </p:spPr>
        <p:txBody>
          <a:bodyPr wrap="square" rtlCol="0">
            <a:spAutoFit/>
          </a:bodyPr>
          <a:lstStyle/>
          <a:p>
            <a:r>
              <a:rPr lang="en-US" sz="3600" b="1" dirty="0">
                <a:latin typeface="Gill Sans" charset="0"/>
                <a:ea typeface="Gill Sans" charset="0"/>
                <a:cs typeface="Gill Sans" charset="0"/>
              </a:rPr>
              <a:t>Workforce Development</a:t>
            </a:r>
          </a:p>
          <a:p>
            <a:r>
              <a:rPr lang="en-US" sz="3600" i="1" dirty="0">
                <a:latin typeface="Gill Sans" charset="0"/>
                <a:ea typeface="Gill Sans" charset="0"/>
                <a:cs typeface="Gill Sans" charset="0"/>
              </a:rPr>
              <a:t>Where next? Tier 1</a:t>
            </a:r>
          </a:p>
          <a:p>
            <a:endParaRPr lang="en-US" sz="1000" i="1" dirty="0">
              <a:latin typeface="Gill Sans" charset="0"/>
              <a:ea typeface="Gill Sans" charset="0"/>
              <a:cs typeface="Gill Sans" charset="0"/>
            </a:endParaRPr>
          </a:p>
          <a:p>
            <a:r>
              <a:rPr lang="en-US" sz="2400" dirty="0">
                <a:latin typeface="Gill Sans" charset="0"/>
                <a:ea typeface="Gill Sans" charset="0"/>
                <a:cs typeface="Gill Sans" charset="0"/>
              </a:rPr>
              <a:t>-Phased roll out across sectors before and after the Summer holidays</a:t>
            </a:r>
          </a:p>
          <a:p>
            <a:r>
              <a:rPr lang="en-US" sz="2400" dirty="0">
                <a:latin typeface="Gill Sans" charset="0"/>
                <a:ea typeface="Gill Sans" charset="0"/>
                <a:cs typeface="Gill Sans" charset="0"/>
              </a:rPr>
              <a:t>-One module every 2-3 weeks. Module names to be announced on Twitter the week before</a:t>
            </a:r>
          </a:p>
          <a:p>
            <a:endParaRPr lang="en-US" sz="2400" dirty="0">
              <a:latin typeface="Gill Sans" charset="0"/>
              <a:ea typeface="Gill Sans" charset="0"/>
              <a:cs typeface="Gill Sans" charset="0"/>
            </a:endParaRPr>
          </a:p>
          <a:p>
            <a:r>
              <a:rPr lang="en-US" sz="2400" u="sng" dirty="0">
                <a:latin typeface="Gill Sans" charset="0"/>
                <a:ea typeface="Gill Sans" charset="0"/>
                <a:cs typeface="Gill Sans" charset="0"/>
              </a:rPr>
              <a:t>Key Dates in the Summer term:</a:t>
            </a:r>
          </a:p>
          <a:p>
            <a:endParaRPr lang="en-US" sz="2400" dirty="0">
              <a:latin typeface="Gill Sans" charset="0"/>
              <a:ea typeface="Gill Sans" charset="0"/>
              <a:cs typeface="Gill Sans" charset="0"/>
            </a:endParaRPr>
          </a:p>
          <a:p>
            <a:endParaRPr lang="en-US" sz="2400" dirty="0">
              <a:latin typeface="Gill Sans" charset="0"/>
              <a:ea typeface="Gill Sans" charset="0"/>
              <a:cs typeface="Gill Sans" charset="0"/>
            </a:endParaRPr>
          </a:p>
          <a:p>
            <a:r>
              <a:rPr lang="en-US" b="1" dirty="0">
                <a:latin typeface="Gill Sans" charset="0"/>
                <a:ea typeface="Gill Sans" charset="0"/>
                <a:cs typeface="Gill Sans" charset="0"/>
              </a:rPr>
              <a:t>SEND Schools</a:t>
            </a:r>
          </a:p>
          <a:p>
            <a:endParaRPr lang="en-US" dirty="0">
              <a:latin typeface="Gill Sans" charset="0"/>
              <a:ea typeface="Gill Sans" charset="0"/>
              <a:cs typeface="Gill Sans" charset="0"/>
            </a:endParaRPr>
          </a:p>
          <a:p>
            <a:endParaRPr lang="en-US" dirty="0">
              <a:latin typeface="Gill Sans" charset="0"/>
              <a:ea typeface="Gill Sans" charset="0"/>
              <a:cs typeface="Gill Sans" charset="0"/>
            </a:endParaRPr>
          </a:p>
          <a:p>
            <a:endParaRPr lang="en-US" b="1" dirty="0">
              <a:latin typeface="Gill Sans" charset="0"/>
              <a:ea typeface="Gill Sans" charset="0"/>
              <a:cs typeface="Gill Sans" charset="0"/>
            </a:endParaRPr>
          </a:p>
          <a:p>
            <a:endParaRPr lang="en-US" b="1" dirty="0">
              <a:latin typeface="Gill Sans" charset="0"/>
              <a:ea typeface="Gill Sans" charset="0"/>
              <a:cs typeface="Gill Sans" charset="0"/>
            </a:endParaRPr>
          </a:p>
          <a:p>
            <a:r>
              <a:rPr lang="en-US" b="1" dirty="0">
                <a:latin typeface="Gill Sans" charset="0"/>
                <a:ea typeface="Gill Sans" charset="0"/>
                <a:cs typeface="Gill Sans" charset="0"/>
              </a:rPr>
              <a:t>Mainstream Schools</a:t>
            </a:r>
          </a:p>
        </p:txBody>
      </p:sp>
      <p:sp>
        <p:nvSpPr>
          <p:cNvPr id="6" name="Down Arrow 5"/>
          <p:cNvSpPr/>
          <p:nvPr/>
        </p:nvSpPr>
        <p:spPr>
          <a:xfrm rot="16200000">
            <a:off x="6927742" y="-840751"/>
            <a:ext cx="387457" cy="9841424"/>
          </a:xfrm>
          <a:prstGeom prst="down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15" name="Oval 14"/>
          <p:cNvSpPr/>
          <p:nvPr/>
        </p:nvSpPr>
        <p:spPr>
          <a:xfrm>
            <a:off x="2994403" y="3429034"/>
            <a:ext cx="1267734" cy="1266952"/>
          </a:xfrm>
          <a:prstGeom prst="ellipse">
            <a:avLst/>
          </a:prstGeom>
          <a:solidFill>
            <a:srgbClr val="FFFF00"/>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8D3F692-0976-3E43-A881-41FCB45E7CAA}"/>
              </a:ext>
            </a:extLst>
          </p:cNvPr>
          <p:cNvPicPr>
            <a:picLocks noChangeAspect="1"/>
          </p:cNvPicPr>
          <p:nvPr/>
        </p:nvPicPr>
        <p:blipFill>
          <a:blip r:embed="rId3"/>
          <a:stretch>
            <a:fillRect/>
          </a:stretch>
        </p:blipFill>
        <p:spPr>
          <a:xfrm>
            <a:off x="8971773" y="26480"/>
            <a:ext cx="2814557" cy="148981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7" name="Rectangle 6">
            <a:extLst>
              <a:ext uri="{FF2B5EF4-FFF2-40B4-BE49-F238E27FC236}">
                <a16:creationId xmlns:a16="http://schemas.microsoft.com/office/drawing/2014/main" id="{1C730631-B97F-D546-AB88-96F6C97DDE44}"/>
              </a:ext>
            </a:extLst>
          </p:cNvPr>
          <p:cNvSpPr/>
          <p:nvPr/>
        </p:nvSpPr>
        <p:spPr>
          <a:xfrm>
            <a:off x="0" y="6498077"/>
            <a:ext cx="12192000" cy="359923"/>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12" name="Oval 11"/>
          <p:cNvSpPr/>
          <p:nvPr/>
        </p:nvSpPr>
        <p:spPr>
          <a:xfrm>
            <a:off x="4451943" y="3429034"/>
            <a:ext cx="1267734" cy="1266952"/>
          </a:xfrm>
          <a:prstGeom prst="ellipse">
            <a:avLst/>
          </a:prstGeom>
          <a:solidFill>
            <a:srgbClr val="FFFF00"/>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16" name="Oval 15"/>
          <p:cNvSpPr/>
          <p:nvPr/>
        </p:nvSpPr>
        <p:spPr>
          <a:xfrm>
            <a:off x="7367023" y="3429034"/>
            <a:ext cx="1267734" cy="1266952"/>
          </a:xfrm>
          <a:prstGeom prst="ellipse">
            <a:avLst/>
          </a:prstGeom>
          <a:solidFill>
            <a:srgbClr val="FFFF00"/>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18" name="Oval 17"/>
          <p:cNvSpPr/>
          <p:nvPr/>
        </p:nvSpPr>
        <p:spPr>
          <a:xfrm>
            <a:off x="10282103" y="3446486"/>
            <a:ext cx="1267734" cy="1266952"/>
          </a:xfrm>
          <a:prstGeom prst="ellipse">
            <a:avLst/>
          </a:prstGeom>
          <a:solidFill>
            <a:srgbClr val="FFFF00"/>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9" name="TextBox 8"/>
          <p:cNvSpPr txBox="1"/>
          <p:nvPr/>
        </p:nvSpPr>
        <p:spPr>
          <a:xfrm>
            <a:off x="2864979" y="3513934"/>
            <a:ext cx="1526583" cy="1015663"/>
          </a:xfrm>
          <a:prstGeom prst="rect">
            <a:avLst/>
          </a:prstGeom>
          <a:noFill/>
        </p:spPr>
        <p:txBody>
          <a:bodyPr wrap="square" rtlCol="0">
            <a:spAutoFit/>
          </a:bodyPr>
          <a:lstStyle/>
          <a:p>
            <a:pPr algn="ctr"/>
            <a:r>
              <a:rPr lang="en-US" sz="2000" b="1" dirty="0">
                <a:latin typeface="Gill Sans MT" charset="0"/>
                <a:ea typeface="Gill Sans MT" charset="0"/>
                <a:cs typeface="Gill Sans MT" charset="0"/>
              </a:rPr>
              <a:t>15</a:t>
            </a:r>
            <a:r>
              <a:rPr lang="en-US" sz="2000" b="1" baseline="30000" dirty="0">
                <a:latin typeface="Gill Sans MT" charset="0"/>
                <a:ea typeface="Gill Sans MT" charset="0"/>
                <a:cs typeface="Gill Sans MT" charset="0"/>
              </a:rPr>
              <a:t>th</a:t>
            </a:r>
            <a:r>
              <a:rPr lang="en-US" sz="2000" b="1" dirty="0">
                <a:latin typeface="Gill Sans MT" charset="0"/>
                <a:ea typeface="Gill Sans MT" charset="0"/>
                <a:cs typeface="Gill Sans MT" charset="0"/>
              </a:rPr>
              <a:t> </a:t>
            </a:r>
          </a:p>
          <a:p>
            <a:pPr algn="ctr"/>
            <a:r>
              <a:rPr lang="en-US" sz="2000" b="1" dirty="0">
                <a:latin typeface="Gill Sans MT" charset="0"/>
                <a:ea typeface="Gill Sans MT" charset="0"/>
                <a:cs typeface="Gill Sans MT" charset="0"/>
              </a:rPr>
              <a:t>May</a:t>
            </a:r>
          </a:p>
          <a:p>
            <a:pPr algn="ctr"/>
            <a:r>
              <a:rPr lang="en-US" sz="2000" dirty="0">
                <a:latin typeface="Gill Sans MT" charset="0"/>
                <a:ea typeface="Gill Sans MT" charset="0"/>
                <a:cs typeface="Gill Sans MT" charset="0"/>
              </a:rPr>
              <a:t>Module 1</a:t>
            </a:r>
          </a:p>
        </p:txBody>
      </p:sp>
      <p:sp>
        <p:nvSpPr>
          <p:cNvPr id="19" name="Down Arrow 18"/>
          <p:cNvSpPr/>
          <p:nvPr/>
        </p:nvSpPr>
        <p:spPr>
          <a:xfrm rot="16200000">
            <a:off x="7267415" y="861264"/>
            <a:ext cx="387457" cy="9162083"/>
          </a:xfrm>
          <a:prstGeom prst="down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13" name="Oval 12"/>
          <p:cNvSpPr/>
          <p:nvPr/>
        </p:nvSpPr>
        <p:spPr>
          <a:xfrm>
            <a:off x="5909483" y="4808829"/>
            <a:ext cx="1267734" cy="1266952"/>
          </a:xfrm>
          <a:prstGeom prst="ellipse">
            <a:avLst/>
          </a:prstGeom>
          <a:solidFill>
            <a:srgbClr val="7030A0"/>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17" name="Oval 16"/>
          <p:cNvSpPr/>
          <p:nvPr/>
        </p:nvSpPr>
        <p:spPr>
          <a:xfrm>
            <a:off x="8824563" y="4817416"/>
            <a:ext cx="1267734" cy="1266952"/>
          </a:xfrm>
          <a:prstGeom prst="ellipse">
            <a:avLst/>
          </a:prstGeom>
          <a:solidFill>
            <a:srgbClr val="7030A0"/>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en-US"/>
          </a:p>
        </p:txBody>
      </p:sp>
      <p:sp>
        <p:nvSpPr>
          <p:cNvPr id="20" name="TextBox 19"/>
          <p:cNvSpPr txBox="1"/>
          <p:nvPr/>
        </p:nvSpPr>
        <p:spPr>
          <a:xfrm>
            <a:off x="4337611" y="3505208"/>
            <a:ext cx="1526583" cy="1015663"/>
          </a:xfrm>
          <a:prstGeom prst="rect">
            <a:avLst/>
          </a:prstGeom>
          <a:noFill/>
        </p:spPr>
        <p:txBody>
          <a:bodyPr wrap="square" rtlCol="0">
            <a:spAutoFit/>
          </a:bodyPr>
          <a:lstStyle/>
          <a:p>
            <a:pPr algn="ctr"/>
            <a:r>
              <a:rPr lang="en-US" sz="2000" b="1" dirty="0">
                <a:latin typeface="Gill Sans MT" charset="0"/>
                <a:ea typeface="Gill Sans MT" charset="0"/>
                <a:cs typeface="Gill Sans MT" charset="0"/>
              </a:rPr>
              <a:t>5</a:t>
            </a:r>
            <a:r>
              <a:rPr lang="en-US" sz="2000" b="1" baseline="30000" dirty="0">
                <a:latin typeface="Gill Sans MT" charset="0"/>
                <a:ea typeface="Gill Sans MT" charset="0"/>
                <a:cs typeface="Gill Sans MT" charset="0"/>
              </a:rPr>
              <a:t>th</a:t>
            </a:r>
            <a:r>
              <a:rPr lang="en-US" sz="2000" b="1" dirty="0">
                <a:latin typeface="Gill Sans MT" charset="0"/>
                <a:ea typeface="Gill Sans MT" charset="0"/>
                <a:cs typeface="Gill Sans MT" charset="0"/>
              </a:rPr>
              <a:t> </a:t>
            </a:r>
          </a:p>
          <a:p>
            <a:pPr algn="ctr"/>
            <a:r>
              <a:rPr lang="en-US" sz="2000" b="1" dirty="0">
                <a:latin typeface="Gill Sans MT" charset="0"/>
                <a:ea typeface="Gill Sans MT" charset="0"/>
                <a:cs typeface="Gill Sans MT" charset="0"/>
              </a:rPr>
              <a:t>June</a:t>
            </a:r>
          </a:p>
          <a:p>
            <a:pPr algn="ctr"/>
            <a:r>
              <a:rPr lang="en-US" sz="2000" dirty="0">
                <a:latin typeface="Gill Sans MT" charset="0"/>
                <a:ea typeface="Gill Sans MT" charset="0"/>
                <a:cs typeface="Gill Sans MT" charset="0"/>
              </a:rPr>
              <a:t>Module 2</a:t>
            </a:r>
          </a:p>
        </p:txBody>
      </p:sp>
      <p:sp>
        <p:nvSpPr>
          <p:cNvPr id="21" name="TextBox 20"/>
          <p:cNvSpPr txBox="1"/>
          <p:nvPr/>
        </p:nvSpPr>
        <p:spPr>
          <a:xfrm>
            <a:off x="7237599" y="3513934"/>
            <a:ext cx="1526583" cy="1015663"/>
          </a:xfrm>
          <a:prstGeom prst="rect">
            <a:avLst/>
          </a:prstGeom>
          <a:noFill/>
        </p:spPr>
        <p:txBody>
          <a:bodyPr wrap="square" rtlCol="0">
            <a:spAutoFit/>
          </a:bodyPr>
          <a:lstStyle/>
          <a:p>
            <a:pPr algn="ctr"/>
            <a:r>
              <a:rPr lang="en-US" sz="2000" b="1" dirty="0">
                <a:latin typeface="Gill Sans MT" charset="0"/>
                <a:ea typeface="Gill Sans MT" charset="0"/>
                <a:cs typeface="Gill Sans MT" charset="0"/>
              </a:rPr>
              <a:t>19</a:t>
            </a:r>
            <a:r>
              <a:rPr lang="en-US" sz="2000" b="1" baseline="30000" dirty="0">
                <a:latin typeface="Gill Sans MT" charset="0"/>
                <a:ea typeface="Gill Sans MT" charset="0"/>
                <a:cs typeface="Gill Sans MT" charset="0"/>
              </a:rPr>
              <a:t>th</a:t>
            </a:r>
            <a:r>
              <a:rPr lang="en-US" sz="2000" b="1" dirty="0">
                <a:latin typeface="Gill Sans MT" charset="0"/>
                <a:ea typeface="Gill Sans MT" charset="0"/>
                <a:cs typeface="Gill Sans MT" charset="0"/>
              </a:rPr>
              <a:t> </a:t>
            </a:r>
          </a:p>
          <a:p>
            <a:pPr algn="ctr"/>
            <a:r>
              <a:rPr lang="en-US" sz="2000" b="1" dirty="0">
                <a:latin typeface="Gill Sans MT" charset="0"/>
                <a:ea typeface="Gill Sans MT" charset="0"/>
                <a:cs typeface="Gill Sans MT" charset="0"/>
              </a:rPr>
              <a:t>June</a:t>
            </a:r>
          </a:p>
          <a:p>
            <a:pPr algn="ctr"/>
            <a:r>
              <a:rPr lang="en-US" sz="2000" dirty="0">
                <a:latin typeface="Gill Sans MT" charset="0"/>
                <a:ea typeface="Gill Sans MT" charset="0"/>
                <a:cs typeface="Gill Sans MT" charset="0"/>
              </a:rPr>
              <a:t>Module 3</a:t>
            </a:r>
          </a:p>
        </p:txBody>
      </p:sp>
      <p:sp>
        <p:nvSpPr>
          <p:cNvPr id="22" name="TextBox 21"/>
          <p:cNvSpPr txBox="1"/>
          <p:nvPr/>
        </p:nvSpPr>
        <p:spPr>
          <a:xfrm>
            <a:off x="10152678" y="3513933"/>
            <a:ext cx="1526583" cy="1015663"/>
          </a:xfrm>
          <a:prstGeom prst="rect">
            <a:avLst/>
          </a:prstGeom>
          <a:noFill/>
        </p:spPr>
        <p:txBody>
          <a:bodyPr wrap="square" rtlCol="0">
            <a:spAutoFit/>
          </a:bodyPr>
          <a:lstStyle/>
          <a:p>
            <a:pPr algn="ctr"/>
            <a:r>
              <a:rPr lang="en-US" sz="2000" b="1" dirty="0">
                <a:latin typeface="Gill Sans MT" charset="0"/>
                <a:ea typeface="Gill Sans MT" charset="0"/>
                <a:cs typeface="Gill Sans MT" charset="0"/>
              </a:rPr>
              <a:t>3</a:t>
            </a:r>
            <a:r>
              <a:rPr lang="en-US" sz="2000" b="1" baseline="30000" dirty="0">
                <a:latin typeface="Gill Sans MT" charset="0"/>
                <a:ea typeface="Gill Sans MT" charset="0"/>
                <a:cs typeface="Gill Sans MT" charset="0"/>
              </a:rPr>
              <a:t>rd</a:t>
            </a:r>
            <a:r>
              <a:rPr lang="en-US" sz="2000" b="1" dirty="0">
                <a:latin typeface="Gill Sans MT" charset="0"/>
                <a:ea typeface="Gill Sans MT" charset="0"/>
                <a:cs typeface="Gill Sans MT" charset="0"/>
              </a:rPr>
              <a:t> </a:t>
            </a:r>
          </a:p>
          <a:p>
            <a:pPr algn="ctr"/>
            <a:r>
              <a:rPr lang="en-US" sz="2000" b="1" dirty="0">
                <a:latin typeface="Gill Sans MT" charset="0"/>
                <a:ea typeface="Gill Sans MT" charset="0"/>
                <a:cs typeface="Gill Sans MT" charset="0"/>
              </a:rPr>
              <a:t>July</a:t>
            </a:r>
          </a:p>
          <a:p>
            <a:pPr algn="ctr"/>
            <a:r>
              <a:rPr lang="en-US" sz="2000" dirty="0">
                <a:latin typeface="Gill Sans MT" charset="0"/>
                <a:ea typeface="Gill Sans MT" charset="0"/>
                <a:cs typeface="Gill Sans MT" charset="0"/>
              </a:rPr>
              <a:t>Module 4</a:t>
            </a:r>
          </a:p>
        </p:txBody>
      </p:sp>
      <p:sp>
        <p:nvSpPr>
          <p:cNvPr id="23" name="TextBox 22"/>
          <p:cNvSpPr txBox="1"/>
          <p:nvPr/>
        </p:nvSpPr>
        <p:spPr>
          <a:xfrm>
            <a:off x="5795628" y="4873849"/>
            <a:ext cx="1526583" cy="1015663"/>
          </a:xfrm>
          <a:prstGeom prst="rect">
            <a:avLst/>
          </a:prstGeom>
          <a:noFill/>
        </p:spPr>
        <p:txBody>
          <a:bodyPr wrap="square" rtlCol="0">
            <a:spAutoFit/>
          </a:bodyPr>
          <a:lstStyle/>
          <a:p>
            <a:pPr algn="ctr"/>
            <a:r>
              <a:rPr lang="en-US" sz="2000" b="1" dirty="0">
                <a:solidFill>
                  <a:schemeClr val="bg1"/>
                </a:solidFill>
                <a:latin typeface="Gill Sans MT" charset="0"/>
                <a:ea typeface="Gill Sans MT" charset="0"/>
                <a:cs typeface="Gill Sans MT" charset="0"/>
              </a:rPr>
              <a:t>12</a:t>
            </a:r>
            <a:r>
              <a:rPr lang="en-US" sz="2000" b="1" baseline="30000" dirty="0">
                <a:solidFill>
                  <a:schemeClr val="bg1"/>
                </a:solidFill>
                <a:latin typeface="Gill Sans MT" charset="0"/>
                <a:ea typeface="Gill Sans MT" charset="0"/>
                <a:cs typeface="Gill Sans MT" charset="0"/>
              </a:rPr>
              <a:t>th</a:t>
            </a:r>
            <a:r>
              <a:rPr lang="en-US" sz="2000" b="1" dirty="0">
                <a:solidFill>
                  <a:schemeClr val="bg1"/>
                </a:solidFill>
                <a:latin typeface="Gill Sans MT" charset="0"/>
                <a:ea typeface="Gill Sans MT" charset="0"/>
                <a:cs typeface="Gill Sans MT" charset="0"/>
              </a:rPr>
              <a:t> </a:t>
            </a:r>
          </a:p>
          <a:p>
            <a:pPr algn="ctr"/>
            <a:r>
              <a:rPr lang="en-US" sz="2000" b="1" dirty="0">
                <a:solidFill>
                  <a:schemeClr val="bg1"/>
                </a:solidFill>
                <a:latin typeface="Gill Sans MT" charset="0"/>
                <a:ea typeface="Gill Sans MT" charset="0"/>
                <a:cs typeface="Gill Sans MT" charset="0"/>
              </a:rPr>
              <a:t>June</a:t>
            </a:r>
          </a:p>
          <a:p>
            <a:pPr algn="ctr"/>
            <a:r>
              <a:rPr lang="en-US" sz="2000" dirty="0">
                <a:solidFill>
                  <a:schemeClr val="bg1"/>
                </a:solidFill>
                <a:latin typeface="Gill Sans MT" charset="0"/>
                <a:ea typeface="Gill Sans MT" charset="0"/>
                <a:cs typeface="Gill Sans MT" charset="0"/>
              </a:rPr>
              <a:t>Module 1</a:t>
            </a:r>
          </a:p>
        </p:txBody>
      </p:sp>
      <p:sp>
        <p:nvSpPr>
          <p:cNvPr id="24" name="TextBox 23"/>
          <p:cNvSpPr txBox="1"/>
          <p:nvPr/>
        </p:nvSpPr>
        <p:spPr>
          <a:xfrm>
            <a:off x="8695138" y="4873848"/>
            <a:ext cx="1526583" cy="1015663"/>
          </a:xfrm>
          <a:prstGeom prst="rect">
            <a:avLst/>
          </a:prstGeom>
          <a:noFill/>
        </p:spPr>
        <p:txBody>
          <a:bodyPr wrap="square" rtlCol="0">
            <a:spAutoFit/>
          </a:bodyPr>
          <a:lstStyle/>
          <a:p>
            <a:pPr algn="ctr"/>
            <a:r>
              <a:rPr lang="en-US" sz="2000" b="1" dirty="0">
                <a:solidFill>
                  <a:schemeClr val="bg1"/>
                </a:solidFill>
                <a:latin typeface="Gill Sans MT" charset="0"/>
                <a:ea typeface="Gill Sans MT" charset="0"/>
                <a:cs typeface="Gill Sans MT" charset="0"/>
              </a:rPr>
              <a:t>26</a:t>
            </a:r>
            <a:r>
              <a:rPr lang="en-US" sz="2000" b="1" baseline="30000" dirty="0">
                <a:solidFill>
                  <a:schemeClr val="bg1"/>
                </a:solidFill>
                <a:latin typeface="Gill Sans MT" charset="0"/>
                <a:ea typeface="Gill Sans MT" charset="0"/>
                <a:cs typeface="Gill Sans MT" charset="0"/>
              </a:rPr>
              <a:t>th</a:t>
            </a:r>
            <a:r>
              <a:rPr lang="en-US" sz="2000" b="1" dirty="0">
                <a:solidFill>
                  <a:schemeClr val="bg1"/>
                </a:solidFill>
                <a:latin typeface="Gill Sans MT" charset="0"/>
                <a:ea typeface="Gill Sans MT" charset="0"/>
                <a:cs typeface="Gill Sans MT" charset="0"/>
              </a:rPr>
              <a:t> </a:t>
            </a:r>
          </a:p>
          <a:p>
            <a:pPr algn="ctr"/>
            <a:r>
              <a:rPr lang="en-US" sz="2000" b="1" dirty="0">
                <a:solidFill>
                  <a:schemeClr val="bg1"/>
                </a:solidFill>
                <a:latin typeface="Gill Sans MT" charset="0"/>
                <a:ea typeface="Gill Sans MT" charset="0"/>
                <a:cs typeface="Gill Sans MT" charset="0"/>
              </a:rPr>
              <a:t>June</a:t>
            </a:r>
          </a:p>
          <a:p>
            <a:pPr algn="ctr"/>
            <a:r>
              <a:rPr lang="en-US" sz="2000" dirty="0">
                <a:solidFill>
                  <a:schemeClr val="bg1"/>
                </a:solidFill>
                <a:latin typeface="Gill Sans MT" charset="0"/>
                <a:ea typeface="Gill Sans MT" charset="0"/>
                <a:cs typeface="Gill Sans MT" charset="0"/>
              </a:rPr>
              <a:t>Module 2</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82880" y="2376967"/>
            <a:ext cx="1422019" cy="1422019"/>
          </a:xfrm>
          <a:prstGeom prst="rect">
            <a:avLst/>
          </a:prstGeom>
        </p:spPr>
      </p:pic>
    </p:spTree>
    <p:extLst>
      <p:ext uri="{BB962C8B-B14F-4D97-AF65-F5344CB8AC3E}">
        <p14:creationId xmlns:p14="http://schemas.microsoft.com/office/powerpoint/2010/main" val="1635558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fade">
                                      <p:cBhvr>
                                        <p:cTn id="22" dur="500"/>
                                        <p:tgtEl>
                                          <p:spTgt spid="2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fade">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fade">
                                      <p:cBhvr>
                                        <p:cTn id="3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0" grpId="0"/>
      <p:bldP spid="21" grpId="0"/>
      <p:bldP spid="22" grpId="0"/>
      <p:bldP spid="23" grpId="0"/>
      <p:bldP spid="2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17365</TotalTime>
  <Words>567</Words>
  <Application>Microsoft Office PowerPoint</Application>
  <PresentationFormat>Widescreen</PresentationFormat>
  <Paragraphs>96</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Gill Sans</vt:lpstr>
      <vt:lpstr>Gill Sans MT</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Lincoln</dc:creator>
  <cp:lastModifiedBy>Nicola Carter</cp:lastModifiedBy>
  <cp:revision>54</cp:revision>
  <dcterms:created xsi:type="dcterms:W3CDTF">2022-06-15T18:15:41Z</dcterms:created>
  <dcterms:modified xsi:type="dcterms:W3CDTF">2023-04-21T13:18:02Z</dcterms:modified>
</cp:coreProperties>
</file>