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63" r:id="rId3"/>
    <p:sldId id="268" r:id="rId4"/>
    <p:sldId id="259" r:id="rId5"/>
    <p:sldId id="269" r:id="rId6"/>
    <p:sldId id="256"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D3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1D1F20-46E3-4FCF-A907-6767C90F08BF}" v="1" dt="2023-04-25T08:38:15.9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8" d="100"/>
          <a:sy n="118" d="100"/>
        </p:scale>
        <p:origin x="114" y="28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4D40A7-371D-4413-BB19-F1FE4975DE63}" type="datetimeFigureOut">
              <a:rPr lang="en-GB" smtClean="0"/>
              <a:t>27/04/2023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2E42F5-5278-472E-B083-8FF2798502B3}" type="slidenum">
              <a:rPr lang="en-GB" smtClean="0"/>
              <a:t>‹#›</a:t>
            </a:fld>
            <a:endParaRPr lang="en-GB"/>
          </a:p>
        </p:txBody>
      </p:sp>
    </p:spTree>
    <p:extLst>
      <p:ext uri="{BB962C8B-B14F-4D97-AF65-F5344CB8AC3E}">
        <p14:creationId xmlns:p14="http://schemas.microsoft.com/office/powerpoint/2010/main" val="3578587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6889EEE-1CAD-4A19-A11D-845A6C405053}" type="slidenum">
              <a:rPr lang="en-GB" smtClean="0"/>
              <a:t>6</a:t>
            </a:fld>
            <a:endParaRPr lang="en-GB" dirty="0"/>
          </a:p>
        </p:txBody>
      </p:sp>
    </p:spTree>
    <p:extLst>
      <p:ext uri="{BB962C8B-B14F-4D97-AF65-F5344CB8AC3E}">
        <p14:creationId xmlns:p14="http://schemas.microsoft.com/office/powerpoint/2010/main" val="4156965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2F6E1-ADE6-4587-BB0B-A42F47CC8F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256961F-AF28-40F8-87B9-4C1C13DCA7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4F1262-D65A-437B-9C19-E1B36D58637F}"/>
              </a:ext>
            </a:extLst>
          </p:cNvPr>
          <p:cNvSpPr>
            <a:spLocks noGrp="1"/>
          </p:cNvSpPr>
          <p:nvPr>
            <p:ph type="dt" sz="half" idx="10"/>
          </p:nvPr>
        </p:nvSpPr>
        <p:spPr/>
        <p:txBody>
          <a:bodyPr/>
          <a:lstStyle/>
          <a:p>
            <a:fld id="{A3F3FD22-8DA5-4A0D-B0C7-5FB75CA198B4}" type="datetimeFigureOut">
              <a:rPr lang="en-GB" smtClean="0"/>
              <a:t>27/04/2023</a:t>
            </a:fld>
            <a:endParaRPr lang="en-GB"/>
          </a:p>
        </p:txBody>
      </p:sp>
      <p:sp>
        <p:nvSpPr>
          <p:cNvPr id="5" name="Footer Placeholder 4">
            <a:extLst>
              <a:ext uri="{FF2B5EF4-FFF2-40B4-BE49-F238E27FC236}">
                <a16:creationId xmlns:a16="http://schemas.microsoft.com/office/drawing/2014/main" id="{1B7218BA-3768-4400-9D45-78636BC020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862D29-035E-400A-B6CD-6EEF7C10300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3887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D8A06-6BEE-4B1C-8008-9E07BDEF2B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578C05-74B5-4E67-940C-1FCA0FE958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96A8B9-9FAB-4DA3-BF7F-5890531FAEBD}"/>
              </a:ext>
            </a:extLst>
          </p:cNvPr>
          <p:cNvSpPr>
            <a:spLocks noGrp="1"/>
          </p:cNvSpPr>
          <p:nvPr>
            <p:ph type="dt" sz="half" idx="10"/>
          </p:nvPr>
        </p:nvSpPr>
        <p:spPr/>
        <p:txBody>
          <a:bodyPr/>
          <a:lstStyle/>
          <a:p>
            <a:fld id="{A3F3FD22-8DA5-4A0D-B0C7-5FB75CA198B4}" type="datetimeFigureOut">
              <a:rPr lang="en-GB" smtClean="0"/>
              <a:t>27/04/2023</a:t>
            </a:fld>
            <a:endParaRPr lang="en-GB"/>
          </a:p>
        </p:txBody>
      </p:sp>
      <p:sp>
        <p:nvSpPr>
          <p:cNvPr id="5" name="Footer Placeholder 4">
            <a:extLst>
              <a:ext uri="{FF2B5EF4-FFF2-40B4-BE49-F238E27FC236}">
                <a16:creationId xmlns:a16="http://schemas.microsoft.com/office/drawing/2014/main" id="{76C6A43A-541A-4125-A5BA-AAC069DFDE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8F70EB-42C6-44FA-8C22-8D5E00EDCEC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879164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2607-1920-45AF-856A-2D1465C8FD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4CCC7C-599F-4C87-9005-F7E3447AC1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FDBC9A-F908-487E-8097-A70DEEC97052}"/>
              </a:ext>
            </a:extLst>
          </p:cNvPr>
          <p:cNvSpPr>
            <a:spLocks noGrp="1"/>
          </p:cNvSpPr>
          <p:nvPr>
            <p:ph type="dt" sz="half" idx="10"/>
          </p:nvPr>
        </p:nvSpPr>
        <p:spPr/>
        <p:txBody>
          <a:bodyPr/>
          <a:lstStyle/>
          <a:p>
            <a:fld id="{A3F3FD22-8DA5-4A0D-B0C7-5FB75CA198B4}" type="datetimeFigureOut">
              <a:rPr lang="en-GB" smtClean="0"/>
              <a:t>27/04/2023</a:t>
            </a:fld>
            <a:endParaRPr lang="en-GB"/>
          </a:p>
        </p:txBody>
      </p:sp>
      <p:sp>
        <p:nvSpPr>
          <p:cNvPr id="5" name="Footer Placeholder 4">
            <a:extLst>
              <a:ext uri="{FF2B5EF4-FFF2-40B4-BE49-F238E27FC236}">
                <a16:creationId xmlns:a16="http://schemas.microsoft.com/office/drawing/2014/main" id="{ECB33381-F2E8-4666-91CA-B3B2CCA681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8B9637-7F61-4904-AB13-6A0F9D31B971}"/>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57463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A3B14-0593-4FFE-96E7-1936F14BAA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E2E840-7395-4089-96C4-6665DDC813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EACF6A-A470-43EE-80D4-6DB0F799A021}"/>
              </a:ext>
            </a:extLst>
          </p:cNvPr>
          <p:cNvSpPr>
            <a:spLocks noGrp="1"/>
          </p:cNvSpPr>
          <p:nvPr>
            <p:ph type="dt" sz="half" idx="10"/>
          </p:nvPr>
        </p:nvSpPr>
        <p:spPr/>
        <p:txBody>
          <a:bodyPr/>
          <a:lstStyle/>
          <a:p>
            <a:fld id="{A3F3FD22-8DA5-4A0D-B0C7-5FB75CA198B4}" type="datetimeFigureOut">
              <a:rPr lang="en-GB" smtClean="0"/>
              <a:t>27/04/2023</a:t>
            </a:fld>
            <a:endParaRPr lang="en-GB"/>
          </a:p>
        </p:txBody>
      </p:sp>
      <p:sp>
        <p:nvSpPr>
          <p:cNvPr id="5" name="Footer Placeholder 4">
            <a:extLst>
              <a:ext uri="{FF2B5EF4-FFF2-40B4-BE49-F238E27FC236}">
                <a16:creationId xmlns:a16="http://schemas.microsoft.com/office/drawing/2014/main" id="{D0F282AD-0654-43FA-AD50-6A8DFABDD1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BE7AA8-A3CB-4F87-BE94-23B60338102D}"/>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93817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4172D-7C8E-4703-B5EE-F6180B39D8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F8B216-D888-479C-A36D-3EFCA15971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C4AAA-F41B-4D64-85FC-5BBE773C5A3C}"/>
              </a:ext>
            </a:extLst>
          </p:cNvPr>
          <p:cNvSpPr>
            <a:spLocks noGrp="1"/>
          </p:cNvSpPr>
          <p:nvPr>
            <p:ph type="dt" sz="half" idx="10"/>
          </p:nvPr>
        </p:nvSpPr>
        <p:spPr/>
        <p:txBody>
          <a:bodyPr/>
          <a:lstStyle/>
          <a:p>
            <a:fld id="{A3F3FD22-8DA5-4A0D-B0C7-5FB75CA198B4}" type="datetimeFigureOut">
              <a:rPr lang="en-GB" smtClean="0"/>
              <a:t>27/04/2023</a:t>
            </a:fld>
            <a:endParaRPr lang="en-GB"/>
          </a:p>
        </p:txBody>
      </p:sp>
      <p:sp>
        <p:nvSpPr>
          <p:cNvPr id="5" name="Footer Placeholder 4">
            <a:extLst>
              <a:ext uri="{FF2B5EF4-FFF2-40B4-BE49-F238E27FC236}">
                <a16:creationId xmlns:a16="http://schemas.microsoft.com/office/drawing/2014/main" id="{97D5BC86-1C74-4A33-B6CD-E4255C8C52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E3B3EA-4297-456A-976E-A67081117BE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452300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C5162-1DEC-4475-B204-EDDB04BB78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41F29A-E03E-4BE4-8CC5-EB0FF9592C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E407E2-6B36-40E3-9C82-67372E1D13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F7ECA9F-0F21-45E0-97D9-702F8AA122A7}"/>
              </a:ext>
            </a:extLst>
          </p:cNvPr>
          <p:cNvSpPr>
            <a:spLocks noGrp="1"/>
          </p:cNvSpPr>
          <p:nvPr>
            <p:ph type="dt" sz="half" idx="10"/>
          </p:nvPr>
        </p:nvSpPr>
        <p:spPr/>
        <p:txBody>
          <a:bodyPr/>
          <a:lstStyle/>
          <a:p>
            <a:fld id="{A3F3FD22-8DA5-4A0D-B0C7-5FB75CA198B4}" type="datetimeFigureOut">
              <a:rPr lang="en-GB" smtClean="0"/>
              <a:t>27/04/2023</a:t>
            </a:fld>
            <a:endParaRPr lang="en-GB"/>
          </a:p>
        </p:txBody>
      </p:sp>
      <p:sp>
        <p:nvSpPr>
          <p:cNvPr id="6" name="Footer Placeholder 5">
            <a:extLst>
              <a:ext uri="{FF2B5EF4-FFF2-40B4-BE49-F238E27FC236}">
                <a16:creationId xmlns:a16="http://schemas.microsoft.com/office/drawing/2014/main" id="{0EA51CBF-667C-4F2C-904D-D75A2740B9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9FCEA1-466E-4095-A114-950612639668}"/>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1893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3D5F-8D6B-4C80-835F-BDFD7D5277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1ED654-7156-45B6-9B65-CF402FDDB8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40646-ADDB-4615-A503-535CA44589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988355-B63A-4B73-8EC5-E0E5ABFE7E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44B3D4-8541-4E46-889C-4FF00A33CA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642F0A-184D-43A7-BF76-4C11C1DF9A9B}"/>
              </a:ext>
            </a:extLst>
          </p:cNvPr>
          <p:cNvSpPr>
            <a:spLocks noGrp="1"/>
          </p:cNvSpPr>
          <p:nvPr>
            <p:ph type="dt" sz="half" idx="10"/>
          </p:nvPr>
        </p:nvSpPr>
        <p:spPr/>
        <p:txBody>
          <a:bodyPr/>
          <a:lstStyle/>
          <a:p>
            <a:fld id="{A3F3FD22-8DA5-4A0D-B0C7-5FB75CA198B4}" type="datetimeFigureOut">
              <a:rPr lang="en-GB" smtClean="0"/>
              <a:t>27/04/2023</a:t>
            </a:fld>
            <a:endParaRPr lang="en-GB"/>
          </a:p>
        </p:txBody>
      </p:sp>
      <p:sp>
        <p:nvSpPr>
          <p:cNvPr id="8" name="Footer Placeholder 7">
            <a:extLst>
              <a:ext uri="{FF2B5EF4-FFF2-40B4-BE49-F238E27FC236}">
                <a16:creationId xmlns:a16="http://schemas.microsoft.com/office/drawing/2014/main" id="{E1730737-41E1-4CEF-B41E-B53EE0EB1E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D5A6359-56E9-4BD5-A520-C477F0B4BE4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771743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75A43-F0A9-4C80-A2FE-D7AF925F81A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684EB9-89A9-466D-8684-89D97D69B072}"/>
              </a:ext>
            </a:extLst>
          </p:cNvPr>
          <p:cNvSpPr>
            <a:spLocks noGrp="1"/>
          </p:cNvSpPr>
          <p:nvPr>
            <p:ph type="dt" sz="half" idx="10"/>
          </p:nvPr>
        </p:nvSpPr>
        <p:spPr/>
        <p:txBody>
          <a:bodyPr/>
          <a:lstStyle/>
          <a:p>
            <a:fld id="{A3F3FD22-8DA5-4A0D-B0C7-5FB75CA198B4}" type="datetimeFigureOut">
              <a:rPr lang="en-GB" smtClean="0"/>
              <a:t>27/04/2023</a:t>
            </a:fld>
            <a:endParaRPr lang="en-GB"/>
          </a:p>
        </p:txBody>
      </p:sp>
      <p:sp>
        <p:nvSpPr>
          <p:cNvPr id="4" name="Footer Placeholder 3">
            <a:extLst>
              <a:ext uri="{FF2B5EF4-FFF2-40B4-BE49-F238E27FC236}">
                <a16:creationId xmlns:a16="http://schemas.microsoft.com/office/drawing/2014/main" id="{D4EAE3F9-140D-4C8C-BCDC-DFFC553FA7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CF52B3B-ECFC-4C3D-918D-CF8D893D07B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604012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9E8E27-F480-4FCE-BE83-D3458F83ECD5}"/>
              </a:ext>
            </a:extLst>
          </p:cNvPr>
          <p:cNvSpPr>
            <a:spLocks noGrp="1"/>
          </p:cNvSpPr>
          <p:nvPr>
            <p:ph type="dt" sz="half" idx="10"/>
          </p:nvPr>
        </p:nvSpPr>
        <p:spPr/>
        <p:txBody>
          <a:bodyPr/>
          <a:lstStyle/>
          <a:p>
            <a:fld id="{A3F3FD22-8DA5-4A0D-B0C7-5FB75CA198B4}" type="datetimeFigureOut">
              <a:rPr lang="en-GB" smtClean="0"/>
              <a:t>27/04/2023</a:t>
            </a:fld>
            <a:endParaRPr lang="en-GB"/>
          </a:p>
        </p:txBody>
      </p:sp>
      <p:sp>
        <p:nvSpPr>
          <p:cNvPr id="3" name="Footer Placeholder 2">
            <a:extLst>
              <a:ext uri="{FF2B5EF4-FFF2-40B4-BE49-F238E27FC236}">
                <a16:creationId xmlns:a16="http://schemas.microsoft.com/office/drawing/2014/main" id="{4BE7240C-3283-4654-B676-A2F15C61C8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D2BC8E-2185-46C6-B69B-F509D44E0A93}"/>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18130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BA114-FC7F-4B25-8808-1E717CCA44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8513D6-B6DA-4D08-9A56-92A13539EC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11EC032-2EA3-44EC-B70B-B8AA8B9F95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F02AD7-7F36-4E51-AAA4-9D2C875DE68C}"/>
              </a:ext>
            </a:extLst>
          </p:cNvPr>
          <p:cNvSpPr>
            <a:spLocks noGrp="1"/>
          </p:cNvSpPr>
          <p:nvPr>
            <p:ph type="dt" sz="half" idx="10"/>
          </p:nvPr>
        </p:nvSpPr>
        <p:spPr/>
        <p:txBody>
          <a:bodyPr/>
          <a:lstStyle/>
          <a:p>
            <a:fld id="{A3F3FD22-8DA5-4A0D-B0C7-5FB75CA198B4}" type="datetimeFigureOut">
              <a:rPr lang="en-GB" smtClean="0"/>
              <a:t>27/04/2023</a:t>
            </a:fld>
            <a:endParaRPr lang="en-GB"/>
          </a:p>
        </p:txBody>
      </p:sp>
      <p:sp>
        <p:nvSpPr>
          <p:cNvPr id="6" name="Footer Placeholder 5">
            <a:extLst>
              <a:ext uri="{FF2B5EF4-FFF2-40B4-BE49-F238E27FC236}">
                <a16:creationId xmlns:a16="http://schemas.microsoft.com/office/drawing/2014/main" id="{85D23D26-6354-4586-BF4C-5560A54D8E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BAC9AE-6013-4511-BACF-B1CFCE41C49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994555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BEF1-C91A-4414-BB57-3381F1C35B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2B6475-9293-4EA3-8A1D-1A5BB6600F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A4E403-D3CF-47BA-89A7-518A69C04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754A09-DDFE-4534-A338-2EAFA0667671}"/>
              </a:ext>
            </a:extLst>
          </p:cNvPr>
          <p:cNvSpPr>
            <a:spLocks noGrp="1"/>
          </p:cNvSpPr>
          <p:nvPr>
            <p:ph type="dt" sz="half" idx="10"/>
          </p:nvPr>
        </p:nvSpPr>
        <p:spPr/>
        <p:txBody>
          <a:bodyPr/>
          <a:lstStyle/>
          <a:p>
            <a:fld id="{A3F3FD22-8DA5-4A0D-B0C7-5FB75CA198B4}" type="datetimeFigureOut">
              <a:rPr lang="en-GB" smtClean="0"/>
              <a:t>27/04/2023</a:t>
            </a:fld>
            <a:endParaRPr lang="en-GB"/>
          </a:p>
        </p:txBody>
      </p:sp>
      <p:sp>
        <p:nvSpPr>
          <p:cNvPr id="6" name="Footer Placeholder 5">
            <a:extLst>
              <a:ext uri="{FF2B5EF4-FFF2-40B4-BE49-F238E27FC236}">
                <a16:creationId xmlns:a16="http://schemas.microsoft.com/office/drawing/2014/main" id="{3B61DAB4-AE5C-472E-9F41-C804700A9B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3A8FC8-B12A-46F6-9AA4-1F5A530FC7EC}"/>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002125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2F45CB-D1B5-44F8-BD37-9349276CB0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DC9E5D-E001-43A8-91C5-6B188D494E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1F28A8-A1C9-4967-9CC8-12D0250143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3FD22-8DA5-4A0D-B0C7-5FB75CA198B4}" type="datetimeFigureOut">
              <a:rPr lang="en-GB" smtClean="0"/>
              <a:t>27/04/2023</a:t>
            </a:fld>
            <a:endParaRPr lang="en-GB"/>
          </a:p>
        </p:txBody>
      </p:sp>
      <p:sp>
        <p:nvSpPr>
          <p:cNvPr id="5" name="Footer Placeholder 4">
            <a:extLst>
              <a:ext uri="{FF2B5EF4-FFF2-40B4-BE49-F238E27FC236}">
                <a16:creationId xmlns:a16="http://schemas.microsoft.com/office/drawing/2014/main" id="{F6396019-C229-45AD-B13C-7F52B514A3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D0C18FE-70C2-4687-8475-1D82CF79D9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60B18-23AC-48F4-9066-F7E55AB97DD2}" type="slidenum">
              <a:rPr lang="en-GB" smtClean="0"/>
              <a:t>‹#›</a:t>
            </a:fld>
            <a:endParaRPr lang="en-GB"/>
          </a:p>
        </p:txBody>
      </p:sp>
    </p:spTree>
    <p:extLst>
      <p:ext uri="{BB962C8B-B14F-4D97-AF65-F5344CB8AC3E}">
        <p14:creationId xmlns:p14="http://schemas.microsoft.com/office/powerpoint/2010/main" val="1968495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professionals.lincolnshire.gov.uk/homepage/54/graduated-approach-briefings"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professionals.lincolnshire.gov.uk/homepage/54/graduated-approach-briefing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hyperlink" Target="https://forms.office.com/e/D3MuMMnc20"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hyperlink" Target="https://www.gov.uk/guidance/senior-mental-health-lead-training?utm_medium=email&amp;utm_campaign=govuk-notifications-topic&amp;utm_source=f07e532e-a695-47d8-902b-930af7b59ba7&amp;utm_content=immediately"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Helen.Lane@lincolnshire.gov.uk"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professionals.lincolnshire.gov.uk/homepage/54/graduated-approach-briefing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a:bodyPr>
          <a:lstStyle/>
          <a:p>
            <a:pPr algn="ctr"/>
            <a:r>
              <a:rPr lang="en-GB" dirty="0"/>
              <a:t>Graduated Approach Briefings</a:t>
            </a:r>
            <a:endParaRPr lang="en-GB" dirty="0">
              <a:solidFill>
                <a:schemeClr val="accent3">
                  <a:lumMod val="75000"/>
                </a:schemeClr>
              </a:solidFill>
            </a:endParaRPr>
          </a:p>
        </p:txBody>
      </p:sp>
      <p:sp>
        <p:nvSpPr>
          <p:cNvPr id="8" name="Subtitle 2"/>
          <p:cNvSpPr txBox="1">
            <a:spLocks/>
          </p:cNvSpPr>
          <p:nvPr/>
        </p:nvSpPr>
        <p:spPr>
          <a:xfrm>
            <a:off x="2632842" y="2136227"/>
            <a:ext cx="6400800" cy="1752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400" dirty="0">
                <a:latin typeface="+mj-lt"/>
              </a:rPr>
              <a:t>April / May 2023</a:t>
            </a:r>
          </a:p>
          <a:p>
            <a:pPr marL="0" indent="0" algn="ctr">
              <a:buNone/>
            </a:pPr>
            <a:r>
              <a:rPr lang="en-GB" sz="4400" dirty="0">
                <a:latin typeface="+mj-lt"/>
              </a:rPr>
              <a:t>Notices </a:t>
            </a:r>
          </a:p>
        </p:txBody>
      </p:sp>
    </p:spTree>
    <p:extLst>
      <p:ext uri="{BB962C8B-B14F-4D97-AF65-F5344CB8AC3E}">
        <p14:creationId xmlns:p14="http://schemas.microsoft.com/office/powerpoint/2010/main" val="3689779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3" name="Title 2"/>
          <p:cNvSpPr>
            <a:spLocks noGrp="1"/>
          </p:cNvSpPr>
          <p:nvPr>
            <p:ph type="title"/>
          </p:nvPr>
        </p:nvSpPr>
        <p:spPr>
          <a:xfrm>
            <a:off x="119270" y="65561"/>
            <a:ext cx="10515600" cy="1325563"/>
          </a:xfrm>
        </p:spPr>
        <p:txBody>
          <a:bodyPr/>
          <a:lstStyle/>
          <a:p>
            <a:r>
              <a:rPr lang="en-GB" dirty="0"/>
              <a:t>Welcome</a:t>
            </a:r>
          </a:p>
        </p:txBody>
      </p:sp>
      <p:sp>
        <p:nvSpPr>
          <p:cNvPr id="7" name="Text Placeholder 2">
            <a:extLst>
              <a:ext uri="{FF2B5EF4-FFF2-40B4-BE49-F238E27FC236}">
                <a16:creationId xmlns:a16="http://schemas.microsoft.com/office/drawing/2014/main" id="{AECA62E0-3932-4DCF-8C61-E37AF424C7DE}"/>
              </a:ext>
            </a:extLst>
          </p:cNvPr>
          <p:cNvSpPr txBox="1">
            <a:spLocks/>
          </p:cNvSpPr>
          <p:nvPr/>
        </p:nvSpPr>
        <p:spPr>
          <a:xfrm>
            <a:off x="376099" y="1126528"/>
            <a:ext cx="6334802" cy="4382368"/>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75" indent="-257175">
              <a:lnSpc>
                <a:spcPct val="100000"/>
              </a:lnSpc>
              <a:spcBef>
                <a:spcPts val="0"/>
              </a:spcBef>
              <a:buClr>
                <a:schemeClr val="accent1"/>
              </a:buClr>
            </a:pPr>
            <a:r>
              <a:rPr lang="en-GB" sz="1200" b="1" dirty="0">
                <a:cs typeface="Arial" panose="020B0604020202020204" pitchFamily="34" charset="0"/>
              </a:rPr>
              <a:t>Welcome</a:t>
            </a:r>
            <a:r>
              <a:rPr lang="en-GB" sz="1200" dirty="0">
                <a:cs typeface="Arial" panose="020B0604020202020204" pitchFamily="34" charset="0"/>
              </a:rPr>
              <a:t> and </a:t>
            </a:r>
            <a:r>
              <a:rPr lang="en-GB" sz="1200" b="1" dirty="0">
                <a:cs typeface="Arial" panose="020B0604020202020204" pitchFamily="34" charset="0"/>
              </a:rPr>
              <a:t>thank you </a:t>
            </a:r>
            <a:r>
              <a:rPr lang="en-GB" sz="1200" dirty="0">
                <a:cs typeface="Arial" panose="020B0604020202020204" pitchFamily="34" charset="0"/>
              </a:rPr>
              <a:t>for joining us for this virtual training session. </a:t>
            </a:r>
          </a:p>
          <a:p>
            <a:pPr marL="257175" indent="-257175">
              <a:lnSpc>
                <a:spcPct val="100000"/>
              </a:lnSpc>
              <a:spcBef>
                <a:spcPts val="0"/>
              </a:spcBef>
              <a:buClr>
                <a:schemeClr val="accent1"/>
              </a:buClr>
            </a:pPr>
            <a:endParaRPr lang="en-GB" sz="1200" dirty="0">
              <a:cs typeface="Arial" panose="020B0604020202020204" pitchFamily="34" charset="0"/>
            </a:endParaRPr>
          </a:p>
          <a:p>
            <a:pPr marL="257175" indent="-257175">
              <a:lnSpc>
                <a:spcPct val="100000"/>
              </a:lnSpc>
              <a:spcBef>
                <a:spcPts val="0"/>
              </a:spcBef>
              <a:buClr>
                <a:schemeClr val="accent1"/>
              </a:buClr>
            </a:pPr>
            <a:r>
              <a:rPr lang="en-GB" sz="1200" dirty="0">
                <a:cs typeface="Arial" panose="020B0604020202020204" pitchFamily="34" charset="0"/>
              </a:rPr>
              <a:t>Please sign in through the Chat to register your attendance.</a:t>
            </a:r>
          </a:p>
          <a:p>
            <a:pPr marL="257175" indent="-257175">
              <a:lnSpc>
                <a:spcPct val="100000"/>
              </a:lnSpc>
              <a:spcBef>
                <a:spcPts val="0"/>
              </a:spcBef>
              <a:buClr>
                <a:schemeClr val="accent1"/>
              </a:buClr>
            </a:pPr>
            <a:endParaRPr lang="en-GB" sz="1200" dirty="0">
              <a:cs typeface="Arial" panose="020B0604020202020204" pitchFamily="34" charset="0"/>
            </a:endParaRPr>
          </a:p>
          <a:p>
            <a:pPr marL="257175" indent="-257175">
              <a:lnSpc>
                <a:spcPct val="100000"/>
              </a:lnSpc>
              <a:spcBef>
                <a:spcPts val="0"/>
              </a:spcBef>
              <a:buClr>
                <a:schemeClr val="accent1"/>
              </a:buClr>
            </a:pPr>
            <a:r>
              <a:rPr lang="en-GB" sz="1200" dirty="0">
                <a:cs typeface="Arial" panose="020B0604020202020204" pitchFamily="34" charset="0"/>
              </a:rPr>
              <a:t>As usual, to support everyone to maintain connectivity with so many attendees being here:</a:t>
            </a:r>
          </a:p>
          <a:p>
            <a:pPr marL="257175" indent="-257175">
              <a:lnSpc>
                <a:spcPct val="100000"/>
              </a:lnSpc>
              <a:spcBef>
                <a:spcPts val="0"/>
              </a:spcBef>
              <a:buClr>
                <a:schemeClr val="accent1"/>
              </a:buClr>
            </a:pPr>
            <a:endParaRPr lang="en-GB" sz="1200" dirty="0">
              <a:cs typeface="Arial" panose="020B0604020202020204" pitchFamily="34" charset="0"/>
            </a:endParaRPr>
          </a:p>
          <a:p>
            <a:pPr marL="528525" lvl="1" indent="-257175">
              <a:lnSpc>
                <a:spcPct val="100000"/>
              </a:lnSpc>
              <a:spcBef>
                <a:spcPts val="0"/>
              </a:spcBef>
            </a:pPr>
            <a:r>
              <a:rPr lang="en-GB" sz="1200" dirty="0">
                <a:cs typeface="Arial" panose="020B0604020202020204" pitchFamily="34" charset="0"/>
              </a:rPr>
              <a:t>Please </a:t>
            </a:r>
            <a:r>
              <a:rPr lang="en-GB" sz="1200" b="1" dirty="0">
                <a:cs typeface="Arial" panose="020B0604020202020204" pitchFamily="34" charset="0"/>
              </a:rPr>
              <a:t>Mute</a:t>
            </a:r>
            <a:r>
              <a:rPr lang="en-GB" sz="1200" dirty="0">
                <a:cs typeface="Arial" panose="020B0604020202020204" pitchFamily="34" charset="0"/>
              </a:rPr>
              <a:t> your microphone and turn off your video when not speaking – we have a large number of participants present today and this may mean that we experience feedback or slowing of the network connection if everybody has their microphone and video on. However, we would like to see you if you ask a question, please, so feel free to switch on both your microphone and video in these instances.</a:t>
            </a:r>
          </a:p>
          <a:p>
            <a:pPr marL="528525" lvl="1" indent="-257175">
              <a:lnSpc>
                <a:spcPct val="100000"/>
              </a:lnSpc>
              <a:spcBef>
                <a:spcPts val="0"/>
              </a:spcBef>
            </a:pPr>
            <a:r>
              <a:rPr lang="en-GB" sz="1200" dirty="0">
                <a:cs typeface="Arial" panose="020B0604020202020204" pitchFamily="34" charset="0"/>
              </a:rPr>
              <a:t>Please note that this meeting, or sections of it, will be being recorded</a:t>
            </a:r>
            <a:r>
              <a:rPr lang="en-GB" sz="1200" dirty="0">
                <a:effectLst/>
                <a:ea typeface="Calibri" panose="020F0502020204030204" pitchFamily="34" charset="0"/>
                <a:cs typeface="Arial" panose="020B0604020202020204" pitchFamily="34" charset="0"/>
              </a:rPr>
              <a:t> for use on the council’s professionals’ website. If you do not wish to be recorded, you should leave the meeting and watch it back later. </a:t>
            </a:r>
          </a:p>
          <a:p>
            <a:pPr marL="528525" lvl="1" indent="-257175">
              <a:lnSpc>
                <a:spcPct val="100000"/>
              </a:lnSpc>
              <a:spcBef>
                <a:spcPts val="0"/>
              </a:spcBef>
            </a:pPr>
            <a:r>
              <a:rPr lang="en-GB" sz="1200" dirty="0">
                <a:cs typeface="Arial" panose="020B0604020202020204" pitchFamily="34" charset="0"/>
              </a:rPr>
              <a:t>If you would like to ask questions, please use the </a:t>
            </a:r>
            <a:r>
              <a:rPr lang="en-GB" sz="1200" b="1" dirty="0">
                <a:cs typeface="Arial" panose="020B0604020202020204" pitchFamily="34" charset="0"/>
              </a:rPr>
              <a:t>raise your hand </a:t>
            </a:r>
            <a:r>
              <a:rPr lang="en-GB" sz="1200" dirty="0">
                <a:cs typeface="Arial" panose="020B0604020202020204" pitchFamily="34" charset="0"/>
              </a:rPr>
              <a:t>facility</a:t>
            </a:r>
            <a:r>
              <a:rPr lang="en-GB" sz="1200" b="1" dirty="0">
                <a:cs typeface="Arial" panose="020B0604020202020204" pitchFamily="34" charset="0"/>
              </a:rPr>
              <a:t> </a:t>
            </a:r>
            <a:r>
              <a:rPr lang="en-GB" sz="1200" dirty="0">
                <a:cs typeface="Arial" panose="020B0604020202020204" pitchFamily="34" charset="0"/>
              </a:rPr>
              <a:t>or use the </a:t>
            </a:r>
            <a:r>
              <a:rPr lang="en-GB" sz="1200" b="1" dirty="0">
                <a:cs typeface="Arial" panose="020B0604020202020204" pitchFamily="34" charset="0"/>
              </a:rPr>
              <a:t>chat</a:t>
            </a:r>
            <a:r>
              <a:rPr lang="en-GB" sz="1200" dirty="0">
                <a:cs typeface="Arial" panose="020B0604020202020204" pitchFamily="34" charset="0"/>
              </a:rPr>
              <a:t> function in Teams</a:t>
            </a:r>
          </a:p>
          <a:p>
            <a:pPr marL="528525" lvl="1" indent="-257175">
              <a:lnSpc>
                <a:spcPct val="100000"/>
              </a:lnSpc>
              <a:spcBef>
                <a:spcPts val="0"/>
              </a:spcBef>
            </a:pPr>
            <a:r>
              <a:rPr lang="en-GB" sz="1200" dirty="0">
                <a:cs typeface="Arial" panose="020B0604020202020204" pitchFamily="34" charset="0"/>
              </a:rPr>
              <a:t>Please keep discussion in the ‘chat’ relevant – the person presenting may not be able to see your comments but we will have someone monitoring it in order to make sure all questions are answered.</a:t>
            </a:r>
          </a:p>
        </p:txBody>
      </p:sp>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10525"/>
          <a:stretch/>
        </p:blipFill>
        <p:spPr bwMode="auto">
          <a:xfrm>
            <a:off x="7091442" y="2361194"/>
            <a:ext cx="1970400" cy="881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t="9325" b="10074"/>
          <a:stretch/>
        </p:blipFill>
        <p:spPr bwMode="auto">
          <a:xfrm>
            <a:off x="7091442" y="3692734"/>
            <a:ext cx="1970400" cy="9332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68682302-6B34-4B35-B4CB-B983EBDDEAE7}"/>
              </a:ext>
            </a:extLst>
          </p:cNvPr>
          <p:cNvSpPr txBox="1"/>
          <p:nvPr/>
        </p:nvSpPr>
        <p:spPr>
          <a:xfrm>
            <a:off x="6432508" y="231146"/>
            <a:ext cx="5552102" cy="1384995"/>
          </a:xfrm>
          <a:prstGeom prst="rect">
            <a:avLst/>
          </a:prstGeom>
          <a:solidFill>
            <a:srgbClr val="B6D34D"/>
          </a:solidFill>
        </p:spPr>
        <p:txBody>
          <a:bodyPr wrap="square" rtlCol="0">
            <a:spAutoFit/>
          </a:bodyPr>
          <a:lstStyle/>
          <a:p>
            <a:r>
              <a:rPr lang="en-GB" sz="1200" dirty="0"/>
              <a:t>To locate information about the Graduated Approach Briefings on the Local Offer, go to: </a:t>
            </a:r>
            <a:r>
              <a:rPr lang="en-GB" sz="1200" dirty="0">
                <a:hlinkClick r:id="rId5"/>
              </a:rPr>
              <a:t>https://professionals.lincolnshire.gov.uk/homepage/54/graduated-approach-briefings</a:t>
            </a:r>
            <a:endParaRPr lang="en-GB" sz="1200" dirty="0"/>
          </a:p>
          <a:p>
            <a:r>
              <a:rPr lang="en-GB" sz="1200" dirty="0"/>
              <a:t>Or on the Home Page, click on: Support with Education</a:t>
            </a:r>
          </a:p>
          <a:p>
            <a:endParaRPr lang="en-GB" sz="1200" dirty="0"/>
          </a:p>
          <a:p>
            <a:endParaRPr lang="en-GB" sz="1200" dirty="0"/>
          </a:p>
          <a:p>
            <a:r>
              <a:rPr lang="en-GB" sz="1200" dirty="0"/>
              <a:t>Then scroll down to: Graduated Approach Briefings</a:t>
            </a:r>
          </a:p>
        </p:txBody>
      </p:sp>
      <p:pic>
        <p:nvPicPr>
          <p:cNvPr id="8" name="Picture 7">
            <a:extLst>
              <a:ext uri="{FF2B5EF4-FFF2-40B4-BE49-F238E27FC236}">
                <a16:creationId xmlns:a16="http://schemas.microsoft.com/office/drawing/2014/main" id="{A3A500C6-F33E-419C-BC99-B2707924A186}"/>
              </a:ext>
            </a:extLst>
          </p:cNvPr>
          <p:cNvPicPr>
            <a:picLocks noChangeAspect="1"/>
          </p:cNvPicPr>
          <p:nvPr/>
        </p:nvPicPr>
        <p:blipFill>
          <a:blip r:embed="rId6"/>
          <a:stretch>
            <a:fillRect/>
          </a:stretch>
        </p:blipFill>
        <p:spPr>
          <a:xfrm>
            <a:off x="9941447" y="766909"/>
            <a:ext cx="1900503" cy="719238"/>
          </a:xfrm>
          <a:prstGeom prst="rect">
            <a:avLst/>
          </a:prstGeom>
        </p:spPr>
      </p:pic>
    </p:spTree>
    <p:extLst>
      <p:ext uri="{BB962C8B-B14F-4D97-AF65-F5344CB8AC3E}">
        <p14:creationId xmlns:p14="http://schemas.microsoft.com/office/powerpoint/2010/main" val="774368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a:bodyPr>
          <a:lstStyle/>
          <a:p>
            <a:r>
              <a:rPr lang="en-GB" dirty="0"/>
              <a:t>Remember to book your places for each briefing throughout the year on the Local Offer</a:t>
            </a:r>
            <a:endParaRPr lang="en-GB" dirty="0">
              <a:solidFill>
                <a:schemeClr val="accent3">
                  <a:lumMod val="75000"/>
                </a:schemeClr>
              </a:solidFill>
            </a:endParaRPr>
          </a:p>
        </p:txBody>
      </p:sp>
      <p:sp>
        <p:nvSpPr>
          <p:cNvPr id="3" name="TextBox 2">
            <a:extLst>
              <a:ext uri="{FF2B5EF4-FFF2-40B4-BE49-F238E27FC236}">
                <a16:creationId xmlns:a16="http://schemas.microsoft.com/office/drawing/2014/main" id="{42C9DE70-903A-4A24-92CD-DB66C5833DB7}"/>
              </a:ext>
            </a:extLst>
          </p:cNvPr>
          <p:cNvSpPr txBox="1"/>
          <p:nvPr/>
        </p:nvSpPr>
        <p:spPr>
          <a:xfrm>
            <a:off x="642543" y="2232012"/>
            <a:ext cx="10580915" cy="461665"/>
          </a:xfrm>
          <a:prstGeom prst="rect">
            <a:avLst/>
          </a:prstGeom>
          <a:noFill/>
        </p:spPr>
        <p:txBody>
          <a:bodyPr wrap="square" rtlCol="0">
            <a:spAutoFit/>
          </a:bodyPr>
          <a:lstStyle/>
          <a:p>
            <a:r>
              <a:rPr lang="en-US" sz="2400" dirty="0">
                <a:hlinkClick r:id="rId3"/>
              </a:rPr>
              <a:t>Graduated approach briefings – Professional resources (lincolnshire.gov.uk)</a:t>
            </a:r>
            <a:endParaRPr lang="en-GB" sz="2400" dirty="0"/>
          </a:p>
        </p:txBody>
      </p:sp>
      <p:pic>
        <p:nvPicPr>
          <p:cNvPr id="7" name="Picture 6">
            <a:extLst>
              <a:ext uri="{FF2B5EF4-FFF2-40B4-BE49-F238E27FC236}">
                <a16:creationId xmlns:a16="http://schemas.microsoft.com/office/drawing/2014/main" id="{F1904B74-B01F-BDB8-FFFF-E62198BD0925}"/>
              </a:ext>
            </a:extLst>
          </p:cNvPr>
          <p:cNvPicPr>
            <a:picLocks noChangeAspect="1"/>
          </p:cNvPicPr>
          <p:nvPr/>
        </p:nvPicPr>
        <p:blipFill>
          <a:blip r:embed="rId4"/>
          <a:stretch>
            <a:fillRect/>
          </a:stretch>
        </p:blipFill>
        <p:spPr>
          <a:xfrm>
            <a:off x="374254" y="2912434"/>
            <a:ext cx="5997971" cy="2260382"/>
          </a:xfrm>
          <a:prstGeom prst="rect">
            <a:avLst/>
          </a:prstGeom>
        </p:spPr>
      </p:pic>
    </p:spTree>
    <p:extLst>
      <p:ext uri="{BB962C8B-B14F-4D97-AF65-F5344CB8AC3E}">
        <p14:creationId xmlns:p14="http://schemas.microsoft.com/office/powerpoint/2010/main" val="3871086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fontScale="90000"/>
          </a:bodyPr>
          <a:lstStyle/>
          <a:p>
            <a:r>
              <a:rPr lang="en-US" b="1" dirty="0"/>
              <a:t>Tell us what you think</a:t>
            </a:r>
            <a:r>
              <a:rPr lang="en-GB" b="1" dirty="0"/>
              <a:t>:</a:t>
            </a:r>
            <a:br>
              <a:rPr lang="en-GB" b="1" dirty="0"/>
            </a:br>
            <a:br>
              <a:rPr lang="en-GB" b="1" dirty="0"/>
            </a:br>
            <a:endParaRPr lang="en-GB" b="1" dirty="0"/>
          </a:p>
        </p:txBody>
      </p:sp>
      <p:sp>
        <p:nvSpPr>
          <p:cNvPr id="6" name="TextBox 5">
            <a:extLst>
              <a:ext uri="{FF2B5EF4-FFF2-40B4-BE49-F238E27FC236}">
                <a16:creationId xmlns:a16="http://schemas.microsoft.com/office/drawing/2014/main" id="{3E23FF70-00BA-441E-8D82-D1FAA6781736}"/>
              </a:ext>
            </a:extLst>
          </p:cNvPr>
          <p:cNvSpPr txBox="1"/>
          <p:nvPr/>
        </p:nvSpPr>
        <p:spPr>
          <a:xfrm>
            <a:off x="7110738" y="2007259"/>
            <a:ext cx="4549282" cy="2554545"/>
          </a:xfrm>
          <a:prstGeom prst="rect">
            <a:avLst/>
          </a:prstGeom>
          <a:noFill/>
        </p:spPr>
        <p:txBody>
          <a:bodyPr wrap="square" rtlCol="0">
            <a:spAutoFit/>
          </a:bodyPr>
          <a:lstStyle/>
          <a:p>
            <a:r>
              <a:rPr lang="en-GB" sz="4000" dirty="0">
                <a:hlinkClick r:id="rId3"/>
              </a:rPr>
              <a:t>https://forms.office.com/e/D3MuMMnc20</a:t>
            </a:r>
            <a:endParaRPr lang="en-GB" sz="4000" dirty="0"/>
          </a:p>
          <a:p>
            <a:endParaRPr lang="en-GB" sz="4000" dirty="0"/>
          </a:p>
        </p:txBody>
      </p:sp>
      <p:pic>
        <p:nvPicPr>
          <p:cNvPr id="7" name="Picture 6">
            <a:extLst>
              <a:ext uri="{FF2B5EF4-FFF2-40B4-BE49-F238E27FC236}">
                <a16:creationId xmlns:a16="http://schemas.microsoft.com/office/drawing/2014/main" id="{F10E5C9C-7C9D-8254-9D88-A415AB93460D}"/>
              </a:ext>
            </a:extLst>
          </p:cNvPr>
          <p:cNvPicPr>
            <a:picLocks noChangeAspect="1"/>
          </p:cNvPicPr>
          <p:nvPr/>
        </p:nvPicPr>
        <p:blipFill>
          <a:blip r:embed="rId4"/>
          <a:stretch>
            <a:fillRect/>
          </a:stretch>
        </p:blipFill>
        <p:spPr>
          <a:xfrm>
            <a:off x="622398" y="1476360"/>
            <a:ext cx="3810028" cy="3905279"/>
          </a:xfrm>
          <a:prstGeom prst="rect">
            <a:avLst/>
          </a:prstGeom>
        </p:spPr>
      </p:pic>
    </p:spTree>
    <p:extLst>
      <p:ext uri="{BB962C8B-B14F-4D97-AF65-F5344CB8AC3E}">
        <p14:creationId xmlns:p14="http://schemas.microsoft.com/office/powerpoint/2010/main" val="1965090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1408014"/>
            <a:ext cx="11117494" cy="3948913"/>
          </a:xfrm>
        </p:spPr>
        <p:txBody>
          <a:bodyPr>
            <a:normAutofit fontScale="90000"/>
          </a:bodyPr>
          <a:lstStyle/>
          <a:p>
            <a:r>
              <a:rPr lang="en-GB" sz="1800" b="1" u="sng" dirty="0">
                <a:effectLst/>
                <a:latin typeface="Calibri" panose="020F0502020204030204" pitchFamily="34" charset="0"/>
                <a:ea typeface="Calibri" panose="020F0502020204030204" pitchFamily="34" charset="0"/>
              </a:rPr>
              <a:t>Senior Mental Health Lead Training</a:t>
            </a:r>
            <a:br>
              <a:rPr lang="en-GB" sz="1800" dirty="0">
                <a:effectLst/>
                <a:latin typeface="Calibri" panose="020F0502020204030204" pitchFamily="34" charset="0"/>
                <a:ea typeface="Calibri" panose="020F0502020204030204" pitchFamily="34" charset="0"/>
              </a:rPr>
            </a:br>
            <a:r>
              <a:rPr lang="en-GB" sz="1800" dirty="0">
                <a:effectLst/>
                <a:latin typeface="Calibri" panose="020F0502020204030204" pitchFamily="34" charset="0"/>
                <a:ea typeface="Calibri" panose="020F0502020204030204" pitchFamily="34" charset="0"/>
              </a:rPr>
              <a:t>The Department for Education (DfE) is offering a grant of £1,200 for eligible state-funded schools and colleges in England to train a senior mental health lead to develop and implement a whole school or college approach to mental health and wellbeing. This training is not compulsory, but it is part of the government’s commitment to offer this training to all eligible schools and colleges by 2025.</a:t>
            </a:r>
            <a:br>
              <a:rPr lang="en-GB" sz="1800" dirty="0">
                <a:effectLst/>
                <a:latin typeface="Calibri" panose="020F0502020204030204" pitchFamily="34" charset="0"/>
                <a:ea typeface="Calibri" panose="020F0502020204030204" pitchFamily="34" charset="0"/>
              </a:rPr>
            </a:br>
            <a:r>
              <a:rPr lang="en-GB" sz="1800" dirty="0">
                <a:effectLst/>
                <a:latin typeface="Calibri" panose="020F0502020204030204" pitchFamily="34" charset="0"/>
                <a:ea typeface="Calibri" panose="020F0502020204030204" pitchFamily="34" charset="0"/>
              </a:rPr>
              <a:t> </a:t>
            </a:r>
            <a:br>
              <a:rPr lang="en-GB" sz="1800" dirty="0">
                <a:effectLst/>
                <a:latin typeface="Calibri" panose="020F0502020204030204" pitchFamily="34" charset="0"/>
                <a:ea typeface="Calibri" panose="020F0502020204030204" pitchFamily="34" charset="0"/>
              </a:rPr>
            </a:br>
            <a:r>
              <a:rPr lang="en-GB" sz="1800" dirty="0">
                <a:effectLst/>
                <a:latin typeface="Calibri" panose="020F0502020204030204" pitchFamily="34" charset="0"/>
                <a:ea typeface="Calibri" panose="020F0502020204030204" pitchFamily="34" charset="0"/>
              </a:rPr>
              <a:t>Eligible schools and colleges are able to apply for a senior mental health lead training grant to commence training by 31 March 2024. Grants will be provided to cover (or contribute to) the cost of attending a quality assured course, and may also be used to hire supply staff while leads are engaged in learning.</a:t>
            </a:r>
            <a:br>
              <a:rPr lang="en-GB" sz="1800" dirty="0">
                <a:effectLst/>
                <a:latin typeface="Calibri" panose="020F0502020204030204" pitchFamily="34" charset="0"/>
                <a:ea typeface="Calibri" panose="020F0502020204030204" pitchFamily="34" charset="0"/>
              </a:rPr>
            </a:br>
            <a:r>
              <a:rPr lang="en-GB" sz="1800" dirty="0">
                <a:effectLst/>
                <a:latin typeface="Calibri" panose="020F0502020204030204" pitchFamily="34" charset="0"/>
                <a:ea typeface="Calibri" panose="020F0502020204030204" pitchFamily="34" charset="0"/>
              </a:rPr>
              <a:t> </a:t>
            </a:r>
            <a:br>
              <a:rPr lang="en-GB" sz="1800" dirty="0">
                <a:effectLst/>
                <a:latin typeface="Calibri" panose="020F0502020204030204" pitchFamily="34" charset="0"/>
                <a:ea typeface="Calibri" panose="020F0502020204030204" pitchFamily="34" charset="0"/>
              </a:rPr>
            </a:br>
            <a:r>
              <a:rPr lang="en-GB" sz="1800" b="1" dirty="0">
                <a:effectLst/>
                <a:latin typeface="Calibri" panose="020F0502020204030204" pitchFamily="34" charset="0"/>
                <a:ea typeface="Calibri" panose="020F0502020204030204" pitchFamily="34" charset="0"/>
              </a:rPr>
              <a:t>This grant is only available for another 11 months.</a:t>
            </a:r>
            <a:br>
              <a:rPr lang="en-GB" sz="1800" dirty="0">
                <a:effectLst/>
                <a:latin typeface="Calibri" panose="020F0502020204030204" pitchFamily="34" charset="0"/>
                <a:ea typeface="Calibri" panose="020F0502020204030204" pitchFamily="34" charset="0"/>
              </a:rPr>
            </a:br>
            <a:r>
              <a:rPr lang="en-GB" sz="1800" dirty="0">
                <a:effectLst/>
                <a:latin typeface="Calibri" panose="020F0502020204030204" pitchFamily="34" charset="0"/>
                <a:ea typeface="Calibri" panose="020F0502020204030204" pitchFamily="34" charset="0"/>
              </a:rPr>
              <a:t> </a:t>
            </a:r>
            <a:br>
              <a:rPr lang="en-GB" sz="1800" dirty="0">
                <a:effectLst/>
                <a:latin typeface="Calibri" panose="020F0502020204030204" pitchFamily="34" charset="0"/>
                <a:ea typeface="Calibri" panose="020F0502020204030204" pitchFamily="34" charset="0"/>
              </a:rPr>
            </a:br>
            <a:r>
              <a:rPr lang="en-GB" sz="1800" dirty="0">
                <a:effectLst/>
                <a:latin typeface="Calibri" panose="020F0502020204030204" pitchFamily="34" charset="0"/>
                <a:ea typeface="Calibri" panose="020F0502020204030204" pitchFamily="34" charset="0"/>
              </a:rPr>
              <a:t>Find out if you are eligible and how to apply for the grant and access DfE quality assured training to help develop a whole school or college approach to mental health and wellbeing at </a:t>
            </a:r>
            <a:r>
              <a:rPr lang="en-GB" sz="1800" u="sng" dirty="0">
                <a:solidFill>
                  <a:srgbClr val="0563C1"/>
                </a:solidFill>
                <a:effectLst/>
                <a:latin typeface="Calibri" panose="020F0502020204030204" pitchFamily="34" charset="0"/>
                <a:ea typeface="Calibri" panose="020F0502020204030204" pitchFamily="34" charset="0"/>
                <a:hlinkClick r:id="rId3"/>
              </a:rPr>
              <a:t>https://www.gov.uk/guidance/senior-mental-health-lead-training?utm_medium=email&amp;utm_campaign=govuk-notifications-topic&amp;utm_source=f07e532e-a695-47d8-902b-930af7b59ba7&amp;utm_content=immediately</a:t>
            </a:r>
            <a:r>
              <a:rPr lang="en-GB" sz="1800" dirty="0">
                <a:effectLst/>
                <a:latin typeface="Calibri" panose="020F0502020204030204" pitchFamily="34" charset="0"/>
                <a:ea typeface="Calibri" panose="020F0502020204030204" pitchFamily="34" charset="0"/>
              </a:rPr>
              <a:t> </a:t>
            </a:r>
            <a:br>
              <a:rPr lang="en-GB" sz="1800" dirty="0">
                <a:effectLst/>
                <a:latin typeface="Calibri" panose="020F0502020204030204" pitchFamily="34" charset="0"/>
                <a:ea typeface="Calibri" panose="020F0502020204030204" pitchFamily="34" charset="0"/>
              </a:rPr>
            </a:br>
            <a:br>
              <a:rPr lang="en-GB" b="1" dirty="0"/>
            </a:br>
            <a:endParaRPr lang="en-GB" b="1" dirty="0"/>
          </a:p>
        </p:txBody>
      </p:sp>
      <p:sp>
        <p:nvSpPr>
          <p:cNvPr id="3" name="TextBox 2">
            <a:extLst>
              <a:ext uri="{FF2B5EF4-FFF2-40B4-BE49-F238E27FC236}">
                <a16:creationId xmlns:a16="http://schemas.microsoft.com/office/drawing/2014/main" id="{CBC6B7DA-827F-9358-4D89-AEBC62208A75}"/>
              </a:ext>
            </a:extLst>
          </p:cNvPr>
          <p:cNvSpPr txBox="1"/>
          <p:nvPr/>
        </p:nvSpPr>
        <p:spPr>
          <a:xfrm>
            <a:off x="461246" y="347958"/>
            <a:ext cx="10899972" cy="461665"/>
          </a:xfrm>
          <a:prstGeom prst="rect">
            <a:avLst/>
          </a:prstGeom>
          <a:noFill/>
        </p:spPr>
        <p:txBody>
          <a:bodyPr wrap="square" rtlCol="0">
            <a:spAutoFit/>
          </a:bodyPr>
          <a:lstStyle/>
          <a:p>
            <a:r>
              <a:rPr lang="en-GB" sz="2400" b="1" dirty="0">
                <a:solidFill>
                  <a:srgbClr val="FF0000"/>
                </a:solidFill>
              </a:rPr>
              <a:t>Don’t be one of the 55% of Lincolnshire Schools who have not taken up this offer!</a:t>
            </a:r>
          </a:p>
        </p:txBody>
      </p:sp>
    </p:spTree>
    <p:extLst>
      <p:ext uri="{BB962C8B-B14F-4D97-AF65-F5344CB8AC3E}">
        <p14:creationId xmlns:p14="http://schemas.microsoft.com/office/powerpoint/2010/main" val="516781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lide background superimp_v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34350" y="317368"/>
            <a:ext cx="3870430" cy="3595809"/>
          </a:xfrm>
          <a:prstGeom prst="rect">
            <a:avLst/>
          </a:prstGeom>
        </p:spPr>
      </p:pic>
      <p:sp>
        <p:nvSpPr>
          <p:cNvPr id="2" name="Title 1"/>
          <p:cNvSpPr>
            <a:spLocks noGrp="1"/>
          </p:cNvSpPr>
          <p:nvPr>
            <p:ph type="ctrTitle"/>
          </p:nvPr>
        </p:nvSpPr>
        <p:spPr>
          <a:xfrm>
            <a:off x="160739" y="1131852"/>
            <a:ext cx="9795430" cy="5408779"/>
          </a:xfrm>
        </p:spPr>
        <p:txBody>
          <a:bodyPr>
            <a:normAutofit fontScale="90000"/>
          </a:bodyPr>
          <a:lstStyle/>
          <a:p>
            <a:r>
              <a:rPr lang="en-US" b="1" dirty="0">
                <a:solidFill>
                  <a:srgbClr val="000000"/>
                </a:solidFill>
                <a:latin typeface="Open Sans"/>
                <a:cs typeface="Open Sans"/>
              </a:rPr>
              <a:t>Transition Workshop</a:t>
            </a:r>
            <a:br>
              <a:rPr lang="en-US" b="1" dirty="0">
                <a:solidFill>
                  <a:srgbClr val="000000"/>
                </a:solidFill>
                <a:latin typeface="Open Sans"/>
                <a:cs typeface="Open Sans"/>
              </a:rPr>
            </a:br>
            <a:r>
              <a:rPr lang="en-US" sz="2400" dirty="0">
                <a:effectLst/>
                <a:latin typeface="Arial" panose="020B0604020202020204" pitchFamily="34" charset="0"/>
                <a:ea typeface="MS Mincho" panose="02020609040205080304" pitchFamily="49" charset="-128"/>
                <a:cs typeface="Times New Roman" panose="02020603050405020304" pitchFamily="18" charset="0"/>
              </a:rPr>
              <a:t>For the parents and carers of Year 5 and Year 6 children with SEND</a:t>
            </a:r>
            <a:br>
              <a:rPr lang="en-GB" sz="2400" dirty="0">
                <a:effectLst/>
                <a:latin typeface="Cambria" panose="02040503050406030204" pitchFamily="18" charset="0"/>
                <a:ea typeface="MS Mincho" panose="02020609040205080304" pitchFamily="49" charset="-128"/>
                <a:cs typeface="Times New Roman" panose="02020603050405020304" pitchFamily="18" charset="0"/>
              </a:rPr>
            </a:br>
            <a:r>
              <a:rPr lang="en-GB" sz="2400" dirty="0">
                <a:ln w="9525" cap="rnd" cmpd="sng" algn="ctr">
                  <a:solidFill>
                    <a:srgbClr val="92D050"/>
                  </a:solidFill>
                  <a:prstDash val="solid"/>
                  <a:bevel/>
                </a:ln>
                <a:solidFill>
                  <a:srgbClr val="76923C"/>
                </a:solidFill>
                <a:effectLst/>
                <a:latin typeface="Cambria" panose="02040503050406030204" pitchFamily="18" charset="0"/>
                <a:ea typeface="MS Mincho" panose="02020609040205080304" pitchFamily="49" charset="-128"/>
                <a:cs typeface="Times New Roman" panose="02020603050405020304" pitchFamily="18" charset="0"/>
              </a:rPr>
              <a:t>Tuesday 6</a:t>
            </a:r>
            <a:r>
              <a:rPr lang="en-GB" sz="2400" baseline="30000" dirty="0">
                <a:ln w="9525" cap="rnd" cmpd="sng" algn="ctr">
                  <a:solidFill>
                    <a:srgbClr val="92D050"/>
                  </a:solidFill>
                  <a:prstDash val="solid"/>
                  <a:bevel/>
                </a:ln>
                <a:solidFill>
                  <a:srgbClr val="76923C"/>
                </a:solidFill>
                <a:effectLst/>
                <a:latin typeface="Cambria" panose="02040503050406030204" pitchFamily="18" charset="0"/>
                <a:ea typeface="MS Mincho" panose="02020609040205080304" pitchFamily="49" charset="-128"/>
                <a:cs typeface="Times New Roman" panose="02020603050405020304" pitchFamily="18" charset="0"/>
              </a:rPr>
              <a:t>th</a:t>
            </a:r>
            <a:r>
              <a:rPr lang="en-GB" sz="2400" dirty="0">
                <a:ln w="9525" cap="rnd" cmpd="sng" algn="ctr">
                  <a:solidFill>
                    <a:srgbClr val="92D050"/>
                  </a:solidFill>
                  <a:prstDash val="solid"/>
                  <a:bevel/>
                </a:ln>
                <a:solidFill>
                  <a:srgbClr val="76923C"/>
                </a:solidFill>
                <a:effectLst/>
                <a:latin typeface="Cambria" panose="02040503050406030204" pitchFamily="18" charset="0"/>
                <a:ea typeface="MS Mincho" panose="02020609040205080304" pitchFamily="49" charset="-128"/>
                <a:cs typeface="Times New Roman" panose="02020603050405020304" pitchFamily="18" charset="0"/>
              </a:rPr>
              <a:t> June 2023 7.00p.m.</a:t>
            </a:r>
            <a:br>
              <a:rPr lang="en-GB" sz="2400" dirty="0">
                <a:effectLst/>
                <a:latin typeface="Cambria" panose="02040503050406030204" pitchFamily="18" charset="0"/>
                <a:ea typeface="MS Mincho" panose="02020609040205080304" pitchFamily="49" charset="-128"/>
                <a:cs typeface="Times New Roman" panose="02020603050405020304" pitchFamily="18" charset="0"/>
              </a:rPr>
            </a:br>
            <a:r>
              <a:rPr lang="en-GB" sz="2400" dirty="0">
                <a:ln w="9525" cap="rnd" cmpd="sng" algn="ctr">
                  <a:solidFill>
                    <a:srgbClr val="92D050"/>
                  </a:solidFill>
                  <a:prstDash val="solid"/>
                  <a:bevel/>
                </a:ln>
                <a:solidFill>
                  <a:srgbClr val="76923C"/>
                </a:solidFill>
                <a:effectLst/>
                <a:latin typeface="Cambria" panose="02040503050406030204" pitchFamily="18" charset="0"/>
                <a:ea typeface="MS Mincho" panose="02020609040205080304" pitchFamily="49" charset="-128"/>
                <a:cs typeface="Times New Roman" panose="02020603050405020304" pitchFamily="18" charset="0"/>
              </a:rPr>
              <a:t> </a:t>
            </a:r>
            <a:br>
              <a:rPr lang="en-GB" sz="2400" dirty="0">
                <a:effectLst/>
                <a:latin typeface="Cambria" panose="02040503050406030204" pitchFamily="18" charset="0"/>
                <a:ea typeface="MS Mincho" panose="02020609040205080304" pitchFamily="49" charset="-128"/>
                <a:cs typeface="Times New Roman" panose="02020603050405020304" pitchFamily="18" charset="0"/>
              </a:rPr>
            </a:br>
            <a:r>
              <a:rPr lang="en-GB" sz="2400" dirty="0">
                <a:ln w="9525" cap="rnd" cmpd="sng" algn="ctr">
                  <a:solidFill>
                    <a:srgbClr val="92D050"/>
                  </a:solidFill>
                  <a:prstDash val="solid"/>
                  <a:bevel/>
                </a:ln>
                <a:solidFill>
                  <a:srgbClr val="76923C"/>
                </a:solidFill>
                <a:effectLst/>
                <a:latin typeface="Cambria" panose="02040503050406030204" pitchFamily="18" charset="0"/>
                <a:ea typeface="MS Mincho" panose="02020609040205080304" pitchFamily="49" charset="-128"/>
                <a:cs typeface="Times New Roman" panose="02020603050405020304" pitchFamily="18" charset="0"/>
              </a:rPr>
              <a:t>Wednesday 14th  June 2023 7.00p.m. </a:t>
            </a:r>
            <a:br>
              <a:rPr lang="en-GB" sz="2400" dirty="0">
                <a:ln w="9525" cap="rnd" cmpd="sng" algn="ctr">
                  <a:solidFill>
                    <a:srgbClr val="92D050"/>
                  </a:solidFill>
                  <a:prstDash val="solid"/>
                  <a:bevel/>
                </a:ln>
                <a:solidFill>
                  <a:srgbClr val="76923C"/>
                </a:solidFill>
                <a:effectLst/>
                <a:latin typeface="Cambria" panose="02040503050406030204" pitchFamily="18" charset="0"/>
                <a:ea typeface="MS Mincho" panose="02020609040205080304" pitchFamily="49" charset="-128"/>
                <a:cs typeface="Times New Roman" panose="02020603050405020304" pitchFamily="18" charset="0"/>
              </a:rPr>
            </a:br>
            <a:br>
              <a:rPr lang="en-GB" sz="2400" dirty="0">
                <a:effectLst/>
                <a:latin typeface="Cambria" panose="02040503050406030204" pitchFamily="18" charset="0"/>
                <a:ea typeface="MS Mincho" panose="02020609040205080304" pitchFamily="49" charset="-128"/>
                <a:cs typeface="Times New Roman" panose="02020603050405020304" pitchFamily="18" charset="0"/>
              </a:rPr>
            </a:br>
            <a:r>
              <a:rPr lang="en-GB" sz="2400" dirty="0">
                <a:effectLst/>
                <a:latin typeface="Arial" panose="020B0604020202020204" pitchFamily="34" charset="0"/>
                <a:ea typeface="MS Mincho" panose="02020609040205080304" pitchFamily="49" charset="-128"/>
                <a:cs typeface="Times New Roman" panose="02020603050405020304" pitchFamily="18" charset="0"/>
              </a:rPr>
              <a:t>A  45-minute session open to all parents and carers, regardless of which setting  a  child attends or is transferring to. The event  will be presented via video link, with the link to each workshop sent out prior to the session. </a:t>
            </a:r>
            <a:br>
              <a:rPr lang="en-GB" sz="2400" dirty="0">
                <a:effectLst/>
                <a:latin typeface="Arial" panose="020B0604020202020204" pitchFamily="34" charset="0"/>
                <a:ea typeface="MS Mincho" panose="02020609040205080304" pitchFamily="49" charset="-128"/>
                <a:cs typeface="Times New Roman" panose="02020603050405020304" pitchFamily="18" charset="0"/>
              </a:rPr>
            </a:br>
            <a:br>
              <a:rPr lang="en-GB" sz="2400" dirty="0">
                <a:effectLst/>
                <a:latin typeface="Arial" panose="020B0604020202020204" pitchFamily="34" charset="0"/>
                <a:ea typeface="MS Mincho" panose="02020609040205080304" pitchFamily="49" charset="-128"/>
                <a:cs typeface="Times New Roman" panose="02020603050405020304" pitchFamily="18" charset="0"/>
              </a:rPr>
            </a:br>
            <a:r>
              <a:rPr lang="en-GB" sz="2400" dirty="0">
                <a:effectLst/>
                <a:latin typeface="Arial" panose="020B0604020202020204" pitchFamily="34" charset="0"/>
                <a:ea typeface="MS Mincho" panose="02020609040205080304" pitchFamily="49" charset="-128"/>
                <a:cs typeface="Times New Roman" panose="02020603050405020304" pitchFamily="18" charset="0"/>
              </a:rPr>
              <a:t>The two evening sessions have the same content so parents can sign up to the most convenient event, by emailing details to:  </a:t>
            </a:r>
            <a:r>
              <a:rPr lang="en-GB" sz="2400" u="sng" dirty="0">
                <a:solidFill>
                  <a:srgbClr val="0000FF"/>
                </a:solidFill>
                <a:effectLst/>
                <a:latin typeface="Arial" panose="020B0604020202020204" pitchFamily="34" charset="0"/>
                <a:ea typeface="MS Mincho" panose="02020609040205080304" pitchFamily="49" charset="-128"/>
                <a:cs typeface="Times New Roman" panose="02020603050405020304" pitchFamily="18" charset="0"/>
                <a:hlinkClick r:id="rId4"/>
              </a:rPr>
              <a:t>Helen.Lane@lincolnshire.gov.uk</a:t>
            </a:r>
            <a:br>
              <a:rPr lang="en-GB" sz="2400" dirty="0">
                <a:effectLst/>
                <a:latin typeface="Cambria" panose="02040503050406030204" pitchFamily="18" charset="0"/>
                <a:ea typeface="MS Mincho" panose="02020609040205080304" pitchFamily="49" charset="-128"/>
                <a:cs typeface="Times New Roman" panose="02020603050405020304" pitchFamily="18" charset="0"/>
              </a:rPr>
            </a:br>
            <a:endParaRPr lang="en-US" sz="2400" b="1" dirty="0">
              <a:solidFill>
                <a:srgbClr val="000000"/>
              </a:solidFill>
              <a:latin typeface="Open Sans"/>
              <a:cs typeface="Open Sans"/>
            </a:endParaRPr>
          </a:p>
        </p:txBody>
      </p:sp>
      <p:sp>
        <p:nvSpPr>
          <p:cNvPr id="5" name="Subtitle 2">
            <a:extLst>
              <a:ext uri="{FF2B5EF4-FFF2-40B4-BE49-F238E27FC236}">
                <a16:creationId xmlns:a16="http://schemas.microsoft.com/office/drawing/2014/main" id="{676463DF-9E05-4143-AAB4-35F8C34A0013}"/>
              </a:ext>
            </a:extLst>
          </p:cNvPr>
          <p:cNvSpPr txBox="1">
            <a:spLocks/>
          </p:cNvSpPr>
          <p:nvPr/>
        </p:nvSpPr>
        <p:spPr>
          <a:xfrm>
            <a:off x="919633" y="429883"/>
            <a:ext cx="4655952" cy="46753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400" b="1" dirty="0">
                <a:solidFill>
                  <a:srgbClr val="A0B419"/>
                </a:solidFill>
                <a:latin typeface="Open Sans"/>
                <a:ea typeface="ＭＳ Ｐゴシック" charset="0"/>
                <a:cs typeface="Open Sans"/>
              </a:rPr>
              <a:t>Dyslexia Outreach</a:t>
            </a:r>
          </a:p>
        </p:txBody>
      </p:sp>
    </p:spTree>
    <p:extLst>
      <p:ext uri="{BB962C8B-B14F-4D97-AF65-F5344CB8AC3E}">
        <p14:creationId xmlns:p14="http://schemas.microsoft.com/office/powerpoint/2010/main" val="3573143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330529"/>
            <a:ext cx="11117494" cy="1325563"/>
          </a:xfrm>
        </p:spPr>
        <p:txBody>
          <a:bodyPr>
            <a:normAutofit/>
          </a:bodyPr>
          <a:lstStyle/>
          <a:p>
            <a:r>
              <a:rPr lang="en-GB" dirty="0"/>
              <a:t>Presentations and Videos will be available from 10th May</a:t>
            </a:r>
          </a:p>
        </p:txBody>
      </p:sp>
      <p:sp>
        <p:nvSpPr>
          <p:cNvPr id="3" name="TextBox 2">
            <a:extLst>
              <a:ext uri="{FF2B5EF4-FFF2-40B4-BE49-F238E27FC236}">
                <a16:creationId xmlns:a16="http://schemas.microsoft.com/office/drawing/2014/main" id="{D2D56A3B-EFE4-481C-96C8-8ADBB3124AFC}"/>
              </a:ext>
            </a:extLst>
          </p:cNvPr>
          <p:cNvSpPr txBox="1"/>
          <p:nvPr/>
        </p:nvSpPr>
        <p:spPr>
          <a:xfrm>
            <a:off x="233050" y="2004050"/>
            <a:ext cx="7235899" cy="2677656"/>
          </a:xfrm>
          <a:prstGeom prst="rect">
            <a:avLst/>
          </a:prstGeom>
          <a:noFill/>
        </p:spPr>
        <p:txBody>
          <a:bodyPr wrap="square" rtlCol="0">
            <a:spAutoFit/>
          </a:bodyPr>
          <a:lstStyle/>
          <a:p>
            <a:pPr marL="285750"/>
            <a:r>
              <a:rPr lang="en-GB" sz="2400" dirty="0">
                <a:latin typeface="Calibri" panose="020F0502020204030204" pitchFamily="34" charset="0"/>
              </a:rPr>
              <a:t>Remember to visit the Graduated </a:t>
            </a:r>
            <a:r>
              <a:rPr lang="en-GB" sz="2400">
                <a:latin typeface="Calibri" panose="020F0502020204030204" pitchFamily="34" charset="0"/>
              </a:rPr>
              <a:t>Approach Briefings page </a:t>
            </a:r>
            <a:r>
              <a:rPr lang="en-GB" sz="2400" dirty="0">
                <a:latin typeface="Calibri" panose="020F0502020204030204" pitchFamily="34" charset="0"/>
              </a:rPr>
              <a:t>on the Local Offer so that you can view the presentations and videos for this round of briefings and any from the previous academic year.</a:t>
            </a:r>
          </a:p>
          <a:p>
            <a:pPr marL="285750"/>
            <a:endParaRPr lang="en-GB" sz="2400" dirty="0">
              <a:latin typeface="Calibri" panose="020F0502020204030204" pitchFamily="34" charset="0"/>
            </a:endParaRPr>
          </a:p>
          <a:p>
            <a:pPr marL="285750"/>
            <a:r>
              <a:rPr lang="en-US" sz="2400" dirty="0">
                <a:hlinkClick r:id="rId3"/>
              </a:rPr>
              <a:t>Graduated approach briefings – Professional resources (lincolnshire.gov.uk)</a:t>
            </a:r>
            <a:endParaRPr lang="en-GB" sz="2400" dirty="0">
              <a:latin typeface="Calibri" panose="020F0502020204030204" pitchFamily="34" charset="0"/>
            </a:endParaRPr>
          </a:p>
        </p:txBody>
      </p:sp>
      <p:pic>
        <p:nvPicPr>
          <p:cNvPr id="1026" name="Picture 2" descr="directory">
            <a:extLst>
              <a:ext uri="{FF2B5EF4-FFF2-40B4-BE49-F238E27FC236}">
                <a16:creationId xmlns:a16="http://schemas.microsoft.com/office/drawing/2014/main" id="{28BCA206-1B9D-4EFB-8CF4-D6DDAD6A65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40156" y="2004050"/>
            <a:ext cx="38100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766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1298</TotalTime>
  <Words>751</Words>
  <Application>Microsoft Office PowerPoint</Application>
  <PresentationFormat>Widescreen</PresentationFormat>
  <Paragraphs>32</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Cambria</vt:lpstr>
      <vt:lpstr>Open Sans</vt:lpstr>
      <vt:lpstr>Office Theme</vt:lpstr>
      <vt:lpstr>Graduated Approach Briefings</vt:lpstr>
      <vt:lpstr>Welcome</vt:lpstr>
      <vt:lpstr>Remember to book your places for each briefing throughout the year on the Local Offer</vt:lpstr>
      <vt:lpstr>Tell us what you think:  </vt:lpstr>
      <vt:lpstr>Senior Mental Health Lead Training The Department for Education (DfE) is offering a grant of £1,200 for eligible state-funded schools and colleges in England to train a senior mental health lead to develop and implement a whole school or college approach to mental health and wellbeing. This training is not compulsory, but it is part of the government’s commitment to offer this training to all eligible schools and colleges by 2025.   Eligible schools and colleges are able to apply for a senior mental health lead training grant to commence training by 31 March 2024. Grants will be provided to cover (or contribute to) the cost of attending a quality assured course, and may also be used to hire supply staff while leads are engaged in learning.   This grant is only available for another 11 months.   Find out if you are eligible and how to apply for the grant and access DfE quality assured training to help develop a whole school or college approach to mental health and wellbeing at https://www.gov.uk/guidance/senior-mental-health-lead-training?utm_medium=email&amp;utm_campaign=govuk-notifications-topic&amp;utm_source=f07e532e-a695-47d8-902b-930af7b59ba7&amp;utm_content=immediately   </vt:lpstr>
      <vt:lpstr>Transition Workshop For the parents and carers of Year 5 and Year 6 children with SEND Tuesday 6th June 2023 7.00p.m.   Wednesday 14th  June 2023 7.00p.m.   A  45-minute session open to all parents and carers, regardless of which setting  a  child attends or is transferring to. The event  will be presented via video link, with the link to each workshop sent out prior to the session.   The two evening sessions have the same content so parents can sign up to the most convenient event, by emailing details to:  Helen.Lane@lincolnshire.gov.uk </vt:lpstr>
      <vt:lpstr>Presentations and Videos will be available from 10th May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Review change for Special Schools</dc:title>
  <dc:creator>Josie Pedersen</dc:creator>
  <cp:lastModifiedBy>Nicola Carter</cp:lastModifiedBy>
  <cp:revision>25</cp:revision>
  <dcterms:created xsi:type="dcterms:W3CDTF">2021-10-08T08:32:57Z</dcterms:created>
  <dcterms:modified xsi:type="dcterms:W3CDTF">2023-04-27T08:41:27Z</dcterms:modified>
</cp:coreProperties>
</file>