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3" r:id="rId3"/>
    <p:sldId id="268" r:id="rId4"/>
    <p:sldId id="259" r:id="rId5"/>
    <p:sldId id="269" r:id="rId6"/>
    <p:sldId id="256"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1D1F20-46E3-4FCF-A907-6767C90F08BF}" v="1" dt="2023-04-25T08:38:15.9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14" y="28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D40A7-371D-4413-BB19-F1FE4975DE63}" type="datetimeFigureOut">
              <a:rPr lang="en-GB" smtClean="0"/>
              <a:t>27/04/2023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E42F5-5278-472E-B083-8FF2798502B3}" type="slidenum">
              <a:rPr lang="en-GB" smtClean="0"/>
              <a:t>‹#›</a:t>
            </a:fld>
            <a:endParaRPr lang="en-GB"/>
          </a:p>
        </p:txBody>
      </p:sp>
    </p:spTree>
    <p:extLst>
      <p:ext uri="{BB962C8B-B14F-4D97-AF65-F5344CB8AC3E}">
        <p14:creationId xmlns:p14="http://schemas.microsoft.com/office/powerpoint/2010/main" val="357858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6</a:t>
            </a:fld>
            <a:endParaRPr lang="en-GB" dirty="0"/>
          </a:p>
        </p:txBody>
      </p:sp>
    </p:spTree>
    <p:extLst>
      <p:ext uri="{BB962C8B-B14F-4D97-AF65-F5344CB8AC3E}">
        <p14:creationId xmlns:p14="http://schemas.microsoft.com/office/powerpoint/2010/main" val="4156965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27/04/2023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27/04/2023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https://forms.office.com/e/D3MuMMnc20"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uidance/senior-mental-health-lead-training?utm_medium=email&amp;utm_campaign=govuk-notifications-topic&amp;utm_source=f07e532e-a695-47d8-902b-930af7b59ba7&amp;utm_content=immediately"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Helen.Lane@lincolnshire.gov.u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April / May 2023</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7" name="Picture 6">
            <a:extLst>
              <a:ext uri="{FF2B5EF4-FFF2-40B4-BE49-F238E27FC236}">
                <a16:creationId xmlns:a16="http://schemas.microsoft.com/office/drawing/2014/main" id="{F1904B74-B01F-BDB8-FFFF-E62198BD0925}"/>
              </a:ext>
            </a:extLst>
          </p:cNvPr>
          <p:cNvPicPr>
            <a:picLocks noChangeAspect="1"/>
          </p:cNvPicPr>
          <p:nvPr/>
        </p:nvPicPr>
        <p:blipFill>
          <a:blip r:embed="rId4"/>
          <a:stretch>
            <a:fillRect/>
          </a:stretch>
        </p:blipFill>
        <p:spPr>
          <a:xfrm>
            <a:off x="374254" y="2912434"/>
            <a:ext cx="5997971" cy="2260382"/>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fontScale="90000"/>
          </a:bodyPr>
          <a:lstStyle/>
          <a:p>
            <a:r>
              <a:rPr lang="en-US" b="1" dirty="0"/>
              <a:t>Tell us what you think</a:t>
            </a:r>
            <a:r>
              <a:rPr lang="en-GB" b="1" dirty="0"/>
              <a:t>:</a:t>
            </a:r>
            <a:br>
              <a:rPr lang="en-GB" b="1" dirty="0"/>
            </a:br>
            <a:br>
              <a:rPr lang="en-GB" b="1" dirty="0"/>
            </a:br>
            <a:endParaRPr lang="en-GB" b="1" dirty="0"/>
          </a:p>
        </p:txBody>
      </p:sp>
      <p:sp>
        <p:nvSpPr>
          <p:cNvPr id="6" name="TextBox 5">
            <a:extLst>
              <a:ext uri="{FF2B5EF4-FFF2-40B4-BE49-F238E27FC236}">
                <a16:creationId xmlns:a16="http://schemas.microsoft.com/office/drawing/2014/main" id="{3E23FF70-00BA-441E-8D82-D1FAA6781736}"/>
              </a:ext>
            </a:extLst>
          </p:cNvPr>
          <p:cNvSpPr txBox="1"/>
          <p:nvPr/>
        </p:nvSpPr>
        <p:spPr>
          <a:xfrm>
            <a:off x="7110738" y="2007259"/>
            <a:ext cx="4549282" cy="2554545"/>
          </a:xfrm>
          <a:prstGeom prst="rect">
            <a:avLst/>
          </a:prstGeom>
          <a:noFill/>
        </p:spPr>
        <p:txBody>
          <a:bodyPr wrap="square" rtlCol="0">
            <a:spAutoFit/>
          </a:bodyPr>
          <a:lstStyle/>
          <a:p>
            <a:r>
              <a:rPr lang="en-GB" sz="4000" dirty="0">
                <a:hlinkClick r:id="rId3"/>
              </a:rPr>
              <a:t>https://forms.office.com/e/D3MuMMnc20</a:t>
            </a:r>
            <a:endParaRPr lang="en-GB" sz="4000" dirty="0"/>
          </a:p>
          <a:p>
            <a:endParaRPr lang="en-GB" sz="4000" dirty="0"/>
          </a:p>
        </p:txBody>
      </p:sp>
      <p:pic>
        <p:nvPicPr>
          <p:cNvPr id="7" name="Picture 6">
            <a:extLst>
              <a:ext uri="{FF2B5EF4-FFF2-40B4-BE49-F238E27FC236}">
                <a16:creationId xmlns:a16="http://schemas.microsoft.com/office/drawing/2014/main" id="{F10E5C9C-7C9D-8254-9D88-A415AB93460D}"/>
              </a:ext>
            </a:extLst>
          </p:cNvPr>
          <p:cNvPicPr>
            <a:picLocks noChangeAspect="1"/>
          </p:cNvPicPr>
          <p:nvPr/>
        </p:nvPicPr>
        <p:blipFill>
          <a:blip r:embed="rId4"/>
          <a:stretch>
            <a:fillRect/>
          </a:stretch>
        </p:blipFill>
        <p:spPr>
          <a:xfrm>
            <a:off x="622398" y="1476360"/>
            <a:ext cx="3810028" cy="3905279"/>
          </a:xfrm>
          <a:prstGeom prst="rect">
            <a:avLst/>
          </a:prstGeom>
        </p:spPr>
      </p:pic>
    </p:spTree>
    <p:extLst>
      <p:ext uri="{BB962C8B-B14F-4D97-AF65-F5344CB8AC3E}">
        <p14:creationId xmlns:p14="http://schemas.microsoft.com/office/powerpoint/2010/main" val="1965090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1408014"/>
            <a:ext cx="11117494" cy="3948913"/>
          </a:xfrm>
        </p:spPr>
        <p:txBody>
          <a:bodyPr>
            <a:normAutofit fontScale="90000"/>
          </a:bodyPr>
          <a:lstStyle/>
          <a:p>
            <a:r>
              <a:rPr lang="en-GB" sz="1800" b="1" u="sng" dirty="0">
                <a:effectLst/>
                <a:latin typeface="Calibri" panose="020F0502020204030204" pitchFamily="34" charset="0"/>
                <a:ea typeface="Calibri" panose="020F0502020204030204" pitchFamily="34" charset="0"/>
              </a:rPr>
              <a:t>Senior Mental Health Lead Training</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The Department for Education (DfE) is offering a grant of £1,200 for eligible state-funded schools and colleges in England to train a senior mental health lead to develop and implement a whole school or college approach to mental health and wellbeing. This training is not compulsory, but it is part of the government’s commitment to offer this training to all eligible schools and colleges by 2025.</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Eligible schools and colleges are able to apply for a senior mental health lead training grant to commence training by 31 March 2024. Grants will be provided to cover (or contribute to) the cost of attending a quality assured course, and may also be used to hire supply staff while leads are engaged in learning.</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b="1" dirty="0">
                <a:effectLst/>
                <a:latin typeface="Calibri" panose="020F0502020204030204" pitchFamily="34" charset="0"/>
                <a:ea typeface="Calibri" panose="020F0502020204030204" pitchFamily="34" charset="0"/>
              </a:rPr>
              <a:t>This grant is only available for another 11 months.</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r>
              <a:rPr lang="en-GB" sz="1800" dirty="0">
                <a:effectLst/>
                <a:latin typeface="Calibri" panose="020F0502020204030204" pitchFamily="34" charset="0"/>
                <a:ea typeface="Calibri" panose="020F0502020204030204" pitchFamily="34" charset="0"/>
              </a:rPr>
              <a:t>Find out if you are eligible and how to apply for the grant and access DfE quality assured training to help develop a whole school or college approach to mental health and wellbeing at </a:t>
            </a:r>
            <a:r>
              <a:rPr lang="en-GB" sz="1800" u="sng" dirty="0">
                <a:solidFill>
                  <a:srgbClr val="0563C1"/>
                </a:solidFill>
                <a:effectLst/>
                <a:latin typeface="Calibri" panose="020F0502020204030204" pitchFamily="34" charset="0"/>
                <a:ea typeface="Calibri" panose="020F0502020204030204" pitchFamily="34" charset="0"/>
                <a:hlinkClick r:id="rId3"/>
              </a:rPr>
              <a:t>https://www.gov.uk/guidance/senior-mental-health-lead-training?utm_medium=email&amp;utm_campaign=govuk-notifications-topic&amp;utm_source=f07e532e-a695-47d8-902b-930af7b59ba7&amp;utm_content=immediately</a:t>
            </a:r>
            <a:r>
              <a:rPr lang="en-GB" sz="1800" dirty="0">
                <a:effectLst/>
                <a:latin typeface="Calibri" panose="020F050202020403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rPr>
            </a:br>
            <a:br>
              <a:rPr lang="en-GB" b="1" dirty="0"/>
            </a:br>
            <a:endParaRPr lang="en-GB" b="1" dirty="0"/>
          </a:p>
        </p:txBody>
      </p:sp>
      <p:sp>
        <p:nvSpPr>
          <p:cNvPr id="3" name="TextBox 2">
            <a:extLst>
              <a:ext uri="{FF2B5EF4-FFF2-40B4-BE49-F238E27FC236}">
                <a16:creationId xmlns:a16="http://schemas.microsoft.com/office/drawing/2014/main" id="{CBC6B7DA-827F-9358-4D89-AEBC62208A75}"/>
              </a:ext>
            </a:extLst>
          </p:cNvPr>
          <p:cNvSpPr txBox="1"/>
          <p:nvPr/>
        </p:nvSpPr>
        <p:spPr>
          <a:xfrm>
            <a:off x="461246" y="347958"/>
            <a:ext cx="10899972" cy="461665"/>
          </a:xfrm>
          <a:prstGeom prst="rect">
            <a:avLst/>
          </a:prstGeom>
          <a:noFill/>
        </p:spPr>
        <p:txBody>
          <a:bodyPr wrap="square" rtlCol="0">
            <a:spAutoFit/>
          </a:bodyPr>
          <a:lstStyle/>
          <a:p>
            <a:r>
              <a:rPr lang="en-GB" sz="2400" b="1" dirty="0">
                <a:solidFill>
                  <a:srgbClr val="FF0000"/>
                </a:solidFill>
              </a:rPr>
              <a:t>Don’t be one of the 55% of Lincolnshire Schools who have not taken up this offer!</a:t>
            </a:r>
          </a:p>
        </p:txBody>
      </p:sp>
    </p:spTree>
    <p:extLst>
      <p:ext uri="{BB962C8B-B14F-4D97-AF65-F5344CB8AC3E}">
        <p14:creationId xmlns:p14="http://schemas.microsoft.com/office/powerpoint/2010/main" val="51678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lide background superimp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4350" y="317368"/>
            <a:ext cx="3870430" cy="3595809"/>
          </a:xfrm>
          <a:prstGeom prst="rect">
            <a:avLst/>
          </a:prstGeom>
        </p:spPr>
      </p:pic>
      <p:sp>
        <p:nvSpPr>
          <p:cNvPr id="2" name="Title 1"/>
          <p:cNvSpPr>
            <a:spLocks noGrp="1"/>
          </p:cNvSpPr>
          <p:nvPr>
            <p:ph type="ctrTitle"/>
          </p:nvPr>
        </p:nvSpPr>
        <p:spPr>
          <a:xfrm>
            <a:off x="160739" y="1131852"/>
            <a:ext cx="9795430" cy="5408779"/>
          </a:xfrm>
        </p:spPr>
        <p:txBody>
          <a:bodyPr>
            <a:normAutofit fontScale="90000"/>
          </a:bodyPr>
          <a:lstStyle/>
          <a:p>
            <a:r>
              <a:rPr lang="en-US" b="1" dirty="0">
                <a:solidFill>
                  <a:srgbClr val="000000"/>
                </a:solidFill>
                <a:latin typeface="Open Sans"/>
                <a:cs typeface="Open Sans"/>
              </a:rPr>
              <a:t>Transition Workshop</a:t>
            </a:r>
            <a:br>
              <a:rPr lang="en-US" b="1" dirty="0">
                <a:solidFill>
                  <a:srgbClr val="000000"/>
                </a:solidFill>
                <a:latin typeface="Open Sans"/>
                <a:cs typeface="Open Sans"/>
              </a:rPr>
            </a:br>
            <a:r>
              <a:rPr lang="en-US" sz="2400" dirty="0">
                <a:effectLst/>
                <a:latin typeface="Arial" panose="020B0604020202020204" pitchFamily="34" charset="0"/>
                <a:ea typeface="MS Mincho" panose="02020609040205080304" pitchFamily="49" charset="-128"/>
                <a:cs typeface="Times New Roman" panose="02020603050405020304" pitchFamily="18" charset="0"/>
              </a:rPr>
              <a:t>For the parents and carers of Year 5 and Year 6 children with SEND</a:t>
            </a:r>
            <a:br>
              <a:rPr lang="en-GB" sz="2400" dirty="0">
                <a:effectLst/>
                <a:latin typeface="Cambria" panose="02040503050406030204" pitchFamily="18" charset="0"/>
                <a:ea typeface="MS Mincho" panose="02020609040205080304" pitchFamily="49" charset="-128"/>
                <a:cs typeface="Times New Roman" panose="02020603050405020304" pitchFamily="18" charset="0"/>
              </a:rPr>
            </a:br>
            <a:r>
              <a:rPr lang="en-GB" sz="24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t>Tuesday 6</a:t>
            </a:r>
            <a:r>
              <a:rPr lang="en-GB" sz="2400" baseline="300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t>th</a:t>
            </a:r>
            <a:r>
              <a:rPr lang="en-GB" sz="24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t> June 2023 7.00p.m.</a:t>
            </a:r>
            <a:br>
              <a:rPr lang="en-GB" sz="2400" dirty="0">
                <a:effectLst/>
                <a:latin typeface="Cambria" panose="02040503050406030204" pitchFamily="18" charset="0"/>
                <a:ea typeface="MS Mincho" panose="02020609040205080304" pitchFamily="49" charset="-128"/>
                <a:cs typeface="Times New Roman" panose="02020603050405020304" pitchFamily="18" charset="0"/>
              </a:rPr>
            </a:br>
            <a:r>
              <a:rPr lang="en-GB" sz="24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t> </a:t>
            </a:r>
            <a:br>
              <a:rPr lang="en-GB" sz="2400" dirty="0">
                <a:effectLst/>
                <a:latin typeface="Cambria" panose="02040503050406030204" pitchFamily="18" charset="0"/>
                <a:ea typeface="MS Mincho" panose="02020609040205080304" pitchFamily="49" charset="-128"/>
                <a:cs typeface="Times New Roman" panose="02020603050405020304" pitchFamily="18" charset="0"/>
              </a:rPr>
            </a:br>
            <a:r>
              <a:rPr lang="en-GB" sz="24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t>Wednesday 14th  June 2023 7.00p.m. </a:t>
            </a:r>
            <a:br>
              <a:rPr lang="en-GB" sz="2400" dirty="0">
                <a:ln w="9525" cap="rnd" cmpd="sng" algn="ctr">
                  <a:solidFill>
                    <a:srgbClr val="92D050"/>
                  </a:solidFill>
                  <a:prstDash val="solid"/>
                  <a:bevel/>
                </a:ln>
                <a:solidFill>
                  <a:srgbClr val="76923C"/>
                </a:solidFill>
                <a:effectLst/>
                <a:latin typeface="Cambria" panose="02040503050406030204" pitchFamily="18" charset="0"/>
                <a:ea typeface="MS Mincho" panose="02020609040205080304" pitchFamily="49" charset="-128"/>
                <a:cs typeface="Times New Roman" panose="02020603050405020304" pitchFamily="18" charset="0"/>
              </a:rPr>
            </a:br>
            <a:br>
              <a:rPr lang="en-GB" sz="2400" dirty="0">
                <a:effectLst/>
                <a:latin typeface="Cambria" panose="02040503050406030204" pitchFamily="18" charset="0"/>
                <a:ea typeface="MS Mincho" panose="02020609040205080304" pitchFamily="49" charset="-128"/>
                <a:cs typeface="Times New Roman" panose="02020603050405020304" pitchFamily="18" charset="0"/>
              </a:rPr>
            </a:br>
            <a:r>
              <a:rPr lang="en-GB" sz="2400" dirty="0">
                <a:effectLst/>
                <a:latin typeface="Arial" panose="020B0604020202020204" pitchFamily="34" charset="0"/>
                <a:ea typeface="MS Mincho" panose="02020609040205080304" pitchFamily="49" charset="-128"/>
                <a:cs typeface="Times New Roman" panose="02020603050405020304" pitchFamily="18" charset="0"/>
              </a:rPr>
              <a:t>A  45-minute session open to all parents and carers, regardless of which setting  a  child attends or is transferring to. The event  will be presented via video link, with the link to each workshop sent out prior to the session. </a:t>
            </a:r>
            <a:br>
              <a:rPr lang="en-GB" sz="2400" dirty="0">
                <a:effectLst/>
                <a:latin typeface="Arial" panose="020B0604020202020204" pitchFamily="34" charset="0"/>
                <a:ea typeface="MS Mincho" panose="02020609040205080304" pitchFamily="49" charset="-128"/>
                <a:cs typeface="Times New Roman" panose="02020603050405020304" pitchFamily="18" charset="0"/>
              </a:rPr>
            </a:br>
            <a:br>
              <a:rPr lang="en-GB" sz="2400" dirty="0">
                <a:effectLst/>
                <a:latin typeface="Arial" panose="020B0604020202020204" pitchFamily="34" charset="0"/>
                <a:ea typeface="MS Mincho" panose="02020609040205080304" pitchFamily="49" charset="-128"/>
                <a:cs typeface="Times New Roman" panose="02020603050405020304" pitchFamily="18" charset="0"/>
              </a:rPr>
            </a:br>
            <a:r>
              <a:rPr lang="en-GB" sz="2400" dirty="0">
                <a:effectLst/>
                <a:latin typeface="Arial" panose="020B0604020202020204" pitchFamily="34" charset="0"/>
                <a:ea typeface="MS Mincho" panose="02020609040205080304" pitchFamily="49" charset="-128"/>
                <a:cs typeface="Times New Roman" panose="02020603050405020304" pitchFamily="18" charset="0"/>
              </a:rPr>
              <a:t>The two evening sessions have the same content so parents can sign up to the most convenient event, by emailing details to:  </a:t>
            </a:r>
            <a:r>
              <a:rPr lang="en-GB" sz="2400" u="sng" dirty="0">
                <a:solidFill>
                  <a:srgbClr val="0000FF"/>
                </a:solidFill>
                <a:effectLst/>
                <a:latin typeface="Arial" panose="020B0604020202020204" pitchFamily="34" charset="0"/>
                <a:ea typeface="MS Mincho" panose="02020609040205080304" pitchFamily="49" charset="-128"/>
                <a:cs typeface="Times New Roman" panose="02020603050405020304" pitchFamily="18" charset="0"/>
                <a:hlinkClick r:id="rId4"/>
              </a:rPr>
              <a:t>Helen.Lane@lincolnshire.gov.uk</a:t>
            </a:r>
            <a:br>
              <a:rPr lang="en-GB" sz="2400" dirty="0">
                <a:effectLst/>
                <a:latin typeface="Cambria" panose="02040503050406030204" pitchFamily="18" charset="0"/>
                <a:ea typeface="MS Mincho" panose="02020609040205080304" pitchFamily="49" charset="-128"/>
                <a:cs typeface="Times New Roman" panose="02020603050405020304" pitchFamily="18" charset="0"/>
              </a:rPr>
            </a:br>
            <a:endParaRPr lang="en-US" sz="2400" b="1" dirty="0">
              <a:solidFill>
                <a:srgbClr val="000000"/>
              </a:solidFill>
              <a:latin typeface="Open Sans"/>
              <a:cs typeface="Open Sans"/>
            </a:endParaRPr>
          </a:p>
        </p:txBody>
      </p:sp>
      <p:sp>
        <p:nvSpPr>
          <p:cNvPr id="5" name="Subtitle 2">
            <a:extLst>
              <a:ext uri="{FF2B5EF4-FFF2-40B4-BE49-F238E27FC236}">
                <a16:creationId xmlns:a16="http://schemas.microsoft.com/office/drawing/2014/main" id="{676463DF-9E05-4143-AAB4-35F8C34A0013}"/>
              </a:ext>
            </a:extLst>
          </p:cNvPr>
          <p:cNvSpPr txBox="1">
            <a:spLocks/>
          </p:cNvSpPr>
          <p:nvPr/>
        </p:nvSpPr>
        <p:spPr>
          <a:xfrm>
            <a:off x="919633" y="429883"/>
            <a:ext cx="4655952" cy="467533"/>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2400" b="1" dirty="0">
                <a:solidFill>
                  <a:srgbClr val="A0B419"/>
                </a:solidFill>
                <a:latin typeface="Open Sans"/>
                <a:ea typeface="ＭＳ Ｐゴシック" charset="0"/>
                <a:cs typeface="Open Sans"/>
              </a:rPr>
              <a:t>Dyslexia Outreach</a:t>
            </a:r>
          </a:p>
        </p:txBody>
      </p:sp>
    </p:spTree>
    <p:extLst>
      <p:ext uri="{BB962C8B-B14F-4D97-AF65-F5344CB8AC3E}">
        <p14:creationId xmlns:p14="http://schemas.microsoft.com/office/powerpoint/2010/main" val="3573143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10th May</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1298</TotalTime>
  <Words>751</Words>
  <Application>Microsoft Office PowerPoint</Application>
  <PresentationFormat>Widescreen</PresentationFormat>
  <Paragraphs>32</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Cambria</vt:lpstr>
      <vt:lpstr>Open Sans</vt:lpstr>
      <vt:lpstr>Office Theme</vt:lpstr>
      <vt:lpstr>Graduated Approach Briefings</vt:lpstr>
      <vt:lpstr>Welcome</vt:lpstr>
      <vt:lpstr>Remember to book your places for each briefing throughout the year on the Local Offer</vt:lpstr>
      <vt:lpstr>Tell us what you think:  </vt:lpstr>
      <vt:lpstr>Senior Mental Health Lead Training The Department for Education (DfE) is offering a grant of £1,200 for eligible state-funded schools and colleges in England to train a senior mental health lead to develop and implement a whole school or college approach to mental health and wellbeing. This training is not compulsory, but it is part of the government’s commitment to offer this training to all eligible schools and colleges by 2025.   Eligible schools and colleges are able to apply for a senior mental health lead training grant to commence training by 31 March 2024. Grants will be provided to cover (or contribute to) the cost of attending a quality assured course, and may also be used to hire supply staff while leads are engaged in learning.   This grant is only available for another 11 months.   Find out if you are eligible and how to apply for the grant and access DfE quality assured training to help develop a whole school or college approach to mental health and wellbeing at https://www.gov.uk/guidance/senior-mental-health-lead-training?utm_medium=email&amp;utm_campaign=govuk-notifications-topic&amp;utm_source=f07e532e-a695-47d8-902b-930af7b59ba7&amp;utm_content=immediately   </vt:lpstr>
      <vt:lpstr>Transition Workshop For the parents and carers of Year 5 and Year 6 children with SEND Tuesday 6th June 2023 7.00p.m.   Wednesday 14th  June 2023 7.00p.m.   A  45-minute session open to all parents and carers, regardless of which setting  a  child attends or is transferring to. The event  will be presented via video link, with the link to each workshop sent out prior to the session.   The two evening sessions have the same content so parents can sign up to the most convenient event, by emailing details to:  Helen.Lane@lincolnshire.gov.uk </vt:lpstr>
      <vt:lpstr>Presentations and Videos will be available from 10th May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25</cp:revision>
  <dcterms:created xsi:type="dcterms:W3CDTF">2021-10-08T08:32:57Z</dcterms:created>
  <dcterms:modified xsi:type="dcterms:W3CDTF">2023-04-27T08:41:27Z</dcterms:modified>
</cp:coreProperties>
</file>