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0F4E1-D1CB-42F4-B458-DBF115F9FEBD}" v="9" dt="2023-02-17T10:05:21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mailto:clair.swinton@st-francis.lincs.sch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hyperlink" Target="mailto:Clair.Swinton@st-francis.lincs.sch.uk" TargetMode="External"/><Relationship Id="rId4" Type="http://schemas.openxmlformats.org/officeDocument/2006/relationships/hyperlink" Target="https://www.st-francis.lincs.sch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F4A500-927E-4AEC-B984-F7D60218C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2689" y="4289197"/>
            <a:ext cx="9081923" cy="1614466"/>
          </a:xfrm>
        </p:spPr>
        <p:txBody>
          <a:bodyPr>
            <a:normAutofit/>
          </a:bodyPr>
          <a:lstStyle/>
          <a:p>
            <a:r>
              <a:rPr lang="en-GB" sz="2400" b="1" dirty="0"/>
              <a:t>Outreach support for Pupils with Profound and Multiple Physical Disabilities, including those resulting in Cognitive Disabilities and Life Limiting Conditions.</a:t>
            </a:r>
            <a:endParaRPr lang="en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EB1257-1AF7-4F5D-B62D-FB5EF76E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2918801" y="392481"/>
            <a:ext cx="6354398" cy="32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41B0EF-7C28-A704-E28B-96D6A6E7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"/>
    </mc:Choice>
    <mc:Fallback xmlns="">
      <p:transition spd="slow" advTm="8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07AF-4C2C-41A3-B2C6-02C86A5A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7" y="624110"/>
            <a:ext cx="8911687" cy="1280890"/>
          </a:xfrm>
        </p:spPr>
        <p:txBody>
          <a:bodyPr/>
          <a:lstStyle/>
          <a:p>
            <a:r>
              <a:rPr lang="en-GB" dirty="0"/>
              <a:t>Access to Service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2BFB-F7D5-40B8-8D65-E0590C71E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177" y="1630837"/>
            <a:ext cx="9402435" cy="4280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Support for pupils:</a:t>
            </a:r>
          </a:p>
          <a:p>
            <a:endParaRPr lang="en-GB" dirty="0"/>
          </a:p>
          <a:p>
            <a:r>
              <a:rPr lang="en-GB" dirty="0"/>
              <a:t>In school aged between  4-18</a:t>
            </a:r>
          </a:p>
          <a:p>
            <a:r>
              <a:rPr lang="en-GB" dirty="0"/>
              <a:t>Transition from nursery to Reception</a:t>
            </a:r>
          </a:p>
          <a:p>
            <a:r>
              <a:rPr lang="en-GB" dirty="0"/>
              <a:t>Transition from school to college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Pupil must have 1 or more of the following:</a:t>
            </a:r>
          </a:p>
          <a:p>
            <a:endParaRPr lang="en-GB" dirty="0"/>
          </a:p>
          <a:p>
            <a:r>
              <a:rPr lang="en-GB" dirty="0"/>
              <a:t>A profound and multiple physical disability</a:t>
            </a:r>
          </a:p>
          <a:p>
            <a:r>
              <a:rPr lang="en-GB" dirty="0"/>
              <a:t>A profound cognitive disability (e.g. Down Syndrome, brain injury)</a:t>
            </a:r>
          </a:p>
          <a:p>
            <a:r>
              <a:rPr lang="en-GB" dirty="0"/>
              <a:t>A life limiting condition (e.g. Muscular Dystrophy)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24FD0E-6B34-4E62-8BB2-6031F56E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633116" y="272801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80F537-6B37-BE86-8157-6DD95E69E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0"/>
    </mc:Choice>
    <mc:Fallback xmlns="">
      <p:transition spd="slow" advTm="34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C0C8-F206-4230-98BD-8475E416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411BF-46B1-4065-A089-E8CD8760BD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100" dirty="0"/>
              <a:t>Curriculum Support </a:t>
            </a:r>
          </a:p>
          <a:p>
            <a:pPr marL="285750" indent="-285750"/>
            <a:endParaRPr lang="en-GB" sz="2100" dirty="0"/>
          </a:p>
          <a:p>
            <a:r>
              <a:rPr lang="en-GB" dirty="0"/>
              <a:t>Target and goal setting</a:t>
            </a:r>
          </a:p>
          <a:p>
            <a:r>
              <a:rPr lang="en-GB" dirty="0"/>
              <a:t>Advice on and/ or loan of Assistive  technology (AT) for practical inclusion in classroom activities and access to IT.</a:t>
            </a:r>
          </a:p>
          <a:p>
            <a:r>
              <a:rPr lang="en-GB" dirty="0"/>
              <a:t>Equipment to support inclusion available to loan</a:t>
            </a:r>
          </a:p>
          <a:p>
            <a:r>
              <a:rPr lang="en-GB" dirty="0"/>
              <a:t>Support in assessment of progress</a:t>
            </a:r>
          </a:p>
          <a:p>
            <a:r>
              <a:rPr lang="en-GB" dirty="0"/>
              <a:t>Attending meetings (where possible) to contribute towards EHC’s, ESCO meetings etc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7336E4-50D7-4163-A2EC-565755811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Moving and handling support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Moving and handling/postural awareness and training (small charge for this) </a:t>
            </a:r>
          </a:p>
          <a:p>
            <a:r>
              <a:rPr lang="en-GB" dirty="0"/>
              <a:t>Attending meetings (where possible) to contribute towards EHC’s, ESCO meetings etc</a:t>
            </a:r>
          </a:p>
          <a:p>
            <a:r>
              <a:rPr lang="en-GB" dirty="0"/>
              <a:t>Equipment available to loan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168E13-CA2B-4E30-BD63-B7301B2B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831079" y="138056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78A163-AEA9-08E7-0486-47B8B9C26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7"/>
    </mc:Choice>
    <mc:Fallback xmlns="">
      <p:transition spd="slow" advTm="5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42D4-AFA3-4910-BE3B-D207EE9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27" y="528071"/>
            <a:ext cx="8911687" cy="1801306"/>
          </a:xfrm>
        </p:spPr>
        <p:txBody>
          <a:bodyPr>
            <a:noAutofit/>
          </a:bodyPr>
          <a:lstStyle/>
          <a:p>
            <a:r>
              <a:rPr lang="en-GB" altLang="en-US" sz="40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Open DAY   (save </a:t>
            </a:r>
            <a:r>
              <a:rPr lang="en-GB" altLang="en-US" sz="400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date)</a:t>
            </a:r>
            <a:br>
              <a:rPr lang="en-GB" altLang="en-US" sz="28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28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Tuesday 4</a:t>
            </a:r>
            <a:r>
              <a:rPr lang="en-GB" altLang="en-US" sz="2800" baseline="300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altLang="en-US" sz="28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July 2023</a:t>
            </a:r>
            <a:b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2000" dirty="0">
                <a:solidFill>
                  <a:schemeClr val="tx1"/>
                </a:solidFill>
              </a:rPr>
            </a:br>
            <a:endParaRPr lang="en-GB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318E7-42B2-4B72-B02D-5D96B858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115" y="2799759"/>
            <a:ext cx="8915400" cy="3393651"/>
          </a:xfrm>
        </p:spPr>
        <p:txBody>
          <a:bodyPr>
            <a:normAutofit/>
          </a:bodyPr>
          <a:lstStyle/>
          <a:p>
            <a:r>
              <a:rPr lang="en-GB" dirty="0"/>
              <a:t>Focus on communication</a:t>
            </a:r>
          </a:p>
          <a:p>
            <a:r>
              <a:rPr lang="en-GB" dirty="0"/>
              <a:t>Free to attend</a:t>
            </a:r>
          </a:p>
          <a:p>
            <a:r>
              <a:rPr lang="en-GB" dirty="0"/>
              <a:t>9.30 – 2.30 at St Francis school</a:t>
            </a:r>
          </a:p>
          <a:p>
            <a:r>
              <a:rPr lang="en-GB" dirty="0"/>
              <a:t>This will be open to all schools in Lincolnshire – up to two delegates per setting 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4"/>
              </a:rPr>
              <a:t>clair.swinton@st-francis.lincs.sch.uk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E6E0E4-1971-EE15-63B5-0B88BD796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00"/>
    </mc:Choice>
    <mc:Fallback xmlns="">
      <p:transition spd="slow" advTm="3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5FC6A-DE46-C402-1586-9F408C37C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329" y="968023"/>
            <a:ext cx="5156834" cy="492477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67D415-7820-1FB7-B8E1-3888DF45F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91"/>
    </mc:Choice>
    <mc:Fallback xmlns="">
      <p:transition spd="slow" advTm="70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220B-19CE-4AB4-9173-992460FF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B2AA-96D9-4D52-9F0F-5EA7A4BC7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Look on the St Francis School (Lincoln) Website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https://www.st-francis.lincs.sch.uk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dirty="0"/>
              <a:t>Head to the outreach Section. There you will find Referral forms, our promotional leaflet and parent/carer consent form. </a:t>
            </a:r>
          </a:p>
          <a:p>
            <a:endParaRPr lang="en-GB" dirty="0"/>
          </a:p>
          <a:p>
            <a:r>
              <a:rPr lang="en-GB" dirty="0"/>
              <a:t>Follow us on twitter @</a:t>
            </a:r>
            <a:r>
              <a:rPr lang="en-GB" dirty="0" err="1"/>
              <a:t>outreach_pd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Please contact me by email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Clair.Swinton@st-francis.lincs.sch.uk</a:t>
            </a:r>
            <a:r>
              <a:rPr lang="en-GB" dirty="0">
                <a:solidFill>
                  <a:srgbClr val="0070C0"/>
                </a:solidFill>
              </a:rPr>
              <a:t>  </a:t>
            </a:r>
            <a:r>
              <a:rPr lang="en-GB" dirty="0"/>
              <a:t>for any further information 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6CC546-22D6-4A30-A77D-6477FF09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689677" y="130678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B9E55B-BE1D-C212-B594-CCF166896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5"/>
    </mc:Choice>
    <mc:Fallback xmlns="">
      <p:transition spd="slow" advTm="2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80366467B8B47AEEDFC485B69C497" ma:contentTypeVersion="14" ma:contentTypeDescription="Create a new document." ma:contentTypeScope="" ma:versionID="63984ff4089cb35f69758622a03c9bda">
  <xsd:schema xmlns:xsd="http://www.w3.org/2001/XMLSchema" xmlns:xs="http://www.w3.org/2001/XMLSchema" xmlns:p="http://schemas.microsoft.com/office/2006/metadata/properties" xmlns:ns2="194e5133-23c0-4b3f-b17c-41b26a63803f" xmlns:ns3="173eebc7-d257-4ab0-80dd-e184daeff441" targetNamespace="http://schemas.microsoft.com/office/2006/metadata/properties" ma:root="true" ma:fieldsID="4877cc88a1cbe48327bda86fd12f31d2" ns2:_="" ns3:_="">
    <xsd:import namespace="194e5133-23c0-4b3f-b17c-41b26a63803f"/>
    <xsd:import namespace="173eebc7-d257-4ab0-80dd-e184daeff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e5133-23c0-4b3f-b17c-41b26a638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3d20bc-6a21-46e9-bb72-a0e5cf627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eebc7-d257-4ab0-80dd-e184daeff44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2137098-0fb8-4371-827f-f9f8adddeaed}" ma:internalName="TaxCatchAll" ma:showField="CatchAllData" ma:web="173eebc7-d257-4ab0-80dd-e184daeff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4e5133-23c0-4b3f-b17c-41b26a63803f">
      <Terms xmlns="http://schemas.microsoft.com/office/infopath/2007/PartnerControls"/>
    </lcf76f155ced4ddcb4097134ff3c332f>
    <TaxCatchAll xmlns="173eebc7-d257-4ab0-80dd-e184daeff441" xsi:nil="true"/>
  </documentManagement>
</p:properties>
</file>

<file path=customXml/itemProps1.xml><?xml version="1.0" encoding="utf-8"?>
<ds:datastoreItem xmlns:ds="http://schemas.openxmlformats.org/officeDocument/2006/customXml" ds:itemID="{2FBDA010-6508-4DA7-9377-708F6B8C7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e5133-23c0-4b3f-b17c-41b26a63803f"/>
    <ds:schemaRef ds:uri="173eebc7-d257-4ab0-80dd-e184daeff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EB313-D863-4B9E-970E-4C30CDF25B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1F309-31BB-4D7D-9A53-6AA1D38F88A5}">
  <ds:schemaRefs>
    <ds:schemaRef ds:uri="http://schemas.microsoft.com/office/2006/documentManagement/types"/>
    <ds:schemaRef ds:uri="http://schemas.microsoft.com/office/2006/metadata/properties"/>
    <ds:schemaRef ds:uri="173eebc7-d257-4ab0-80dd-e184daeff44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94e5133-23c0-4b3f-b17c-41b26a63803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1677</TotalTime>
  <Words>316</Words>
  <Application>Microsoft Office PowerPoint</Application>
  <PresentationFormat>Widescreen</PresentationFormat>
  <Paragraphs>43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Century Gothic</vt:lpstr>
      <vt:lpstr>Wingdings 3</vt:lpstr>
      <vt:lpstr>Wisp</vt:lpstr>
      <vt:lpstr>PowerPoint Presentation</vt:lpstr>
      <vt:lpstr>Access to Service Criteria</vt:lpstr>
      <vt:lpstr>What we Offer</vt:lpstr>
      <vt:lpstr>Open DAY   (save the date)  Tuesday 4th July 2023   </vt:lpstr>
      <vt:lpstr>PowerPoint Presentation</vt:lpstr>
      <vt:lpstr>Where to find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Swinton</dc:creator>
  <cp:lastModifiedBy>Nicola Carter</cp:lastModifiedBy>
  <cp:revision>8</cp:revision>
  <dcterms:created xsi:type="dcterms:W3CDTF">2021-11-11T13:16:21Z</dcterms:created>
  <dcterms:modified xsi:type="dcterms:W3CDTF">2023-02-20T13:31:43Z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0x01010014E80366467B8B47AEEDFC485B69C497</vt:lpwstr>
  </property>
</Properties>
</file>