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5" r:id="rId6"/>
    <p:sldMasterId id="2147483677" r:id="rId7"/>
  </p:sldMasterIdLst>
  <p:notesMasterIdLst>
    <p:notesMasterId r:id="rId20"/>
  </p:notesMasterIdLst>
  <p:sldIdLst>
    <p:sldId id="455" r:id="rId8"/>
    <p:sldId id="934" r:id="rId9"/>
    <p:sldId id="931" r:id="rId10"/>
    <p:sldId id="933" r:id="rId11"/>
    <p:sldId id="932" r:id="rId12"/>
    <p:sldId id="1141" r:id="rId13"/>
    <p:sldId id="935" r:id="rId14"/>
    <p:sldId id="1126" r:id="rId15"/>
    <p:sldId id="1133" r:id="rId16"/>
    <p:sldId id="1135" r:id="rId17"/>
    <p:sldId id="1136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4B637F-D1E5-0CD1-E10C-F2D76576BF4A}" name="Amanda Wright" initials="AW" userId="Amanda Wrigh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46F"/>
    <a:srgbClr val="2A8852"/>
    <a:srgbClr val="CC0D2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AA595-E50B-44E8-A49B-DC09D6774D6F}" v="1" dt="2023-02-02T10:10:13.286"/>
    <p1510:client id="{CAD388D2-BEBC-4A57-A7B6-0B477EA3DB09}" v="3" dt="2023-02-02T09:48:50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15B3-0E04-498B-B7B9-FF0E2B97DB33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DEA9-C29A-4C85-BC47-50BC380F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5628B-8C87-4844-BD17-EDC87BE92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1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85C4B-FEFB-46FA-A1FE-EECC69339292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Notes of SENCOs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85C4B-FEFB-46FA-A1FE-EECC6933929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5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7DEA9-C29A-4C85-BC47-50BC380F86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08E-45E2-8FB8-9FDE-1E6776D8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BC466-2CCE-3CD1-2BE1-2677CAD5F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B6F8C-C500-304B-2A0A-11B4FB33A0E6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9B8F2-833A-556D-095C-E950A5D7209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47B4B-89D4-C215-71CC-97AB1BB5A46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405D6ED-4A9E-F5F1-9307-7D5992D74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7" y="6174748"/>
            <a:ext cx="1573865" cy="535114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2ABDA1C-0E16-9765-B6F2-7F1FC2451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047000"/>
            <a:ext cx="857148" cy="6628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393AE3D-AA11-B100-C03D-7F0274C5AD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246303"/>
            <a:ext cx="1458389" cy="4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A887-FF2F-C034-FE62-0BBC4091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A1CF7-9A69-8077-4334-9F72EB235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90EE7-53C1-5987-0C36-7553F21A9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40566-BBE4-7875-DCC8-B85F9F69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0662-CE2E-4B45-9F20-8DBF4BC4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BF609-858D-6814-6397-A003428EBFD8}"/>
              </a:ext>
            </a:extLst>
          </p:cNvPr>
          <p:cNvGrpSpPr/>
          <p:nvPr userDrawn="1"/>
        </p:nvGrpSpPr>
        <p:grpSpPr>
          <a:xfrm>
            <a:off x="0" y="-1204760"/>
            <a:ext cx="407358" cy="8466647"/>
            <a:chOff x="0" y="-1204760"/>
            <a:chExt cx="407358" cy="84666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674816-2FC8-1B56-D346-C14CD27F592C}"/>
                </a:ext>
              </a:extLst>
            </p:cNvPr>
            <p:cNvSpPr/>
            <p:nvPr/>
          </p:nvSpPr>
          <p:spPr>
            <a:xfrm rot="5400000">
              <a:off x="-4010091" y="2805331"/>
              <a:ext cx="8161849" cy="141668"/>
            </a:xfrm>
            <a:prstGeom prst="rect">
              <a:avLst/>
            </a:prstGeom>
            <a:solidFill>
              <a:srgbClr val="016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C547B8-6DB6-18E0-56FC-3F1502E4BED9}"/>
                </a:ext>
              </a:extLst>
            </p:cNvPr>
            <p:cNvSpPr/>
            <p:nvPr/>
          </p:nvSpPr>
          <p:spPr>
            <a:xfrm rot="5400000">
              <a:off x="-3886068" y="2957731"/>
              <a:ext cx="8161849" cy="141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BCA81E-CE41-EDB1-53FE-1A5556A211DA}"/>
                </a:ext>
              </a:extLst>
            </p:cNvPr>
            <p:cNvSpPr/>
            <p:nvPr/>
          </p:nvSpPr>
          <p:spPr>
            <a:xfrm rot="5400000">
              <a:off x="-3744401" y="3110129"/>
              <a:ext cx="8161849" cy="141668"/>
            </a:xfrm>
            <a:prstGeom prst="rect">
              <a:avLst/>
            </a:prstGeom>
            <a:solidFill>
              <a:srgbClr val="057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3C331-A632-7D8F-163C-7965CCE9B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42868"/>
            <a:ext cx="10515600" cy="3798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1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S 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83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08E-45E2-8FB8-9FDE-1E6776D8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BC466-2CCE-3CD1-2BE1-2677CAD5F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B6F8C-C500-304B-2A0A-11B4FB33A0E6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9B8F2-833A-556D-095C-E950A5D7209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47B4B-89D4-C215-71CC-97AB1BB5A46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405D6ED-4A9E-F5F1-9307-7D5992D74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7" y="6174748"/>
            <a:ext cx="1573865" cy="535114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2ABDA1C-0E16-9765-B6F2-7F1FC2451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047000"/>
            <a:ext cx="857148" cy="6628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393AE3D-AA11-B100-C03D-7F0274C5AD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246303"/>
            <a:ext cx="1458389" cy="4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7B0-8570-689D-9831-A6321DAA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70C2-DB07-7E46-3C39-9B9E66F4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9EB2FD4-E676-68D8-4A6E-B784FED7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254910E-B1A8-A5DD-C757-3C26A7203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37D0BC4-0ED8-8C6F-D783-66DAFC4DDD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43CB7-4917-240E-DE0A-8712104E842E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A878E-FA8E-C8E7-76D3-B206A5639EEB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97FF9-FAB7-4FCA-93F4-1DAD1BBD31B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2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B7A-C2F5-B6EB-8CAD-83F1C92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6269-CA41-0A2D-3B7A-084794B0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641D98D-7FDF-6D68-C47E-3380E65C6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F5462B7-B63E-8807-A82C-FEA01F353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0AEBDB-562A-AC53-B5A9-D98EEEF7C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B53572-882B-19E3-5A3E-32026BD893B3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9D162-AB3F-26B4-11CF-5ECB1F50DDC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F9DB-4667-FBBD-4CB7-DC516F9F304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2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C04-91E3-2CF8-E0EA-41889522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877B-D4D9-B9A7-89B3-14D4CA22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3968-8BA7-4A4B-0CF1-3AB231704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D97BA7C-53F1-A5D5-57FA-E671AB053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16E4A7E-57E8-C45C-7498-083A6F764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EAC44E-EC9A-AC6B-6703-E17A9D76F3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63D1A9-C42D-3D59-A38D-1D4CAFA59F3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8CCEB-AFF4-152F-2DE7-2467A596455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5925E-3DA3-3142-D9E8-35BA945D1D01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70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23A2-9A33-13DD-9E00-D398B0EF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1DE3B-74D7-E616-79F8-AA71DF1F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145D2-616F-E341-9CFA-175E49FFF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EDEF4-6BEC-5E92-3695-F2AA2409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8C96A-D369-CA26-EB37-32AF4884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2F1F92-DD18-2FF2-CC48-83B092951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EDE800B-3BA2-A85B-6A7E-04338BCDA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F74DFDC-E021-9F36-FC58-DABB5AD14D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A16D88-EF97-A766-019C-5398139A1E7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EF4C9-26D2-DCCC-7CAB-AD6EA558E08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1140D-DF20-2A26-8905-534BB694A676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9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8B7-B4EB-5E74-1FF1-0A405C75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2BFA6-97CF-76C9-48ED-123DD3B02210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EF59B-7FB9-4415-70D9-6F81EF10C6A3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AEBC9-8BB1-D2A9-4B38-685A2E48A3F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9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7B0-8570-689D-9831-A6321DAA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70C2-DB07-7E46-3C39-9B9E66F4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9EB2FD4-E676-68D8-4A6E-B784FED71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254910E-B1A8-A5DD-C757-3C26A7203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37D0BC4-0ED8-8C6F-D783-66DAFC4DDD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43CB7-4917-240E-DE0A-8712104E842E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A878E-FA8E-C8E7-76D3-B206A5639EEB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97FF9-FAB7-4FCA-93F4-1DAD1BBD31B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0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6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930C-544E-6DBB-FB39-486886F2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C784-34BA-9BB9-294B-D0051490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7358-D38C-7407-5A22-316207E1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10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54A0-0D5F-5987-1A72-E908E298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F6AB2-A088-457D-BBDF-F4CAC6A4D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29990-059E-12C3-F0D9-7C65C01F5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75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A887-FF2F-C034-FE62-0BBC4091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A1CF7-9A69-8077-4334-9F72EB235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2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90EE7-53C1-5987-0C36-7553F21A9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40566-BBE4-7875-DCC8-B85F9F69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62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0662-CE2E-4B45-9F20-8DBF4BC4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BF609-858D-6814-6397-A003428EBFD8}"/>
              </a:ext>
            </a:extLst>
          </p:cNvPr>
          <p:cNvGrpSpPr/>
          <p:nvPr userDrawn="1"/>
        </p:nvGrpSpPr>
        <p:grpSpPr>
          <a:xfrm>
            <a:off x="0" y="-1204760"/>
            <a:ext cx="407358" cy="8466647"/>
            <a:chOff x="0" y="-1204760"/>
            <a:chExt cx="407358" cy="84666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674816-2FC8-1B56-D346-C14CD27F592C}"/>
                </a:ext>
              </a:extLst>
            </p:cNvPr>
            <p:cNvSpPr/>
            <p:nvPr/>
          </p:nvSpPr>
          <p:spPr>
            <a:xfrm rot="5400000">
              <a:off x="-4010091" y="2805331"/>
              <a:ext cx="8161849" cy="141668"/>
            </a:xfrm>
            <a:prstGeom prst="rect">
              <a:avLst/>
            </a:prstGeom>
            <a:solidFill>
              <a:srgbClr val="016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C547B8-6DB6-18E0-56FC-3F1502E4BED9}"/>
                </a:ext>
              </a:extLst>
            </p:cNvPr>
            <p:cNvSpPr/>
            <p:nvPr/>
          </p:nvSpPr>
          <p:spPr>
            <a:xfrm rot="5400000">
              <a:off x="-3886068" y="2957731"/>
              <a:ext cx="8161849" cy="1416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BCA81E-CE41-EDB1-53FE-1A5556A211DA}"/>
                </a:ext>
              </a:extLst>
            </p:cNvPr>
            <p:cNvSpPr/>
            <p:nvPr/>
          </p:nvSpPr>
          <p:spPr>
            <a:xfrm rot="5400000">
              <a:off x="-3744401" y="3110129"/>
              <a:ext cx="8161849" cy="141668"/>
            </a:xfrm>
            <a:prstGeom prst="rect">
              <a:avLst/>
            </a:prstGeom>
            <a:solidFill>
              <a:srgbClr val="057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3C331-A632-7D8F-163C-7965CCE9B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42868"/>
            <a:ext cx="10515600" cy="3798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3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67221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49081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1028067" y="565584"/>
            <a:ext cx="6566595" cy="28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52" b="1" i="0">
                <a:solidFill>
                  <a:srgbClr val="104F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1028067" y="2803045"/>
            <a:ext cx="656659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93201" lvl="0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586402" lvl="1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879603" lvl="2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172805" lvl="3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466006" lvl="4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759208" lvl="5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052409" lvl="6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345610" lvl="7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638811" lvl="8" indent="-14660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2931728" y="6377940"/>
            <a:ext cx="27592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dt" idx="10"/>
          </p:nvPr>
        </p:nvSpPr>
        <p:spPr>
          <a:xfrm>
            <a:off x="431138" y="6377940"/>
            <a:ext cx="19832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4136015" y="6338004"/>
            <a:ext cx="347515" cy="1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1718" marR="0" lvl="0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718" marR="0" lvl="1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1718" marR="0" lvl="2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18" marR="0" lvl="3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8" marR="0" lvl="4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718" marR="0" lvl="5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718" marR="0" lvl="6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718" marR="0" lvl="7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1718" marR="0" lvl="8" indent="0" algn="l">
              <a:lnSpc>
                <a:spcPct val="118750"/>
              </a:lnSpc>
              <a:spcBef>
                <a:spcPts val="0"/>
              </a:spcBef>
              <a:buNone/>
              <a:defRPr sz="102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B7A-C2F5-B6EB-8CAD-83F1C92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6269-CA41-0A2D-3B7A-084794B0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641D98D-7FDF-6D68-C47E-3380E65C6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F5462B7-B63E-8807-A82C-FEA01F353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0AEBDB-562A-AC53-B5A9-D98EEEF7C1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B53572-882B-19E3-5A3E-32026BD893B3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9D162-AB3F-26B4-11CF-5ECB1F50DDC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F9DB-4667-FBBD-4CB7-DC516F9F304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C04-91E3-2CF8-E0EA-41889522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877B-D4D9-B9A7-89B3-14D4CA22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3968-8BA7-4A4B-0CF1-3AB231704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D97BA7C-53F1-A5D5-57FA-E671AB053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16E4A7E-57E8-C45C-7498-083A6F764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EAC44E-EC9A-AC6B-6703-E17A9D76F3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63D1A9-C42D-3D59-A38D-1D4CAFA59F3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8CCEB-AFF4-152F-2DE7-2467A596455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5925E-3DA3-3142-D9E8-35BA945D1D01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23A2-9A33-13DD-9E00-D398B0EF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1DE3B-74D7-E616-79F8-AA71DF1F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145D2-616F-E341-9CFA-175E49FFF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EDEF4-6BEC-5E92-3695-F2AA2409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8C96A-D369-CA26-EB37-32AF4884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2F1F92-DD18-2FF2-CC48-83B092951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EDE800B-3BA2-A85B-6A7E-04338BCDA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F74DFDC-E021-9F36-FC58-DABB5AD14D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A16D88-EF97-A766-019C-5398139A1E7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EF4C9-26D2-DCCC-7CAB-AD6EA558E08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1140D-DF20-2A26-8905-534BB694A676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8B7-B4EB-5E74-1FF1-0A405C75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2BFA6-97CF-76C9-48ED-123DD3B02210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EF59B-7FB9-4415-70D9-6F81EF10C6A3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AEBC9-8BB1-D2A9-4B38-685A2E48A3F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930C-544E-6DBB-FB39-486886F2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C784-34BA-9BB9-294B-D0051490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7358-D38C-7407-5A22-316207E1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9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54A0-0D5F-5987-1A72-E908E298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F6AB2-A088-457D-BBDF-F4CAC6A4D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29990-059E-12C3-F0D9-7C65C01F5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FA917-556B-09E0-99B1-48757A78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B159-853E-0708-F8AE-7E545DD9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F30D-0881-C0B2-1588-6446BF8B3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E00E-8745-4564-857B-A06E93E44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F251B1F-6961-2A49-A3C4-6944DBF00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0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82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A screenshot of a computer&#10;&#10;Description automatically generated">
            <a:extLst>
              <a:ext uri="{FF2B5EF4-FFF2-40B4-BE49-F238E27FC236}">
                <a16:creationId xmlns:a16="http://schemas.microsoft.com/office/drawing/2014/main" id="{BC268184-98FD-3149-B91F-0C6B7312CF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2A99874-22E3-0041-891B-3D41A36E6D02}"/>
              </a:ext>
            </a:extLst>
          </p:cNvPr>
          <p:cNvSpPr txBox="1"/>
          <p:nvPr userDrawn="1"/>
        </p:nvSpPr>
        <p:spPr>
          <a:xfrm>
            <a:off x="13899" y="56478"/>
            <a:ext cx="1221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SEND Development Pathways for the School Workforce</a:t>
            </a:r>
          </a:p>
        </p:txBody>
      </p:sp>
    </p:spTree>
    <p:extLst>
      <p:ext uri="{BB962C8B-B14F-4D97-AF65-F5344CB8AC3E}">
        <p14:creationId xmlns:p14="http://schemas.microsoft.com/office/powerpoint/2010/main" val="41091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FA917-556B-09E0-99B1-48757A78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B159-853E-0708-F8AE-7E545DD9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F30D-0881-C0B2-1588-6446BF8B3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E00E-8745-4564-857B-A06E93E44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holeschoolsend.org.uk/page/online-cpd-units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cid:image006.png@01D8F36F.B480D0D0" TargetMode="External"/><Relationship Id="rId3" Type="http://schemas.openxmlformats.org/officeDocument/2006/relationships/image" Target="cid:image001.png@01D8F36F.97B3C4D0" TargetMode="External"/><Relationship Id="rId7" Type="http://schemas.openxmlformats.org/officeDocument/2006/relationships/image" Target="cid:image003.png@01D8F36F.97B3C4D0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cid:image005.png@01D8F36F.97B3C4D0" TargetMode="External"/><Relationship Id="rId5" Type="http://schemas.openxmlformats.org/officeDocument/2006/relationships/image" Target="cid:image002.png@01D8F36F.97B3C4D0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cid:image004.png@01D8F36F.97B3C4D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g.codina@derby.ac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BD1D-6590-447F-854C-DB79BF9B6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349" y="2214153"/>
            <a:ext cx="8712810" cy="255730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3646F"/>
                </a:solidFill>
                <a:latin typeface="Arial"/>
                <a:cs typeface="Arial"/>
              </a:rPr>
              <a:t>Whole School SEND:</a:t>
            </a:r>
            <a:br>
              <a:rPr lang="en-GB" dirty="0">
                <a:solidFill>
                  <a:srgbClr val="03646F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03646F"/>
                </a:solidFill>
                <a:latin typeface="Arial"/>
                <a:cs typeface="Arial"/>
              </a:rPr>
              <a:t> Feb 23 Update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36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8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BD1D-6590-447F-854C-DB79BF9B6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112" y="264973"/>
            <a:ext cx="8288035" cy="1095059"/>
          </a:xfrm>
        </p:spPr>
        <p:txBody>
          <a:bodyPr anchor="ctr">
            <a:noAutofit/>
          </a:bodyPr>
          <a:lstStyle/>
          <a:p>
            <a:pPr algn="ctr"/>
            <a:r>
              <a:rPr lang="en-GB" sz="4800" b="1">
                <a:solidFill>
                  <a:schemeClr val="tx2">
                    <a:lumMod val="75000"/>
                  </a:schemeClr>
                </a:solidFill>
              </a:rPr>
              <a:t>Aim &amp; Intention (continued)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08EE-B06A-4757-878D-218FEE710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296" y="1153541"/>
            <a:ext cx="11134731" cy="4168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BIG (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old,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nspirational &amp;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round-breaking) Idea for SEND?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Project participants will receive high-quality, free CPD to share their ideas and support their engagement in simple, effective, class-based research.</a:t>
            </a:r>
          </a:p>
          <a:p>
            <a:pPr algn="just">
              <a:lnSpc>
                <a:spcPct val="104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will last for three years , with 3 cohorts and a minimum of 25 participants across the 3 years: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4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recruit 5 schools for Cohort 1 (Spring 2023- Autumn 2023). There will be 10 schools in Cohort 2 (Autumn 2023 to Summer 2024) and a further 10 schools in Cohort 3 (Spring 2024 to Autumn 2024).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2800" dirty="0">
              <a:solidFill>
                <a:srgbClr val="508567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2CD10-2BCE-491E-A56D-4F7A36CA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2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ENIL – European Network on Independent Living | Introducing ENIL's  Independent Living Research Network - ENIL - European Network on  Independent Living"/>
          <p:cNvSpPr>
            <a:spLocks noChangeAspect="1" noChangeArrowheads="1"/>
          </p:cNvSpPr>
          <p:nvPr/>
        </p:nvSpPr>
        <p:spPr bwMode="auto">
          <a:xfrm>
            <a:off x="985968" y="5625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882FE6-9A09-47CF-A071-CB22A04A68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74" y="227811"/>
            <a:ext cx="4442273" cy="625500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1EA42D2-4E53-4F36-8360-FF00C53CA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368" y="-130559"/>
            <a:ext cx="3976239" cy="1134170"/>
          </a:xfrm>
        </p:spPr>
        <p:txBody>
          <a:bodyPr anchor="ctr">
            <a:noAutofit/>
          </a:bodyPr>
          <a:lstStyle/>
          <a:p>
            <a:pPr algn="ctr"/>
            <a:r>
              <a:rPr lang="en-GB" sz="4800" b="1">
                <a:solidFill>
                  <a:schemeClr val="tx2">
                    <a:lumMod val="75000"/>
                  </a:schemeClr>
                </a:solidFill>
              </a:rPr>
              <a:t>Our Approach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3274AA-F6EC-408B-A1D4-01F97C785565}"/>
              </a:ext>
            </a:extLst>
          </p:cNvPr>
          <p:cNvSpPr/>
          <p:nvPr/>
        </p:nvSpPr>
        <p:spPr>
          <a:xfrm>
            <a:off x="904009" y="1003611"/>
            <a:ext cx="6173386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Expressions of Interest have been completed via Microsoft form, hyperlinked in the flyer, and participants were asked to cover the following points in their 250 words.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What is your intended target market (age of learners/ type of needs)?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What is your BIG idea and how do you know it will work?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Have you tried your idea on small scale?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Does your idea have the potential to have high impact for learners with SEND?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Does your idea have the potential to have wide impact for learners with SEND?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 the idea research informed?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Will the impact of your BIG idea be academic, social, personal or holistic (</a:t>
            </a:r>
            <a:r>
              <a:rPr kumimoji="0" lang="en-GB" b="0" i="1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covering all areas)?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Have you got any impact data?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 this a new innovation or are you looking to scale up promising practice?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6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D50F6B3-FCD5-A840-2E40-326243077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98" y="6130309"/>
            <a:ext cx="1860406" cy="6325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973AE7-4492-86F9-308E-8EBF6D330B19}"/>
              </a:ext>
            </a:extLst>
          </p:cNvPr>
          <p:cNvSpPr/>
          <p:nvPr/>
        </p:nvSpPr>
        <p:spPr>
          <a:xfrm>
            <a:off x="-814643" y="0"/>
            <a:ext cx="6444868" cy="6858000"/>
          </a:xfrm>
          <a:prstGeom prst="round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F51C8B49-080A-1FE0-6B80-5ECBB8DE2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2586" y="382659"/>
            <a:ext cx="1706451" cy="170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04C93-9E18-B0AA-F6AC-4D18D97753D0}"/>
              </a:ext>
            </a:extLst>
          </p:cNvPr>
          <p:cNvSpPr txBox="1"/>
          <p:nvPr/>
        </p:nvSpPr>
        <p:spPr>
          <a:xfrm>
            <a:off x="659484" y="1863778"/>
            <a:ext cx="349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in touch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8CDAA-5D3C-6E2B-254E-E48F24952338}"/>
              </a:ext>
            </a:extLst>
          </p:cNvPr>
          <p:cNvSpPr txBox="1"/>
          <p:nvPr/>
        </p:nvSpPr>
        <p:spPr>
          <a:xfrm>
            <a:off x="-182678" y="2600548"/>
            <a:ext cx="531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dirty="0">
                <a:solidFill>
                  <a:srgbClr val="FFFFFF"/>
                </a:solidFill>
                <a:effectLst/>
                <a:latin typeface="futura-pt"/>
              </a:rPr>
              <a:t>info@wholeschoolsend.com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BACF7-E317-4231-F9A2-3A757E73275E}"/>
              </a:ext>
            </a:extLst>
          </p:cNvPr>
          <p:cNvSpPr txBox="1"/>
          <p:nvPr/>
        </p:nvSpPr>
        <p:spPr>
          <a:xfrm>
            <a:off x="5452004" y="5524121"/>
            <a:ext cx="656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A8C9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www.wholeschoolsend.org.uk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B3D46D-DB96-B5C9-121B-AC3C1955D7F8}"/>
              </a:ext>
            </a:extLst>
          </p:cNvPr>
          <p:cNvSpPr/>
          <p:nvPr/>
        </p:nvSpPr>
        <p:spPr>
          <a:xfrm>
            <a:off x="807030" y="3833062"/>
            <a:ext cx="696970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Who Made That Twitter Bird? - The New York Times">
            <a:extLst>
              <a:ext uri="{FF2B5EF4-FFF2-40B4-BE49-F238E27FC236}">
                <a16:creationId xmlns:a16="http://schemas.microsoft.com/office/drawing/2014/main" id="{ACCB4CAC-5DBC-BEEF-6FC0-A9A5D190A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6089" r="19826" b="10534"/>
          <a:stretch/>
        </p:blipFill>
        <p:spPr bwMode="auto">
          <a:xfrm>
            <a:off x="953564" y="4039507"/>
            <a:ext cx="409779" cy="3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9C3C6DA-8859-A339-09D8-37E93BF38128}"/>
              </a:ext>
            </a:extLst>
          </p:cNvPr>
          <p:cNvSpPr/>
          <p:nvPr/>
        </p:nvSpPr>
        <p:spPr>
          <a:xfrm>
            <a:off x="855357" y="4851414"/>
            <a:ext cx="696970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6" descr="Image result for facebook">
            <a:extLst>
              <a:ext uri="{FF2B5EF4-FFF2-40B4-BE49-F238E27FC236}">
                <a16:creationId xmlns:a16="http://schemas.microsoft.com/office/drawing/2014/main" id="{D9DACC31-818B-15E8-9438-E1D216E24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13489" r="50493" b="11472"/>
          <a:stretch/>
        </p:blipFill>
        <p:spPr bwMode="auto">
          <a:xfrm>
            <a:off x="1021162" y="5008380"/>
            <a:ext cx="365360" cy="4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606D42-EDA3-C5CF-E5CC-9F0078191427}"/>
              </a:ext>
            </a:extLst>
          </p:cNvPr>
          <p:cNvSpPr txBox="1"/>
          <p:nvPr/>
        </p:nvSpPr>
        <p:spPr>
          <a:xfrm>
            <a:off x="1593905" y="3879650"/>
            <a:ext cx="348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@WholeSchoolSEND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1D1F6-5CA1-EFBD-4558-DFCDAE710FA2}"/>
              </a:ext>
            </a:extLst>
          </p:cNvPr>
          <p:cNvSpPr txBox="1"/>
          <p:nvPr/>
        </p:nvSpPr>
        <p:spPr>
          <a:xfrm>
            <a:off x="1650534" y="4988153"/>
            <a:ext cx="348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 School SEND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8B6747-7857-CF33-C6F4-5461DF4AE00C}"/>
              </a:ext>
            </a:extLst>
          </p:cNvPr>
          <p:cNvSpPr/>
          <p:nvPr/>
        </p:nvSpPr>
        <p:spPr>
          <a:xfrm>
            <a:off x="869516" y="5893453"/>
            <a:ext cx="696970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3FDFCF-1672-0477-4E46-CEBB8C67C1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807" t="35185" r="13291" b="35185"/>
          <a:stretch/>
        </p:blipFill>
        <p:spPr>
          <a:xfrm>
            <a:off x="1035321" y="6069068"/>
            <a:ext cx="372542" cy="37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DFF097-0431-C48F-CB79-29AB9FF2477E}"/>
              </a:ext>
            </a:extLst>
          </p:cNvPr>
          <p:cNvSpPr txBox="1"/>
          <p:nvPr/>
        </p:nvSpPr>
        <p:spPr>
          <a:xfrm>
            <a:off x="1650534" y="6057768"/>
            <a:ext cx="348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 School SEND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C09CF-EDEC-C223-6A50-A42D51645413}"/>
              </a:ext>
            </a:extLst>
          </p:cNvPr>
          <p:cNvSpPr txBox="1"/>
          <p:nvPr/>
        </p:nvSpPr>
        <p:spPr>
          <a:xfrm>
            <a:off x="6340441" y="1055997"/>
            <a:ext cx="47923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2A88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out more and join our member community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37D9A0-91CA-E75F-64E9-A28576F36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1015" y="3318361"/>
            <a:ext cx="1851221" cy="18512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94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2C89-3B9F-CA47-B828-93DF37C4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3646F"/>
                </a:solidFill>
              </a:rPr>
              <a:t>Online Units</a:t>
            </a:r>
          </a:p>
          <a:p>
            <a:r>
              <a:rPr lang="en-GB" sz="3600" b="1" dirty="0">
                <a:solidFill>
                  <a:srgbClr val="03646F"/>
                </a:solidFill>
              </a:rPr>
              <a:t>Professional Development Groups.</a:t>
            </a:r>
          </a:p>
          <a:p>
            <a:r>
              <a:rPr lang="en-GB" sz="3600" b="1" dirty="0">
                <a:solidFill>
                  <a:srgbClr val="03646F"/>
                </a:solidFill>
              </a:rPr>
              <a:t>University of Derby- Lesson Study.</a:t>
            </a:r>
          </a:p>
          <a:p>
            <a:r>
              <a:rPr lang="en-GB" sz="3600" b="1" dirty="0">
                <a:solidFill>
                  <a:srgbClr val="03646F"/>
                </a:solidFill>
              </a:rPr>
              <a:t>Innovation for SEND - What’s the BIG Idea?</a:t>
            </a:r>
          </a:p>
          <a:p>
            <a:endParaRPr lang="en-GB" sz="3600" b="1" dirty="0">
              <a:solidFill>
                <a:srgbClr val="03646F"/>
              </a:solidFill>
            </a:endParaRPr>
          </a:p>
          <a:p>
            <a:endParaRPr lang="en-GB" sz="3600" b="1" dirty="0">
              <a:solidFill>
                <a:srgbClr val="0364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1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721-044B-2F0C-0EFB-FCE043CD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Online SEND CPD Units &amp; Live Sessions</a:t>
            </a:r>
            <a:br>
              <a:rPr lang="en-GB" dirty="0"/>
            </a:b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https://www.wholeschoolsend.org.uk/page/online-cpd-units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3AFDC5-FFB3-0AE9-80EC-9465DC7C2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0236" y="1360163"/>
            <a:ext cx="7171195" cy="4831657"/>
          </a:xfrm>
        </p:spPr>
      </p:pic>
    </p:spTree>
    <p:extLst>
      <p:ext uri="{BB962C8B-B14F-4D97-AF65-F5344CB8AC3E}">
        <p14:creationId xmlns:p14="http://schemas.microsoft.com/office/powerpoint/2010/main" val="334472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EF3E98-CC53-CE93-5432-14A0176C9049}"/>
              </a:ext>
            </a:extLst>
          </p:cNvPr>
          <p:cNvGrpSpPr/>
          <p:nvPr/>
        </p:nvGrpSpPr>
        <p:grpSpPr>
          <a:xfrm>
            <a:off x="2498963" y="228600"/>
            <a:ext cx="7772399" cy="5599335"/>
            <a:chOff x="1551710" y="332507"/>
            <a:chExt cx="7772399" cy="5599335"/>
          </a:xfrm>
        </p:grpSpPr>
        <p:pic>
          <p:nvPicPr>
            <p:cNvPr id="1030" name="Picture 1">
              <a:extLst>
                <a:ext uri="{FF2B5EF4-FFF2-40B4-BE49-F238E27FC236}">
                  <a16:creationId xmlns:a16="http://schemas.microsoft.com/office/drawing/2014/main" id="{B09F4CC4-10D6-561F-51AF-CA9B2126A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710" y="332509"/>
              <a:ext cx="2403762" cy="277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2">
              <a:extLst>
                <a:ext uri="{FF2B5EF4-FFF2-40B4-BE49-F238E27FC236}">
                  <a16:creationId xmlns:a16="http://schemas.microsoft.com/office/drawing/2014/main" id="{E020F0D6-8010-B528-1494-0A31E9D73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55" y="332508"/>
              <a:ext cx="2382209" cy="277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3">
              <a:extLst>
                <a:ext uri="{FF2B5EF4-FFF2-40B4-BE49-F238E27FC236}">
                  <a16:creationId xmlns:a16="http://schemas.microsoft.com/office/drawing/2014/main" id="{0973F0B0-BE1C-EECD-38EE-3811291E9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047" y="332507"/>
              <a:ext cx="2640062" cy="278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4">
              <a:extLst>
                <a:ext uri="{FF2B5EF4-FFF2-40B4-BE49-F238E27FC236}">
                  <a16:creationId xmlns:a16="http://schemas.microsoft.com/office/drawing/2014/main" id="{2A63FF68-D36F-6C6C-E112-3F40F0EE5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710" y="3214689"/>
              <a:ext cx="2402650" cy="269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5">
              <a:extLst>
                <a:ext uri="{FF2B5EF4-FFF2-40B4-BE49-F238E27FC236}">
                  <a16:creationId xmlns:a16="http://schemas.microsoft.com/office/drawing/2014/main" id="{128133E4-1916-39E6-0ABE-E94109559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738" y="3214689"/>
              <a:ext cx="2598363" cy="269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6">
              <a:extLst>
                <a:ext uri="{FF2B5EF4-FFF2-40B4-BE49-F238E27FC236}">
                  <a16:creationId xmlns:a16="http://schemas.microsoft.com/office/drawing/2014/main" id="{FBF3D237-B373-6228-7309-B82D21F9D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960" y="3175939"/>
              <a:ext cx="2474149" cy="275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7">
            <a:extLst>
              <a:ext uri="{FF2B5EF4-FFF2-40B4-BE49-F238E27FC236}">
                <a16:creationId xmlns:a16="http://schemas.microsoft.com/office/drawing/2014/main" id="{CC6EC833-C6B4-845B-9F54-F65B6EE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44A0833-B865-0513-8B38-E4708EAA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86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64BFFB-8C12-631B-99E2-99DAE9B4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06020"/>
            <a:ext cx="9025642" cy="60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56F-1640-E547-FA1C-8C93ED63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3646F"/>
                </a:solidFill>
              </a:rPr>
              <a:t>New session just launched.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9B64D1-8882-A6F2-8094-A90006791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080092"/>
              </p:ext>
            </p:extLst>
          </p:nvPr>
        </p:nvGraphicFramePr>
        <p:xfrm>
          <a:off x="1194955" y="1851280"/>
          <a:ext cx="9414163" cy="3980544"/>
        </p:xfrm>
        <a:graphic>
          <a:graphicData uri="http://schemas.openxmlformats.org/drawingml/2006/table">
            <a:tbl>
              <a:tblPr/>
              <a:tblGrid>
                <a:gridCol w="9414163">
                  <a:extLst>
                    <a:ext uri="{9D8B030D-6E8A-4147-A177-3AD203B41FA5}">
                      <a16:colId xmlns:a16="http://schemas.microsoft.com/office/drawing/2014/main" val="4241840503"/>
                    </a:ext>
                  </a:extLst>
                </a:gridCol>
              </a:tblGrid>
              <a:tr h="507457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Exploring focussed support for language and communication​</a:t>
                      </a:r>
                      <a:endParaRPr lang="en-GB" sz="2400" b="0" i="0" dirty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49429"/>
                  </a:ext>
                </a:extLst>
              </a:tr>
              <a:tr h="518967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Identifying specific communication needs​</a:t>
                      </a:r>
                      <a:endParaRPr lang="en-GB" sz="2400" b="0" i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90935"/>
                  </a:ext>
                </a:extLst>
              </a:tr>
              <a:tr h="518967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Creating opportunities for effective interactions​</a:t>
                      </a:r>
                      <a:endParaRPr lang="en-GB" sz="2400" b="0" i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3528"/>
                  </a:ext>
                </a:extLst>
              </a:tr>
              <a:tr h="518967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Creating a communication supportive environment​</a:t>
                      </a:r>
                      <a:endParaRPr lang="en-GB" sz="2400" b="0" i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91673"/>
                  </a:ext>
                </a:extLst>
              </a:tr>
              <a:tr h="518967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Understanding behaviour as communication​</a:t>
                      </a:r>
                      <a:endParaRPr lang="en-GB" sz="2400" b="0" i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63539"/>
                  </a:ext>
                </a:extLst>
              </a:tr>
              <a:tr h="638729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1" dirty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Experiences affect development, intersectionality*</a:t>
                      </a:r>
                      <a:r>
                        <a:rPr lang="en-GB" sz="2400" b="0" i="0" dirty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2400" b="0" i="0" dirty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61248"/>
                  </a:ext>
                </a:extLst>
              </a:tr>
              <a:tr h="758490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1" dirty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Anxiety –supporting a calm, alert state – emotional regulation*</a:t>
                      </a:r>
                      <a:r>
                        <a:rPr lang="en-GB" sz="2400" b="0" i="0" dirty="0">
                          <a:solidFill>
                            <a:srgbClr val="03646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2400" b="0" i="0" dirty="0">
                        <a:solidFill>
                          <a:srgbClr val="03646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05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9908-9DC0-B0B1-1119-E658AE92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3646F"/>
                </a:solidFill>
              </a:rPr>
              <a:t>Professional Development Groups.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C2C53-6B6A-FD9C-932D-921010B6B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3646F"/>
                </a:solidFill>
              </a:rPr>
              <a:t>Expression Of Interest via the Whole School SEND website</a:t>
            </a:r>
          </a:p>
          <a:p>
            <a:r>
              <a:rPr lang="en-GB" sz="3200" dirty="0">
                <a:solidFill>
                  <a:srgbClr val="03646F"/>
                </a:solidFill>
              </a:rPr>
              <a:t>Recruiting for groups from Easter 23.</a:t>
            </a:r>
          </a:p>
          <a:p>
            <a:r>
              <a:rPr lang="en-GB" sz="3200" dirty="0">
                <a:solidFill>
                  <a:srgbClr val="03646F"/>
                </a:solidFill>
              </a:rPr>
              <a:t>Regional &amp; National depending on focus.</a:t>
            </a:r>
          </a:p>
        </p:txBody>
      </p:sp>
    </p:spTree>
    <p:extLst>
      <p:ext uri="{BB962C8B-B14F-4D97-AF65-F5344CB8AC3E}">
        <p14:creationId xmlns:p14="http://schemas.microsoft.com/office/powerpoint/2010/main" val="350281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B15EB-34C8-3E39-2CE0-39E8A87EB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556792"/>
            <a:ext cx="12192000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795" y="4907091"/>
            <a:ext cx="7844408" cy="91653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University of Derby-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Action Research and Lesson Study for ISEND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590" y="4965881"/>
            <a:ext cx="9982815" cy="1011044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Dr </a:t>
            </a:r>
            <a:r>
              <a:rPr lang="en-GB" dirty="0" err="1"/>
              <a:t>Geraldene</a:t>
            </a:r>
            <a:r>
              <a:rPr lang="en-GB" dirty="0"/>
              <a:t> </a:t>
            </a:r>
            <a:r>
              <a:rPr lang="en-GB" dirty="0" err="1"/>
              <a:t>Codina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g.codina@derby.ac.uk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25AF-CF55-4A3B-9FA0-DEE3FD66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68" y="282804"/>
            <a:ext cx="11291063" cy="5580668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Innovation for SEND</a:t>
            </a:r>
            <a:br>
              <a:rPr lang="en-GB" b="1" dirty="0"/>
            </a:br>
            <a:r>
              <a:rPr lang="en-GB" b="1" dirty="0"/>
              <a:t>What’s the BIG Idea?</a:t>
            </a:r>
            <a:br>
              <a:rPr lang="en-GB" b="1" dirty="0"/>
            </a:br>
            <a:r>
              <a:rPr lang="en-GB" sz="4400" b="1" dirty="0">
                <a:solidFill>
                  <a:schemeClr val="tx2">
                    <a:lumMod val="75000"/>
                  </a:schemeClr>
                </a:solidFill>
              </a:rPr>
              <a:t>Aim &amp; Intention</a:t>
            </a:r>
            <a:br>
              <a:rPr lang="en-GB" sz="4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BIG (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old,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nspirational &amp;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round-breaking) Idea for SEND?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plan is to enable participants to package and share their BIG ideas for SEND, enabling promising, small-scale, valuable, local initiatives within schools and FE College to be widely disseminated and (where possible) scaled to meet the needs of more children and young people.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F64EA-33A0-4788-B782-C5DF5A0E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58" r="48513"/>
          <a:stretch/>
        </p:blipFill>
        <p:spPr>
          <a:xfrm>
            <a:off x="2426339" y="5704967"/>
            <a:ext cx="1496880" cy="1199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3F252-D839-4753-AE90-2C2CA2872E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18" r="25896"/>
          <a:stretch/>
        </p:blipFill>
        <p:spPr>
          <a:xfrm>
            <a:off x="7703126" y="5750997"/>
            <a:ext cx="1496880" cy="11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3636"/>
      </p:ext>
    </p:extLst>
  </p:cSld>
  <p:clrMapOvr>
    <a:masterClrMapping/>
  </p:clrMapOvr>
</p:sld>
</file>

<file path=ppt/theme/theme1.xml><?xml version="1.0" encoding="utf-8"?>
<a:theme xmlns:a="http://schemas.openxmlformats.org/drawingml/2006/main" name="WSS theme">
  <a:themeElements>
    <a:clrScheme name="WS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C96"/>
      </a:accent1>
      <a:accent2>
        <a:srgbClr val="DB3535"/>
      </a:accent2>
      <a:accent3>
        <a:srgbClr val="4ABE7E"/>
      </a:accent3>
      <a:accent4>
        <a:srgbClr val="61C1CB"/>
      </a:accent4>
      <a:accent5>
        <a:srgbClr val="5CB60A"/>
      </a:accent5>
      <a:accent6>
        <a:srgbClr val="F0AB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 2022 PPT template v1" id="{9BB899FC-82F9-4EAF-A48B-0B7549714EEB}" vid="{EFDEE028-E427-4824-9FEF-0E120C67EC08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THWAYS INFOGRAPHIC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SS theme">
  <a:themeElements>
    <a:clrScheme name="WS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C96"/>
      </a:accent1>
      <a:accent2>
        <a:srgbClr val="DB3535"/>
      </a:accent2>
      <a:accent3>
        <a:srgbClr val="4ABE7E"/>
      </a:accent3>
      <a:accent4>
        <a:srgbClr val="61C1CB"/>
      </a:accent4>
      <a:accent5>
        <a:srgbClr val="5CB60A"/>
      </a:accent5>
      <a:accent6>
        <a:srgbClr val="F0AB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 2022 PPT template v1" id="{9BB899FC-82F9-4EAF-A48B-0B7549714EEB}" vid="{EFDEE028-E427-4824-9FEF-0E120C67EC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85ff97-8c00-4afd-898e-c92605ca5b53">
      <UserInfo>
        <DisplayName>Malcolm Reeve</DisplayName>
        <AccountId>63</AccountId>
        <AccountType/>
      </UserInfo>
      <UserInfo>
        <DisplayName>Amanda Wright</DisplayName>
        <AccountId>1130</AccountId>
        <AccountType/>
      </UserInfo>
    </SharedWithUsers>
    <TaxCatchAll xmlns="6285ff97-8c00-4afd-898e-c92605ca5b53" xsi:nil="true"/>
    <lcf76f155ced4ddcb4097134ff3c332f xmlns="8acd32bd-fdff-43ba-97da-66b7b0d1e72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54DCF7A50DC4E92835BCDF3A6A589" ma:contentTypeVersion="16" ma:contentTypeDescription="Create a new document." ma:contentTypeScope="" ma:versionID="084f14574205b01e2f45dd60c1cca420">
  <xsd:schema xmlns:xsd="http://www.w3.org/2001/XMLSchema" xmlns:xs="http://www.w3.org/2001/XMLSchema" xmlns:p="http://schemas.microsoft.com/office/2006/metadata/properties" xmlns:ns2="8acd32bd-fdff-43ba-97da-66b7b0d1e724" xmlns:ns3="6285ff97-8c00-4afd-898e-c92605ca5b53" targetNamespace="http://schemas.microsoft.com/office/2006/metadata/properties" ma:root="true" ma:fieldsID="a49bdc7d67bddb065a7a25d724e001c4" ns2:_="" ns3:_="">
    <xsd:import namespace="8acd32bd-fdff-43ba-97da-66b7b0d1e724"/>
    <xsd:import namespace="6285ff97-8c00-4afd-898e-c92605ca5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d32bd-fdff-43ba-97da-66b7b0d1e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eda33-df78-43eb-aeae-47f7c35e74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5ff97-8c00-4afd-898e-c92605ca5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ee7fd1-c6d8-4513-aae9-cda2130646e6}" ma:internalName="TaxCatchAll" ma:showField="CatchAllData" ma:web="6285ff97-8c00-4afd-898e-c92605ca5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B5DBD-7214-4AE2-858D-6840F6ACF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C2CFF-BAEB-4AC3-B4B3-02666D263912}">
  <ds:schemaRefs>
    <ds:schemaRef ds:uri="http://purl.org/dc/elements/1.1/"/>
    <ds:schemaRef ds:uri="http://schemas.openxmlformats.org/package/2006/metadata/core-properties"/>
    <ds:schemaRef ds:uri="http://purl.org/dc/terms/"/>
    <ds:schemaRef ds:uri="6285ff97-8c00-4afd-898e-c92605ca5b53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acd32bd-fdff-43ba-97da-66b7b0d1e7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664971-2CA2-435E-8447-F4E33BF77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cd32bd-fdff-43ba-97da-66b7b0d1e724"/>
    <ds:schemaRef ds:uri="6285ff97-8c00-4afd-898e-c92605ca5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WSS 2022 PPT template v1</Template>
  <TotalTime>3362</TotalTime>
  <Words>538</Words>
  <Application>Microsoft Office PowerPoint</Application>
  <PresentationFormat>Widescreen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futura-pt</vt:lpstr>
      <vt:lpstr>WSS theme</vt:lpstr>
      <vt:lpstr>title page</vt:lpstr>
      <vt:lpstr>PATHWAYS INFOGRAPHIC BACKGROUND</vt:lpstr>
      <vt:lpstr>1_WSS theme</vt:lpstr>
      <vt:lpstr>Whole School SEND:  Feb 23 Update </vt:lpstr>
      <vt:lpstr>PowerPoint Presentation</vt:lpstr>
      <vt:lpstr>Online SEND CPD Units &amp; Live Sessions https://www.wholeschoolsend.org.uk/page/online-cpd-units  </vt:lpstr>
      <vt:lpstr>PowerPoint Presentation</vt:lpstr>
      <vt:lpstr>PowerPoint Presentation</vt:lpstr>
      <vt:lpstr>New session just launched.  </vt:lpstr>
      <vt:lpstr>Professional Development Groups.</vt:lpstr>
      <vt:lpstr>University of Derby- Action Research and Lesson Study for ISEND </vt:lpstr>
      <vt:lpstr>Innovation for SEND What’s the BIG Idea? Aim &amp; Intention What’s the BIG (Bold, Inspirational &amp; Ground-breaking) Idea for SEND?  The project plan is to enable participants to package and share their BIG ideas for SEND, enabling promising, small-scale, valuable, local initiatives within schools and FE College to be widely disseminated and (where possible) scaled to meet the needs of more children and young people.  </vt:lpstr>
      <vt:lpstr>Aim &amp; Intention (continued)</vt:lpstr>
      <vt:lpstr>Our Approach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this Whole School SEND webinar!</dc:title>
  <dc:creator>Amanda Wright</dc:creator>
  <cp:lastModifiedBy>Nicola Carter</cp:lastModifiedBy>
  <cp:revision>15</cp:revision>
  <dcterms:created xsi:type="dcterms:W3CDTF">2022-06-09T13:09:22Z</dcterms:created>
  <dcterms:modified xsi:type="dcterms:W3CDTF">2023-02-20T17:58:35Z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0x010100E6954DCF7A50DC4E92835BCDF3A6A589</vt:lpwstr>
  </property>
  <property fmtid="{D5CDD505-2E9C-101B-9397-08002B2CF9AE}" pid="3" name="MediaServiceImageTags">
    <vt:lpwstr/>
  </property>
</Properties>
</file>