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9" r:id="rId2"/>
    <p:sldId id="417" r:id="rId3"/>
    <p:sldId id="426" r:id="rId4"/>
    <p:sldId id="428" r:id="rId5"/>
    <p:sldId id="429" r:id="rId6"/>
    <p:sldId id="430" r:id="rId7"/>
    <p:sldId id="431" r:id="rId8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C9A677-A413-453D-8F91-A5E7C2ADF6AC}" v="5" dt="2022-05-06T10:10:45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62956" autoAdjust="0"/>
  </p:normalViewPr>
  <p:slideViewPr>
    <p:cSldViewPr>
      <p:cViewPr varScale="1">
        <p:scale>
          <a:sx n="56" d="100"/>
          <a:sy n="56" d="100"/>
        </p:scale>
        <p:origin x="1869" y="2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F7AE9-F3ED-4AAF-AEA5-6F15FFFF7A3A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0E1C-0829-4A6D-8F0C-AD806A980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979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83FD8-ED50-4FE7-89FD-5F27D8E090B5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BFAE-FCC8-4DC5-AD50-30A385AF3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1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458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05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834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75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https://www.leadtshublincs.co.uk/calendar/?calid=1,2,5,11,10,7,8,9,13&amp;pid=39&amp;viewid=1&amp;event=288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898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https://www.leadtshublincs.co.uk/calendar/?calid=1,2,5,11,10,7,8,9,13&amp;pid=39&amp;viewid=1&amp;event=241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42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Languages - https://www.leadtshublincs.co.uk/calendar/?calid=1,2,5,11,10,7,8,9,13&amp;pid=39&amp;viewid=1&amp;event=226</a:t>
            </a:r>
          </a:p>
          <a:p>
            <a:endParaRPr lang="en-GB" dirty="0"/>
          </a:p>
          <a:p>
            <a:r>
              <a:rPr lang="en-GB" dirty="0"/>
              <a:t>Primary History - https://www.leadtshublincs.co.uk/calendar/?calid=1,2,5,11,10,7,8,9,13&amp;pid=39&amp;viewid=1&amp;event=224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53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076"/>
            <a:ext cx="9144000" cy="17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24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8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6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9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6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68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1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FCF2-B241-4853-8E36-CA7BF32F67A8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30933"/>
            <a:ext cx="1878206" cy="738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86" y="302094"/>
            <a:ext cx="1872208" cy="6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82" y="10294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41" y="264289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251520" y="280083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539552" y="2301603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L.E.A.D. Teaching School </a:t>
            </a:r>
            <a:r>
              <a:rPr lang="en-US" sz="2800" dirty="0" err="1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2800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1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Graduated Approach – Spring term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45669" t="45100" r="40550" b="45100"/>
          <a:stretch/>
        </p:blipFill>
        <p:spPr>
          <a:xfrm>
            <a:off x="2854183" y="129381"/>
            <a:ext cx="3423215" cy="1369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6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896708" y="493686"/>
            <a:ext cx="1099654" cy="1081845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ITT</a:t>
            </a:r>
            <a:endParaRPr lang="en-GB" sz="1400" b="1" dirty="0"/>
          </a:p>
        </p:txBody>
      </p:sp>
      <p:sp>
        <p:nvSpPr>
          <p:cNvPr id="20" name="Oval 19"/>
          <p:cNvSpPr/>
          <p:nvPr/>
        </p:nvSpPr>
        <p:spPr>
          <a:xfrm>
            <a:off x="3238409" y="493686"/>
            <a:ext cx="1099654" cy="104773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30569" t="43273" r="61551" b="42719"/>
          <a:stretch/>
        </p:blipFill>
        <p:spPr>
          <a:xfrm>
            <a:off x="4499992" y="332655"/>
            <a:ext cx="1224136" cy="122413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30881" t="47609" r="61783" b="38826"/>
          <a:stretch/>
        </p:blipFill>
        <p:spPr>
          <a:xfrm>
            <a:off x="7272948" y="380180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7" name="Picture 2" descr="C:\Users\stag010.WSTHU\Pictures\New folder\Super Hub\logo\npq 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14" y="292956"/>
            <a:ext cx="1205144" cy="1161053"/>
          </a:xfrm>
          <a:prstGeom prst="ellipse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16138" t="43700" r="69293" b="42300"/>
          <a:stretch/>
        </p:blipFill>
        <p:spPr>
          <a:xfrm>
            <a:off x="88083" y="703645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1815744" y="98504"/>
            <a:ext cx="4127277" cy="1872208"/>
          </a:xfrm>
          <a:prstGeom prst="donut">
            <a:avLst>
              <a:gd name="adj" fmla="val 22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87372" y="2047894"/>
            <a:ext cx="7589870" cy="62646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solidFill>
                  <a:schemeClr val="bg1"/>
                </a:solidFill>
              </a:rPr>
              <a:t>Overall 244 schools working with the Hub ( 67%)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87372" y="2790014"/>
            <a:ext cx="7589870" cy="40679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ITT-  reforms still on track for 2024- </a:t>
            </a:r>
            <a:r>
              <a:rPr lang="en-GB" sz="2400" i="1" dirty="0">
                <a:solidFill>
                  <a:schemeClr val="tx1"/>
                </a:solidFill>
              </a:rPr>
              <a:t>Teaching School Hub is a key strategic partner. Working with the SCITT to explore the transition to ECF and the curriculum map.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ECF- </a:t>
            </a:r>
            <a:r>
              <a:rPr lang="en-GB" sz="2400" i="1" dirty="0">
                <a:solidFill>
                  <a:schemeClr val="tx1"/>
                </a:solidFill>
              </a:rPr>
              <a:t>Visited by </a:t>
            </a:r>
            <a:r>
              <a:rPr lang="en-GB" sz="2400" i="1" dirty="0" err="1">
                <a:solidFill>
                  <a:schemeClr val="tx1"/>
                </a:solidFill>
              </a:rPr>
              <a:t>DfE</a:t>
            </a:r>
            <a:r>
              <a:rPr lang="en-GB" sz="2400" i="1" dirty="0">
                <a:solidFill>
                  <a:schemeClr val="tx1"/>
                </a:solidFill>
              </a:rPr>
              <a:t>/ QA team have conducted 12 observations. </a:t>
            </a:r>
            <a:r>
              <a:rPr lang="en-GB" sz="2400" b="1" i="1" dirty="0">
                <a:solidFill>
                  <a:schemeClr val="tx1"/>
                </a:solidFill>
              </a:rPr>
              <a:t>Participant feedback:</a:t>
            </a:r>
          </a:p>
          <a:p>
            <a:r>
              <a:rPr lang="en-GB" sz="2400" i="1" dirty="0">
                <a:solidFill>
                  <a:schemeClr val="tx1"/>
                </a:solidFill>
              </a:rPr>
              <a:t>    96% Good 66% Excellent  (adaptations made from 21/22)</a:t>
            </a:r>
          </a:p>
          <a:p>
            <a:endParaRPr lang="en-GB" sz="2400" i="1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7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896708" y="493686"/>
            <a:ext cx="1099654" cy="1081845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ITT</a:t>
            </a:r>
            <a:endParaRPr lang="en-GB" sz="1400" b="1" dirty="0"/>
          </a:p>
        </p:txBody>
      </p:sp>
      <p:sp>
        <p:nvSpPr>
          <p:cNvPr id="20" name="Oval 19"/>
          <p:cNvSpPr/>
          <p:nvPr/>
        </p:nvSpPr>
        <p:spPr>
          <a:xfrm>
            <a:off x="3238409" y="493686"/>
            <a:ext cx="1099654" cy="104773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30569" t="43273" r="61551" b="42719"/>
          <a:stretch/>
        </p:blipFill>
        <p:spPr>
          <a:xfrm>
            <a:off x="4499992" y="332655"/>
            <a:ext cx="1224136" cy="122413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30881" t="47609" r="61783" b="38826"/>
          <a:stretch/>
        </p:blipFill>
        <p:spPr>
          <a:xfrm>
            <a:off x="7272948" y="380180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7" name="Picture 2" descr="C:\Users\stag010.WSTHU\Pictures\New folder\Super Hub\logo\npq 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14" y="292956"/>
            <a:ext cx="1205144" cy="1161053"/>
          </a:xfrm>
          <a:prstGeom prst="ellipse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16138" t="43700" r="69293" b="42300"/>
          <a:stretch/>
        </p:blipFill>
        <p:spPr>
          <a:xfrm>
            <a:off x="88083" y="703645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5935775" y="188640"/>
            <a:ext cx="1386891" cy="1386891"/>
          </a:xfrm>
          <a:prstGeom prst="donut">
            <a:avLst>
              <a:gd name="adj" fmla="val 4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67738" y="1947695"/>
            <a:ext cx="7589870" cy="39513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Expecting Ofsted to validate the lead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97% pass rate cohort 1 / Cohort 2 completed summative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NPQ- Visited by EDT/ QA team have conducted 10 observations. </a:t>
            </a:r>
            <a:r>
              <a:rPr lang="en-GB" sz="2400" b="1" dirty="0">
                <a:solidFill>
                  <a:schemeClr val="tx1"/>
                </a:solidFill>
              </a:rPr>
              <a:t>Participant feedback:</a:t>
            </a:r>
          </a:p>
          <a:p>
            <a:r>
              <a:rPr lang="en-GB" sz="2400" i="1" dirty="0">
                <a:solidFill>
                  <a:schemeClr val="tx1"/>
                </a:solidFill>
              </a:rPr>
              <a:t>    98% Good 61% Excellent  ( adaptations made from 21/22)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Alumni groups: </a:t>
            </a:r>
            <a:r>
              <a:rPr lang="en-GB" dirty="0">
                <a:solidFill>
                  <a:schemeClr val="tx1"/>
                </a:solidFill>
              </a:rPr>
              <a:t>Continue the learning / maintain the development of skills and knowledge / sustain the network of specialists so as to support each other with the challenges faced.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 err="1">
                <a:solidFill>
                  <a:schemeClr val="tx1"/>
                </a:solidFill>
              </a:rPr>
              <a:t>DfE</a:t>
            </a:r>
            <a:r>
              <a:rPr lang="en-GB" sz="2400" i="1" dirty="0">
                <a:solidFill>
                  <a:schemeClr val="tx1"/>
                </a:solidFill>
              </a:rPr>
              <a:t> NPQ report findings – communication about revised NPS</a:t>
            </a:r>
          </a:p>
          <a:p>
            <a:endParaRPr lang="en-GB" sz="2400" i="1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7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896708" y="493686"/>
            <a:ext cx="1099654" cy="1081845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ITT</a:t>
            </a:r>
            <a:endParaRPr lang="en-GB" sz="1400" b="1" dirty="0"/>
          </a:p>
        </p:txBody>
      </p:sp>
      <p:sp>
        <p:nvSpPr>
          <p:cNvPr id="20" name="Oval 19"/>
          <p:cNvSpPr/>
          <p:nvPr/>
        </p:nvSpPr>
        <p:spPr>
          <a:xfrm>
            <a:off x="3238409" y="493686"/>
            <a:ext cx="1099654" cy="104773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AB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30569" t="43273" r="61551" b="42719"/>
          <a:stretch/>
        </p:blipFill>
        <p:spPr>
          <a:xfrm>
            <a:off x="4499992" y="332655"/>
            <a:ext cx="1224136" cy="122413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30881" t="47609" r="61783" b="38826"/>
          <a:stretch/>
        </p:blipFill>
        <p:spPr>
          <a:xfrm>
            <a:off x="7272948" y="380180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7" name="Picture 2" descr="C:\Users\stag010.WSTHU\Pictures\New folder\Super Hub\logo\npq 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712" y="336801"/>
            <a:ext cx="1205144" cy="1161053"/>
          </a:xfrm>
          <a:prstGeom prst="ellipse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16138" t="43700" r="69293" b="42300"/>
          <a:stretch/>
        </p:blipFill>
        <p:spPr>
          <a:xfrm>
            <a:off x="88083" y="703645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7126576" y="233466"/>
            <a:ext cx="1386891" cy="1386891"/>
          </a:xfrm>
          <a:prstGeom prst="donut">
            <a:avLst>
              <a:gd name="adj" fmla="val 4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9018" y="1799016"/>
            <a:ext cx="8261947" cy="43476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Protected Characteristics: 75 schools/Programme of support around EDI – newsletters / resources on website / key speakers to support schools with working to develop their provision and culture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Ofsted Call- 115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Newsletters- Resources and recordings- see link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QA and facilitator training for all CPD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Cost to a minimum for CPD in current climate e.g. 2 places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Signposting/Responding to needs- Writing Programme e.g. additional modules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tx1"/>
                </a:solidFill>
              </a:rPr>
              <a:t>13</a:t>
            </a:r>
            <a:r>
              <a:rPr lang="en-GB" sz="2400" i="1" baseline="30000" dirty="0">
                <a:solidFill>
                  <a:schemeClr val="tx1"/>
                </a:solidFill>
              </a:rPr>
              <a:t>th</a:t>
            </a:r>
            <a:r>
              <a:rPr lang="en-GB" sz="2400" i="1" dirty="0">
                <a:solidFill>
                  <a:schemeClr val="tx1"/>
                </a:solidFill>
              </a:rPr>
              <a:t> October 2023- Leadership Conference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i="1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2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30881" t="47609" r="61783" b="38826"/>
          <a:stretch/>
        </p:blipFill>
        <p:spPr>
          <a:xfrm>
            <a:off x="7272948" y="380180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6138" t="43700" r="69293" b="42300"/>
          <a:stretch/>
        </p:blipFill>
        <p:spPr>
          <a:xfrm>
            <a:off x="88083" y="703645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7126576" y="233466"/>
            <a:ext cx="1386891" cy="1386891"/>
          </a:xfrm>
          <a:prstGeom prst="donut">
            <a:avLst>
              <a:gd name="adj" fmla="val 4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704" y="1645685"/>
            <a:ext cx="7126576" cy="440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30881" t="47609" r="61783" b="38826"/>
          <a:stretch/>
        </p:blipFill>
        <p:spPr>
          <a:xfrm>
            <a:off x="7272948" y="380180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6138" t="43700" r="69293" b="42300"/>
          <a:stretch/>
        </p:blipFill>
        <p:spPr>
          <a:xfrm>
            <a:off x="88083" y="703645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7126576" y="233466"/>
            <a:ext cx="1386891" cy="1386891"/>
          </a:xfrm>
          <a:prstGeom prst="donut">
            <a:avLst>
              <a:gd name="adj" fmla="val 4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3612" y="566737"/>
            <a:ext cx="4676775" cy="5724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847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85476" y="6024168"/>
            <a:ext cx="9361040" cy="100811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285476" y="819303"/>
            <a:ext cx="9105948" cy="632780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6138" t="43700" r="69293" b="42300"/>
          <a:stretch/>
        </p:blipFill>
        <p:spPr>
          <a:xfrm>
            <a:off x="426173" y="161248"/>
            <a:ext cx="1598578" cy="864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Donut 22"/>
          <p:cNvSpPr/>
          <p:nvPr/>
        </p:nvSpPr>
        <p:spPr>
          <a:xfrm>
            <a:off x="7126576" y="233466"/>
            <a:ext cx="1386891" cy="1386891"/>
          </a:xfrm>
          <a:prstGeom prst="donut">
            <a:avLst>
              <a:gd name="adj" fmla="val 4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3" y="1135693"/>
            <a:ext cx="4157109" cy="56883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005" y="1088851"/>
            <a:ext cx="4086225" cy="57245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30881" t="47609" r="61783" b="38826"/>
          <a:stretch/>
        </p:blipFill>
        <p:spPr>
          <a:xfrm>
            <a:off x="7277191" y="389535"/>
            <a:ext cx="1085659" cy="112908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0295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5147</TotalTime>
  <Words>381</Words>
  <Application>Microsoft Office PowerPoint</Application>
  <PresentationFormat>On-screen Show (4:3)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Parker</dc:creator>
  <cp:lastModifiedBy>Nicola Carter</cp:lastModifiedBy>
  <cp:revision>188</cp:revision>
  <cp:lastPrinted>2022-06-20T16:18:45Z</cp:lastPrinted>
  <dcterms:created xsi:type="dcterms:W3CDTF">2021-05-11T11:48:08Z</dcterms:created>
  <dcterms:modified xsi:type="dcterms:W3CDTF">2023-02-21T13:18:44Z</dcterms:modified>
</cp:coreProperties>
</file>