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5" r:id="rId4"/>
    <p:sldMasterId id="2147483677" r:id="rId5"/>
  </p:sldMasterIdLst>
  <p:notesMasterIdLst>
    <p:notesMasterId r:id="rId40"/>
  </p:notesMasterIdLst>
  <p:handoutMasterIdLst>
    <p:handoutMasterId r:id="rId41"/>
  </p:handoutMasterIdLst>
  <p:sldIdLst>
    <p:sldId id="279" r:id="rId6"/>
    <p:sldId id="431" r:id="rId7"/>
    <p:sldId id="433" r:id="rId8"/>
    <p:sldId id="429" r:id="rId9"/>
    <p:sldId id="426" r:id="rId10"/>
    <p:sldId id="408" r:id="rId11"/>
    <p:sldId id="434" r:id="rId12"/>
    <p:sldId id="430" r:id="rId13"/>
    <p:sldId id="436" r:id="rId14"/>
    <p:sldId id="437" r:id="rId15"/>
    <p:sldId id="435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9A677-A413-453D-8F91-A5E7C2ADF6AC}" v="5" dt="2022-05-06T10:10:45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71715" autoAdjust="0"/>
  </p:normalViewPr>
  <p:slideViewPr>
    <p:cSldViewPr>
      <p:cViewPr varScale="1">
        <p:scale>
          <a:sx n="89" d="100"/>
          <a:sy n="89" d="100"/>
        </p:scale>
        <p:origin x="235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7AE9-F3ED-4AAF-AEA5-6F15FFFF7A3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E0E1C-0829-4A6D-8F0C-AD806A980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79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83FD8-ED50-4FE7-89FD-5F27D8E090B5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4BFAE-FCC8-4DC5-AD50-30A385AF3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1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2.00 Welcome- Look at this room- how fortunate to be working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58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Schools have embraced the science of learning and recognised the need to interject retrieval practice into their curriculum</a:t>
            </a:r>
            <a:r>
              <a:rPr lang="en-GB" baseline="0" dirty="0"/>
              <a:t> planning to support children and students with retaining learning.</a:t>
            </a:r>
          </a:p>
          <a:p>
            <a:r>
              <a:rPr lang="en-GB" baseline="0" dirty="0"/>
              <a:t>Finding ways creative ways to do this to motivate pupils including revision strategies, common mistakes with retrieval practice and how to avoid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978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there anyone in your school who you are aware that</a:t>
            </a:r>
            <a:r>
              <a:rPr lang="en-GB" baseline="0" dirty="0"/>
              <a:t> would benefit from developing their approach to assessment? Work with the Evidence Based Education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1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85C4B-FEFB-46FA-A1FE-EECC693392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23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7DEA9-C29A-4C85-BC47-50BC380F86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9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Adapted the programme in response</a:t>
            </a:r>
            <a:r>
              <a:rPr lang="en-GB" baseline="0" dirty="0"/>
              <a:t> to feedback – cost and number of sessions / later start in 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23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7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to follow – dates / cost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session follows on from a book that has been written by Keystone supporting schools with pre – </a:t>
            </a:r>
            <a:r>
              <a:rPr lang="en-US" baseline="0" dirty="0" err="1"/>
              <a:t>keystage</a:t>
            </a:r>
            <a:r>
              <a:rPr lang="en-US" baseline="0" dirty="0"/>
              <a:t>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6489B-7517-434C-ADAE-C5B173263F26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64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1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is a need that</a:t>
            </a:r>
            <a:r>
              <a:rPr lang="en-GB" baseline="0" dirty="0"/>
              <a:t> is being flagged across the county – still the opportunity to book on……to attend session 2 with a link for Alex Quigley</a:t>
            </a:r>
          </a:p>
          <a:p>
            <a:r>
              <a:rPr lang="en-GB" baseline="0" dirty="0"/>
              <a:t>There will be supplementary sessions for writing linked to handwriting / spelling / transcription and composition</a:t>
            </a:r>
          </a:p>
          <a:p>
            <a:r>
              <a:rPr lang="en-GB" baseline="0" dirty="0"/>
              <a:t>Reading fluency – supporting children post phonics through to KS2 and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68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 is a need that</a:t>
            </a:r>
            <a:r>
              <a:rPr lang="en-GB" baseline="0" dirty="0"/>
              <a:t> is being flagged across the county – still the opportunity to book on……to attend session 2 with a link for Alex Quigley</a:t>
            </a:r>
          </a:p>
          <a:p>
            <a:r>
              <a:rPr lang="en-GB" baseline="0" dirty="0"/>
              <a:t>There will be supplementary sessions for writing linked to handwriting / spelling / transcription and composition</a:t>
            </a:r>
          </a:p>
          <a:p>
            <a:r>
              <a:rPr lang="en-GB" baseline="0" dirty="0"/>
              <a:t>Reading fluency – supporting children post phonics through to KS2 and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Schools have embraced the science of learning and recognised the need to interject retrieval practice into their curriculum</a:t>
            </a:r>
            <a:r>
              <a:rPr lang="en-GB" baseline="0" dirty="0"/>
              <a:t> planning to support children and students with retaining learning.</a:t>
            </a:r>
          </a:p>
          <a:p>
            <a:r>
              <a:rPr lang="en-GB" baseline="0" dirty="0"/>
              <a:t>Finding ways creative ways to do this to motivate pupils including revision strategies, common mistakes with retrieval practice and how to avoid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326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Schools have embraced the science of learning and recognised the need to interject retrieval practice into their curriculum</a:t>
            </a:r>
            <a:r>
              <a:rPr lang="en-GB" baseline="0" dirty="0"/>
              <a:t> planning to support children and students with retaining learning.</a:t>
            </a:r>
          </a:p>
          <a:p>
            <a:r>
              <a:rPr lang="en-GB" baseline="0" dirty="0"/>
              <a:t>Finding ways creative ways to do this to motivate pupils including revision strategies, common mistakes with retrieval practice and how to avoid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9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076"/>
            <a:ext cx="9144000" cy="17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4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8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108E-45E2-8FB8-9FDE-1E6776D8A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BC466-2CCE-3CD1-2BE1-2677CAD5F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6B6F8C-C500-304B-2A0A-11B4FB33A0E6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29B8F2-833A-556D-095C-E950A5D72097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447B4B-89D4-C215-71CC-97AB1BB5A463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405D6ED-4A9E-F5F1-9307-7D5992D74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174748"/>
            <a:ext cx="1180399" cy="535114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2ABDA1C-0E16-9765-B6F2-7F1FC24518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047000"/>
            <a:ext cx="642861" cy="66286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93AE3D-AA11-B100-C03D-7F0274C5AD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246304"/>
            <a:ext cx="1093792" cy="4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1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47B0-8570-689D-9831-A6321DAA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70C2-DB07-7E46-3C39-9B9E66F4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9EB2FD4-E676-68D8-4A6E-B784FED71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254910E-B1A8-A5DD-C757-3C26A7203F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37D0BC4-0ED8-8C6F-D783-66DAFC4DD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743CB7-4917-240E-DE0A-8712104E842E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A878E-FA8E-C8E7-76D3-B206A5639EEB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97FF9-FAB7-4FCA-93F4-1DAD1BBD31B4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7716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DB7A-C2F5-B6EB-8CAD-83F1C923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6269-CA41-0A2D-3B7A-084794B05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641D98D-7FDF-6D68-C47E-3380E65C6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F5462B7-B63E-8807-A82C-FEA01F353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0AEBDB-562A-AC53-B5A9-D98EEEF7C1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B53572-882B-19E3-5A3E-32026BD893B3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9D162-AB3F-26B4-11CF-5ECB1F50DDC7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2F9DB-4667-FBBD-4CB7-DC516F9F3044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78925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0C04-91E3-2CF8-E0EA-41889522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877B-D4D9-B9A7-89B3-14D4CA22C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B3968-8BA7-4A4B-0CF1-3AB231704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D97BA7C-53F1-A5D5-57FA-E671AB053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9" name="Picture 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16E4A7E-57E8-C45C-7498-083A6F764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EAC44E-EC9A-AC6B-6703-E17A9D76F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63D1A9-C42D-3D59-A38D-1D4CAFA59F39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8CCEB-AFF4-152F-2DE7-2467A596455A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5925E-3DA3-3142-D9E8-35BA945D1D01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95624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23A2-9A33-13DD-9E00-D398B0EF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1DE3B-74D7-E616-79F8-AA71DF1F8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145D2-616F-E341-9CFA-175E49FFF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EDEF4-6BEC-5E92-3695-F2AA2409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8C96A-D369-CA26-EB37-32AF48842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2F1F92-DD18-2FF2-CC48-83B092951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EDE800B-3BA2-A85B-6A7E-04338BCDA0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F74DFDC-E021-9F36-FC58-DABB5AD14D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A16D88-EF97-A766-019C-5398139A1E79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3EF4C9-26D2-DCCC-7CAB-AD6EA558E08A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B1140D-DF20-2A26-8905-534BB694A676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2612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28B7-B4EB-5E74-1FF1-0A405C75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2BFA6-97CF-76C9-48ED-123DD3B02210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EF59B-7FB9-4415-70D9-6F81EF10C6A3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AEBC9-8BB1-D2A9-4B38-685A2E48A3F3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40197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02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930C-544E-6DBB-FB39-486886F2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C784-34BA-9BB9-294B-D00514904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7358-D38C-7407-5A22-316207E1D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81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66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54A0-0D5F-5987-1A72-E908E298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F6AB2-A088-457D-BBDF-F4CAC6A4D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29990-059E-12C3-F0D9-7C65C01F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301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A887-FF2F-C034-FE62-0BBC4091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A1CF7-9A69-8077-4334-9F72EB235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7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90EE7-53C1-5987-0C36-7553F21A9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40566-BBE4-7875-DCC8-B85F9F69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2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0662-CE2E-4B45-9F20-8DBF4BC4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BF609-858D-6814-6397-A003428EBFD8}"/>
              </a:ext>
            </a:extLst>
          </p:cNvPr>
          <p:cNvGrpSpPr/>
          <p:nvPr userDrawn="1"/>
        </p:nvGrpSpPr>
        <p:grpSpPr>
          <a:xfrm>
            <a:off x="0" y="-1204760"/>
            <a:ext cx="305519" cy="8466647"/>
            <a:chOff x="0" y="-1204760"/>
            <a:chExt cx="407358" cy="84666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674816-2FC8-1B56-D346-C14CD27F592C}"/>
                </a:ext>
              </a:extLst>
            </p:cNvPr>
            <p:cNvSpPr/>
            <p:nvPr/>
          </p:nvSpPr>
          <p:spPr>
            <a:xfrm rot="5400000">
              <a:off x="-4010091" y="2805331"/>
              <a:ext cx="8161849" cy="141668"/>
            </a:xfrm>
            <a:prstGeom prst="rect">
              <a:avLst/>
            </a:prstGeom>
            <a:solidFill>
              <a:srgbClr val="016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C547B8-6DB6-18E0-56FC-3F1502E4BED9}"/>
                </a:ext>
              </a:extLst>
            </p:cNvPr>
            <p:cNvSpPr/>
            <p:nvPr/>
          </p:nvSpPr>
          <p:spPr>
            <a:xfrm rot="5400000">
              <a:off x="-3886068" y="2957731"/>
              <a:ext cx="8161849" cy="14166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BCA81E-CE41-EDB1-53FE-1A5556A211DA}"/>
                </a:ext>
              </a:extLst>
            </p:cNvPr>
            <p:cNvSpPr/>
            <p:nvPr/>
          </p:nvSpPr>
          <p:spPr>
            <a:xfrm rot="5400000">
              <a:off x="-3744401" y="3110129"/>
              <a:ext cx="8161849" cy="141668"/>
            </a:xfrm>
            <a:prstGeom prst="rect">
              <a:avLst/>
            </a:prstGeom>
            <a:solidFill>
              <a:srgbClr val="057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A3C331-A632-7D8F-163C-7965CCE9B6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1842869"/>
            <a:ext cx="7886700" cy="3798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40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296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HWAYS 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085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108E-45E2-8FB8-9FDE-1E6776D8A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BC466-2CCE-3CD1-2BE1-2677CAD5F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6B6F8C-C500-304B-2A0A-11B4FB33A0E6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29B8F2-833A-556D-095C-E950A5D72097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447B4B-89D4-C215-71CC-97AB1BB5A463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405D6ED-4A9E-F5F1-9307-7D5992D74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174748"/>
            <a:ext cx="1180399" cy="535114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2ABDA1C-0E16-9765-B6F2-7F1FC24518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047000"/>
            <a:ext cx="642861" cy="66286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93AE3D-AA11-B100-C03D-7F0274C5AD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246304"/>
            <a:ext cx="1093792" cy="4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1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47B0-8570-689D-9831-A6321DAA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70C2-DB07-7E46-3C39-9B9E66F4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9EB2FD4-E676-68D8-4A6E-B784FED71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254910E-B1A8-A5DD-C757-3C26A7203F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37D0BC4-0ED8-8C6F-D783-66DAFC4DD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743CB7-4917-240E-DE0A-8712104E842E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A878E-FA8E-C8E7-76D3-B206A5639EEB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97FF9-FAB7-4FCA-93F4-1DAD1BBD31B4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028174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DB7A-C2F5-B6EB-8CAD-83F1C923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6269-CA41-0A2D-3B7A-084794B05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641D98D-7FDF-6D68-C47E-3380E65C6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F5462B7-B63E-8807-A82C-FEA01F353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0AEBDB-562A-AC53-B5A9-D98EEEF7C1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B53572-882B-19E3-5A3E-32026BD893B3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9D162-AB3F-26B4-11CF-5ECB1F50DDC7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2F9DB-4667-FBBD-4CB7-DC516F9F3044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952224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0C04-91E3-2CF8-E0EA-41889522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877B-D4D9-B9A7-89B3-14D4CA22C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B3968-8BA7-4A4B-0CF1-3AB231704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D97BA7C-53F1-A5D5-57FA-E671AB053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9" name="Picture 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16E4A7E-57E8-C45C-7498-083A6F764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EAC44E-EC9A-AC6B-6703-E17A9D76F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63D1A9-C42D-3D59-A38D-1D4CAFA59F39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8CCEB-AFF4-152F-2DE7-2467A596455A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5925E-3DA3-3142-D9E8-35BA945D1D01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24842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054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23A2-9A33-13DD-9E00-D398B0EF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1DE3B-74D7-E616-79F8-AA71DF1F8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145D2-616F-E341-9CFA-175E49FFF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EDEF4-6BEC-5E92-3695-F2AA2409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8C96A-D369-CA26-EB37-32AF48842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2F1F92-DD18-2FF2-CC48-83B092951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1" y="6266774"/>
            <a:ext cx="977400" cy="443088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EDE800B-3BA2-A85B-6A7E-04338BCDA0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" y="6160996"/>
            <a:ext cx="532305" cy="54886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F74DFDC-E021-9F36-FC58-DABB5AD14D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60" y="6326024"/>
            <a:ext cx="905687" cy="383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A16D88-EF97-A766-019C-5398139A1E79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3EF4C9-26D2-DCCC-7CAB-AD6EA558E08A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B1140D-DF20-2A26-8905-534BB694A676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463196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28B7-B4EB-5E74-1FF1-0A405C75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2BFA6-97CF-76C9-48ED-123DD3B02210}"/>
              </a:ext>
            </a:extLst>
          </p:cNvPr>
          <p:cNvSpPr/>
          <p:nvPr userDrawn="1"/>
        </p:nvSpPr>
        <p:spPr>
          <a:xfrm>
            <a:off x="0" y="0"/>
            <a:ext cx="143975" cy="6858000"/>
          </a:xfrm>
          <a:prstGeom prst="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EF59B-7FB9-4415-70D9-6F81EF10C6A3}"/>
              </a:ext>
            </a:extLst>
          </p:cNvPr>
          <p:cNvSpPr/>
          <p:nvPr userDrawn="1"/>
        </p:nvSpPr>
        <p:spPr>
          <a:xfrm>
            <a:off x="287949" y="2"/>
            <a:ext cx="143975" cy="6857999"/>
          </a:xfrm>
          <a:prstGeom prst="rect">
            <a:avLst/>
          </a:prstGeom>
          <a:solidFill>
            <a:srgbClr val="2A8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AEBC9-8BB1-D2A9-4B38-685A2E48A3F3}"/>
              </a:ext>
            </a:extLst>
          </p:cNvPr>
          <p:cNvSpPr/>
          <p:nvPr userDrawn="1"/>
        </p:nvSpPr>
        <p:spPr>
          <a:xfrm>
            <a:off x="143974" y="2"/>
            <a:ext cx="143975" cy="6857998"/>
          </a:xfrm>
          <a:prstGeom prst="rect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045064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701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930C-544E-6DBB-FB39-486886F2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C784-34BA-9BB9-294B-D00514904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7358-D38C-7407-5A22-316207E1D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044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54A0-0D5F-5987-1A72-E908E298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F6AB2-A088-457D-BBDF-F4CAC6A4D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29990-059E-12C3-F0D9-7C65C01F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1884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A887-FF2F-C034-FE62-0BBC4091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A1CF7-9A69-8077-4334-9F72EB235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477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90EE7-53C1-5987-0C36-7553F21A9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40566-BBE4-7875-DCC8-B85F9F69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24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0662-CE2E-4B45-9F20-8DBF4BC4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BF609-858D-6814-6397-A003428EBFD8}"/>
              </a:ext>
            </a:extLst>
          </p:cNvPr>
          <p:cNvGrpSpPr/>
          <p:nvPr userDrawn="1"/>
        </p:nvGrpSpPr>
        <p:grpSpPr>
          <a:xfrm>
            <a:off x="0" y="-1204760"/>
            <a:ext cx="305519" cy="8466647"/>
            <a:chOff x="0" y="-1204760"/>
            <a:chExt cx="407358" cy="84666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674816-2FC8-1B56-D346-C14CD27F592C}"/>
                </a:ext>
              </a:extLst>
            </p:cNvPr>
            <p:cNvSpPr/>
            <p:nvPr/>
          </p:nvSpPr>
          <p:spPr>
            <a:xfrm rot="5400000">
              <a:off x="-4010091" y="2805331"/>
              <a:ext cx="8161849" cy="141668"/>
            </a:xfrm>
            <a:prstGeom prst="rect">
              <a:avLst/>
            </a:prstGeom>
            <a:solidFill>
              <a:srgbClr val="016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C547B8-6DB6-18E0-56FC-3F1502E4BED9}"/>
                </a:ext>
              </a:extLst>
            </p:cNvPr>
            <p:cNvSpPr/>
            <p:nvPr/>
          </p:nvSpPr>
          <p:spPr>
            <a:xfrm rot="5400000">
              <a:off x="-3886068" y="2957731"/>
              <a:ext cx="8161849" cy="14166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BCA81E-CE41-EDB1-53FE-1A5556A211DA}"/>
                </a:ext>
              </a:extLst>
            </p:cNvPr>
            <p:cNvSpPr/>
            <p:nvPr/>
          </p:nvSpPr>
          <p:spPr>
            <a:xfrm rot="5400000">
              <a:off x="-3744401" y="3110129"/>
              <a:ext cx="8161849" cy="141668"/>
            </a:xfrm>
            <a:prstGeom prst="rect">
              <a:avLst/>
            </a:prstGeom>
            <a:solidFill>
              <a:srgbClr val="057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A3C331-A632-7D8F-163C-7965CCE9B6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1842869"/>
            <a:ext cx="7886700" cy="37982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39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84847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7152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95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title"/>
          </p:nvPr>
        </p:nvSpPr>
        <p:spPr>
          <a:xfrm>
            <a:off x="771051" y="565585"/>
            <a:ext cx="4924946" cy="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39" b="1" i="0">
                <a:solidFill>
                  <a:srgbClr val="104F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1"/>
          </p:nvPr>
        </p:nvSpPr>
        <p:spPr>
          <a:xfrm>
            <a:off x="771051" y="2803045"/>
            <a:ext cx="4924946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19901" lvl="0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439802" lvl="1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59702" lvl="2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879604" lvl="3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099505" lvl="4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19406" lvl="5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539307" lvl="6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1759208" lvl="7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1979108" lvl="8" indent="-10995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ftr" idx="11"/>
          </p:nvPr>
        </p:nvSpPr>
        <p:spPr>
          <a:xfrm>
            <a:off x="2198796" y="6377941"/>
            <a:ext cx="20694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dt" idx="10"/>
          </p:nvPr>
        </p:nvSpPr>
        <p:spPr>
          <a:xfrm>
            <a:off x="323354" y="6377941"/>
            <a:ext cx="14874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3102012" y="6338005"/>
            <a:ext cx="260636" cy="14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6289" marR="0" lvl="0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89" marR="0" lvl="1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289" marR="0" lvl="2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89" marR="0" lvl="3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289" marR="0" lvl="4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289" marR="0" lvl="5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6289" marR="0" lvl="6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289" marR="0" lvl="7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6289" marR="0" lvl="8" indent="0" algn="l">
              <a:lnSpc>
                <a:spcPct val="118750"/>
              </a:lnSpc>
              <a:spcBef>
                <a:spcPts val="0"/>
              </a:spcBef>
              <a:buNone/>
              <a:defRPr sz="77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8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62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7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4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8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11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FCF2-B241-4853-8E36-CA7BF32F67A8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0933"/>
            <a:ext cx="1878206" cy="73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86" y="302094"/>
            <a:ext cx="1872208" cy="6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FA917-556B-09E0-99B1-48757A78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3B159-853E-0708-F8AE-7E545DD93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0F30D-0881-C0B2-1588-6446BF8B3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DE00E-8745-4564-857B-A06E93E44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4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F251B1F-6961-2A49-A3C4-6944DBF00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" y="0"/>
            <a:ext cx="916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4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 descr="A screenshot of a computer&#10;&#10;Description automatically generated">
            <a:extLst>
              <a:ext uri="{FF2B5EF4-FFF2-40B4-BE49-F238E27FC236}">
                <a16:creationId xmlns:a16="http://schemas.microsoft.com/office/drawing/2014/main" id="{BC268184-98FD-3149-B91F-0C6B7312C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2A99874-22E3-0041-891B-3D41A36E6D02}"/>
              </a:ext>
            </a:extLst>
          </p:cNvPr>
          <p:cNvSpPr txBox="1"/>
          <p:nvPr userDrawn="1"/>
        </p:nvSpPr>
        <p:spPr>
          <a:xfrm>
            <a:off x="10424" y="56479"/>
            <a:ext cx="9161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SEND Development Pathways for the School Workforce</a:t>
            </a:r>
          </a:p>
        </p:txBody>
      </p:sp>
    </p:spTree>
    <p:extLst>
      <p:ext uri="{BB962C8B-B14F-4D97-AF65-F5344CB8AC3E}">
        <p14:creationId xmlns:p14="http://schemas.microsoft.com/office/powerpoint/2010/main" val="402173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FA917-556B-09E0-99B1-48757A78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3B159-853E-0708-F8AE-7E545DD93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0F30D-0881-C0B2-1588-6446BF8B3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DE00E-8745-4564-857B-A06E93E44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88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wholeschoolsend.org.uk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demonstrating-inclusion-too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send-governance-review-guide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effective-senco-deploymen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teaching-assistant-deployment-review-guid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hyperlink" Target="https://www.wholeschoolsend.org.uk/specialist-provision-are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autism-resource-suite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resources/senco-induction-pack-revised-edi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teacher-handbook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hyperlink" Target="https://www.wholeschoolsend.org.uk/page/condition-specific-video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schoolsend.org.uk/page/what-works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5.xml"/><Relationship Id="rId5" Type="http://schemas.openxmlformats.org/officeDocument/2006/relationships/slide" Target="slide15.xml"/><Relationship Id="rId4" Type="http://schemas.openxmlformats.org/officeDocument/2006/relationships/slide" Target="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wholeschoolsend.org.uk/ambitious-about-inclusion-online-learning" TargetMode="Externa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wholeschoolsend.org.uk/ambitious-about-inclusion-online-learning" TargetMode="Externa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wholeschoolsend.org.uk/page/online-cpd-units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cid:image006.png@01D8F36F.B480D0D0" TargetMode="External"/><Relationship Id="rId3" Type="http://schemas.openxmlformats.org/officeDocument/2006/relationships/image" Target="cid:image001.png@01D8F36F.97B3C4D0" TargetMode="External"/><Relationship Id="rId7" Type="http://schemas.openxmlformats.org/officeDocument/2006/relationships/image" Target="cid:image003.png@01D8F36F.97B3C4D0" TargetMode="External"/><Relationship Id="rId12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11" Type="http://schemas.openxmlformats.org/officeDocument/2006/relationships/image" Target="cid:image005.png@01D8F36F.97B3C4D0" TargetMode="External"/><Relationship Id="rId5" Type="http://schemas.openxmlformats.org/officeDocument/2006/relationships/image" Target="cid:image002.png@01D8F36F.97B3C4D0" TargetMode="Externa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cid:image004.png@01D8F36F.97B3C4D0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hyperlink" Target="mailto:drsl.emsyh@wholeschoolsend.c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rsl.emsyh@wholeschoolsend.co.uk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78.sv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hyperlink" Target="mailto:Paul.Singleton@keystonemat.org" TargetMode="External"/><Relationship Id="rId4" Type="http://schemas.openxmlformats.org/officeDocument/2006/relationships/image" Target="../media/image22.jpeg"/><Relationship Id="rId9" Type="http://schemas.openxmlformats.org/officeDocument/2006/relationships/hyperlink" Target="https://events.bookitbee.com/keystone-academy-trus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81" y="14536"/>
            <a:ext cx="9151144" cy="6813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C:\Users\stag010.WSTHU\Pictures\New folder\Super Hub\logo\LTS Hub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41" y="264289"/>
            <a:ext cx="2198942" cy="10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251520" y="280083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D63D18F-1DCB-F3EB-B7F1-88E75BC45D87}"/>
              </a:ext>
            </a:extLst>
          </p:cNvPr>
          <p:cNvSpPr txBox="1">
            <a:spLocks/>
          </p:cNvSpPr>
          <p:nvPr/>
        </p:nvSpPr>
        <p:spPr>
          <a:xfrm>
            <a:off x="1475656" y="2777196"/>
            <a:ext cx="9144000" cy="1288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6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L.E.A.D. Teaching School Hub</a:t>
            </a:r>
          </a:p>
          <a:p>
            <a:endParaRPr lang="en-US" sz="2800" dirty="0">
              <a:solidFill>
                <a:srgbClr val="26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5669" t="45100" r="40550" b="45100"/>
          <a:stretch/>
        </p:blipFill>
        <p:spPr>
          <a:xfrm>
            <a:off x="2854183" y="129381"/>
            <a:ext cx="3423215" cy="1369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6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92" y="1137245"/>
            <a:ext cx="3771900" cy="51720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1" y="326120"/>
            <a:ext cx="3695700" cy="51530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530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53" y="209329"/>
            <a:ext cx="3131840" cy="156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" y="1164077"/>
            <a:ext cx="4425428" cy="2344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9" y="3508462"/>
            <a:ext cx="4514129" cy="2461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65" y="2486233"/>
            <a:ext cx="3936796" cy="2044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98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BD1D-6590-447F-854C-DB79BF9B6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425" y="2696441"/>
            <a:ext cx="7339579" cy="191798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3646F"/>
                </a:solidFill>
                <a:latin typeface="Arial"/>
                <a:cs typeface="Arial"/>
              </a:rPr>
              <a:t>Whole School SEND Update:</a:t>
            </a:r>
            <a:br>
              <a:rPr lang="en-GB" dirty="0">
                <a:solidFill>
                  <a:srgbClr val="03646F"/>
                </a:solidFill>
                <a:latin typeface="Arial"/>
                <a:cs typeface="Arial"/>
              </a:rPr>
            </a:br>
            <a:r>
              <a:rPr lang="en-GB" dirty="0">
                <a:solidFill>
                  <a:srgbClr val="03646F"/>
                </a:solidFill>
                <a:latin typeface="Arial"/>
                <a:cs typeface="Arial"/>
              </a:rPr>
              <a:t>Lincolnshire Graduated Approach Briefing Nov’ 22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rgbClr val="0364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7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A52C-E339-4946-A6FD-D1158F49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b="1" dirty="0">
                <a:solidFill>
                  <a:srgbClr val="036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WSS Consortium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888677-AB37-44CC-8D1C-44F9E5FB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943350" cy="3263504"/>
          </a:xfrm>
        </p:spPr>
        <p:txBody>
          <a:bodyPr/>
          <a:lstStyle/>
          <a:p>
            <a:r>
              <a:rPr lang="en-GB" dirty="0">
                <a:solidFill>
                  <a:srgbClr val="2A8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 partner organisations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organisations: - condition-specific organisations, research universities, local authorities, individual school trusts and alliances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F2346-54EF-149C-46C6-5C4C87E14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436" y="1261915"/>
            <a:ext cx="3850703" cy="43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Joining the WSS Member Community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2747B-4920-47F4-A82C-56B9C050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05" y="2125266"/>
            <a:ext cx="7886700" cy="36718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www.wholeschoolsend.org.uk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1F834-BD68-4B50-990D-F61BAB0B8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866" r="2454" b="-1"/>
          <a:stretch/>
        </p:blipFill>
        <p:spPr>
          <a:xfrm>
            <a:off x="567005" y="3040101"/>
            <a:ext cx="8233469" cy="227291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C1A4580-D3E8-454F-8F47-4B2A33223F26}"/>
              </a:ext>
            </a:extLst>
          </p:cNvPr>
          <p:cNvSpPr/>
          <p:nvPr/>
        </p:nvSpPr>
        <p:spPr>
          <a:xfrm>
            <a:off x="6085265" y="2436768"/>
            <a:ext cx="745370" cy="1408664"/>
          </a:xfrm>
          <a:prstGeom prst="downArrow">
            <a:avLst/>
          </a:prstGeom>
          <a:solidFill>
            <a:srgbClr val="CC0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7E091-C22C-CF6B-5C30-9101E5875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619" y="1029892"/>
            <a:ext cx="994172" cy="9941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2660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Joining the WSS Member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04C01-E916-85DA-2647-7AD00706E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7" t="33830" r="5730" b="15662"/>
          <a:stretch/>
        </p:blipFill>
        <p:spPr>
          <a:xfrm>
            <a:off x="1440304" y="2176737"/>
            <a:ext cx="6981740" cy="276280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F4ED5DE-2502-4A15-9FE0-E055838325B8}"/>
              </a:ext>
            </a:extLst>
          </p:cNvPr>
          <p:cNvSpPr/>
          <p:nvPr/>
        </p:nvSpPr>
        <p:spPr>
          <a:xfrm rot="16200000">
            <a:off x="1047744" y="3018124"/>
            <a:ext cx="264152" cy="960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BEED98-615F-A31F-06E0-56D57D24F1A8}"/>
              </a:ext>
            </a:extLst>
          </p:cNvPr>
          <p:cNvSpPr/>
          <p:nvPr/>
        </p:nvSpPr>
        <p:spPr>
          <a:xfrm rot="16200000">
            <a:off x="1047743" y="2687760"/>
            <a:ext cx="264152" cy="960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35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40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Leadership-specific</a:t>
            </a:r>
            <a:r>
              <a:rPr lang="en-GB" b="1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35B04-21AF-4F4D-A069-2286660D6D11}"/>
              </a:ext>
            </a:extLst>
          </p:cNvPr>
          <p:cNvSpPr txBox="1"/>
          <p:nvPr/>
        </p:nvSpPr>
        <p:spPr>
          <a:xfrm>
            <a:off x="4733787" y="2209116"/>
            <a:ext cx="4386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One of our suite of Review Guides</a:t>
            </a:r>
          </a:p>
          <a:p>
            <a:pPr defTabSz="685800"/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Use to support your self-evaluation around inclusion</a:t>
            </a:r>
          </a:p>
          <a:p>
            <a:pPr defTabSz="685800"/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GB" dirty="0">
                <a:solidFill>
                  <a:srgbClr val="32A563"/>
                </a:solidFill>
                <a:latin typeface="Calibri" panose="020F0502020204030204"/>
              </a:rPr>
              <a:t>Find all our Review Guides in the ‘Resources and publications’ area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1F88E6-03E7-451A-AF36-9DC5C7DC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351" y="2209115"/>
            <a:ext cx="3959561" cy="27529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6E2EDB-0569-4D04-8B34-0B151CD57DD9}"/>
              </a:ext>
            </a:extLst>
          </p:cNvPr>
          <p:cNvSpPr txBox="1"/>
          <p:nvPr/>
        </p:nvSpPr>
        <p:spPr>
          <a:xfrm>
            <a:off x="4733788" y="4656941"/>
            <a:ext cx="37815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https://www.wholeschoolsend.org.uk/resources/demonstrating-inclusion-tool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25AF9-7DED-9D99-F427-5E9DE85D2B58}"/>
              </a:ext>
            </a:extLst>
          </p:cNvPr>
          <p:cNvSpPr/>
          <p:nvPr/>
        </p:nvSpPr>
        <p:spPr>
          <a:xfrm>
            <a:off x="8182113" y="1018203"/>
            <a:ext cx="790769" cy="78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A236F-BBC4-B6DB-2412-B87895FA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9" y="1018203"/>
            <a:ext cx="800433" cy="8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4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40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Leadership-specific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35B04-21AF-4F4D-A069-2286660D6D11}"/>
              </a:ext>
            </a:extLst>
          </p:cNvPr>
          <p:cNvSpPr txBox="1"/>
          <p:nvPr/>
        </p:nvSpPr>
        <p:spPr>
          <a:xfrm>
            <a:off x="4701924" y="2238718"/>
            <a:ext cx="4386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our suite of Review Guides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to self-evaluate governance for SEND at individual school or MAT level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all our Review Guides in the ‘Resources and publications’ area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1BEB64-0903-47AC-872E-2FB49B82E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38718"/>
            <a:ext cx="3852270" cy="27233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59DB3-7FDD-49A0-BD58-45518C3CE761}"/>
              </a:ext>
            </a:extLst>
          </p:cNvPr>
          <p:cNvSpPr txBox="1"/>
          <p:nvPr/>
        </p:nvSpPr>
        <p:spPr>
          <a:xfrm>
            <a:off x="4701923" y="4589488"/>
            <a:ext cx="45711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https://www.wholeschoolsend.org.uk/resources/send-governance-review-guide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A4E68-EC6D-EB01-9028-45CF00AE1766}"/>
              </a:ext>
            </a:extLst>
          </p:cNvPr>
          <p:cNvSpPr/>
          <p:nvPr/>
        </p:nvSpPr>
        <p:spPr>
          <a:xfrm>
            <a:off x="8182113" y="1018203"/>
            <a:ext cx="790769" cy="78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73962A-0983-D85A-40D2-E522C105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113" y="1012894"/>
            <a:ext cx="790769" cy="7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40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Leadership-specific</a:t>
            </a:r>
            <a:r>
              <a:rPr lang="en-GB" dirty="0">
                <a:solidFill>
                  <a:srgbClr val="01454C"/>
                </a:solidFill>
              </a:rPr>
              <a:t> </a:t>
            </a:r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BF4353-AB62-4460-B087-52C0139BA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89407"/>
            <a:ext cx="3916818" cy="274248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35B04-21AF-4F4D-A069-2286660D6D11}"/>
              </a:ext>
            </a:extLst>
          </p:cNvPr>
          <p:cNvSpPr txBox="1"/>
          <p:nvPr/>
        </p:nvSpPr>
        <p:spPr>
          <a:xfrm>
            <a:off x="4687122" y="1933780"/>
            <a:ext cx="4386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our suite of Review Guides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to help you evaluate the role of your SENCO/inclusion leader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you ensure that the SENCO role is strategic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‘SENCO’ in ‘Resources and publications’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B0473-5EE1-4B9D-83CF-843A2D990A0B}"/>
              </a:ext>
            </a:extLst>
          </p:cNvPr>
          <p:cNvSpPr txBox="1"/>
          <p:nvPr/>
        </p:nvSpPr>
        <p:spPr>
          <a:xfrm>
            <a:off x="4687121" y="4955308"/>
            <a:ext cx="45711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https://www.wholeschoolsend.org.uk/resources/effective-senco-deployment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7227E-E413-69E4-71DA-C8FF3F5699CB}"/>
              </a:ext>
            </a:extLst>
          </p:cNvPr>
          <p:cNvSpPr/>
          <p:nvPr/>
        </p:nvSpPr>
        <p:spPr>
          <a:xfrm>
            <a:off x="8182113" y="1018203"/>
            <a:ext cx="790769" cy="78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0C824D-A211-4FE2-E324-84D746D4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501" y="1008353"/>
            <a:ext cx="815381" cy="8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3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40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Leadership-specific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35B04-21AF-4F4D-A069-2286660D6D11}"/>
              </a:ext>
            </a:extLst>
          </p:cNvPr>
          <p:cNvSpPr txBox="1"/>
          <p:nvPr/>
        </p:nvSpPr>
        <p:spPr>
          <a:xfrm>
            <a:off x="4701924" y="2125266"/>
            <a:ext cx="4386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our suite of Review Guides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to evaluate how effectively support staff are being deployed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all our Review Guides in the ‘Resources and publications’ area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6B4749-C0BB-4018-915B-222C50A4B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48585"/>
            <a:ext cx="3857399" cy="270853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D7FE0-4BF4-4F94-8B7B-331D6D3EE156}"/>
              </a:ext>
            </a:extLst>
          </p:cNvPr>
          <p:cNvSpPr txBox="1"/>
          <p:nvPr/>
        </p:nvSpPr>
        <p:spPr>
          <a:xfrm>
            <a:off x="4756851" y="4410508"/>
            <a:ext cx="375849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https://www.wholeschoolsend.org.uk/resources/teaching-assistant-deployment-review-guide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57E9E-1DB5-78CB-FD47-2083344A0FE7}"/>
              </a:ext>
            </a:extLst>
          </p:cNvPr>
          <p:cNvSpPr/>
          <p:nvPr/>
        </p:nvSpPr>
        <p:spPr>
          <a:xfrm>
            <a:off x="8182113" y="1018203"/>
            <a:ext cx="790769" cy="78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BD9B3-1192-AC76-2D94-12BFB38B3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112" y="1016187"/>
            <a:ext cx="841771" cy="8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8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02351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70173"/>
            <a:ext cx="3733800" cy="48387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649" y="1557114"/>
            <a:ext cx="3743325" cy="4762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69649" y="279648"/>
            <a:ext cx="4134799" cy="917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SEND specific CPD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083" t="31482" r="83500" b="53259"/>
          <a:stretch/>
        </p:blipFill>
        <p:spPr>
          <a:xfrm>
            <a:off x="1259632" y="5642853"/>
            <a:ext cx="1483769" cy="949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65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80" y="893032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provision area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243BCB-3209-414C-9EBA-B96DBCDC3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121" y="1777469"/>
            <a:ext cx="6315949" cy="287881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DF4CE0-CFD2-4CC3-B7FC-D444CB177ECE}"/>
              </a:ext>
            </a:extLst>
          </p:cNvPr>
          <p:cNvSpPr txBox="1"/>
          <p:nvPr/>
        </p:nvSpPr>
        <p:spPr>
          <a:xfrm>
            <a:off x="726505" y="5235521"/>
            <a:ext cx="485786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https://www.wholeschoolsend.org.uk/specialist-provision-area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70929-4ABF-4254-BE18-6CC02D341632}"/>
              </a:ext>
            </a:extLst>
          </p:cNvPr>
          <p:cNvSpPr txBox="1"/>
          <p:nvPr/>
        </p:nvSpPr>
        <p:spPr>
          <a:xfrm>
            <a:off x="7063010" y="1777470"/>
            <a:ext cx="1881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schools and other specialist providers share their effective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FD63D-42BB-4023-AB96-24D3EE37D394}"/>
              </a:ext>
            </a:extLst>
          </p:cNvPr>
          <p:cNvSpPr txBox="1"/>
          <p:nvPr/>
        </p:nvSpPr>
        <p:spPr>
          <a:xfrm>
            <a:off x="7063009" y="3633400"/>
            <a:ext cx="1999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in ‘Resources and publications’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B91A1-E5E7-96A4-05F7-1E7B220CEB75}"/>
              </a:ext>
            </a:extLst>
          </p:cNvPr>
          <p:cNvSpPr/>
          <p:nvPr/>
        </p:nvSpPr>
        <p:spPr>
          <a:xfrm>
            <a:off x="8182113" y="1018203"/>
            <a:ext cx="790769" cy="78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6DCEE-076C-6568-CB38-947BF8478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34" y="1018204"/>
            <a:ext cx="826925" cy="8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5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4139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Autism Resource Suite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4B9CC1-82F0-4B84-BF7F-8271B61F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44" y="3309288"/>
            <a:ext cx="1595546" cy="2197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45B9AE-3240-43AE-946C-16D501B5D9A5}"/>
              </a:ext>
            </a:extLst>
          </p:cNvPr>
          <p:cNvSpPr txBox="1"/>
          <p:nvPr/>
        </p:nvSpPr>
        <p:spPr>
          <a:xfrm>
            <a:off x="4108876" y="1920726"/>
            <a:ext cx="23490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‘Autism’ in ‘Resources and publications’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CF5F71-CF71-4DE1-BAB7-9D6CCF8B6790}"/>
              </a:ext>
            </a:extLst>
          </p:cNvPr>
          <p:cNvSpPr txBox="1"/>
          <p:nvPr/>
        </p:nvSpPr>
        <p:spPr>
          <a:xfrm>
            <a:off x="6071734" y="4452527"/>
            <a:ext cx="268085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https://www.wholeschoolsend.org.uk/resources/autism-resource-suite</a:t>
            </a:r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0BF29-A4F6-41E5-9C37-6A31167F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95" y="1727719"/>
            <a:ext cx="2981162" cy="4091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DD954-5B06-4DB2-B71F-D7C0433BC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899" y="1727719"/>
            <a:ext cx="1676537" cy="23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6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80" y="893032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</a:rPr>
              <a:t>SENCO-specific resources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E18FBBF-05BF-4277-ABAD-E0F38386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120" y="1801393"/>
            <a:ext cx="2259131" cy="31788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854BC-FB36-4871-A3BB-3A56F664F7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6DBD23-6445-48DC-9FEA-5D633DEFCF7C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D051B-9F06-4DBB-8BA0-95893A4A11A5}"/>
              </a:ext>
            </a:extLst>
          </p:cNvPr>
          <p:cNvSpPr txBox="1"/>
          <p:nvPr/>
        </p:nvSpPr>
        <p:spPr>
          <a:xfrm>
            <a:off x="3545689" y="2025449"/>
            <a:ext cx="5318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Perfect for new SENCOs to give an overview of the role</a:t>
            </a:r>
          </a:p>
          <a:p>
            <a:pPr defTabSz="685800"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Lots of links to essential and useful information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Can support you to help ensure that other school leaders understand the role of SENCO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2A563"/>
                </a:solidFill>
                <a:latin typeface="Calibri" panose="020F0502020204030204"/>
              </a:rPr>
              <a:t>Search ‘SENCO’ in ‘Resources and publications’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D8D9E-AC9E-CF25-E96F-42CE58730ECE}"/>
              </a:ext>
            </a:extLst>
          </p:cNvPr>
          <p:cNvSpPr txBox="1"/>
          <p:nvPr/>
        </p:nvSpPr>
        <p:spPr>
          <a:xfrm>
            <a:off x="668121" y="5118449"/>
            <a:ext cx="69713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https://www.wholeschoolsend.org.uk/resources/senco-induction-pack-revised-edition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60B26-706D-37A4-2FA3-B9D3907F2866}"/>
              </a:ext>
            </a:extLst>
          </p:cNvPr>
          <p:cNvSpPr/>
          <p:nvPr/>
        </p:nvSpPr>
        <p:spPr>
          <a:xfrm>
            <a:off x="7994182" y="976135"/>
            <a:ext cx="963395" cy="96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5AF95-ACE0-EB48-C184-A55A1FF7A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82" y="976135"/>
            <a:ext cx="963395" cy="9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44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7" y="959644"/>
            <a:ext cx="7322643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to support the wider staff team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4EEA819-DDE2-4C54-841D-41FE22B4C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668" y="2053367"/>
            <a:ext cx="3485107" cy="242975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1BD2B-880D-4AD7-9F34-738C1DDF6DDE}"/>
              </a:ext>
            </a:extLst>
          </p:cNvPr>
          <p:cNvSpPr txBox="1"/>
          <p:nvPr/>
        </p:nvSpPr>
        <p:spPr>
          <a:xfrm>
            <a:off x="4420697" y="1953816"/>
            <a:ext cx="4652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essential interactive companion to support staff with understanding their role in effective practice for SEND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 include: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of the learner,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inclusive lessons,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an inclusive environment,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subject-specific guidance,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approach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to scaffold learning</a:t>
            </a:r>
          </a:p>
          <a:p>
            <a:pPr defTabSz="685800"/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B68F3-3DF8-427F-9673-6BEFA155A94F}"/>
              </a:ext>
            </a:extLst>
          </p:cNvPr>
          <p:cNvSpPr txBox="1"/>
          <p:nvPr/>
        </p:nvSpPr>
        <p:spPr>
          <a:xfrm>
            <a:off x="649668" y="4582675"/>
            <a:ext cx="3696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in ‘Resources and publications’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FFC81B-2658-943F-7CAA-18A10585DA10}"/>
              </a:ext>
            </a:extLst>
          </p:cNvPr>
          <p:cNvSpPr txBox="1"/>
          <p:nvPr/>
        </p:nvSpPr>
        <p:spPr>
          <a:xfrm>
            <a:off x="599047" y="5293738"/>
            <a:ext cx="45708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https://www.wholeschoolsend.org.uk/teacher-handbook</a:t>
            </a:r>
            <a:endParaRPr lang="en-GB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en-GB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42EB51-4F27-FBFD-8436-DB0BEE0F83C8}"/>
              </a:ext>
            </a:extLst>
          </p:cNvPr>
          <p:cNvSpPr/>
          <p:nvPr/>
        </p:nvSpPr>
        <p:spPr>
          <a:xfrm>
            <a:off x="7994182" y="976135"/>
            <a:ext cx="963395" cy="96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28938-2CF2-4E53-5F3B-F15B25371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83" y="965290"/>
            <a:ext cx="974240" cy="9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31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67" y="920764"/>
            <a:ext cx="7084415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145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to support the wider staff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3E957-66DD-4184-B958-C2F07336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875" y="1914935"/>
            <a:ext cx="2852410" cy="3315366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CEDC9B1-4A84-4FB5-8340-B33DB001D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152" y="1914935"/>
            <a:ext cx="2723723" cy="331536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A51B0B-9745-434E-9725-421C27EE9A4F}"/>
              </a:ext>
            </a:extLst>
          </p:cNvPr>
          <p:cNvSpPr txBox="1"/>
          <p:nvPr/>
        </p:nvSpPr>
        <p:spPr>
          <a:xfrm>
            <a:off x="6457950" y="2101714"/>
            <a:ext cx="1724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Condition-specific videos</a:t>
            </a:r>
          </a:p>
          <a:p>
            <a:pPr defTabSz="685800"/>
            <a:endParaRPr lang="en-GB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GB" sz="2100" dirty="0">
                <a:solidFill>
                  <a:srgbClr val="32A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in ‘Resources and publications’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8C46A-D20A-EDB9-8FBC-2D79B50B9DBF}"/>
              </a:ext>
            </a:extLst>
          </p:cNvPr>
          <p:cNvSpPr txBox="1"/>
          <p:nvPr/>
        </p:nvSpPr>
        <p:spPr>
          <a:xfrm>
            <a:off x="628650" y="5267953"/>
            <a:ext cx="556463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https://www.wholeschoolsend.org.uk/page/condition-specific-videos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3507E-670B-4EFE-4FC0-B42E7024518B}"/>
              </a:ext>
            </a:extLst>
          </p:cNvPr>
          <p:cNvSpPr/>
          <p:nvPr/>
        </p:nvSpPr>
        <p:spPr>
          <a:xfrm>
            <a:off x="7994182" y="976135"/>
            <a:ext cx="963395" cy="96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7F18D-E7F2-42F4-4B7A-A416106C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539" y="977718"/>
            <a:ext cx="961812" cy="9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67E9E2-90D8-40AD-9C15-1825A35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68" y="920764"/>
            <a:ext cx="8099265" cy="994172"/>
          </a:xfrm>
        </p:spPr>
        <p:txBody>
          <a:bodyPr/>
          <a:lstStyle/>
          <a:p>
            <a:r>
              <a:rPr lang="en-GB" dirty="0">
                <a:solidFill>
                  <a:srgbClr val="01454C"/>
                </a:solidFill>
              </a:rPr>
              <a:t>Resources to support the wider staff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854BC-FB36-4871-A3BB-3A56F664F7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6DBD23-6445-48DC-9FEA-5D633DEFCF7C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F3E3E1-9C5E-46A8-8720-8B8AD6F8FFC9}"/>
              </a:ext>
            </a:extLst>
          </p:cNvPr>
          <p:cNvSpPr txBox="1"/>
          <p:nvPr/>
        </p:nvSpPr>
        <p:spPr>
          <a:xfrm>
            <a:off x="4672321" y="1870943"/>
            <a:ext cx="443056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‘What works’</a:t>
            </a:r>
          </a:p>
          <a:p>
            <a:pPr defTabSz="685800">
              <a:defRPr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Organised under the four Broad Areas of Need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Find information and links at universal, targets and specialist levels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Use to help develop a continuum of provision</a:t>
            </a:r>
          </a:p>
          <a:p>
            <a:pPr defTabSz="685800">
              <a:defRPr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GB" sz="2100" dirty="0">
                <a:solidFill>
                  <a:srgbClr val="32A563"/>
                </a:solidFill>
                <a:latin typeface="Calibri" panose="020F0502020204030204"/>
              </a:rPr>
              <a:t>Find on the home page and in ‘Resources and publications’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8034E-2C78-4ABD-A791-75D5DBEF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7" y="2075902"/>
            <a:ext cx="4015748" cy="3025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5026A-2E08-35A3-0BE3-4F635A13AB3B}"/>
              </a:ext>
            </a:extLst>
          </p:cNvPr>
          <p:cNvSpPr txBox="1"/>
          <p:nvPr/>
        </p:nvSpPr>
        <p:spPr>
          <a:xfrm>
            <a:off x="522368" y="5218014"/>
            <a:ext cx="45708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https://www.wholeschoolsend.org.uk/page/what-works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7127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14B3CED7-9812-41F6-9A17-1BB5A4B65D4A}"/>
              </a:ext>
            </a:extLst>
          </p:cNvPr>
          <p:cNvSpPr txBox="1"/>
          <p:nvPr/>
        </p:nvSpPr>
        <p:spPr>
          <a:xfrm>
            <a:off x="3620278" y="4237264"/>
            <a:ext cx="1903444" cy="923330"/>
          </a:xfrm>
          <a:prstGeom prst="rect">
            <a:avLst/>
          </a:prstGeom>
          <a:solidFill>
            <a:srgbClr val="01454C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Calibri" panose="020F0502020204030204" pitchFamily="34" charset="0"/>
              </a:rPr>
              <a:t>ENTER HERE</a:t>
            </a:r>
          </a:p>
        </p:txBody>
      </p:sp>
    </p:spTree>
    <p:extLst>
      <p:ext uri="{BB962C8B-B14F-4D97-AF65-F5344CB8AC3E}">
        <p14:creationId xmlns:p14="http://schemas.microsoft.com/office/powerpoint/2010/main" val="10512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Arrow Connector 106">
            <a:hlinkClick r:id="" action="ppaction://noaction"/>
            <a:extLst>
              <a:ext uri="{FF2B5EF4-FFF2-40B4-BE49-F238E27FC236}">
                <a16:creationId xmlns:a16="http://schemas.microsoft.com/office/drawing/2014/main" id="{D547C025-CACA-4598-985C-147736C681FF}"/>
              </a:ext>
            </a:extLst>
          </p:cNvPr>
          <p:cNvCxnSpPr>
            <a:cxnSpLocks/>
          </p:cNvCxnSpPr>
          <p:nvPr/>
        </p:nvCxnSpPr>
        <p:spPr>
          <a:xfrm flipH="1">
            <a:off x="6817230" y="3664555"/>
            <a:ext cx="0" cy="635018"/>
          </a:xfrm>
          <a:prstGeom prst="straightConnector1">
            <a:avLst/>
          </a:prstGeom>
          <a:ln w="50800" cap="flat" cmpd="sng" algn="ctr">
            <a:solidFill>
              <a:srgbClr val="74C2C1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Straight Arrow Connector 98">
            <a:hlinkClick r:id="" action="ppaction://noaction"/>
            <a:extLst>
              <a:ext uri="{FF2B5EF4-FFF2-40B4-BE49-F238E27FC236}">
                <a16:creationId xmlns:a16="http://schemas.microsoft.com/office/drawing/2014/main" id="{AABCACD7-0B66-4560-8953-44184D31F734}"/>
              </a:ext>
            </a:extLst>
          </p:cNvPr>
          <p:cNvCxnSpPr>
            <a:cxnSpLocks/>
          </p:cNvCxnSpPr>
          <p:nvPr/>
        </p:nvCxnSpPr>
        <p:spPr>
          <a:xfrm>
            <a:off x="6783728" y="2469037"/>
            <a:ext cx="0" cy="635018"/>
          </a:xfrm>
          <a:prstGeom prst="straightConnector1">
            <a:avLst/>
          </a:prstGeom>
          <a:ln w="50800" cap="flat" cmpd="sng" algn="ctr">
            <a:solidFill>
              <a:srgbClr val="706F6F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2" name="Straight Arrow Connector 91">
            <a:hlinkClick r:id="" action="ppaction://noaction"/>
            <a:extLst>
              <a:ext uri="{FF2B5EF4-FFF2-40B4-BE49-F238E27FC236}">
                <a16:creationId xmlns:a16="http://schemas.microsoft.com/office/drawing/2014/main" id="{7614C6DA-C056-4A44-807D-EDACADE6F0BC}"/>
              </a:ext>
            </a:extLst>
          </p:cNvPr>
          <p:cNvCxnSpPr>
            <a:cxnSpLocks/>
          </p:cNvCxnSpPr>
          <p:nvPr/>
        </p:nvCxnSpPr>
        <p:spPr>
          <a:xfrm>
            <a:off x="7218932" y="2515623"/>
            <a:ext cx="0" cy="1768156"/>
          </a:xfrm>
          <a:prstGeom prst="straightConnector1">
            <a:avLst/>
          </a:prstGeom>
          <a:ln w="50800" cap="flat" cmpd="sng" algn="ctr">
            <a:solidFill>
              <a:srgbClr val="706F6F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Arrow Connector 92">
            <a:hlinkClick r:id="" action="ppaction://noaction"/>
            <a:extLst>
              <a:ext uri="{FF2B5EF4-FFF2-40B4-BE49-F238E27FC236}">
                <a16:creationId xmlns:a16="http://schemas.microsoft.com/office/drawing/2014/main" id="{B47CF6BA-5306-456F-9895-1FF35F6708CF}"/>
              </a:ext>
            </a:extLst>
          </p:cNvPr>
          <p:cNvCxnSpPr>
            <a:cxnSpLocks/>
            <a:endCxn id="68" idx="5"/>
          </p:cNvCxnSpPr>
          <p:nvPr/>
        </p:nvCxnSpPr>
        <p:spPr>
          <a:xfrm flipH="1" flipV="1">
            <a:off x="7314149" y="2420377"/>
            <a:ext cx="19899" cy="1885083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hlinkClick r:id="" action="ppaction://noaction"/>
            <a:extLst>
              <a:ext uri="{FF2B5EF4-FFF2-40B4-BE49-F238E27FC236}">
                <a16:creationId xmlns:a16="http://schemas.microsoft.com/office/drawing/2014/main" id="{2B09C4D1-D743-4CE8-B165-2161C7DA7ABD}"/>
              </a:ext>
            </a:extLst>
          </p:cNvPr>
          <p:cNvCxnSpPr>
            <a:cxnSpLocks/>
          </p:cNvCxnSpPr>
          <p:nvPr/>
        </p:nvCxnSpPr>
        <p:spPr>
          <a:xfrm>
            <a:off x="5576984" y="2469037"/>
            <a:ext cx="0" cy="1836422"/>
          </a:xfrm>
          <a:prstGeom prst="straightConnector1">
            <a:avLst/>
          </a:prstGeom>
          <a:ln w="50800" cap="flat" cmpd="sng" algn="ctr">
            <a:solidFill>
              <a:srgbClr val="706F6F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Arrow Connector 88">
            <a:hlinkClick r:id="" action="ppaction://noaction"/>
            <a:extLst>
              <a:ext uri="{FF2B5EF4-FFF2-40B4-BE49-F238E27FC236}">
                <a16:creationId xmlns:a16="http://schemas.microsoft.com/office/drawing/2014/main" id="{35EEAA9E-AC08-4A18-834E-4FCCC3284305}"/>
              </a:ext>
            </a:extLst>
          </p:cNvPr>
          <p:cNvCxnSpPr>
            <a:cxnSpLocks/>
          </p:cNvCxnSpPr>
          <p:nvPr/>
        </p:nvCxnSpPr>
        <p:spPr>
          <a:xfrm>
            <a:off x="4361447" y="2451286"/>
            <a:ext cx="0" cy="1836422"/>
          </a:xfrm>
          <a:prstGeom prst="straightConnector1">
            <a:avLst/>
          </a:prstGeom>
          <a:ln w="50800" cap="flat" cmpd="sng" algn="ctr">
            <a:solidFill>
              <a:srgbClr val="706F6F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" name="Straight Arrow Connector 2">
            <a:hlinkClick r:id="" action="ppaction://noaction"/>
            <a:extLst>
              <a:ext uri="{FF2B5EF4-FFF2-40B4-BE49-F238E27FC236}">
                <a16:creationId xmlns:a16="http://schemas.microsoft.com/office/drawing/2014/main" id="{74208E08-9D97-3E4E-B904-CF9A3B61C587}"/>
              </a:ext>
            </a:extLst>
          </p:cNvPr>
          <p:cNvCxnSpPr>
            <a:cxnSpLocks/>
          </p:cNvCxnSpPr>
          <p:nvPr/>
        </p:nvCxnSpPr>
        <p:spPr>
          <a:xfrm flipV="1">
            <a:off x="8405320" y="3764009"/>
            <a:ext cx="180604" cy="625200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id="{B1109DD5-E4B6-2544-89AE-F74247EFA132}"/>
              </a:ext>
            </a:extLst>
          </p:cNvPr>
          <p:cNvCxnSpPr/>
          <p:nvPr/>
        </p:nvCxnSpPr>
        <p:spPr>
          <a:xfrm>
            <a:off x="3775858" y="4664071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FAE70D-DEA1-F843-8E39-C52B95326FAE}"/>
              </a:ext>
            </a:extLst>
          </p:cNvPr>
          <p:cNvCxnSpPr>
            <a:cxnSpLocks/>
          </p:cNvCxnSpPr>
          <p:nvPr/>
        </p:nvCxnSpPr>
        <p:spPr>
          <a:xfrm>
            <a:off x="332884" y="3435050"/>
            <a:ext cx="1444832" cy="950181"/>
          </a:xfrm>
          <a:prstGeom prst="straightConnector1">
            <a:avLst/>
          </a:prstGeom>
          <a:ln w="38100">
            <a:solidFill>
              <a:srgbClr val="74C2C1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B58A0A-BCFF-C944-8C3C-E5191978597F}"/>
              </a:ext>
            </a:extLst>
          </p:cNvPr>
          <p:cNvCxnSpPr>
            <a:cxnSpLocks/>
          </p:cNvCxnSpPr>
          <p:nvPr/>
        </p:nvCxnSpPr>
        <p:spPr>
          <a:xfrm>
            <a:off x="217452" y="4024574"/>
            <a:ext cx="308638" cy="552957"/>
          </a:xfrm>
          <a:prstGeom prst="straightConnector1">
            <a:avLst/>
          </a:prstGeom>
          <a:ln w="38100">
            <a:solidFill>
              <a:srgbClr val="74C2C1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hlinkClick r:id="" action="ppaction://noaction"/>
            <a:extLst>
              <a:ext uri="{FF2B5EF4-FFF2-40B4-BE49-F238E27FC236}">
                <a16:creationId xmlns:a16="http://schemas.microsoft.com/office/drawing/2014/main" id="{00ED4BAA-41E4-0D4E-B0B1-0A86166FB538}"/>
              </a:ext>
            </a:extLst>
          </p:cNvPr>
          <p:cNvCxnSpPr/>
          <p:nvPr/>
        </p:nvCxnSpPr>
        <p:spPr>
          <a:xfrm>
            <a:off x="2552266" y="4670094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hlinkClick r:id="" action="ppaction://noaction"/>
            <a:extLst>
              <a:ext uri="{FF2B5EF4-FFF2-40B4-BE49-F238E27FC236}">
                <a16:creationId xmlns:a16="http://schemas.microsoft.com/office/drawing/2014/main" id="{EB565DE4-5A56-EA42-87A7-C6785A442E35}"/>
              </a:ext>
            </a:extLst>
          </p:cNvPr>
          <p:cNvCxnSpPr/>
          <p:nvPr/>
        </p:nvCxnSpPr>
        <p:spPr>
          <a:xfrm>
            <a:off x="1341339" y="4670094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hlinkClick r:id="" action="ppaction://noaction"/>
            <a:extLst>
              <a:ext uri="{FF2B5EF4-FFF2-40B4-BE49-F238E27FC236}">
                <a16:creationId xmlns:a16="http://schemas.microsoft.com/office/drawing/2014/main" id="{8872AE21-D045-8C4C-AF59-76AD6FDED707}"/>
              </a:ext>
            </a:extLst>
          </p:cNvPr>
          <p:cNvCxnSpPr/>
          <p:nvPr/>
        </p:nvCxnSpPr>
        <p:spPr>
          <a:xfrm>
            <a:off x="4999451" y="4661977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hlinkClick r:id="" action="ppaction://noaction"/>
            <a:extLst>
              <a:ext uri="{FF2B5EF4-FFF2-40B4-BE49-F238E27FC236}">
                <a16:creationId xmlns:a16="http://schemas.microsoft.com/office/drawing/2014/main" id="{39873F04-426E-1347-9413-67FF703CEB02}"/>
              </a:ext>
            </a:extLst>
          </p:cNvPr>
          <p:cNvCxnSpPr/>
          <p:nvPr/>
        </p:nvCxnSpPr>
        <p:spPr>
          <a:xfrm>
            <a:off x="6210378" y="4659884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hlinkClick r:id="" action="ppaction://noaction"/>
            <a:extLst>
              <a:ext uri="{FF2B5EF4-FFF2-40B4-BE49-F238E27FC236}">
                <a16:creationId xmlns:a16="http://schemas.microsoft.com/office/drawing/2014/main" id="{4CF6A7BF-EB64-C544-A670-291E1132F723}"/>
              </a:ext>
            </a:extLst>
          </p:cNvPr>
          <p:cNvCxnSpPr/>
          <p:nvPr/>
        </p:nvCxnSpPr>
        <p:spPr>
          <a:xfrm>
            <a:off x="7433971" y="4657791"/>
            <a:ext cx="386906" cy="209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hlinkClick r:id="" action="ppaction://noaction"/>
            <a:extLst>
              <a:ext uri="{FF2B5EF4-FFF2-40B4-BE49-F238E27FC236}">
                <a16:creationId xmlns:a16="http://schemas.microsoft.com/office/drawing/2014/main" id="{9627F527-DBD3-064C-A619-5E353C38BC3F}"/>
              </a:ext>
            </a:extLst>
          </p:cNvPr>
          <p:cNvCxnSpPr>
            <a:cxnSpLocks/>
          </p:cNvCxnSpPr>
          <p:nvPr/>
        </p:nvCxnSpPr>
        <p:spPr>
          <a:xfrm>
            <a:off x="8329041" y="2302256"/>
            <a:ext cx="240481" cy="820074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hlinkClick r:id="" action="ppaction://noaction"/>
            <a:extLst>
              <a:ext uri="{FF2B5EF4-FFF2-40B4-BE49-F238E27FC236}">
                <a16:creationId xmlns:a16="http://schemas.microsoft.com/office/drawing/2014/main" id="{9D73DF7A-231D-3C45-8737-19EC007751DF}"/>
              </a:ext>
            </a:extLst>
          </p:cNvPr>
          <p:cNvCxnSpPr>
            <a:cxnSpLocks/>
          </p:cNvCxnSpPr>
          <p:nvPr/>
        </p:nvCxnSpPr>
        <p:spPr>
          <a:xfrm flipV="1">
            <a:off x="3533716" y="2372193"/>
            <a:ext cx="709395" cy="1978510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hlinkClick r:id="" action="ppaction://noaction"/>
            <a:extLst>
              <a:ext uri="{FF2B5EF4-FFF2-40B4-BE49-F238E27FC236}">
                <a16:creationId xmlns:a16="http://schemas.microsoft.com/office/drawing/2014/main" id="{C8D58E33-E85C-1E47-87CF-8C6E9DC75DF5}"/>
              </a:ext>
            </a:extLst>
          </p:cNvPr>
          <p:cNvCxnSpPr>
            <a:cxnSpLocks/>
          </p:cNvCxnSpPr>
          <p:nvPr/>
        </p:nvCxnSpPr>
        <p:spPr>
          <a:xfrm flipV="1">
            <a:off x="2574007" y="2148574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DB4448-EBDC-9342-815D-487263A903BE}"/>
              </a:ext>
            </a:extLst>
          </p:cNvPr>
          <p:cNvCxnSpPr>
            <a:cxnSpLocks/>
          </p:cNvCxnSpPr>
          <p:nvPr/>
        </p:nvCxnSpPr>
        <p:spPr>
          <a:xfrm flipV="1">
            <a:off x="361318" y="2358380"/>
            <a:ext cx="1420907" cy="1056769"/>
          </a:xfrm>
          <a:prstGeom prst="straightConnector1">
            <a:avLst/>
          </a:prstGeom>
          <a:ln w="38100">
            <a:solidFill>
              <a:srgbClr val="32A563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075764-8D36-3C44-9479-13267041E405}"/>
              </a:ext>
            </a:extLst>
          </p:cNvPr>
          <p:cNvCxnSpPr>
            <a:cxnSpLocks/>
          </p:cNvCxnSpPr>
          <p:nvPr/>
        </p:nvCxnSpPr>
        <p:spPr>
          <a:xfrm flipV="1">
            <a:off x="226106" y="2264142"/>
            <a:ext cx="289569" cy="514948"/>
          </a:xfrm>
          <a:prstGeom prst="straightConnector1">
            <a:avLst/>
          </a:prstGeom>
          <a:ln w="38100">
            <a:solidFill>
              <a:srgbClr val="32A563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hlinkClick r:id="rId2" action="ppaction://hlinksldjump"/>
            <a:extLst>
              <a:ext uri="{FF2B5EF4-FFF2-40B4-BE49-F238E27FC236}">
                <a16:creationId xmlns:a16="http://schemas.microsoft.com/office/drawing/2014/main" id="{09DC4CD7-3D58-164E-AD8D-C2DADCD47864}"/>
              </a:ext>
            </a:extLst>
          </p:cNvPr>
          <p:cNvCxnSpPr>
            <a:cxnSpLocks/>
          </p:cNvCxnSpPr>
          <p:nvPr/>
        </p:nvCxnSpPr>
        <p:spPr>
          <a:xfrm flipV="1">
            <a:off x="872718" y="2554931"/>
            <a:ext cx="0" cy="1830301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hlinkClick r:id="rId3" action="ppaction://hlinksldjump"/>
            <a:extLst>
              <a:ext uri="{FF2B5EF4-FFF2-40B4-BE49-F238E27FC236}">
                <a16:creationId xmlns:a16="http://schemas.microsoft.com/office/drawing/2014/main" id="{D11BC566-86C9-2C47-B73D-5E4D7B0969E2}"/>
              </a:ext>
            </a:extLst>
          </p:cNvPr>
          <p:cNvCxnSpPr>
            <a:cxnSpLocks/>
          </p:cNvCxnSpPr>
          <p:nvPr/>
        </p:nvCxnSpPr>
        <p:spPr>
          <a:xfrm flipV="1">
            <a:off x="1368241" y="2156751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hlinkClick r:id="" action="ppaction://noaction"/>
            <a:extLst>
              <a:ext uri="{FF2B5EF4-FFF2-40B4-BE49-F238E27FC236}">
                <a16:creationId xmlns:a16="http://schemas.microsoft.com/office/drawing/2014/main" id="{4855245F-9A73-7442-83E0-BFFC5790F1F6}"/>
              </a:ext>
            </a:extLst>
          </p:cNvPr>
          <p:cNvCxnSpPr>
            <a:cxnSpLocks/>
          </p:cNvCxnSpPr>
          <p:nvPr/>
        </p:nvCxnSpPr>
        <p:spPr>
          <a:xfrm flipV="1">
            <a:off x="4996827" y="2135483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hlinkClick r:id="" action="ppaction://noaction"/>
            <a:extLst>
              <a:ext uri="{FF2B5EF4-FFF2-40B4-BE49-F238E27FC236}">
                <a16:creationId xmlns:a16="http://schemas.microsoft.com/office/drawing/2014/main" id="{A21414B0-7F34-A246-B5BD-2F321DBF8E6E}"/>
              </a:ext>
            </a:extLst>
          </p:cNvPr>
          <p:cNvCxnSpPr>
            <a:cxnSpLocks/>
          </p:cNvCxnSpPr>
          <p:nvPr/>
        </p:nvCxnSpPr>
        <p:spPr>
          <a:xfrm flipV="1">
            <a:off x="3791061" y="2143660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hlinkClick r:id="" action="ppaction://noaction"/>
            <a:extLst>
              <a:ext uri="{FF2B5EF4-FFF2-40B4-BE49-F238E27FC236}">
                <a16:creationId xmlns:a16="http://schemas.microsoft.com/office/drawing/2014/main" id="{D917A90B-F8EF-6D44-AB5D-91DB53D6F6A7}"/>
              </a:ext>
            </a:extLst>
          </p:cNvPr>
          <p:cNvCxnSpPr>
            <a:cxnSpLocks/>
          </p:cNvCxnSpPr>
          <p:nvPr/>
        </p:nvCxnSpPr>
        <p:spPr>
          <a:xfrm flipV="1">
            <a:off x="6222078" y="2142856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hlinkClick r:id="" action="ppaction://noaction"/>
            <a:extLst>
              <a:ext uri="{FF2B5EF4-FFF2-40B4-BE49-F238E27FC236}">
                <a16:creationId xmlns:a16="http://schemas.microsoft.com/office/drawing/2014/main" id="{9F03CE0D-0C34-EE40-98CD-81B12F440836}"/>
              </a:ext>
            </a:extLst>
          </p:cNvPr>
          <p:cNvCxnSpPr>
            <a:cxnSpLocks/>
          </p:cNvCxnSpPr>
          <p:nvPr/>
        </p:nvCxnSpPr>
        <p:spPr>
          <a:xfrm flipV="1">
            <a:off x="7477454" y="2139710"/>
            <a:ext cx="343423" cy="1607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hlinkClick r:id="" action="ppaction://noaction"/>
            <a:extLst>
              <a:ext uri="{FF2B5EF4-FFF2-40B4-BE49-F238E27FC236}">
                <a16:creationId xmlns:a16="http://schemas.microsoft.com/office/drawing/2014/main" id="{CD333949-1618-8743-84F3-B4067E627C9A}"/>
              </a:ext>
            </a:extLst>
          </p:cNvPr>
          <p:cNvCxnSpPr>
            <a:cxnSpLocks/>
          </p:cNvCxnSpPr>
          <p:nvPr/>
        </p:nvCxnSpPr>
        <p:spPr>
          <a:xfrm flipV="1">
            <a:off x="2355078" y="2389944"/>
            <a:ext cx="685800" cy="1903172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hlinkClick r:id="rId4" action="ppaction://hlinksldjump"/>
            <a:extLst>
              <a:ext uri="{FF2B5EF4-FFF2-40B4-BE49-F238E27FC236}">
                <a16:creationId xmlns:a16="http://schemas.microsoft.com/office/drawing/2014/main" id="{C57609F5-C585-944E-A8B1-237EC0774864}"/>
              </a:ext>
            </a:extLst>
          </p:cNvPr>
          <p:cNvCxnSpPr>
            <a:cxnSpLocks/>
          </p:cNvCxnSpPr>
          <p:nvPr/>
        </p:nvCxnSpPr>
        <p:spPr>
          <a:xfrm flipV="1">
            <a:off x="1161170" y="2455082"/>
            <a:ext cx="705095" cy="1872452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hlinkClick r:id="" action="ppaction://noaction"/>
            <a:extLst>
              <a:ext uri="{FF2B5EF4-FFF2-40B4-BE49-F238E27FC236}">
                <a16:creationId xmlns:a16="http://schemas.microsoft.com/office/drawing/2014/main" id="{708E1813-7D05-A64F-82F1-F40DF823B6F5}"/>
              </a:ext>
            </a:extLst>
          </p:cNvPr>
          <p:cNvCxnSpPr>
            <a:cxnSpLocks/>
          </p:cNvCxnSpPr>
          <p:nvPr/>
        </p:nvCxnSpPr>
        <p:spPr>
          <a:xfrm>
            <a:off x="1212178" y="2372193"/>
            <a:ext cx="701708" cy="1920923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hlinkClick r:id="" action="ppaction://noaction"/>
            <a:extLst>
              <a:ext uri="{FF2B5EF4-FFF2-40B4-BE49-F238E27FC236}">
                <a16:creationId xmlns:a16="http://schemas.microsoft.com/office/drawing/2014/main" id="{81176E64-8B73-5347-9333-4DB6F4938360}"/>
              </a:ext>
            </a:extLst>
          </p:cNvPr>
          <p:cNvCxnSpPr>
            <a:cxnSpLocks/>
          </p:cNvCxnSpPr>
          <p:nvPr/>
        </p:nvCxnSpPr>
        <p:spPr>
          <a:xfrm>
            <a:off x="4863281" y="2274646"/>
            <a:ext cx="1666749" cy="1064466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hlinkClick r:id="" action="ppaction://noaction"/>
            <a:extLst>
              <a:ext uri="{FF2B5EF4-FFF2-40B4-BE49-F238E27FC236}">
                <a16:creationId xmlns:a16="http://schemas.microsoft.com/office/drawing/2014/main" id="{A448E44E-C81C-8E4E-B1A9-9E734C426EFA}"/>
              </a:ext>
            </a:extLst>
          </p:cNvPr>
          <p:cNvCxnSpPr>
            <a:cxnSpLocks/>
          </p:cNvCxnSpPr>
          <p:nvPr/>
        </p:nvCxnSpPr>
        <p:spPr>
          <a:xfrm>
            <a:off x="6042639" y="2413678"/>
            <a:ext cx="611108" cy="719980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hlinkClick r:id="rId5" action="ppaction://hlinksldjump"/>
            <a:extLst>
              <a:ext uri="{FF2B5EF4-FFF2-40B4-BE49-F238E27FC236}">
                <a16:creationId xmlns:a16="http://schemas.microsoft.com/office/drawing/2014/main" id="{5DC02D6D-1A7C-B846-8E68-B965049FF65A}"/>
              </a:ext>
            </a:extLst>
          </p:cNvPr>
          <p:cNvCxnSpPr>
            <a:cxnSpLocks/>
          </p:cNvCxnSpPr>
          <p:nvPr/>
        </p:nvCxnSpPr>
        <p:spPr>
          <a:xfrm>
            <a:off x="659122" y="2389944"/>
            <a:ext cx="0" cy="1901573"/>
          </a:xfrm>
          <a:prstGeom prst="straightConnector1">
            <a:avLst/>
          </a:prstGeom>
          <a:ln w="50800" cap="flat" cmpd="sng" algn="ctr">
            <a:solidFill>
              <a:srgbClr val="706F6F"/>
            </a:solidFill>
            <a:prstDash val="solid"/>
            <a:round/>
            <a:headEnd type="none" w="lg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>
            <a:hlinkClick r:id="" action="ppaction://noaction"/>
            <a:extLst>
              <a:ext uri="{FF2B5EF4-FFF2-40B4-BE49-F238E27FC236}">
                <a16:creationId xmlns:a16="http://schemas.microsoft.com/office/drawing/2014/main" id="{93F8D3E0-A68E-5D4E-8731-DFEF897CC2BF}"/>
              </a:ext>
            </a:extLst>
          </p:cNvPr>
          <p:cNvCxnSpPr>
            <a:cxnSpLocks/>
          </p:cNvCxnSpPr>
          <p:nvPr/>
        </p:nvCxnSpPr>
        <p:spPr>
          <a:xfrm flipV="1">
            <a:off x="5942841" y="2355772"/>
            <a:ext cx="725290" cy="1991137"/>
          </a:xfrm>
          <a:prstGeom prst="straightConnector1">
            <a:avLst/>
          </a:prstGeom>
          <a:ln w="50800">
            <a:solidFill>
              <a:srgbClr val="00A86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hlinkClick r:id="" action="ppaction://noaction"/>
            <a:extLst>
              <a:ext uri="{FF2B5EF4-FFF2-40B4-BE49-F238E27FC236}">
                <a16:creationId xmlns:a16="http://schemas.microsoft.com/office/drawing/2014/main" id="{E022C622-7AD9-3046-9B65-0A257B5EB38E}"/>
              </a:ext>
            </a:extLst>
          </p:cNvPr>
          <p:cNvCxnSpPr>
            <a:cxnSpLocks/>
          </p:cNvCxnSpPr>
          <p:nvPr/>
        </p:nvCxnSpPr>
        <p:spPr>
          <a:xfrm>
            <a:off x="7062491" y="3621929"/>
            <a:ext cx="804391" cy="955603"/>
          </a:xfrm>
          <a:prstGeom prst="straightConnector1">
            <a:avLst/>
          </a:prstGeom>
          <a:ln w="50800">
            <a:solidFill>
              <a:srgbClr val="74C2C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hlinkClick r:id="" action="ppaction://noaction"/>
            <a:extLst>
              <a:ext uri="{FF2B5EF4-FFF2-40B4-BE49-F238E27FC236}">
                <a16:creationId xmlns:a16="http://schemas.microsoft.com/office/drawing/2014/main" id="{E25E4838-72DA-EF41-BC01-63F3291FB4A1}"/>
              </a:ext>
            </a:extLst>
          </p:cNvPr>
          <p:cNvCxnSpPr>
            <a:cxnSpLocks/>
          </p:cNvCxnSpPr>
          <p:nvPr/>
        </p:nvCxnSpPr>
        <p:spPr>
          <a:xfrm>
            <a:off x="2341195" y="2393800"/>
            <a:ext cx="701708" cy="1920923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hlinkClick r:id="" action="ppaction://noaction"/>
            <a:extLst>
              <a:ext uri="{FF2B5EF4-FFF2-40B4-BE49-F238E27FC236}">
                <a16:creationId xmlns:a16="http://schemas.microsoft.com/office/drawing/2014/main" id="{BCBBDBBD-B320-F942-8E6B-2ABB40863430}"/>
              </a:ext>
            </a:extLst>
          </p:cNvPr>
          <p:cNvCxnSpPr>
            <a:cxnSpLocks/>
          </p:cNvCxnSpPr>
          <p:nvPr/>
        </p:nvCxnSpPr>
        <p:spPr>
          <a:xfrm>
            <a:off x="3509170" y="2451287"/>
            <a:ext cx="724782" cy="1895621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hlinkClick r:id="" action="ppaction://noaction"/>
            <a:extLst>
              <a:ext uri="{FF2B5EF4-FFF2-40B4-BE49-F238E27FC236}">
                <a16:creationId xmlns:a16="http://schemas.microsoft.com/office/drawing/2014/main" id="{B40ACE8D-FEF2-904D-9D56-C3635EA36B5D}"/>
              </a:ext>
            </a:extLst>
          </p:cNvPr>
          <p:cNvCxnSpPr>
            <a:cxnSpLocks/>
          </p:cNvCxnSpPr>
          <p:nvPr/>
        </p:nvCxnSpPr>
        <p:spPr>
          <a:xfrm>
            <a:off x="4766668" y="2417460"/>
            <a:ext cx="701708" cy="1920923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hlinkClick r:id="" action="ppaction://noaction"/>
            <a:extLst>
              <a:ext uri="{FF2B5EF4-FFF2-40B4-BE49-F238E27FC236}">
                <a16:creationId xmlns:a16="http://schemas.microsoft.com/office/drawing/2014/main" id="{D7DB7198-B84E-7542-B4BF-9FF8A9B698FF}"/>
              </a:ext>
            </a:extLst>
          </p:cNvPr>
          <p:cNvCxnSpPr>
            <a:cxnSpLocks/>
          </p:cNvCxnSpPr>
          <p:nvPr/>
        </p:nvCxnSpPr>
        <p:spPr>
          <a:xfrm>
            <a:off x="5857502" y="2516206"/>
            <a:ext cx="798295" cy="1869026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hlinkClick r:id="" action="ppaction://noaction"/>
            <a:extLst>
              <a:ext uri="{FF2B5EF4-FFF2-40B4-BE49-F238E27FC236}">
                <a16:creationId xmlns:a16="http://schemas.microsoft.com/office/drawing/2014/main" id="{D2A98144-3810-A34A-BE35-6644944D9129}"/>
              </a:ext>
            </a:extLst>
          </p:cNvPr>
          <p:cNvCxnSpPr>
            <a:cxnSpLocks/>
          </p:cNvCxnSpPr>
          <p:nvPr/>
        </p:nvCxnSpPr>
        <p:spPr>
          <a:xfrm>
            <a:off x="7387134" y="2302257"/>
            <a:ext cx="648621" cy="1997317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B708A2D1-8421-3E4F-99F5-E685AF0C829A}"/>
              </a:ext>
            </a:extLst>
          </p:cNvPr>
          <p:cNvSpPr/>
          <p:nvPr/>
        </p:nvSpPr>
        <p:spPr>
          <a:xfrm>
            <a:off x="517405" y="1751046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08E7EAE-C48B-3C4D-9F1C-753C4A1F3833}"/>
              </a:ext>
            </a:extLst>
          </p:cNvPr>
          <p:cNvSpPr/>
          <p:nvPr/>
        </p:nvSpPr>
        <p:spPr>
          <a:xfrm>
            <a:off x="1728837" y="1747887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407A303-6EBF-0841-BA88-8AEFC7DB79DA}"/>
              </a:ext>
            </a:extLst>
          </p:cNvPr>
          <p:cNvSpPr/>
          <p:nvPr/>
        </p:nvSpPr>
        <p:spPr>
          <a:xfrm>
            <a:off x="2950477" y="1754766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237883-B4B4-5541-89C9-B1EA1A8CBBF1}"/>
              </a:ext>
            </a:extLst>
          </p:cNvPr>
          <p:cNvSpPr/>
          <p:nvPr/>
        </p:nvSpPr>
        <p:spPr>
          <a:xfrm>
            <a:off x="4161909" y="1751607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BAF500B-20D3-A44F-B235-4C606A0F7242}"/>
              </a:ext>
            </a:extLst>
          </p:cNvPr>
          <p:cNvSpPr/>
          <p:nvPr/>
        </p:nvSpPr>
        <p:spPr>
          <a:xfrm>
            <a:off x="5385794" y="1754790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5E5092-0184-9540-B816-ED19E6C7FA9E}"/>
              </a:ext>
            </a:extLst>
          </p:cNvPr>
          <p:cNvSpPr/>
          <p:nvPr/>
        </p:nvSpPr>
        <p:spPr>
          <a:xfrm>
            <a:off x="6623763" y="1761670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83E22E9-9C0D-0945-A951-DF2DD34AF9CC}"/>
              </a:ext>
            </a:extLst>
          </p:cNvPr>
          <p:cNvSpPr/>
          <p:nvPr/>
        </p:nvSpPr>
        <p:spPr>
          <a:xfrm>
            <a:off x="7840637" y="1758511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hlinkClick r:id="" action="ppaction://noaction"/>
            <a:extLst>
              <a:ext uri="{FF2B5EF4-FFF2-40B4-BE49-F238E27FC236}">
                <a16:creationId xmlns:a16="http://schemas.microsoft.com/office/drawing/2014/main" id="{B922DB70-F152-DD49-BEF4-FC9096E8AAAB}"/>
              </a:ext>
            </a:extLst>
          </p:cNvPr>
          <p:cNvSpPr/>
          <p:nvPr/>
        </p:nvSpPr>
        <p:spPr>
          <a:xfrm>
            <a:off x="529746" y="1761164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hlinkClick r:id="" action="ppaction://noaction"/>
            <a:extLst>
              <a:ext uri="{FF2B5EF4-FFF2-40B4-BE49-F238E27FC236}">
                <a16:creationId xmlns:a16="http://schemas.microsoft.com/office/drawing/2014/main" id="{94A7AD9D-2F54-A943-9724-3DAA57C83CCD}"/>
              </a:ext>
            </a:extLst>
          </p:cNvPr>
          <p:cNvSpPr/>
          <p:nvPr/>
        </p:nvSpPr>
        <p:spPr>
          <a:xfrm>
            <a:off x="1741178" y="1758005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hlinkClick r:id="" action="ppaction://noaction"/>
            <a:extLst>
              <a:ext uri="{FF2B5EF4-FFF2-40B4-BE49-F238E27FC236}">
                <a16:creationId xmlns:a16="http://schemas.microsoft.com/office/drawing/2014/main" id="{67AC040B-FBBC-B249-8D26-72816096DAFA}"/>
              </a:ext>
            </a:extLst>
          </p:cNvPr>
          <p:cNvSpPr/>
          <p:nvPr/>
        </p:nvSpPr>
        <p:spPr>
          <a:xfrm>
            <a:off x="2962818" y="1764885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l 50">
            <a:hlinkClick r:id="" action="ppaction://noaction"/>
            <a:extLst>
              <a:ext uri="{FF2B5EF4-FFF2-40B4-BE49-F238E27FC236}">
                <a16:creationId xmlns:a16="http://schemas.microsoft.com/office/drawing/2014/main" id="{5DD9F619-FA9E-CF41-9F43-ECDE32C1BE51}"/>
              </a:ext>
            </a:extLst>
          </p:cNvPr>
          <p:cNvSpPr/>
          <p:nvPr/>
        </p:nvSpPr>
        <p:spPr>
          <a:xfrm>
            <a:off x="4174250" y="1761726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hlinkClick r:id="" action="ppaction://noaction"/>
            <a:extLst>
              <a:ext uri="{FF2B5EF4-FFF2-40B4-BE49-F238E27FC236}">
                <a16:creationId xmlns:a16="http://schemas.microsoft.com/office/drawing/2014/main" id="{4F27A6BF-EDD0-0F4E-862E-6176188A4FAC}"/>
              </a:ext>
            </a:extLst>
          </p:cNvPr>
          <p:cNvSpPr/>
          <p:nvPr/>
        </p:nvSpPr>
        <p:spPr>
          <a:xfrm>
            <a:off x="5398135" y="1764909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hlinkClick r:id="" action="ppaction://noaction"/>
            <a:extLst>
              <a:ext uri="{FF2B5EF4-FFF2-40B4-BE49-F238E27FC236}">
                <a16:creationId xmlns:a16="http://schemas.microsoft.com/office/drawing/2014/main" id="{281DD782-E1A8-854C-9746-D81852B092D1}"/>
              </a:ext>
            </a:extLst>
          </p:cNvPr>
          <p:cNvSpPr/>
          <p:nvPr/>
        </p:nvSpPr>
        <p:spPr>
          <a:xfrm>
            <a:off x="6636104" y="1771788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hlinkClick r:id="" action="ppaction://noaction"/>
            <a:extLst>
              <a:ext uri="{FF2B5EF4-FFF2-40B4-BE49-F238E27FC236}">
                <a16:creationId xmlns:a16="http://schemas.microsoft.com/office/drawing/2014/main" id="{9825266D-9471-E843-BFF1-4F643BEA08C9}"/>
              </a:ext>
            </a:extLst>
          </p:cNvPr>
          <p:cNvSpPr/>
          <p:nvPr/>
        </p:nvSpPr>
        <p:spPr>
          <a:xfrm>
            <a:off x="7852978" y="1768629"/>
            <a:ext cx="793933" cy="793933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ounded Rectangle 54">
            <a:hlinkClick r:id="" action="ppaction://noaction"/>
            <a:extLst>
              <a:ext uri="{FF2B5EF4-FFF2-40B4-BE49-F238E27FC236}">
                <a16:creationId xmlns:a16="http://schemas.microsoft.com/office/drawing/2014/main" id="{E9CF1BAC-24F1-124E-B0E1-281B27DA70D3}"/>
              </a:ext>
            </a:extLst>
          </p:cNvPr>
          <p:cNvSpPr/>
          <p:nvPr/>
        </p:nvSpPr>
        <p:spPr>
          <a:xfrm>
            <a:off x="558076" y="4286614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ounded Rectangle 55">
            <a:hlinkClick r:id="" action="ppaction://noaction"/>
            <a:extLst>
              <a:ext uri="{FF2B5EF4-FFF2-40B4-BE49-F238E27FC236}">
                <a16:creationId xmlns:a16="http://schemas.microsoft.com/office/drawing/2014/main" id="{BC35DD8B-EFA3-8748-8BDC-81655E94CAA4}"/>
              </a:ext>
            </a:extLst>
          </p:cNvPr>
          <p:cNvSpPr/>
          <p:nvPr/>
        </p:nvSpPr>
        <p:spPr>
          <a:xfrm>
            <a:off x="1777716" y="4286614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ounded Rectangle 56">
            <a:hlinkClick r:id="" action="ppaction://noaction"/>
            <a:extLst>
              <a:ext uri="{FF2B5EF4-FFF2-40B4-BE49-F238E27FC236}">
                <a16:creationId xmlns:a16="http://schemas.microsoft.com/office/drawing/2014/main" id="{F6235710-FFC0-204A-AA1D-441E429EC4E5}"/>
              </a:ext>
            </a:extLst>
          </p:cNvPr>
          <p:cNvSpPr/>
          <p:nvPr/>
        </p:nvSpPr>
        <p:spPr>
          <a:xfrm>
            <a:off x="2992703" y="4287708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ounded Rectangle 57">
            <a:hlinkClick r:id="" action="ppaction://noaction"/>
            <a:extLst>
              <a:ext uri="{FF2B5EF4-FFF2-40B4-BE49-F238E27FC236}">
                <a16:creationId xmlns:a16="http://schemas.microsoft.com/office/drawing/2014/main" id="{F409D006-783E-694B-A428-9D43130B9755}"/>
              </a:ext>
            </a:extLst>
          </p:cNvPr>
          <p:cNvSpPr/>
          <p:nvPr/>
        </p:nvSpPr>
        <p:spPr>
          <a:xfrm>
            <a:off x="7866609" y="4290797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9" name="Straight Arrow Connector 58">
            <a:hlinkClick r:id="" action="ppaction://noaction"/>
            <a:extLst>
              <a:ext uri="{FF2B5EF4-FFF2-40B4-BE49-F238E27FC236}">
                <a16:creationId xmlns:a16="http://schemas.microsoft.com/office/drawing/2014/main" id="{CABE7E4B-DBB7-9C41-87A9-387B97F04250}"/>
              </a:ext>
            </a:extLst>
          </p:cNvPr>
          <p:cNvCxnSpPr>
            <a:cxnSpLocks/>
          </p:cNvCxnSpPr>
          <p:nvPr/>
        </p:nvCxnSpPr>
        <p:spPr>
          <a:xfrm flipV="1">
            <a:off x="4831090" y="3557660"/>
            <a:ext cx="1706930" cy="771011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hlinkClick r:id="" action="ppaction://noaction"/>
            <a:extLst>
              <a:ext uri="{FF2B5EF4-FFF2-40B4-BE49-F238E27FC236}">
                <a16:creationId xmlns:a16="http://schemas.microsoft.com/office/drawing/2014/main" id="{4D715AA0-E083-C04C-8DC9-08F96F0C01E4}"/>
              </a:ext>
            </a:extLst>
          </p:cNvPr>
          <p:cNvCxnSpPr>
            <a:cxnSpLocks/>
          </p:cNvCxnSpPr>
          <p:nvPr/>
        </p:nvCxnSpPr>
        <p:spPr>
          <a:xfrm flipV="1">
            <a:off x="4813697" y="2367776"/>
            <a:ext cx="626234" cy="2017455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>
            <a:hlinkClick r:id="" action="ppaction://noaction"/>
            <a:extLst>
              <a:ext uri="{FF2B5EF4-FFF2-40B4-BE49-F238E27FC236}">
                <a16:creationId xmlns:a16="http://schemas.microsoft.com/office/drawing/2014/main" id="{845A7F81-E4C4-D745-AD48-4C823449E697}"/>
              </a:ext>
            </a:extLst>
          </p:cNvPr>
          <p:cNvSpPr/>
          <p:nvPr/>
        </p:nvSpPr>
        <p:spPr>
          <a:xfrm>
            <a:off x="4212343" y="4287708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2" name="Straight Arrow Connector 61">
            <a:hlinkClick r:id="" action="ppaction://noaction"/>
            <a:extLst>
              <a:ext uri="{FF2B5EF4-FFF2-40B4-BE49-F238E27FC236}">
                <a16:creationId xmlns:a16="http://schemas.microsoft.com/office/drawing/2014/main" id="{1C207B71-4A11-E743-801B-96B506BE78CE}"/>
              </a:ext>
            </a:extLst>
          </p:cNvPr>
          <p:cNvCxnSpPr>
            <a:cxnSpLocks/>
          </p:cNvCxnSpPr>
          <p:nvPr/>
        </p:nvCxnSpPr>
        <p:spPr>
          <a:xfrm flipV="1">
            <a:off x="6142102" y="3756054"/>
            <a:ext cx="554381" cy="667133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hlinkClick r:id="" action="ppaction://noaction"/>
            <a:extLst>
              <a:ext uri="{FF2B5EF4-FFF2-40B4-BE49-F238E27FC236}">
                <a16:creationId xmlns:a16="http://schemas.microsoft.com/office/drawing/2014/main" id="{1A06ABDF-E9CE-9F4D-8F30-98A77C4B54CB}"/>
              </a:ext>
            </a:extLst>
          </p:cNvPr>
          <p:cNvSpPr/>
          <p:nvPr/>
        </p:nvSpPr>
        <p:spPr>
          <a:xfrm>
            <a:off x="5431982" y="4289703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4" name="Straight Arrow Connector 63">
            <a:hlinkClick r:id="" action="ppaction://noaction"/>
            <a:extLst>
              <a:ext uri="{FF2B5EF4-FFF2-40B4-BE49-F238E27FC236}">
                <a16:creationId xmlns:a16="http://schemas.microsoft.com/office/drawing/2014/main" id="{BC8DD6CE-0BAB-5F42-B5EF-23F0DF311B28}"/>
              </a:ext>
            </a:extLst>
          </p:cNvPr>
          <p:cNvCxnSpPr>
            <a:cxnSpLocks/>
          </p:cNvCxnSpPr>
          <p:nvPr/>
        </p:nvCxnSpPr>
        <p:spPr>
          <a:xfrm flipV="1">
            <a:off x="7339504" y="2533235"/>
            <a:ext cx="735290" cy="1830302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hlinkClick r:id="" action="ppaction://noaction"/>
            <a:extLst>
              <a:ext uri="{FF2B5EF4-FFF2-40B4-BE49-F238E27FC236}">
                <a16:creationId xmlns:a16="http://schemas.microsoft.com/office/drawing/2014/main" id="{D0BB9986-1B12-684A-93AE-E4B3E83135B3}"/>
              </a:ext>
            </a:extLst>
          </p:cNvPr>
          <p:cNvSpPr/>
          <p:nvPr/>
        </p:nvSpPr>
        <p:spPr>
          <a:xfrm>
            <a:off x="6646969" y="4290797"/>
            <a:ext cx="740165" cy="740165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6" name="Straight Arrow Connector 65">
            <a:hlinkClick r:id="rId2" action="ppaction://hlinksldjump"/>
            <a:extLst>
              <a:ext uri="{FF2B5EF4-FFF2-40B4-BE49-F238E27FC236}">
                <a16:creationId xmlns:a16="http://schemas.microsoft.com/office/drawing/2014/main" id="{5D36C4D8-D2B7-6D4D-AB60-EFC0C77B68D2}"/>
              </a:ext>
            </a:extLst>
          </p:cNvPr>
          <p:cNvCxnSpPr>
            <a:cxnSpLocks/>
          </p:cNvCxnSpPr>
          <p:nvPr/>
        </p:nvCxnSpPr>
        <p:spPr>
          <a:xfrm flipV="1">
            <a:off x="7052267" y="2355773"/>
            <a:ext cx="822530" cy="885691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owchart: Connector 51">
            <a:hlinkClick r:id="" action="ppaction://noaction"/>
            <a:extLst>
              <a:ext uri="{FF2B5EF4-FFF2-40B4-BE49-F238E27FC236}">
                <a16:creationId xmlns:a16="http://schemas.microsoft.com/office/drawing/2014/main" id="{DC7844F9-E142-7644-B085-2A2BEC0F2A0C}"/>
              </a:ext>
            </a:extLst>
          </p:cNvPr>
          <p:cNvSpPr/>
          <p:nvPr/>
        </p:nvSpPr>
        <p:spPr>
          <a:xfrm>
            <a:off x="7838744" y="1788922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prstClr val="white"/>
                </a:solidFill>
                <a:latin typeface="Calibri" panose="020F0502020204030204"/>
              </a:rPr>
              <a:t>Head Teacher</a:t>
            </a:r>
          </a:p>
        </p:txBody>
      </p:sp>
      <p:sp>
        <p:nvSpPr>
          <p:cNvPr id="68" name="Flowchart: Connector 52">
            <a:hlinkClick r:id="" action="ppaction://noaction"/>
            <a:extLst>
              <a:ext uri="{FF2B5EF4-FFF2-40B4-BE49-F238E27FC236}">
                <a16:creationId xmlns:a16="http://schemas.microsoft.com/office/drawing/2014/main" id="{FD4A7500-B1E0-3541-932C-584D64F6B24A}"/>
              </a:ext>
            </a:extLst>
          </p:cNvPr>
          <p:cNvSpPr/>
          <p:nvPr/>
        </p:nvSpPr>
        <p:spPr>
          <a:xfrm>
            <a:off x="6620713" y="1799992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Senior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Leader</a:t>
            </a:r>
          </a:p>
        </p:txBody>
      </p:sp>
      <p:sp>
        <p:nvSpPr>
          <p:cNvPr id="69" name="Flowchart: Connector 53">
            <a:hlinkClick r:id="" action="ppaction://noaction"/>
            <a:extLst>
              <a:ext uri="{FF2B5EF4-FFF2-40B4-BE49-F238E27FC236}">
                <a16:creationId xmlns:a16="http://schemas.microsoft.com/office/drawing/2014/main" id="{E15EAF2A-129D-B543-A4FD-4D28A43B5DEB}"/>
              </a:ext>
            </a:extLst>
          </p:cNvPr>
          <p:cNvSpPr/>
          <p:nvPr/>
        </p:nvSpPr>
        <p:spPr>
          <a:xfrm>
            <a:off x="5383879" y="1788796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Middle Leader</a:t>
            </a:r>
          </a:p>
        </p:txBody>
      </p:sp>
      <p:sp>
        <p:nvSpPr>
          <p:cNvPr id="70" name="Flowchart: Connector 54">
            <a:hlinkClick r:id="" action="ppaction://noaction"/>
            <a:extLst>
              <a:ext uri="{FF2B5EF4-FFF2-40B4-BE49-F238E27FC236}">
                <a16:creationId xmlns:a16="http://schemas.microsoft.com/office/drawing/2014/main" id="{8163A91D-3EB0-C94E-A7EE-B9CE55370581}"/>
              </a:ext>
            </a:extLst>
          </p:cNvPr>
          <p:cNvSpPr/>
          <p:nvPr/>
        </p:nvSpPr>
        <p:spPr>
          <a:xfrm>
            <a:off x="4167767" y="1778561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</p:txBody>
      </p:sp>
      <p:sp>
        <p:nvSpPr>
          <p:cNvPr id="71" name="Flowchart: Connector 55">
            <a:hlinkClick r:id="" action="ppaction://noaction"/>
            <a:extLst>
              <a:ext uri="{FF2B5EF4-FFF2-40B4-BE49-F238E27FC236}">
                <a16:creationId xmlns:a16="http://schemas.microsoft.com/office/drawing/2014/main" id="{BA3D3CC8-AFBC-004B-B689-373F9062CFC0}"/>
              </a:ext>
            </a:extLst>
          </p:cNvPr>
          <p:cNvSpPr/>
          <p:nvPr/>
        </p:nvSpPr>
        <p:spPr>
          <a:xfrm>
            <a:off x="2939409" y="1789278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Early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Career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</p:txBody>
      </p:sp>
      <p:sp>
        <p:nvSpPr>
          <p:cNvPr id="72" name="Flowchart: Connector 56">
            <a:hlinkClick r:id="" action="ppaction://noaction"/>
            <a:extLst>
              <a:ext uri="{FF2B5EF4-FFF2-40B4-BE49-F238E27FC236}">
                <a16:creationId xmlns:a16="http://schemas.microsoft.com/office/drawing/2014/main" id="{F337AD60-23D3-5745-B2B9-EB5B4F43402C}"/>
              </a:ext>
            </a:extLst>
          </p:cNvPr>
          <p:cNvSpPr/>
          <p:nvPr/>
        </p:nvSpPr>
        <p:spPr>
          <a:xfrm>
            <a:off x="1718195" y="1775722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Initial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Training</a:t>
            </a:r>
          </a:p>
        </p:txBody>
      </p:sp>
      <p:sp>
        <p:nvSpPr>
          <p:cNvPr id="73" name="Flowchart: Connector 57">
            <a:hlinkClick r:id="" action="ppaction://noaction"/>
            <a:extLst>
              <a:ext uri="{FF2B5EF4-FFF2-40B4-BE49-F238E27FC236}">
                <a16:creationId xmlns:a16="http://schemas.microsoft.com/office/drawing/2014/main" id="{9644C360-F694-7645-BE60-589BBAC2E776}"/>
              </a:ext>
            </a:extLst>
          </p:cNvPr>
          <p:cNvSpPr/>
          <p:nvPr/>
        </p:nvSpPr>
        <p:spPr>
          <a:xfrm>
            <a:off x="1748063" y="4292024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Initial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Training</a:t>
            </a:r>
          </a:p>
        </p:txBody>
      </p:sp>
      <p:sp>
        <p:nvSpPr>
          <p:cNvPr id="74" name="Flowchart: Connector 58">
            <a:hlinkClick r:id="" action="ppaction://noaction"/>
            <a:extLst>
              <a:ext uri="{FF2B5EF4-FFF2-40B4-BE49-F238E27FC236}">
                <a16:creationId xmlns:a16="http://schemas.microsoft.com/office/drawing/2014/main" id="{DE46936A-693B-5E4E-B635-E68C201BE59F}"/>
              </a:ext>
            </a:extLst>
          </p:cNvPr>
          <p:cNvSpPr/>
          <p:nvPr/>
        </p:nvSpPr>
        <p:spPr>
          <a:xfrm>
            <a:off x="2949565" y="4277536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Early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Career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</p:txBody>
      </p:sp>
      <p:sp>
        <p:nvSpPr>
          <p:cNvPr id="75" name="Flowchart: Connector 59">
            <a:hlinkClick r:id="" action="ppaction://noaction"/>
            <a:extLst>
              <a:ext uri="{FF2B5EF4-FFF2-40B4-BE49-F238E27FC236}">
                <a16:creationId xmlns:a16="http://schemas.microsoft.com/office/drawing/2014/main" id="{3142454C-4F68-5240-8A0A-39DDB3649F59}"/>
              </a:ext>
            </a:extLst>
          </p:cNvPr>
          <p:cNvSpPr/>
          <p:nvPr/>
        </p:nvSpPr>
        <p:spPr>
          <a:xfrm>
            <a:off x="4187005" y="4300909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</p:txBody>
      </p:sp>
      <p:sp>
        <p:nvSpPr>
          <p:cNvPr id="76" name="Flowchart: Connector 60">
            <a:hlinkClick r:id="" action="ppaction://noaction"/>
            <a:extLst>
              <a:ext uri="{FF2B5EF4-FFF2-40B4-BE49-F238E27FC236}">
                <a16:creationId xmlns:a16="http://schemas.microsoft.com/office/drawing/2014/main" id="{BB2A64AA-8793-7342-A1C3-FD88AE6C3510}"/>
              </a:ext>
            </a:extLst>
          </p:cNvPr>
          <p:cNvSpPr/>
          <p:nvPr/>
        </p:nvSpPr>
        <p:spPr>
          <a:xfrm>
            <a:off x="5398743" y="4288252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Middle Leader</a:t>
            </a:r>
          </a:p>
        </p:txBody>
      </p:sp>
      <p:sp>
        <p:nvSpPr>
          <p:cNvPr id="77" name="Flowchart: Connector 61">
            <a:hlinkClick r:id="" action="ppaction://noaction"/>
            <a:extLst>
              <a:ext uri="{FF2B5EF4-FFF2-40B4-BE49-F238E27FC236}">
                <a16:creationId xmlns:a16="http://schemas.microsoft.com/office/drawing/2014/main" id="{90679B66-A5C0-8542-8AD3-451F33040584}"/>
              </a:ext>
            </a:extLst>
          </p:cNvPr>
          <p:cNvSpPr/>
          <p:nvPr/>
        </p:nvSpPr>
        <p:spPr>
          <a:xfrm>
            <a:off x="6610480" y="4286101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Senior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Leader</a:t>
            </a:r>
          </a:p>
        </p:txBody>
      </p:sp>
      <p:sp>
        <p:nvSpPr>
          <p:cNvPr id="78" name="Flowchart: Connector 62">
            <a:hlinkClick r:id="" action="ppaction://noaction"/>
            <a:extLst>
              <a:ext uri="{FF2B5EF4-FFF2-40B4-BE49-F238E27FC236}">
                <a16:creationId xmlns:a16="http://schemas.microsoft.com/office/drawing/2014/main" id="{CFEE1746-6294-8844-8CCE-0A6D0B3BC991}"/>
              </a:ext>
            </a:extLst>
          </p:cNvPr>
          <p:cNvSpPr/>
          <p:nvPr/>
        </p:nvSpPr>
        <p:spPr>
          <a:xfrm>
            <a:off x="7838744" y="4282905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prstClr val="white"/>
                </a:solidFill>
                <a:latin typeface="Calibri" panose="020F0502020204030204"/>
              </a:rPr>
              <a:t>Head</a:t>
            </a:r>
          </a:p>
          <a:p>
            <a:pPr algn="ctr" defTabSz="685800">
              <a:defRPr/>
            </a:pPr>
            <a:r>
              <a:rPr lang="en-GB" sz="825" b="1" dirty="0">
                <a:solidFill>
                  <a:prstClr val="white"/>
                </a:solidFill>
                <a:latin typeface="Calibri" panose="020F0502020204030204"/>
              </a:rPr>
              <a:t>Teacher</a:t>
            </a:r>
          </a:p>
        </p:txBody>
      </p:sp>
      <p:sp>
        <p:nvSpPr>
          <p:cNvPr id="79" name="Flowchart: Connector 66">
            <a:hlinkClick r:id="" action="ppaction://noaction"/>
            <a:extLst>
              <a:ext uri="{FF2B5EF4-FFF2-40B4-BE49-F238E27FC236}">
                <a16:creationId xmlns:a16="http://schemas.microsoft.com/office/drawing/2014/main" id="{6E6110C1-254D-2246-9708-51F1E167348D}"/>
              </a:ext>
            </a:extLst>
          </p:cNvPr>
          <p:cNvSpPr/>
          <p:nvPr/>
        </p:nvSpPr>
        <p:spPr>
          <a:xfrm>
            <a:off x="523147" y="1784056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Teaching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Assistant</a:t>
            </a:r>
          </a:p>
        </p:txBody>
      </p:sp>
      <p:sp>
        <p:nvSpPr>
          <p:cNvPr id="80" name="Flowchart: Connector 68">
            <a:hlinkClick r:id="" action="ppaction://noaction"/>
            <a:extLst>
              <a:ext uri="{FF2B5EF4-FFF2-40B4-BE49-F238E27FC236}">
                <a16:creationId xmlns:a16="http://schemas.microsoft.com/office/drawing/2014/main" id="{F95A2789-A3A3-6F4D-8226-BDB0B99F28D7}"/>
              </a:ext>
            </a:extLst>
          </p:cNvPr>
          <p:cNvSpPr/>
          <p:nvPr/>
        </p:nvSpPr>
        <p:spPr>
          <a:xfrm>
            <a:off x="526090" y="4288252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Teaching</a:t>
            </a:r>
          </a:p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Assistant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C8BEF58-20BD-E74D-8CDA-40ECBEFF93DF}"/>
              </a:ext>
            </a:extLst>
          </p:cNvPr>
          <p:cNvSpPr/>
          <p:nvPr/>
        </p:nvSpPr>
        <p:spPr>
          <a:xfrm>
            <a:off x="2645489" y="3228812"/>
            <a:ext cx="1306282" cy="340569"/>
          </a:xfrm>
          <a:prstGeom prst="rect">
            <a:avLst/>
          </a:prstGeom>
          <a:noFill/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</a:p>
        </p:txBody>
      </p:sp>
      <p:sp>
        <p:nvSpPr>
          <p:cNvPr id="83" name="Rounded Rectangle 82">
            <a:hlinkClick r:id="" action="ppaction://noaction"/>
            <a:extLst>
              <a:ext uri="{FF2B5EF4-FFF2-40B4-BE49-F238E27FC236}">
                <a16:creationId xmlns:a16="http://schemas.microsoft.com/office/drawing/2014/main" id="{441E718C-2638-8742-93B6-68F6D55099C2}"/>
              </a:ext>
            </a:extLst>
          </p:cNvPr>
          <p:cNvSpPr/>
          <p:nvPr/>
        </p:nvSpPr>
        <p:spPr>
          <a:xfrm>
            <a:off x="8096873" y="3110775"/>
            <a:ext cx="658593" cy="658593"/>
          </a:xfrm>
          <a:prstGeom prst="roundRect">
            <a:avLst/>
          </a:prstGeom>
          <a:solidFill>
            <a:srgbClr val="74C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8A7E16E-AC6E-4545-B844-4985C9CAB454}"/>
              </a:ext>
            </a:extLst>
          </p:cNvPr>
          <p:cNvSpPr/>
          <p:nvPr/>
        </p:nvSpPr>
        <p:spPr>
          <a:xfrm>
            <a:off x="8122663" y="3133885"/>
            <a:ext cx="607014" cy="607014"/>
          </a:xfrm>
          <a:prstGeom prst="ellipse">
            <a:avLst/>
          </a:prstGeom>
          <a:solidFill>
            <a:srgbClr val="32A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object 107">
            <a:extLst>
              <a:ext uri="{FF2B5EF4-FFF2-40B4-BE49-F238E27FC236}">
                <a16:creationId xmlns:a16="http://schemas.microsoft.com/office/drawing/2014/main" id="{3F459ABF-83AF-8F40-992D-9B0D9714B0B2}"/>
              </a:ext>
            </a:extLst>
          </p:cNvPr>
          <p:cNvSpPr/>
          <p:nvPr/>
        </p:nvSpPr>
        <p:spPr>
          <a:xfrm>
            <a:off x="8184755" y="3208602"/>
            <a:ext cx="482829" cy="452896"/>
          </a:xfrm>
          <a:custGeom>
            <a:avLst/>
            <a:gdLst/>
            <a:ahLst/>
            <a:cxnLst/>
            <a:rect l="l" t="t" r="r" b="b"/>
            <a:pathLst>
              <a:path w="942340" h="883920">
                <a:moveTo>
                  <a:pt x="600344" y="0"/>
                </a:moveTo>
                <a:lnTo>
                  <a:pt x="341658" y="0"/>
                </a:lnTo>
                <a:lnTo>
                  <a:pt x="297342" y="4732"/>
                </a:lnTo>
                <a:lnTo>
                  <a:pt x="255690" y="18436"/>
                </a:lnTo>
                <a:lnTo>
                  <a:pt x="217975" y="40374"/>
                </a:lnTo>
                <a:lnTo>
                  <a:pt x="185467" y="69806"/>
                </a:lnTo>
                <a:lnTo>
                  <a:pt x="159438" y="105994"/>
                </a:lnTo>
                <a:lnTo>
                  <a:pt x="27422" y="338074"/>
                </a:lnTo>
                <a:lnTo>
                  <a:pt x="6855" y="388545"/>
                </a:lnTo>
                <a:lnTo>
                  <a:pt x="0" y="441736"/>
                </a:lnTo>
                <a:lnTo>
                  <a:pt x="6855" y="494923"/>
                </a:lnTo>
                <a:lnTo>
                  <a:pt x="27422" y="545388"/>
                </a:lnTo>
                <a:lnTo>
                  <a:pt x="159438" y="777481"/>
                </a:lnTo>
                <a:lnTo>
                  <a:pt x="185467" y="813662"/>
                </a:lnTo>
                <a:lnTo>
                  <a:pt x="217975" y="843091"/>
                </a:lnTo>
                <a:lnTo>
                  <a:pt x="255690" y="865026"/>
                </a:lnTo>
                <a:lnTo>
                  <a:pt x="297342" y="878730"/>
                </a:lnTo>
                <a:lnTo>
                  <a:pt x="341658" y="883462"/>
                </a:lnTo>
                <a:lnTo>
                  <a:pt x="600344" y="883462"/>
                </a:lnTo>
                <a:lnTo>
                  <a:pt x="644662" y="878730"/>
                </a:lnTo>
                <a:lnTo>
                  <a:pt x="686317" y="865026"/>
                </a:lnTo>
                <a:lnTo>
                  <a:pt x="724036" y="843091"/>
                </a:lnTo>
                <a:lnTo>
                  <a:pt x="756547" y="813662"/>
                </a:lnTo>
                <a:lnTo>
                  <a:pt x="782577" y="777481"/>
                </a:lnTo>
                <a:lnTo>
                  <a:pt x="914593" y="545388"/>
                </a:lnTo>
                <a:lnTo>
                  <a:pt x="935160" y="494923"/>
                </a:lnTo>
                <a:lnTo>
                  <a:pt x="942016" y="441736"/>
                </a:lnTo>
                <a:lnTo>
                  <a:pt x="935160" y="388545"/>
                </a:lnTo>
                <a:lnTo>
                  <a:pt x="914593" y="338074"/>
                </a:lnTo>
                <a:lnTo>
                  <a:pt x="782577" y="105994"/>
                </a:lnTo>
                <a:lnTo>
                  <a:pt x="756547" y="69806"/>
                </a:lnTo>
                <a:lnTo>
                  <a:pt x="724036" y="40374"/>
                </a:lnTo>
                <a:lnTo>
                  <a:pt x="686317" y="18436"/>
                </a:lnTo>
                <a:lnTo>
                  <a:pt x="644662" y="4732"/>
                </a:lnTo>
                <a:lnTo>
                  <a:pt x="600344" y="0"/>
                </a:lnTo>
                <a:close/>
              </a:path>
            </a:pathLst>
          </a:custGeom>
          <a:solidFill>
            <a:srgbClr val="706F6F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Flowchart: Connector 76">
            <a:hlinkClick r:id="" action="ppaction://noaction"/>
            <a:extLst>
              <a:ext uri="{FF2B5EF4-FFF2-40B4-BE49-F238E27FC236}">
                <a16:creationId xmlns:a16="http://schemas.microsoft.com/office/drawing/2014/main" id="{1D688178-9CEE-D841-B7D9-FC8B85FAF8E6}"/>
              </a:ext>
            </a:extLst>
          </p:cNvPr>
          <p:cNvSpPr/>
          <p:nvPr/>
        </p:nvSpPr>
        <p:spPr>
          <a:xfrm>
            <a:off x="7995728" y="3040154"/>
            <a:ext cx="859576" cy="767430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Exec Leader</a:t>
            </a:r>
          </a:p>
        </p:txBody>
      </p:sp>
      <p:sp>
        <p:nvSpPr>
          <p:cNvPr id="87" name="object 107">
            <a:extLst>
              <a:ext uri="{FF2B5EF4-FFF2-40B4-BE49-F238E27FC236}">
                <a16:creationId xmlns:a16="http://schemas.microsoft.com/office/drawing/2014/main" id="{7B2D3D7F-2038-3747-A333-67AC21579C91}"/>
              </a:ext>
            </a:extLst>
          </p:cNvPr>
          <p:cNvSpPr/>
          <p:nvPr/>
        </p:nvSpPr>
        <p:spPr>
          <a:xfrm>
            <a:off x="6490152" y="3093115"/>
            <a:ext cx="706755" cy="662939"/>
          </a:xfrm>
          <a:custGeom>
            <a:avLst/>
            <a:gdLst/>
            <a:ahLst/>
            <a:cxnLst/>
            <a:rect l="l" t="t" r="r" b="b"/>
            <a:pathLst>
              <a:path w="942340" h="883920">
                <a:moveTo>
                  <a:pt x="600344" y="0"/>
                </a:moveTo>
                <a:lnTo>
                  <a:pt x="341658" y="0"/>
                </a:lnTo>
                <a:lnTo>
                  <a:pt x="297342" y="4732"/>
                </a:lnTo>
                <a:lnTo>
                  <a:pt x="255690" y="18436"/>
                </a:lnTo>
                <a:lnTo>
                  <a:pt x="217975" y="40374"/>
                </a:lnTo>
                <a:lnTo>
                  <a:pt x="185467" y="69806"/>
                </a:lnTo>
                <a:lnTo>
                  <a:pt x="159438" y="105994"/>
                </a:lnTo>
                <a:lnTo>
                  <a:pt x="27422" y="338074"/>
                </a:lnTo>
                <a:lnTo>
                  <a:pt x="6855" y="388545"/>
                </a:lnTo>
                <a:lnTo>
                  <a:pt x="0" y="441736"/>
                </a:lnTo>
                <a:lnTo>
                  <a:pt x="6855" y="494923"/>
                </a:lnTo>
                <a:lnTo>
                  <a:pt x="27422" y="545388"/>
                </a:lnTo>
                <a:lnTo>
                  <a:pt x="159438" y="777481"/>
                </a:lnTo>
                <a:lnTo>
                  <a:pt x="185467" y="813662"/>
                </a:lnTo>
                <a:lnTo>
                  <a:pt x="217975" y="843091"/>
                </a:lnTo>
                <a:lnTo>
                  <a:pt x="255690" y="865026"/>
                </a:lnTo>
                <a:lnTo>
                  <a:pt x="297342" y="878730"/>
                </a:lnTo>
                <a:lnTo>
                  <a:pt x="341658" y="883462"/>
                </a:lnTo>
                <a:lnTo>
                  <a:pt x="600344" y="883462"/>
                </a:lnTo>
                <a:lnTo>
                  <a:pt x="644662" y="878730"/>
                </a:lnTo>
                <a:lnTo>
                  <a:pt x="686317" y="865026"/>
                </a:lnTo>
                <a:lnTo>
                  <a:pt x="724036" y="843091"/>
                </a:lnTo>
                <a:lnTo>
                  <a:pt x="756547" y="813662"/>
                </a:lnTo>
                <a:lnTo>
                  <a:pt x="782577" y="777481"/>
                </a:lnTo>
                <a:lnTo>
                  <a:pt x="914593" y="545388"/>
                </a:lnTo>
                <a:lnTo>
                  <a:pt x="935160" y="494923"/>
                </a:lnTo>
                <a:lnTo>
                  <a:pt x="942016" y="441736"/>
                </a:lnTo>
                <a:lnTo>
                  <a:pt x="935160" y="388545"/>
                </a:lnTo>
                <a:lnTo>
                  <a:pt x="914593" y="338074"/>
                </a:lnTo>
                <a:lnTo>
                  <a:pt x="782577" y="105994"/>
                </a:lnTo>
                <a:lnTo>
                  <a:pt x="756547" y="69806"/>
                </a:lnTo>
                <a:lnTo>
                  <a:pt x="724036" y="40374"/>
                </a:lnTo>
                <a:lnTo>
                  <a:pt x="686317" y="18436"/>
                </a:lnTo>
                <a:lnTo>
                  <a:pt x="644662" y="4732"/>
                </a:lnTo>
                <a:lnTo>
                  <a:pt x="600344" y="0"/>
                </a:lnTo>
                <a:close/>
              </a:path>
            </a:pathLst>
          </a:custGeom>
          <a:solidFill>
            <a:srgbClr val="706F6F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Flowchart: Connector 67">
            <a:hlinkClick r:id="" action="ppaction://noaction"/>
            <a:extLst>
              <a:ext uri="{FF2B5EF4-FFF2-40B4-BE49-F238E27FC236}">
                <a16:creationId xmlns:a16="http://schemas.microsoft.com/office/drawing/2014/main" id="{0090E668-6AF9-8743-AB60-8C5DCDCAE570}"/>
              </a:ext>
            </a:extLst>
          </p:cNvPr>
          <p:cNvSpPr/>
          <p:nvPr/>
        </p:nvSpPr>
        <p:spPr>
          <a:xfrm>
            <a:off x="6451816" y="3062669"/>
            <a:ext cx="812411" cy="726827"/>
          </a:xfrm>
          <a:prstGeom prst="flowChartConnector">
            <a:avLst/>
          </a:prstGeom>
          <a:noFill/>
          <a:ln w="76200" cap="rnd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SENCo</a:t>
            </a:r>
          </a:p>
        </p:txBody>
      </p:sp>
      <p:cxnSp>
        <p:nvCxnSpPr>
          <p:cNvPr id="98" name="Straight Arrow Connector 97">
            <a:hlinkClick r:id="" action="ppaction://noaction"/>
            <a:extLst>
              <a:ext uri="{FF2B5EF4-FFF2-40B4-BE49-F238E27FC236}">
                <a16:creationId xmlns:a16="http://schemas.microsoft.com/office/drawing/2014/main" id="{F1204A81-5104-4DBA-BE95-47B1EB16089B}"/>
              </a:ext>
            </a:extLst>
          </p:cNvPr>
          <p:cNvCxnSpPr>
            <a:cxnSpLocks/>
          </p:cNvCxnSpPr>
          <p:nvPr/>
        </p:nvCxnSpPr>
        <p:spPr>
          <a:xfrm flipV="1">
            <a:off x="4572000" y="2558859"/>
            <a:ext cx="0" cy="1716506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hlinkClick r:id="" action="ppaction://noaction"/>
            <a:extLst>
              <a:ext uri="{FF2B5EF4-FFF2-40B4-BE49-F238E27FC236}">
                <a16:creationId xmlns:a16="http://schemas.microsoft.com/office/drawing/2014/main" id="{47E23054-DF89-47EA-8FE8-F004E1EA49B3}"/>
              </a:ext>
            </a:extLst>
          </p:cNvPr>
          <p:cNvCxnSpPr>
            <a:cxnSpLocks/>
          </p:cNvCxnSpPr>
          <p:nvPr/>
        </p:nvCxnSpPr>
        <p:spPr>
          <a:xfrm flipV="1">
            <a:off x="5787537" y="2576610"/>
            <a:ext cx="0" cy="1716506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hlinkClick r:id="" action="ppaction://noaction"/>
            <a:extLst>
              <a:ext uri="{FF2B5EF4-FFF2-40B4-BE49-F238E27FC236}">
                <a16:creationId xmlns:a16="http://schemas.microsoft.com/office/drawing/2014/main" id="{CC1EA7E9-BAFA-460B-B3A8-4BAEA308523A}"/>
              </a:ext>
            </a:extLst>
          </p:cNvPr>
          <p:cNvCxnSpPr>
            <a:cxnSpLocks/>
          </p:cNvCxnSpPr>
          <p:nvPr/>
        </p:nvCxnSpPr>
        <p:spPr>
          <a:xfrm flipV="1">
            <a:off x="6987686" y="2576610"/>
            <a:ext cx="0" cy="534165"/>
          </a:xfrm>
          <a:prstGeom prst="straightConnector1">
            <a:avLst/>
          </a:prstGeom>
          <a:ln w="50800">
            <a:solidFill>
              <a:srgbClr val="32A56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hlinkClick r:id="" action="ppaction://noaction"/>
            <a:extLst>
              <a:ext uri="{FF2B5EF4-FFF2-40B4-BE49-F238E27FC236}">
                <a16:creationId xmlns:a16="http://schemas.microsoft.com/office/drawing/2014/main" id="{8051C1BC-2DE4-42A8-8B83-F4CA91FC29FE}"/>
              </a:ext>
            </a:extLst>
          </p:cNvPr>
          <p:cNvCxnSpPr>
            <a:cxnSpLocks/>
          </p:cNvCxnSpPr>
          <p:nvPr/>
        </p:nvCxnSpPr>
        <p:spPr>
          <a:xfrm flipH="1" flipV="1">
            <a:off x="6987686" y="3758951"/>
            <a:ext cx="0" cy="534165"/>
          </a:xfrm>
          <a:prstGeom prst="straightConnector1">
            <a:avLst/>
          </a:prstGeom>
          <a:ln w="50800">
            <a:solidFill>
              <a:srgbClr val="706F6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2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2F0C91-BE8E-19F8-51BD-ACD1B67E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836ED-6401-5AA5-F1F5-3F0D00DB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89123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5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822B-A18C-46A2-A44D-5F81DA7E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libri Light" panose="020F0302020204030204"/>
              </a:rPr>
              <a:t>Ambitious About Inclusion </a:t>
            </a:r>
            <a:br>
              <a:rPr lang="en-US" sz="30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n-GB" sz="15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Ambitious About Inclusion - Online Learning | Whole School SEND</a:t>
            </a:r>
            <a:b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D13C9-5855-4E20-9C40-9AE093466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2496447"/>
            <a:ext cx="7886700" cy="2723548"/>
          </a:xfrm>
        </p:spPr>
      </p:pic>
    </p:spTree>
    <p:extLst>
      <p:ext uri="{BB962C8B-B14F-4D97-AF65-F5344CB8AC3E}">
        <p14:creationId xmlns:p14="http://schemas.microsoft.com/office/powerpoint/2010/main" val="362504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107" t="16401" r="50394" b="29000"/>
          <a:stretch/>
        </p:blipFill>
        <p:spPr>
          <a:xfrm>
            <a:off x="179512" y="298398"/>
            <a:ext cx="3960049" cy="38610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910983" y="4725144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203" y="2492896"/>
            <a:ext cx="5184301" cy="35886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40163" y="478543"/>
            <a:ext cx="4134799" cy="917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SEND specific CPD</a:t>
            </a:r>
          </a:p>
        </p:txBody>
      </p:sp>
    </p:spTree>
    <p:extLst>
      <p:ext uri="{BB962C8B-B14F-4D97-AF65-F5344CB8AC3E}">
        <p14:creationId xmlns:p14="http://schemas.microsoft.com/office/powerpoint/2010/main" val="1312260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86F7A3-1C3A-AD2F-D457-D6D9E937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1190"/>
            <a:ext cx="7886700" cy="114407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Ambitious About Inclusion </a:t>
            </a:r>
            <a:br>
              <a:rPr lang="en-US" b="1" dirty="0"/>
            </a:br>
            <a:r>
              <a:rPr lang="en-GB" sz="165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Ambitious About Inclusion - Online Learning | Whole School SEND</a:t>
            </a:r>
            <a:b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F4ECC-E078-4347-96EB-598A2F709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" b="17149"/>
          <a:stretch/>
        </p:blipFill>
        <p:spPr>
          <a:xfrm>
            <a:off x="628650" y="2237113"/>
            <a:ext cx="7886700" cy="3222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344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E721-044B-2F0C-0EFB-FCE043CD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Online SEND CPD Units &amp; Live Sessions</a:t>
            </a:r>
            <a:br>
              <a:rPr lang="en-GB" dirty="0"/>
            </a:br>
            <a:r>
              <a:rPr lang="en-GB" sz="13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https://www.wholeschoolsend.org.uk/page/online-cpd-units</a:t>
            </a:r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GB" sz="135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AFDC5-FFB3-0AE9-80EC-9465DC7C2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7678" y="1877373"/>
            <a:ext cx="5378396" cy="3623743"/>
          </a:xfrm>
        </p:spPr>
      </p:pic>
    </p:spTree>
    <p:extLst>
      <p:ext uri="{BB962C8B-B14F-4D97-AF65-F5344CB8AC3E}">
        <p14:creationId xmlns:p14="http://schemas.microsoft.com/office/powerpoint/2010/main" val="29790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EF3E98-CC53-CE93-5432-14A0176C9049}"/>
              </a:ext>
            </a:extLst>
          </p:cNvPr>
          <p:cNvGrpSpPr/>
          <p:nvPr/>
        </p:nvGrpSpPr>
        <p:grpSpPr>
          <a:xfrm>
            <a:off x="1874223" y="1028701"/>
            <a:ext cx="5829299" cy="4199501"/>
            <a:chOff x="1551710" y="332507"/>
            <a:chExt cx="7772399" cy="5599335"/>
          </a:xfrm>
        </p:grpSpPr>
        <p:pic>
          <p:nvPicPr>
            <p:cNvPr id="1030" name="Picture 1">
              <a:extLst>
                <a:ext uri="{FF2B5EF4-FFF2-40B4-BE49-F238E27FC236}">
                  <a16:creationId xmlns:a16="http://schemas.microsoft.com/office/drawing/2014/main" id="{B09F4CC4-10D6-561F-51AF-CA9B2126A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710" y="332509"/>
              <a:ext cx="2403762" cy="277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2">
              <a:extLst>
                <a:ext uri="{FF2B5EF4-FFF2-40B4-BE49-F238E27FC236}">
                  <a16:creationId xmlns:a16="http://schemas.microsoft.com/office/drawing/2014/main" id="{E020F0D6-8010-B528-1494-0A31E9D73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655" y="332508"/>
              <a:ext cx="2382209" cy="2771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3">
              <a:extLst>
                <a:ext uri="{FF2B5EF4-FFF2-40B4-BE49-F238E27FC236}">
                  <a16:creationId xmlns:a16="http://schemas.microsoft.com/office/drawing/2014/main" id="{0973F0B0-BE1C-EECD-38EE-3811291E9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047" y="332507"/>
              <a:ext cx="2640062" cy="278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4">
              <a:extLst>
                <a:ext uri="{FF2B5EF4-FFF2-40B4-BE49-F238E27FC236}">
                  <a16:creationId xmlns:a16="http://schemas.microsoft.com/office/drawing/2014/main" id="{2A63FF68-D36F-6C6C-E112-3F40F0EE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710" y="3214689"/>
              <a:ext cx="2402650" cy="269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5">
              <a:extLst>
                <a:ext uri="{FF2B5EF4-FFF2-40B4-BE49-F238E27FC236}">
                  <a16:creationId xmlns:a16="http://schemas.microsoft.com/office/drawing/2014/main" id="{128133E4-1916-39E6-0ABE-E94109559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r:link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738" y="3214689"/>
              <a:ext cx="2598363" cy="269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6">
              <a:extLst>
                <a:ext uri="{FF2B5EF4-FFF2-40B4-BE49-F238E27FC236}">
                  <a16:creationId xmlns:a16="http://schemas.microsoft.com/office/drawing/2014/main" id="{FBF3D237-B373-6228-7309-B82D21F9D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r:link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960" y="3175939"/>
              <a:ext cx="2474149" cy="2755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7">
            <a:extLst>
              <a:ext uri="{FF2B5EF4-FFF2-40B4-BE49-F238E27FC236}">
                <a16:creationId xmlns:a16="http://schemas.microsoft.com/office/drawing/2014/main" id="{CC6EC833-C6B4-845B-9F54-F65B6EE51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44A0833-B865-0513-8B38-E4708EAAB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78761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2547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4BFFB-8C12-631B-99E2-99DAE9B4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45" y="936766"/>
            <a:ext cx="6769232" cy="45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4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D50F6B3-FCD5-A840-2E40-32624307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48" y="5454982"/>
            <a:ext cx="1395305" cy="4744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973AE7-4492-86F9-308E-8EBF6D330B19}"/>
              </a:ext>
            </a:extLst>
          </p:cNvPr>
          <p:cNvSpPr/>
          <p:nvPr/>
        </p:nvSpPr>
        <p:spPr>
          <a:xfrm>
            <a:off x="-610982" y="857250"/>
            <a:ext cx="4833651" cy="5143500"/>
          </a:xfrm>
          <a:prstGeom prst="roundRect">
            <a:avLst/>
          </a:prstGeom>
          <a:solidFill>
            <a:srgbClr val="036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Graphic 6" descr="Marketing">
            <a:extLst>
              <a:ext uri="{FF2B5EF4-FFF2-40B4-BE49-F238E27FC236}">
                <a16:creationId xmlns:a16="http://schemas.microsoft.com/office/drawing/2014/main" id="{F51C8B49-080A-1FE0-6B80-5ECBB8DE2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1940" y="1144245"/>
            <a:ext cx="1279838" cy="1279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604C93-9E18-B0AA-F6AC-4D18D97753D0}"/>
              </a:ext>
            </a:extLst>
          </p:cNvPr>
          <p:cNvSpPr txBox="1"/>
          <p:nvPr/>
        </p:nvSpPr>
        <p:spPr>
          <a:xfrm>
            <a:off x="494613" y="2255083"/>
            <a:ext cx="2622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8CDAA-5D3C-6E2B-254E-E48F24952338}"/>
              </a:ext>
            </a:extLst>
          </p:cNvPr>
          <p:cNvSpPr txBox="1"/>
          <p:nvPr/>
        </p:nvSpPr>
        <p:spPr>
          <a:xfrm>
            <a:off x="-137009" y="2807662"/>
            <a:ext cx="3989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5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rsl.emsyh</a:t>
            </a: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@wholeschoolsend.co.uk</a:t>
            </a:r>
            <a:endParaRPr lang="en-GB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drsl.emsyh@wholeschoolsend.co</a:t>
            </a: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.uk</a:t>
            </a:r>
          </a:p>
          <a:p>
            <a:pPr algn="ctr" defTabSz="685800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drsl3.emsyh@wholeschoolsend.co.uk</a:t>
            </a:r>
          </a:p>
          <a:p>
            <a:pPr algn="ctr" defTabSz="685800">
              <a:defRPr/>
            </a:pPr>
            <a:endParaRPr lang="en-GB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BACF7-E317-4231-F9A2-3A757E73275E}"/>
              </a:ext>
            </a:extLst>
          </p:cNvPr>
          <p:cNvSpPr txBox="1"/>
          <p:nvPr/>
        </p:nvSpPr>
        <p:spPr>
          <a:xfrm>
            <a:off x="4089003" y="5000341"/>
            <a:ext cx="49269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1350">
                <a:solidFill>
                  <a:srgbClr val="2A8C9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www.wholeschoolsend.org.uk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3D46D-DB96-B5C9-121B-AC3C1955D7F8}"/>
              </a:ext>
            </a:extLst>
          </p:cNvPr>
          <p:cNvSpPr/>
          <p:nvPr/>
        </p:nvSpPr>
        <p:spPr>
          <a:xfrm>
            <a:off x="605272" y="3732046"/>
            <a:ext cx="522728" cy="5574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 descr="Who Made That Twitter Bird? - The New York Times">
            <a:extLst>
              <a:ext uri="{FF2B5EF4-FFF2-40B4-BE49-F238E27FC236}">
                <a16:creationId xmlns:a16="http://schemas.microsoft.com/office/drawing/2014/main" id="{ACCB4CAC-5DBC-BEEF-6FC0-A9A5D190A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16089" r="19826" b="10534"/>
          <a:stretch/>
        </p:blipFill>
        <p:spPr bwMode="auto">
          <a:xfrm>
            <a:off x="715174" y="3886880"/>
            <a:ext cx="307334" cy="2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9C3C6DA-8859-A339-09D8-37E93BF38128}"/>
              </a:ext>
            </a:extLst>
          </p:cNvPr>
          <p:cNvSpPr/>
          <p:nvPr/>
        </p:nvSpPr>
        <p:spPr>
          <a:xfrm>
            <a:off x="641518" y="4495810"/>
            <a:ext cx="522728" cy="5574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6" descr="Image result for facebook">
            <a:extLst>
              <a:ext uri="{FF2B5EF4-FFF2-40B4-BE49-F238E27FC236}">
                <a16:creationId xmlns:a16="http://schemas.microsoft.com/office/drawing/2014/main" id="{D9DACC31-818B-15E8-9438-E1D216E24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13489" r="50493" b="11472"/>
          <a:stretch/>
        </p:blipFill>
        <p:spPr bwMode="auto">
          <a:xfrm>
            <a:off x="765872" y="4613535"/>
            <a:ext cx="274020" cy="3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606D42-EDA3-C5CF-E5CC-9F0078191427}"/>
              </a:ext>
            </a:extLst>
          </p:cNvPr>
          <p:cNvSpPr txBox="1"/>
          <p:nvPr/>
        </p:nvSpPr>
        <p:spPr>
          <a:xfrm>
            <a:off x="1195429" y="3766987"/>
            <a:ext cx="2614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@WholeSchoolSEND</a:t>
            </a:r>
          </a:p>
          <a:p>
            <a:pPr defTabSz="685800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@WSSemsyhumber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21D1F6-5CA1-EFBD-4558-DFCDAE710FA2}"/>
              </a:ext>
            </a:extLst>
          </p:cNvPr>
          <p:cNvSpPr txBox="1"/>
          <p:nvPr/>
        </p:nvSpPr>
        <p:spPr>
          <a:xfrm>
            <a:off x="1237901" y="4598365"/>
            <a:ext cx="2614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School SEND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8B6747-7857-CF33-C6F4-5461DF4AE00C}"/>
              </a:ext>
            </a:extLst>
          </p:cNvPr>
          <p:cNvSpPr/>
          <p:nvPr/>
        </p:nvSpPr>
        <p:spPr>
          <a:xfrm>
            <a:off x="652137" y="5277340"/>
            <a:ext cx="522728" cy="5574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3FDFCF-1672-0477-4E46-CEBB8C67C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807" t="35185" r="13291" b="35185"/>
          <a:stretch/>
        </p:blipFill>
        <p:spPr>
          <a:xfrm>
            <a:off x="776491" y="5409051"/>
            <a:ext cx="279407" cy="283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DFF097-0431-C48F-CB79-29AB9FF2477E}"/>
              </a:ext>
            </a:extLst>
          </p:cNvPr>
          <p:cNvSpPr txBox="1"/>
          <p:nvPr/>
        </p:nvSpPr>
        <p:spPr>
          <a:xfrm>
            <a:off x="1237901" y="5400576"/>
            <a:ext cx="2614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School SEND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C09CF-EDEC-C223-6A50-A42D51645413}"/>
              </a:ext>
            </a:extLst>
          </p:cNvPr>
          <p:cNvSpPr txBox="1"/>
          <p:nvPr/>
        </p:nvSpPr>
        <p:spPr>
          <a:xfrm>
            <a:off x="4755331" y="1649248"/>
            <a:ext cx="359427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3300">
                <a:solidFill>
                  <a:srgbClr val="2A88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 and join our member community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37D9A0-91CA-E75F-64E9-A28576F36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262" y="3346021"/>
            <a:ext cx="1388416" cy="13884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89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7017" y="2186863"/>
            <a:ext cx="1847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GB" sz="2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5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259676" y="5662243"/>
            <a:ext cx="5188091" cy="206160"/>
          </a:xfrm>
          <a:prstGeom prst="rect">
            <a:avLst/>
          </a:prstGeom>
        </p:spPr>
      </p:pic>
      <p:pic>
        <p:nvPicPr>
          <p:cNvPr id="14" name="Picture 2" descr="http://apps.lincolnshire.gov.uk/SNAPSurveys/Post16_Learning_Provision/lcc%20logo.jpg">
            <a:extLst>
              <a:ext uri="{FF2B5EF4-FFF2-40B4-BE49-F238E27FC236}">
                <a16:creationId xmlns:a16="http://schemas.microsoft.com/office/drawing/2014/main" id="{FA6B2A72-63AA-4689-A957-A8F36DBD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96" y="1054627"/>
            <a:ext cx="2080331" cy="5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2B8142-711E-427E-BE28-E70089CD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21" y="1012702"/>
            <a:ext cx="1494639" cy="497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DCD0A4-C514-536D-FD43-763E48908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5" y="984188"/>
            <a:ext cx="777240" cy="55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9A1E2F85-5F96-56EE-D81B-1500B74E05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" y="5626823"/>
            <a:ext cx="370891" cy="3295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98D6C-336D-0A7A-B348-A3874ADD299D}"/>
              </a:ext>
            </a:extLst>
          </p:cNvPr>
          <p:cNvSpPr txBox="1"/>
          <p:nvPr/>
        </p:nvSpPr>
        <p:spPr>
          <a:xfrm>
            <a:off x="-307910" y="5662243"/>
            <a:ext cx="278499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50" dirty="0">
                <a:cs typeface="Arial" panose="020B0604020202020204" pitchFamily="34" charset="0"/>
              </a:rPr>
              <a:t>@LincsModeration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AE4E5-828B-5356-D7DA-D0CBD081CE1F}"/>
              </a:ext>
            </a:extLst>
          </p:cNvPr>
          <p:cNvSpPr txBox="1"/>
          <p:nvPr/>
        </p:nvSpPr>
        <p:spPr>
          <a:xfrm>
            <a:off x="228118" y="1714706"/>
            <a:ext cx="856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/>
              <a:t>Pre-Key Stage Standards</a:t>
            </a:r>
          </a:p>
          <a:p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40966-5994-A757-0B07-ED622AF0B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620" y="1765924"/>
            <a:ext cx="2251107" cy="3220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49514-D32A-6107-033E-D766E75BFC35}"/>
              </a:ext>
            </a:extLst>
          </p:cNvPr>
          <p:cNvSpPr txBox="1"/>
          <p:nvPr/>
        </p:nvSpPr>
        <p:spPr>
          <a:xfrm>
            <a:off x="285728" y="2344401"/>
            <a:ext cx="6255262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Keystone Academy Trust will be running training to ensure schools are familiar with the Pre-Key Stage Standards.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Participants will also receive a copy of the Lincolnshire Pre-Key Stage Exemplification Materials for Reading, Writing and Maths written by leaders of the Moderation Team with input from the Special School sector. </a:t>
            </a:r>
          </a:p>
          <a:p>
            <a:endParaRPr lang="en-GB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Additional training is being booked for January in Boston and Lincoln.  </a:t>
            </a:r>
            <a:r>
              <a:rPr lang="en-GB" sz="1650" dirty="0">
                <a:hlinkClick r:id="rId9"/>
              </a:rPr>
              <a:t>https://events.bookitbee.com/keystone-academy-trust/</a:t>
            </a:r>
            <a:endParaRPr lang="en-GB" sz="1650" dirty="0"/>
          </a:p>
          <a:p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For further information (including purchasing the materials and bespoke training), please contact </a:t>
            </a: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  <a:hlinkClick r:id="rId10"/>
              </a:rPr>
              <a:t>Paul.Singleton@keystonemat.org</a:t>
            </a:r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650" dirty="0"/>
          </a:p>
          <a:p>
            <a:r>
              <a:rPr lang="en-GB" sz="16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sz="16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CD285-B5CE-AE83-A774-27F1A06B02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0913" y="5199774"/>
            <a:ext cx="1620488" cy="7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-37322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50" y="979951"/>
            <a:ext cx="3781425" cy="535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689141" y="3596369"/>
            <a:ext cx="23042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FREE!!!!!</a:t>
            </a:r>
          </a:p>
        </p:txBody>
      </p:sp>
      <p:sp>
        <p:nvSpPr>
          <p:cNvPr id="8" name="Rectangle 7"/>
          <p:cNvSpPr/>
          <p:nvPr/>
        </p:nvSpPr>
        <p:spPr>
          <a:xfrm>
            <a:off x="5343266" y="726419"/>
            <a:ext cx="2996006" cy="2162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/>
              <a:t>Session 2:</a:t>
            </a:r>
          </a:p>
          <a:p>
            <a:pPr algn="ctr"/>
            <a:r>
              <a:rPr lang="en-GB" sz="2400" dirty="0"/>
              <a:t>Practical strategies and resources schools can take away and use</a:t>
            </a:r>
          </a:p>
        </p:txBody>
      </p:sp>
    </p:spTree>
    <p:extLst>
      <p:ext uri="{BB962C8B-B14F-4D97-AF65-F5344CB8AC3E}">
        <p14:creationId xmlns:p14="http://schemas.microsoft.com/office/powerpoint/2010/main" val="83979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67" y="1249275"/>
            <a:ext cx="3781425" cy="4314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2040" y="517667"/>
            <a:ext cx="3744416" cy="5046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Without identification of their reading needs and targeted additional teaching, </a:t>
            </a:r>
            <a:r>
              <a:rPr lang="en-GB" b="1" i="1" dirty="0"/>
              <a:t>pupils who arrive in secondary school as poor readers are likely to continue to struggle.</a:t>
            </a:r>
            <a:r>
              <a:rPr lang="en-GB" dirty="0"/>
              <a:t> As the secondary curriculum places increasing demands on reading comprehension, older pupils who struggle with reading comprehension do not catch up. </a:t>
            </a:r>
            <a:r>
              <a:rPr lang="en-GB" b="1" i="1" dirty="0"/>
              <a:t>Each year, only 10% of disadvantaged children who leave primary school with their reading below the expected standard get passes in English and mathematics at GCSE.</a:t>
            </a:r>
            <a:endParaRPr lang="en-GB" b="1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25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138" t="26200" r="50000" b="7300"/>
          <a:stretch/>
        </p:blipFill>
        <p:spPr>
          <a:xfrm>
            <a:off x="2483768" y="692696"/>
            <a:ext cx="4340526" cy="47947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0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519" y="517667"/>
            <a:ext cx="3568429" cy="50470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137" y="651358"/>
            <a:ext cx="2377557" cy="32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1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654" y="517667"/>
            <a:ext cx="3876675" cy="548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780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SS theme">
  <a:themeElements>
    <a:clrScheme name="WSS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8C96"/>
      </a:accent1>
      <a:accent2>
        <a:srgbClr val="DB3535"/>
      </a:accent2>
      <a:accent3>
        <a:srgbClr val="4ABE7E"/>
      </a:accent3>
      <a:accent4>
        <a:srgbClr val="61C1CB"/>
      </a:accent4>
      <a:accent5>
        <a:srgbClr val="5CB60A"/>
      </a:accent5>
      <a:accent6>
        <a:srgbClr val="F0AB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S 2022 PPT template v1" id="{9BB899FC-82F9-4EAF-A48B-0B7549714EEB}" vid="{EFDEE028-E427-4824-9FEF-0E120C67EC08}"/>
    </a:ext>
  </a:extLst>
</a:theme>
</file>

<file path=ppt/theme/theme3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THWAYS INFOGRAPHIC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SS theme">
  <a:themeElements>
    <a:clrScheme name="WSS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8C96"/>
      </a:accent1>
      <a:accent2>
        <a:srgbClr val="DB3535"/>
      </a:accent2>
      <a:accent3>
        <a:srgbClr val="4ABE7E"/>
      </a:accent3>
      <a:accent4>
        <a:srgbClr val="61C1CB"/>
      </a:accent4>
      <a:accent5>
        <a:srgbClr val="5CB60A"/>
      </a:accent5>
      <a:accent6>
        <a:srgbClr val="F0AB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S 2022 PPT template v1" id="{9BB899FC-82F9-4EAF-A48B-0B7549714EEB}" vid="{EFDEE028-E427-4824-9FEF-0E120C67EC0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8011</TotalTime>
  <Words>1251</Words>
  <Application>Microsoft Office PowerPoint</Application>
  <PresentationFormat>On-screen Show (4:3)</PresentationFormat>
  <Paragraphs>174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WSS theme</vt:lpstr>
      <vt:lpstr>title page</vt:lpstr>
      <vt:lpstr>PATHWAYS INFOGRAPHIC BACKGROUND</vt:lpstr>
      <vt:lpstr>1_WSS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School SEND Update: Lincolnshire Graduated Approach Briefing Nov’ 22 </vt:lpstr>
      <vt:lpstr>WSS Consortium</vt:lpstr>
      <vt:lpstr>Joining the WSS Member Community</vt:lpstr>
      <vt:lpstr>Joining the WSS Member Community</vt:lpstr>
      <vt:lpstr>Leadership-specific resources</vt:lpstr>
      <vt:lpstr>Leadership-specific resources</vt:lpstr>
      <vt:lpstr>Leadership-specific resources</vt:lpstr>
      <vt:lpstr>Leadership-specific resources</vt:lpstr>
      <vt:lpstr>Specialist provision area</vt:lpstr>
      <vt:lpstr>Autism Resource Suite</vt:lpstr>
      <vt:lpstr>SENCO-specific resources</vt:lpstr>
      <vt:lpstr>Resources to support the wider staff team</vt:lpstr>
      <vt:lpstr>Resources to support the wider staff team</vt:lpstr>
      <vt:lpstr>Resources to support the wider staff team</vt:lpstr>
      <vt:lpstr>PowerPoint Presentation</vt:lpstr>
      <vt:lpstr>PowerPoint Presentation</vt:lpstr>
      <vt:lpstr>PowerPoint Presentation</vt:lpstr>
      <vt:lpstr>Ambitious About Inclusion  Ambitious About Inclusion - Online Learning | Whole School SEND </vt:lpstr>
      <vt:lpstr>Ambitious About Inclusion  Ambitious About Inclusion - Online Learning | Whole School SEND </vt:lpstr>
      <vt:lpstr>Online SEND CPD Units &amp; Live Sessions https://www.wholeschoolsend.org.uk/page/online-cpd-units  </vt:lpstr>
      <vt:lpstr>PowerPoint Presentation</vt:lpstr>
      <vt:lpstr>PowerPoint Presentation</vt:lpstr>
      <vt:lpstr>PowerPoint Presentation</vt:lpstr>
    </vt:vector>
  </TitlesOfParts>
  <Company>Lincolnshire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Parker</dc:creator>
  <cp:lastModifiedBy>Nicola Carter</cp:lastModifiedBy>
  <cp:revision>182</cp:revision>
  <cp:lastPrinted>2022-11-30T11:35:59Z</cp:lastPrinted>
  <dcterms:created xsi:type="dcterms:W3CDTF">2021-05-11T11:48:08Z</dcterms:created>
  <dcterms:modified xsi:type="dcterms:W3CDTF">2022-12-01T12:24:13Z</dcterms:modified>
</cp:coreProperties>
</file>