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22" r:id="rId3"/>
    <p:sldId id="323"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White" initials="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C82"/>
    <a:srgbClr val="953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9D18E-DED9-454B-B528-FAC89B7E05B0}" v="79" dt="2022-11-21T13:55:05.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5" autoAdjust="0"/>
    <p:restoredTop sz="93073" autoAdjust="0"/>
  </p:normalViewPr>
  <p:slideViewPr>
    <p:cSldViewPr>
      <p:cViewPr varScale="1">
        <p:scale>
          <a:sx n="126" d="100"/>
          <a:sy n="126" d="100"/>
        </p:scale>
        <p:origin x="109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3:34:51.482"/>
    </inkml:context>
    <inkml:brush xml:id="br0">
      <inkml:brushProperty name="width" value="0.05" units="cm"/>
      <inkml:brushProperty name="height" value="0.05" units="cm"/>
      <inkml:brushProperty name="color" value="#E71224"/>
    </inkml:brush>
  </inkml:definitions>
  <inkml:trace contextRef="#ctx0" brushRef="#br0">5744 612 24575,'0'-7'0,"0"1"0,0-1 0,-1 1 0,1-1 0,-1 1 0,-1-1 0,1 1 0,-1 0 0,0-1 0,0 1 0,-1 0 0,0 0 0,0 1 0,-1-1 0,1 1 0,-1-1 0,0 1 0,-9-9 0,-2 2 0,1 0 0,-2 1 0,0 0 0,0 2 0,-32-15 0,-94-29 0,139 52 0,-857-216 0,597 177 0,155 25 0,-60-16 0,-55-7 0,-392 24 0,384 17 0,-2090-3 0,2303 0 0,-1 2 0,1 0 0,0 0 0,0 2 0,0 0 0,1 1 0,-29 13 0,21-6 0,1 1 0,0 1 0,1 2 0,-32 26 0,-2 2 0,-19 17 0,67-53 0,1 1 0,0-1 0,0 2 0,1-1 0,0 1 0,-6 13 0,-5 16 0,3 1 0,0 1 0,3 1 0,1 0 0,3 0 0,-7 85 0,10-66 0,-17 296 0,24 303 0,-2-629 0,2-1 0,1 0 0,2 0 0,1 0 0,1 0 0,1-1 0,2 0 0,1-1 0,1 0 0,18 31 0,-18-40 0,-2 2 0,-1-1 0,-1 1 0,0 0 0,-2 1 0,7 35 0,-2 3 0,4 0 0,2-1 0,45 106 0,-28-95 0,2-1 0,74 104 0,-76-132 0,2-1 0,68 60 0,-74-72 0,18 13 0,1-2 0,1-3 0,3-1 0,98 47 0,-54-38 0,198 58 0,-197-77 0,1-5 0,0-4 0,2-5 0,152-2 0,-132-8 0,127-2 0,-173-3 0,96-17 0,-120 10 0,-1-2 0,73-30 0,91-52 0,-108 45 0,-81 40 0,0 1 0,1 1 0,42-7 0,83-5 0,-94 14 0,121-13 0,182-23 0,-180 4 0,-154 30 0,0-1 0,0-1 0,-1-1 0,39-24 0,-15 2 0,2 3 0,77-34 0,86-27 0,83-33 0,-102 46 0,279-155 0,-425 201 0,-1-1 0,68-63 0,-62 50 0,-23 20 0,-1-1 0,-1-1 0,-1-2 0,-2-1 0,33-48 0,-40 47 0,-1-2 0,-2 1 0,0-2 0,-3 0 0,10-39 0,-22 68 0,9-30 0,-1 0 0,-3-1 0,4-54 0,-10-164 0,-2 98 0,2 142 0,-1-1 0,-1 1 0,0 0 0,-1-1 0,-1 1 0,0 1 0,-1-1 0,-11-21 0,-2 2 0,-2 1 0,-28-36 0,20 29 0,11 14 0,-31-34 0,42 53 0,-2 0 0,1 0 0,-1 1 0,0 0 0,0 0 0,0 1 0,-1 0 0,-15-6 0,0 2 0,-85-36 0,51 18 0,31 16 0,-45-28 0,48 25 137,-26-12-1,37 20-318,1 0 0,-1 0 0,1-1 0,0-1 0,1 0 0,0-1 0,0 0 0,-13-15 0,8 4-6644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F5953F-C0FF-46F2-87DE-FB6A64C205E5}" type="datetimeFigureOut">
              <a:rPr lang="en-GB" smtClean="0"/>
              <a:t>21/11/2022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391825-3308-4D00-BB01-7DFD8F130692}" type="slidenum">
              <a:rPr lang="en-GB" smtClean="0"/>
              <a:t>‹#›</a:t>
            </a:fld>
            <a:endParaRPr lang="en-GB"/>
          </a:p>
        </p:txBody>
      </p:sp>
    </p:spTree>
    <p:extLst>
      <p:ext uri="{BB962C8B-B14F-4D97-AF65-F5344CB8AC3E}">
        <p14:creationId xmlns:p14="http://schemas.microsoft.com/office/powerpoint/2010/main" val="327365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B0F432-BC42-4B47-95DD-42A44C5E3BA3}" type="slidenum">
              <a:rPr lang="en-US" sz="1200">
                <a:solidFill>
                  <a:prstClr val="black"/>
                </a:solidFill>
              </a:rPr>
              <a:pPr/>
              <a:t>1</a:t>
            </a:fld>
            <a:endParaRPr lang="en-US" sz="1200" dirty="0">
              <a:solidFill>
                <a:prstClr val="black"/>
              </a:solidFill>
            </a:endParaRPr>
          </a:p>
        </p:txBody>
      </p:sp>
      <p:sp>
        <p:nvSpPr>
          <p:cNvPr id="5122"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r>
              <a:rPr lang="en-US" b="1" dirty="0">
                <a:latin typeface="Arial" pitchFamily="34" charset="0"/>
                <a:ea typeface="ＭＳ Ｐゴシック" pitchFamily="34" charset="-128"/>
              </a:rPr>
              <a:t>Template instructions</a:t>
            </a:r>
            <a:br>
              <a:rPr lang="en-US" dirty="0">
                <a:latin typeface="Arial" pitchFamily="34" charset="0"/>
                <a:ea typeface="ＭＳ Ｐゴシック" pitchFamily="34" charset="-128"/>
              </a:rPr>
            </a:br>
            <a:r>
              <a:rPr lang="en-US" dirty="0">
                <a:latin typeface="Arial" pitchFamily="34" charset="0"/>
                <a:ea typeface="ＭＳ Ｐゴシック" pitchFamily="34" charset="-128"/>
              </a:rPr>
              <a:t>This is the opening slide to your Powerpoint presentation.</a:t>
            </a:r>
            <a:br>
              <a:rPr lang="en-US" dirty="0">
                <a:latin typeface="Arial" pitchFamily="34" charset="0"/>
                <a:ea typeface="ＭＳ Ｐゴシック" pitchFamily="34" charset="-128"/>
              </a:rPr>
            </a:br>
            <a:br>
              <a:rPr lang="en-US" dirty="0">
                <a:latin typeface="Arial" pitchFamily="34" charset="0"/>
                <a:ea typeface="ＭＳ Ｐゴシック" pitchFamily="34" charset="-128"/>
              </a:rPr>
            </a:br>
            <a:r>
              <a:rPr lang="en-US" dirty="0">
                <a:latin typeface="Arial" pitchFamily="34" charset="0"/>
                <a:ea typeface="ＭＳ Ｐゴシック" pitchFamily="34" charset="-128"/>
              </a:rPr>
              <a:t>The main image should be changed to something that is relevant to your presentation.  To do this, click on the image and press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Delete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on your keyboard.  Then click on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Insert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in the menu at the top of the screen, then select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Picture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In the new window that appears, choose your image and click the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Insert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button.  Your picture will appear on the slide – make sure it is enlarged to fit the whole slide by moving the picture to the top left and then click and drag the bottom right dot on the corner of the picture to the right hand side of the slide.  You should ensure that the picture is of good quality and is not distorted by re-sizing it.  Now, select the image by right-clicking on it.  In the menu that appears, select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Send to back</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to position your picture behind the council</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logo.  You can now delete these comments.</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86813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38463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75812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5790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374112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4CA43-29FC-40C4-872D-BD10EEBA2A98}"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4155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84CA43-29FC-40C4-872D-BD10EEBA2A98}"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58643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84CA43-29FC-40C4-872D-BD10EEBA2A98}"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75863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84CA43-29FC-40C4-872D-BD10EEBA2A98}"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7222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4CA43-29FC-40C4-872D-BD10EEBA2A98}"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22323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4CA43-29FC-40C4-872D-BD10EEBA2A98}"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277519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4CA43-29FC-40C4-872D-BD10EEBA2A98}"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48301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4CA43-29FC-40C4-872D-BD10EEBA2A98}" type="datetimeFigureOut">
              <a:rPr lang="en-GB" smtClean="0"/>
              <a:t>21/11/2022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EA69-F32B-4C8D-9D01-3A4FE95EB721}" type="slidenum">
              <a:rPr lang="en-GB" smtClean="0"/>
              <a:t>‹#›</a:t>
            </a:fld>
            <a:endParaRPr lang="en-GB"/>
          </a:p>
        </p:txBody>
      </p:sp>
    </p:spTree>
    <p:extLst>
      <p:ext uri="{BB962C8B-B14F-4D97-AF65-F5344CB8AC3E}">
        <p14:creationId xmlns:p14="http://schemas.microsoft.com/office/powerpoint/2010/main" val="131040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CC Powerpoint footer with strapline.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 y="5157192"/>
            <a:ext cx="9189891"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07704" y="2319015"/>
            <a:ext cx="5148064"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3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3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3400">
                <a:solidFill>
                  <a:schemeClr val="tx2"/>
                </a:solidFill>
                <a:latin typeface="Arial" charset="0"/>
                <a:ea typeface="ＭＳ Ｐゴシック" charset="0"/>
                <a:cs typeface="ＭＳ Ｐゴシック" charset="0"/>
              </a:defRPr>
            </a:lvl9pPr>
          </a:lstStyle>
          <a:p>
            <a:endParaRPr lang="en-GB" sz="4400" kern="0" dirty="0">
              <a:solidFill>
                <a:prstClr val="white"/>
              </a:solidFill>
            </a:endParaRPr>
          </a:p>
        </p:txBody>
      </p:sp>
      <p:sp>
        <p:nvSpPr>
          <p:cNvPr id="7" name="Subtitle 2"/>
          <p:cNvSpPr>
            <a:spLocks noGrp="1"/>
          </p:cNvSpPr>
          <p:nvPr>
            <p:ph type="ctrTitle"/>
          </p:nvPr>
        </p:nvSpPr>
        <p:spPr>
          <a:xfrm>
            <a:off x="688032" y="4149080"/>
            <a:ext cx="7772400" cy="1008112"/>
          </a:xfrm>
        </p:spPr>
        <p:txBody>
          <a:bodyPr>
            <a:normAutofit/>
          </a:bodyPr>
          <a:lstStyle/>
          <a:p>
            <a:endParaRPr lang="en-GB" sz="5400" b="1" dirty="0">
              <a:solidFill>
                <a:schemeClr val="bg1"/>
              </a:solidFill>
            </a:endParaRPr>
          </a:p>
        </p:txBody>
      </p:sp>
      <p:pic>
        <p:nvPicPr>
          <p:cNvPr id="3" name="Picture 2" descr="A picture containing text, outdoor, water, nature">
            <a:extLst>
              <a:ext uri="{FF2B5EF4-FFF2-40B4-BE49-F238E27FC236}">
                <a16:creationId xmlns:a16="http://schemas.microsoft.com/office/drawing/2014/main" id="{EA07B14E-9DC2-7ABA-7A24-12FED9D38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8989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856F4933-E541-F755-1573-D19D3EF29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645219"/>
            <a:ext cx="1076325" cy="876300"/>
          </a:xfrm>
          <a:prstGeom prst="rect">
            <a:avLst/>
          </a:prstGeom>
        </p:spPr>
      </p:pic>
      <p:sp>
        <p:nvSpPr>
          <p:cNvPr id="9" name="TextBox 8">
            <a:extLst>
              <a:ext uri="{FF2B5EF4-FFF2-40B4-BE49-F238E27FC236}">
                <a16:creationId xmlns:a16="http://schemas.microsoft.com/office/drawing/2014/main" id="{549AA308-E8C1-79AF-33E0-82354DC63BFE}"/>
              </a:ext>
            </a:extLst>
          </p:cNvPr>
          <p:cNvSpPr txBox="1"/>
          <p:nvPr/>
        </p:nvSpPr>
        <p:spPr>
          <a:xfrm>
            <a:off x="251520" y="3933056"/>
            <a:ext cx="8568952" cy="1261884"/>
          </a:xfrm>
          <a:prstGeom prst="rect">
            <a:avLst/>
          </a:prstGeom>
          <a:noFill/>
        </p:spPr>
        <p:txBody>
          <a:bodyPr wrap="square" rtlCol="0">
            <a:spAutoFit/>
          </a:bodyPr>
          <a:lstStyle/>
          <a:p>
            <a:pPr algn="ctr"/>
            <a:r>
              <a:rPr lang="en-US" sz="4800" b="1" dirty="0">
                <a:solidFill>
                  <a:schemeClr val="bg1"/>
                </a:solidFill>
              </a:rPr>
              <a:t>Introduction to the EHC hub</a:t>
            </a:r>
          </a:p>
          <a:p>
            <a:pPr algn="ctr"/>
            <a:r>
              <a:rPr lang="en-US" sz="2800" b="1" dirty="0">
                <a:solidFill>
                  <a:schemeClr val="bg1"/>
                </a:solidFill>
              </a:rPr>
              <a:t>Working smarter for better outcomes </a:t>
            </a:r>
            <a:endParaRPr lang="en-GB" sz="2800" b="1" dirty="0">
              <a:solidFill>
                <a:schemeClr val="bg1"/>
              </a:solidFill>
            </a:endParaRPr>
          </a:p>
        </p:txBody>
      </p:sp>
    </p:spTree>
    <p:extLst>
      <p:ext uri="{BB962C8B-B14F-4D97-AF65-F5344CB8AC3E}">
        <p14:creationId xmlns:p14="http://schemas.microsoft.com/office/powerpoint/2010/main" val="247119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655E-25C3-6C1E-64C8-1D74F6E6B239}"/>
              </a:ext>
            </a:extLst>
          </p:cNvPr>
          <p:cNvSpPr>
            <a:spLocks noGrp="1"/>
          </p:cNvSpPr>
          <p:nvPr>
            <p:ph type="title"/>
          </p:nvPr>
        </p:nvSpPr>
        <p:spPr/>
        <p:txBody>
          <a:bodyPr>
            <a:normAutofit/>
          </a:bodyPr>
          <a:lstStyle/>
          <a:p>
            <a:r>
              <a:rPr lang="en-GB" sz="3600" b="1" dirty="0"/>
              <a:t>Supporting settings and SENCOs</a:t>
            </a:r>
          </a:p>
        </p:txBody>
      </p:sp>
      <p:sp>
        <p:nvSpPr>
          <p:cNvPr id="3" name="Content Placeholder 2">
            <a:extLst>
              <a:ext uri="{FF2B5EF4-FFF2-40B4-BE49-F238E27FC236}">
                <a16:creationId xmlns:a16="http://schemas.microsoft.com/office/drawing/2014/main" id="{CA00E90F-2BB2-596E-A499-7AD53EA675B3}"/>
              </a:ext>
            </a:extLst>
          </p:cNvPr>
          <p:cNvSpPr>
            <a:spLocks noGrp="1"/>
          </p:cNvSpPr>
          <p:nvPr>
            <p:ph idx="1"/>
          </p:nvPr>
        </p:nvSpPr>
        <p:spPr>
          <a:xfrm>
            <a:off x="457200" y="1417638"/>
            <a:ext cx="8229600" cy="4708525"/>
          </a:xfrm>
        </p:spPr>
        <p:txBody>
          <a:bodyPr>
            <a:normAutofit fontScale="70000" lnSpcReduction="20000"/>
          </a:bodyPr>
          <a:lstStyle/>
          <a:p>
            <a:pPr marL="285750" indent="-285750" fontAlgn="ctr">
              <a:lnSpc>
                <a:spcPct val="150000"/>
              </a:lnSpc>
              <a:buFont typeface="Arial" panose="020B0604020202020204" pitchFamily="34" charset="0"/>
              <a:buChar char="•"/>
            </a:pPr>
            <a:r>
              <a:rPr lang="en-GB" sz="3200" dirty="0"/>
              <a:t>EHC needs assessment request pathway with document/ information upload</a:t>
            </a:r>
          </a:p>
          <a:p>
            <a:pPr marL="285750" indent="-285750" fontAlgn="ctr">
              <a:lnSpc>
                <a:spcPct val="150000"/>
              </a:lnSpc>
              <a:buFont typeface="Arial" panose="020B0604020202020204" pitchFamily="34" charset="0"/>
              <a:buChar char="•"/>
            </a:pPr>
            <a:r>
              <a:rPr lang="en-GB" sz="3200" dirty="0"/>
              <a:t>Smart case search and filter dashboard </a:t>
            </a:r>
            <a:r>
              <a:rPr lang="mr-IN" sz="3200" dirty="0"/>
              <a:t>–</a:t>
            </a:r>
            <a:r>
              <a:rPr lang="en-GB" sz="3200" dirty="0"/>
              <a:t> Easy case tracking </a:t>
            </a:r>
          </a:p>
          <a:p>
            <a:pPr marL="285750" indent="-285750" fontAlgn="ctr">
              <a:lnSpc>
                <a:spcPct val="150000"/>
              </a:lnSpc>
              <a:buFont typeface="Arial" panose="020B0604020202020204" pitchFamily="34" charset="0"/>
              <a:buChar char="•"/>
            </a:pPr>
            <a:r>
              <a:rPr lang="en-GB" dirty="0"/>
              <a:t>Proactive </a:t>
            </a:r>
            <a:r>
              <a:rPr lang="en-GB" sz="3200" dirty="0"/>
              <a:t>email alerts &amp; notifications</a:t>
            </a:r>
            <a:endParaRPr lang="en-US" sz="3200" dirty="0"/>
          </a:p>
          <a:p>
            <a:pPr marL="285750" indent="-285750" fontAlgn="ctr">
              <a:lnSpc>
                <a:spcPct val="150000"/>
              </a:lnSpc>
              <a:buFont typeface="Arial" panose="020B0604020202020204" pitchFamily="34" charset="0"/>
              <a:buChar char="•"/>
            </a:pPr>
            <a:r>
              <a:rPr lang="en-GB" sz="3200" dirty="0"/>
              <a:t>Online EHCP review pathway with clear outcome measurement</a:t>
            </a:r>
          </a:p>
          <a:p>
            <a:pPr marL="285750" indent="-285750" fontAlgn="ctr">
              <a:lnSpc>
                <a:spcPct val="150000"/>
              </a:lnSpc>
              <a:buFont typeface="Arial" panose="020B0604020202020204" pitchFamily="34" charset="0"/>
              <a:buChar char="•"/>
            </a:pPr>
            <a:r>
              <a:rPr lang="en-GB" sz="3200" dirty="0"/>
              <a:t>Visibility for SENCOs, teachers and headteachers</a:t>
            </a:r>
          </a:p>
          <a:p>
            <a:pPr marL="285750" indent="-285750" fontAlgn="ctr">
              <a:lnSpc>
                <a:spcPct val="150000"/>
              </a:lnSpc>
              <a:buFont typeface="Arial" panose="020B0604020202020204" pitchFamily="34" charset="0"/>
              <a:buChar char="•"/>
            </a:pPr>
            <a:r>
              <a:rPr lang="en-GB" sz="3200" dirty="0"/>
              <a:t>A support tool for engaging with children, young people and their families</a:t>
            </a:r>
          </a:p>
          <a:p>
            <a:pPr marL="285750" indent="-285750" fontAlgn="ctr">
              <a:lnSpc>
                <a:spcPct val="150000"/>
              </a:lnSpc>
              <a:buFont typeface="Arial" panose="020B0604020202020204" pitchFamily="34" charset="0"/>
              <a:buChar char="•"/>
            </a:pPr>
            <a:r>
              <a:rPr lang="en-GB" sz="3200" dirty="0"/>
              <a:t>EHCP Consultation pathway</a:t>
            </a:r>
          </a:p>
          <a:p>
            <a:pPr marL="0" indent="0">
              <a:buNone/>
            </a:pPr>
            <a:endParaRPr lang="en-GB" dirty="0"/>
          </a:p>
        </p:txBody>
      </p:sp>
      <p:pic>
        <p:nvPicPr>
          <p:cNvPr id="4" name="Picture 3" descr="LCC green footer with strapline.png">
            <a:extLst>
              <a:ext uri="{FF2B5EF4-FFF2-40B4-BE49-F238E27FC236}">
                <a16:creationId xmlns:a16="http://schemas.microsoft.com/office/drawing/2014/main" id="{7AE4BF32-EC43-790A-D65A-77825E281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pic>
        <p:nvPicPr>
          <p:cNvPr id="5" name="Picture 4" descr="Logo, company name&#10;&#10;Description automatically generated">
            <a:extLst>
              <a:ext uri="{FF2B5EF4-FFF2-40B4-BE49-F238E27FC236}">
                <a16:creationId xmlns:a16="http://schemas.microsoft.com/office/drawing/2014/main" id="{B691C02D-1BD6-9992-3BAC-F449589DB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181918"/>
            <a:ext cx="932309" cy="759048"/>
          </a:xfrm>
          <a:prstGeom prst="rect">
            <a:avLst/>
          </a:prstGeom>
        </p:spPr>
      </p:pic>
    </p:spTree>
    <p:extLst>
      <p:ext uri="{BB962C8B-B14F-4D97-AF65-F5344CB8AC3E}">
        <p14:creationId xmlns:p14="http://schemas.microsoft.com/office/powerpoint/2010/main" val="16928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EA7A-76EB-68C5-82DB-B97393507B7C}"/>
              </a:ext>
            </a:extLst>
          </p:cNvPr>
          <p:cNvSpPr>
            <a:spLocks noGrp="1"/>
          </p:cNvSpPr>
          <p:nvPr>
            <p:ph type="title"/>
          </p:nvPr>
        </p:nvSpPr>
        <p:spPr>
          <a:xfrm>
            <a:off x="457200" y="181918"/>
            <a:ext cx="8229600" cy="1235720"/>
          </a:xfrm>
        </p:spPr>
        <p:txBody>
          <a:bodyPr>
            <a:normAutofit/>
          </a:bodyPr>
          <a:lstStyle/>
          <a:p>
            <a:r>
              <a:rPr lang="en-GB" sz="3600" b="1" dirty="0"/>
              <a:t>My Cases Dashboard</a:t>
            </a:r>
          </a:p>
        </p:txBody>
      </p:sp>
      <p:pic>
        <p:nvPicPr>
          <p:cNvPr id="4" name="Content Placeholder 3" descr="Graphical user interface, application&#10;&#10;Description automatically generated">
            <a:extLst>
              <a:ext uri="{FF2B5EF4-FFF2-40B4-BE49-F238E27FC236}">
                <a16:creationId xmlns:a16="http://schemas.microsoft.com/office/drawing/2014/main" id="{4CDB1C8C-AB52-1D83-2A8D-A478D1621E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58218"/>
            <a:ext cx="8229600" cy="4130071"/>
          </a:xfrm>
          <a:prstGeom prst="rect">
            <a:avLst/>
          </a:prstGeom>
        </p:spPr>
      </p:pic>
      <p:pic>
        <p:nvPicPr>
          <p:cNvPr id="5" name="Picture 4" descr="Logo, company name&#10;&#10;Description automatically generated">
            <a:extLst>
              <a:ext uri="{FF2B5EF4-FFF2-40B4-BE49-F238E27FC236}">
                <a16:creationId xmlns:a16="http://schemas.microsoft.com/office/drawing/2014/main" id="{12BB323F-7D80-956A-89E0-A5B3DB450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181918"/>
            <a:ext cx="932309" cy="759048"/>
          </a:xfrm>
          <a:prstGeom prst="rect">
            <a:avLst/>
          </a:prstGeom>
        </p:spPr>
      </p:pic>
      <p:pic>
        <p:nvPicPr>
          <p:cNvPr id="6" name="Picture 5" descr="LCC green footer with strapline.png">
            <a:extLst>
              <a:ext uri="{FF2B5EF4-FFF2-40B4-BE49-F238E27FC236}">
                <a16:creationId xmlns:a16="http://schemas.microsoft.com/office/drawing/2014/main" id="{E544BE9D-E3E8-B652-ABBC-06A854478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spTree>
    <p:extLst>
      <p:ext uri="{BB962C8B-B14F-4D97-AF65-F5344CB8AC3E}">
        <p14:creationId xmlns:p14="http://schemas.microsoft.com/office/powerpoint/2010/main" val="327943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EA7A-76EB-68C5-82DB-B97393507B7C}"/>
              </a:ext>
            </a:extLst>
          </p:cNvPr>
          <p:cNvSpPr>
            <a:spLocks noGrp="1"/>
          </p:cNvSpPr>
          <p:nvPr>
            <p:ph type="title"/>
          </p:nvPr>
        </p:nvSpPr>
        <p:spPr>
          <a:xfrm>
            <a:off x="457200" y="181918"/>
            <a:ext cx="8229600" cy="1235720"/>
          </a:xfrm>
        </p:spPr>
        <p:txBody>
          <a:bodyPr>
            <a:normAutofit/>
          </a:bodyPr>
          <a:lstStyle/>
          <a:p>
            <a:r>
              <a:rPr lang="en-GB" sz="3600" b="1" dirty="0"/>
              <a:t>Multi-media engagement spaces</a:t>
            </a:r>
          </a:p>
        </p:txBody>
      </p:sp>
      <p:pic>
        <p:nvPicPr>
          <p:cNvPr id="5" name="Picture 4" descr="Logo, company name&#10;&#10;Description automatically generated">
            <a:extLst>
              <a:ext uri="{FF2B5EF4-FFF2-40B4-BE49-F238E27FC236}">
                <a16:creationId xmlns:a16="http://schemas.microsoft.com/office/drawing/2014/main" id="{12BB323F-7D80-956A-89E0-A5B3DB450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546" y="181918"/>
            <a:ext cx="981147" cy="798810"/>
          </a:xfrm>
          <a:prstGeom prst="rect">
            <a:avLst/>
          </a:prstGeom>
        </p:spPr>
      </p:pic>
      <p:pic>
        <p:nvPicPr>
          <p:cNvPr id="6" name="Picture 5" descr="LCC green footer with strapline.png">
            <a:extLst>
              <a:ext uri="{FF2B5EF4-FFF2-40B4-BE49-F238E27FC236}">
                <a16:creationId xmlns:a16="http://schemas.microsoft.com/office/drawing/2014/main" id="{E544BE9D-E3E8-B652-ABBC-06A854478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pic>
        <p:nvPicPr>
          <p:cNvPr id="8" name="Content Placeholder 7" descr="Graphical user interface, application&#10;&#10;Description automatically generated">
            <a:extLst>
              <a:ext uri="{FF2B5EF4-FFF2-40B4-BE49-F238E27FC236}">
                <a16:creationId xmlns:a16="http://schemas.microsoft.com/office/drawing/2014/main" id="{7ED8A782-EF9F-B435-E0CC-88F88CD5E63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196753"/>
            <a:ext cx="8229600" cy="4104455"/>
          </a:xfrm>
          <a:prstGeom prst="rect">
            <a:avLst/>
          </a:prstGeom>
        </p:spPr>
      </p:pic>
    </p:spTree>
    <p:extLst>
      <p:ext uri="{BB962C8B-B14F-4D97-AF65-F5344CB8AC3E}">
        <p14:creationId xmlns:p14="http://schemas.microsoft.com/office/powerpoint/2010/main" val="264562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EA7A-76EB-68C5-82DB-B97393507B7C}"/>
              </a:ext>
            </a:extLst>
          </p:cNvPr>
          <p:cNvSpPr>
            <a:spLocks noGrp="1"/>
          </p:cNvSpPr>
          <p:nvPr>
            <p:ph type="title"/>
          </p:nvPr>
        </p:nvSpPr>
        <p:spPr>
          <a:xfrm>
            <a:off x="457200" y="181918"/>
            <a:ext cx="8229600" cy="1235720"/>
          </a:xfrm>
        </p:spPr>
        <p:txBody>
          <a:bodyPr>
            <a:normAutofit/>
          </a:bodyPr>
          <a:lstStyle/>
          <a:p>
            <a:r>
              <a:rPr lang="en-GB" sz="3600" b="1" dirty="0"/>
              <a:t>Smart assessment pathway</a:t>
            </a:r>
          </a:p>
        </p:txBody>
      </p:sp>
      <p:pic>
        <p:nvPicPr>
          <p:cNvPr id="5" name="Picture 4" descr="Logo, company name&#10;&#10;Description automatically generated">
            <a:extLst>
              <a:ext uri="{FF2B5EF4-FFF2-40B4-BE49-F238E27FC236}">
                <a16:creationId xmlns:a16="http://schemas.microsoft.com/office/drawing/2014/main" id="{12BB323F-7D80-956A-89E0-A5B3DB450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546" y="181918"/>
            <a:ext cx="981147" cy="798810"/>
          </a:xfrm>
          <a:prstGeom prst="rect">
            <a:avLst/>
          </a:prstGeom>
        </p:spPr>
      </p:pic>
      <p:pic>
        <p:nvPicPr>
          <p:cNvPr id="6" name="Picture 5" descr="LCC green footer with strapline.png">
            <a:extLst>
              <a:ext uri="{FF2B5EF4-FFF2-40B4-BE49-F238E27FC236}">
                <a16:creationId xmlns:a16="http://schemas.microsoft.com/office/drawing/2014/main" id="{E544BE9D-E3E8-B652-ABBC-06A854478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pic>
        <p:nvPicPr>
          <p:cNvPr id="7" name="Content Placeholder 6" descr="Graphical user interface, application&#10;&#10;Description automatically generated">
            <a:extLst>
              <a:ext uri="{FF2B5EF4-FFF2-40B4-BE49-F238E27FC236}">
                <a16:creationId xmlns:a16="http://schemas.microsoft.com/office/drawing/2014/main" id="{28761A89-D9FC-64BF-B99C-AB16EA88E62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268760"/>
            <a:ext cx="8229600" cy="4032448"/>
          </a:xfrm>
          <a:prstGeom prst="rect">
            <a:avLst/>
          </a:prstGeom>
        </p:spPr>
      </p:pic>
    </p:spTree>
    <p:extLst>
      <p:ext uri="{BB962C8B-B14F-4D97-AF65-F5344CB8AC3E}">
        <p14:creationId xmlns:p14="http://schemas.microsoft.com/office/powerpoint/2010/main" val="138302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EA7A-76EB-68C5-82DB-B97393507B7C}"/>
              </a:ext>
            </a:extLst>
          </p:cNvPr>
          <p:cNvSpPr>
            <a:spLocks noGrp="1"/>
          </p:cNvSpPr>
          <p:nvPr>
            <p:ph type="title"/>
          </p:nvPr>
        </p:nvSpPr>
        <p:spPr>
          <a:xfrm>
            <a:off x="457200" y="181918"/>
            <a:ext cx="8229600" cy="1235720"/>
          </a:xfrm>
        </p:spPr>
        <p:txBody>
          <a:bodyPr>
            <a:normAutofit/>
          </a:bodyPr>
          <a:lstStyle/>
          <a:p>
            <a:r>
              <a:rPr lang="en-GB" sz="3600" b="1" dirty="0"/>
              <a:t>Request for EHCNA</a:t>
            </a:r>
          </a:p>
        </p:txBody>
      </p:sp>
      <p:pic>
        <p:nvPicPr>
          <p:cNvPr id="5" name="Picture 4" descr="Logo, company name&#10;&#10;Description automatically generated">
            <a:extLst>
              <a:ext uri="{FF2B5EF4-FFF2-40B4-BE49-F238E27FC236}">
                <a16:creationId xmlns:a16="http://schemas.microsoft.com/office/drawing/2014/main" id="{12BB323F-7D80-956A-89E0-A5B3DB450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546" y="181918"/>
            <a:ext cx="981147" cy="798810"/>
          </a:xfrm>
          <a:prstGeom prst="rect">
            <a:avLst/>
          </a:prstGeom>
        </p:spPr>
      </p:pic>
      <p:pic>
        <p:nvPicPr>
          <p:cNvPr id="6" name="Picture 5" descr="LCC green footer with strapline.png">
            <a:extLst>
              <a:ext uri="{FF2B5EF4-FFF2-40B4-BE49-F238E27FC236}">
                <a16:creationId xmlns:a16="http://schemas.microsoft.com/office/drawing/2014/main" id="{E544BE9D-E3E8-B652-ABBC-06A854478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pic>
        <p:nvPicPr>
          <p:cNvPr id="8" name="Content Placeholder 3" descr="Graphical user interface, application&#10;&#10;Description automatically generated">
            <a:extLst>
              <a:ext uri="{FF2B5EF4-FFF2-40B4-BE49-F238E27FC236}">
                <a16:creationId xmlns:a16="http://schemas.microsoft.com/office/drawing/2014/main" id="{EF8BCB5F-C4C8-AC33-CA2B-61AE20255023}"/>
              </a:ext>
            </a:extLst>
          </p:cNvPr>
          <p:cNvPicPr>
            <a:picLocks noGrp="1" noChangeAspect="1"/>
          </p:cNvPicPr>
          <p:nvPr>
            <p:ph idx="1"/>
          </p:nvPr>
        </p:nvPicPr>
        <p:blipFill>
          <a:blip r:embed="rId4"/>
          <a:stretch>
            <a:fillRect/>
          </a:stretch>
        </p:blipFill>
        <p:spPr>
          <a:xfrm>
            <a:off x="457200" y="1268761"/>
            <a:ext cx="8229600" cy="4176464"/>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E87BF03-ED2E-9E67-1DA2-651E3D9FA966}"/>
                  </a:ext>
                </a:extLst>
              </p14:cNvPr>
              <p14:cNvContentPartPr/>
              <p14:nvPr/>
            </p14:nvContentPartPr>
            <p14:xfrm>
              <a:off x="256320" y="2951625"/>
              <a:ext cx="2325600" cy="1307520"/>
            </p14:xfrm>
          </p:contentPart>
        </mc:Choice>
        <mc:Fallback xmlns="">
          <p:pic>
            <p:nvPicPr>
              <p:cNvPr id="9" name="Ink 8">
                <a:extLst>
                  <a:ext uri="{FF2B5EF4-FFF2-40B4-BE49-F238E27FC236}">
                    <a16:creationId xmlns:a16="http://schemas.microsoft.com/office/drawing/2014/main" id="{6E87BF03-ED2E-9E67-1DA2-651E3D9FA966}"/>
                  </a:ext>
                </a:extLst>
              </p:cNvPr>
              <p:cNvPicPr/>
              <p:nvPr/>
            </p:nvPicPr>
            <p:blipFill>
              <a:blip r:embed="rId6"/>
              <a:stretch>
                <a:fillRect/>
              </a:stretch>
            </p:blipFill>
            <p:spPr>
              <a:xfrm>
                <a:off x="247320" y="2942625"/>
                <a:ext cx="2343240" cy="1325160"/>
              </a:xfrm>
              <a:prstGeom prst="rect">
                <a:avLst/>
              </a:prstGeom>
            </p:spPr>
          </p:pic>
        </mc:Fallback>
      </mc:AlternateContent>
    </p:spTree>
    <p:extLst>
      <p:ext uri="{BB962C8B-B14F-4D97-AF65-F5344CB8AC3E}">
        <p14:creationId xmlns:p14="http://schemas.microsoft.com/office/powerpoint/2010/main" val="257997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12BB323F-7D80-956A-89E0-A5B3DB450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546" y="181918"/>
            <a:ext cx="981147" cy="798810"/>
          </a:xfrm>
          <a:prstGeom prst="rect">
            <a:avLst/>
          </a:prstGeom>
        </p:spPr>
      </p:pic>
      <p:pic>
        <p:nvPicPr>
          <p:cNvPr id="6" name="Picture 5" descr="LCC green footer with strapline.png">
            <a:extLst>
              <a:ext uri="{FF2B5EF4-FFF2-40B4-BE49-F238E27FC236}">
                <a16:creationId xmlns:a16="http://schemas.microsoft.com/office/drawing/2014/main" id="{E544BE9D-E3E8-B652-ABBC-06A854478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sp>
        <p:nvSpPr>
          <p:cNvPr id="7" name="Content Placeholder 6">
            <a:extLst>
              <a:ext uri="{FF2B5EF4-FFF2-40B4-BE49-F238E27FC236}">
                <a16:creationId xmlns:a16="http://schemas.microsoft.com/office/drawing/2014/main" id="{05F7F7DE-0040-B9BD-0D50-DF293C13EE03}"/>
              </a:ext>
            </a:extLst>
          </p:cNvPr>
          <p:cNvSpPr>
            <a:spLocks noGrp="1"/>
          </p:cNvSpPr>
          <p:nvPr>
            <p:ph idx="1"/>
          </p:nvPr>
        </p:nvSpPr>
        <p:spPr>
          <a:xfrm>
            <a:off x="457200" y="181918"/>
            <a:ext cx="3250704" cy="5944245"/>
          </a:xfrm>
        </p:spPr>
        <p:txBody>
          <a:bodyPr/>
          <a:lstStyle/>
          <a:p>
            <a:pPr marL="0" indent="0">
              <a:buNone/>
            </a:pPr>
            <a:endParaRPr lang="en-US" sz="3600" b="1" dirty="0"/>
          </a:p>
          <a:p>
            <a:pPr marL="0" indent="0">
              <a:buNone/>
            </a:pPr>
            <a:r>
              <a:rPr lang="en-US" sz="3600" b="1" dirty="0"/>
              <a:t>EHC Hub:</a:t>
            </a:r>
          </a:p>
          <a:p>
            <a:pPr marL="0" indent="0">
              <a:buNone/>
            </a:pPr>
            <a:endParaRPr lang="en-US" sz="3600" b="1" dirty="0"/>
          </a:p>
          <a:p>
            <a:pPr marL="0" indent="0">
              <a:buNone/>
            </a:pPr>
            <a:r>
              <a:rPr lang="en-US" dirty="0"/>
              <a:t>Transforms and enhances ways of working</a:t>
            </a:r>
          </a:p>
          <a:p>
            <a:pPr marL="0" indent="0">
              <a:buNone/>
            </a:pPr>
            <a:r>
              <a:rPr lang="en-US" dirty="0"/>
              <a:t>A new way to engage and collaborate with parents. </a:t>
            </a:r>
            <a:endParaRPr lang="en-GB" dirty="0"/>
          </a:p>
        </p:txBody>
      </p:sp>
      <p:pic>
        <p:nvPicPr>
          <p:cNvPr id="11" name="Picture 10">
            <a:extLst>
              <a:ext uri="{FF2B5EF4-FFF2-40B4-BE49-F238E27FC236}">
                <a16:creationId xmlns:a16="http://schemas.microsoft.com/office/drawing/2014/main" id="{88442021-A966-6DB3-ADCB-D9273C4BF9F6}"/>
              </a:ext>
            </a:extLst>
          </p:cNvPr>
          <p:cNvPicPr>
            <a:picLocks noChangeAspect="1"/>
          </p:cNvPicPr>
          <p:nvPr/>
        </p:nvPicPr>
        <p:blipFill>
          <a:blip r:embed="rId4"/>
          <a:stretch>
            <a:fillRect/>
          </a:stretch>
        </p:blipFill>
        <p:spPr>
          <a:xfrm>
            <a:off x="3707904" y="1484784"/>
            <a:ext cx="5184576" cy="3384376"/>
          </a:xfrm>
          <a:prstGeom prst="rect">
            <a:avLst/>
          </a:prstGeom>
        </p:spPr>
      </p:pic>
    </p:spTree>
    <p:extLst>
      <p:ext uri="{BB962C8B-B14F-4D97-AF65-F5344CB8AC3E}">
        <p14:creationId xmlns:p14="http://schemas.microsoft.com/office/powerpoint/2010/main" val="198307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66D0-412D-FC55-F4E1-90E6B7AF3203}"/>
              </a:ext>
            </a:extLst>
          </p:cNvPr>
          <p:cNvSpPr>
            <a:spLocks noGrp="1"/>
          </p:cNvSpPr>
          <p:nvPr>
            <p:ph type="title"/>
          </p:nvPr>
        </p:nvSpPr>
        <p:spPr/>
        <p:txBody>
          <a:bodyPr>
            <a:normAutofit/>
          </a:bodyPr>
          <a:lstStyle/>
          <a:p>
            <a:r>
              <a:rPr lang="en-US" sz="3600" b="1"/>
              <a:t>Workshop</a:t>
            </a:r>
            <a:endParaRPr lang="en-GB" sz="3600" b="1" dirty="0"/>
          </a:p>
        </p:txBody>
      </p:sp>
      <p:sp>
        <p:nvSpPr>
          <p:cNvPr id="3" name="Content Placeholder 2">
            <a:extLst>
              <a:ext uri="{FF2B5EF4-FFF2-40B4-BE49-F238E27FC236}">
                <a16:creationId xmlns:a16="http://schemas.microsoft.com/office/drawing/2014/main" id="{685ACAA0-8465-E141-4320-8478FCEE1FDB}"/>
              </a:ext>
            </a:extLst>
          </p:cNvPr>
          <p:cNvSpPr>
            <a:spLocks noGrp="1"/>
          </p:cNvSpPr>
          <p:nvPr>
            <p:ph idx="1"/>
          </p:nvPr>
        </p:nvSpPr>
        <p:spPr/>
        <p:txBody>
          <a:bodyPr/>
          <a:lstStyle/>
          <a:p>
            <a:r>
              <a:rPr lang="en-US" dirty="0"/>
              <a:t>A workshop session to look at the new request format within the EHC Hub and a draft chronology document. </a:t>
            </a:r>
          </a:p>
          <a:p>
            <a:r>
              <a:rPr lang="en-US" dirty="0"/>
              <a:t>Opportunity to discuss what should be included to help inform the guidance notes that will come out for the request section of the EHC Hub. </a:t>
            </a:r>
            <a:endParaRPr lang="en-GB" dirty="0"/>
          </a:p>
        </p:txBody>
      </p:sp>
      <p:pic>
        <p:nvPicPr>
          <p:cNvPr id="4" name="Picture 3" descr="LCC green footer with strapline.png">
            <a:extLst>
              <a:ext uri="{FF2B5EF4-FFF2-40B4-BE49-F238E27FC236}">
                <a16:creationId xmlns:a16="http://schemas.microsoft.com/office/drawing/2014/main" id="{7C435AB2-9C46-F913-E310-E187D8140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spTree>
    <p:extLst>
      <p:ext uri="{BB962C8B-B14F-4D97-AF65-F5344CB8AC3E}">
        <p14:creationId xmlns:p14="http://schemas.microsoft.com/office/powerpoint/2010/main" val="95049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1E5D-E8D8-92DB-7881-A5BFDA9D710A}"/>
              </a:ext>
            </a:extLst>
          </p:cNvPr>
          <p:cNvSpPr>
            <a:spLocks noGrp="1"/>
          </p:cNvSpPr>
          <p:nvPr>
            <p:ph type="title"/>
          </p:nvPr>
        </p:nvSpPr>
        <p:spPr/>
        <p:txBody>
          <a:bodyPr/>
          <a:lstStyle/>
          <a:p>
            <a:endParaRPr lang="en-GB" dirty="0"/>
          </a:p>
        </p:txBody>
      </p:sp>
      <p:pic>
        <p:nvPicPr>
          <p:cNvPr id="5" name="Picture 4" descr="LCC green footer with strapline.png">
            <a:extLst>
              <a:ext uri="{FF2B5EF4-FFF2-40B4-BE49-F238E27FC236}">
                <a16:creationId xmlns:a16="http://schemas.microsoft.com/office/drawing/2014/main" id="{C44162AE-E019-306C-BD81-10BE060FA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 y="5153414"/>
            <a:ext cx="9144000" cy="1704586"/>
          </a:xfrm>
          <a:prstGeom prst="rect">
            <a:avLst/>
          </a:prstGeom>
        </p:spPr>
      </p:pic>
      <p:sp>
        <p:nvSpPr>
          <p:cNvPr id="6" name="Content Placeholder 5">
            <a:extLst>
              <a:ext uri="{FF2B5EF4-FFF2-40B4-BE49-F238E27FC236}">
                <a16:creationId xmlns:a16="http://schemas.microsoft.com/office/drawing/2014/main" id="{6CF29CD6-5A48-101B-E18C-EDF8BF80310D}"/>
              </a:ext>
            </a:extLst>
          </p:cNvPr>
          <p:cNvSpPr>
            <a:spLocks noGrp="1"/>
          </p:cNvSpPr>
          <p:nvPr>
            <p:ph sz="half" idx="1"/>
          </p:nvPr>
        </p:nvSpPr>
        <p:spPr>
          <a:xfrm>
            <a:off x="-30589" y="0"/>
            <a:ext cx="4686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3600" dirty="0">
                <a:solidFill>
                  <a:schemeClr val="bg1"/>
                </a:solidFill>
                <a:latin typeface="+mj-lt"/>
              </a:rPr>
              <a:t>EHC Hub: </a:t>
            </a:r>
            <a:r>
              <a:rPr lang="en-US" sz="3600" dirty="0"/>
              <a:t>a</a:t>
            </a:r>
            <a:r>
              <a:rPr lang="en-US" sz="3600" dirty="0">
                <a:solidFill>
                  <a:schemeClr val="bg1"/>
                </a:solidFill>
                <a:latin typeface="+mj-lt"/>
              </a:rPr>
              <a:t>n innovative digital platform for families, professionals and education settings to engage,  contribute and collaborate on EHC assessments, plans</a:t>
            </a:r>
          </a:p>
          <a:p>
            <a:pPr marL="0" indent="0">
              <a:buNone/>
            </a:pPr>
            <a:r>
              <a:rPr lang="en-US" sz="3600" dirty="0">
                <a:solidFill>
                  <a:schemeClr val="bg1"/>
                </a:solidFill>
                <a:latin typeface="+mj-lt"/>
              </a:rPr>
              <a:t>and reviews.</a:t>
            </a:r>
            <a:endParaRPr lang="en-US" sz="3600" dirty="0"/>
          </a:p>
          <a:p>
            <a:endParaRPr lang="en-GB" dirty="0"/>
          </a:p>
        </p:txBody>
      </p:sp>
      <p:pic>
        <p:nvPicPr>
          <p:cNvPr id="7" name="Content Placeholder 6" descr="A group of children raising their hands&#10;&#10;Description automatically generated with medium confidence">
            <a:extLst>
              <a:ext uri="{FF2B5EF4-FFF2-40B4-BE49-F238E27FC236}">
                <a16:creationId xmlns:a16="http://schemas.microsoft.com/office/drawing/2014/main" id="{BAEDFD29-B9E2-9A01-B817-70BD0C2D59E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655758" y="0"/>
            <a:ext cx="4514882" cy="6858000"/>
          </a:xfrm>
          <a:prstGeom prst="rect">
            <a:avLst/>
          </a:prstGeom>
        </p:spPr>
      </p:pic>
      <p:grpSp>
        <p:nvGrpSpPr>
          <p:cNvPr id="8" name="Group 7">
            <a:extLst>
              <a:ext uri="{FF2B5EF4-FFF2-40B4-BE49-F238E27FC236}">
                <a16:creationId xmlns:a16="http://schemas.microsoft.com/office/drawing/2014/main" id="{41588D6F-76B2-33FE-F453-3261ACF12D5D}"/>
              </a:ext>
            </a:extLst>
          </p:cNvPr>
          <p:cNvGrpSpPr/>
          <p:nvPr/>
        </p:nvGrpSpPr>
        <p:grpSpPr>
          <a:xfrm>
            <a:off x="7640219" y="404664"/>
            <a:ext cx="692853" cy="513081"/>
            <a:chOff x="10337800" y="420687"/>
            <a:chExt cx="1421905" cy="1052969"/>
          </a:xfrm>
        </p:grpSpPr>
        <p:grpSp>
          <p:nvGrpSpPr>
            <p:cNvPr id="9" name="Group 8">
              <a:extLst>
                <a:ext uri="{FF2B5EF4-FFF2-40B4-BE49-F238E27FC236}">
                  <a16:creationId xmlns:a16="http://schemas.microsoft.com/office/drawing/2014/main" id="{CCE56575-095A-C433-2DC7-D87FA395A3B5}"/>
                </a:ext>
              </a:extLst>
            </p:cNvPr>
            <p:cNvGrpSpPr/>
            <p:nvPr userDrawn="1"/>
          </p:nvGrpSpPr>
          <p:grpSpPr>
            <a:xfrm>
              <a:off x="11289918" y="420687"/>
              <a:ext cx="469787" cy="535523"/>
              <a:chOff x="11289918" y="420687"/>
              <a:chExt cx="469787" cy="535523"/>
            </a:xfrm>
          </p:grpSpPr>
          <p:sp>
            <p:nvSpPr>
              <p:cNvPr id="17" name="Freeform: Shape 16">
                <a:extLst>
                  <a:ext uri="{FF2B5EF4-FFF2-40B4-BE49-F238E27FC236}">
                    <a16:creationId xmlns:a16="http://schemas.microsoft.com/office/drawing/2014/main" id="{84950915-79F1-BC52-F158-18238DA0F46A}"/>
                  </a:ext>
                </a:extLst>
              </p:cNvPr>
              <p:cNvSpPr/>
              <p:nvPr/>
            </p:nvSpPr>
            <p:spPr>
              <a:xfrm>
                <a:off x="11289918" y="420687"/>
                <a:ext cx="469787" cy="267737"/>
              </a:xfrm>
              <a:custGeom>
                <a:avLst/>
                <a:gdLst>
                  <a:gd name="connsiteX0" fmla="*/ 234894 w 469787"/>
                  <a:gd name="connsiteY0" fmla="*/ 0 h 267737"/>
                  <a:gd name="connsiteX1" fmla="*/ 0 w 469787"/>
                  <a:gd name="connsiteY1" fmla="*/ 133893 h 267737"/>
                  <a:gd name="connsiteX2" fmla="*/ 234795 w 469787"/>
                  <a:gd name="connsiteY2" fmla="*/ 267737 h 267737"/>
                  <a:gd name="connsiteX3" fmla="*/ 469787 w 469787"/>
                  <a:gd name="connsiteY3" fmla="*/ 133893 h 267737"/>
                  <a:gd name="connsiteX4" fmla="*/ 234894 w 469787"/>
                  <a:gd name="connsiteY4" fmla="*/ 0 h 26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87" h="267737">
                    <a:moveTo>
                      <a:pt x="234894" y="0"/>
                    </a:moveTo>
                    <a:lnTo>
                      <a:pt x="0" y="133893"/>
                    </a:lnTo>
                    <a:lnTo>
                      <a:pt x="234795" y="267737"/>
                    </a:lnTo>
                    <a:lnTo>
                      <a:pt x="469787" y="133893"/>
                    </a:lnTo>
                    <a:lnTo>
                      <a:pt x="234894" y="0"/>
                    </a:lnTo>
                    <a:close/>
                  </a:path>
                </a:pathLst>
              </a:custGeom>
              <a:solidFill>
                <a:srgbClr val="6B696E"/>
              </a:solidFill>
              <a:ln w="49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2DD014E-2125-6601-7C04-2BFCD10A7F6C}"/>
                  </a:ext>
                </a:extLst>
              </p:cNvPr>
              <p:cNvSpPr/>
              <p:nvPr/>
            </p:nvSpPr>
            <p:spPr>
              <a:xfrm>
                <a:off x="11289918" y="554580"/>
                <a:ext cx="234893" cy="401630"/>
              </a:xfrm>
              <a:custGeom>
                <a:avLst/>
                <a:gdLst>
                  <a:gd name="connsiteX0" fmla="*/ 0 w 234893"/>
                  <a:gd name="connsiteY0" fmla="*/ 0 h 401630"/>
                  <a:gd name="connsiteX1" fmla="*/ 234795 w 234893"/>
                  <a:gd name="connsiteY1" fmla="*/ 133893 h 401630"/>
                  <a:gd name="connsiteX2" fmla="*/ 234894 w 234893"/>
                  <a:gd name="connsiteY2" fmla="*/ 401630 h 401630"/>
                  <a:gd name="connsiteX3" fmla="*/ 0 w 234893"/>
                  <a:gd name="connsiteY3" fmla="*/ 267737 h 401630"/>
                  <a:gd name="connsiteX4" fmla="*/ 0 w 234893"/>
                  <a:gd name="connsiteY4" fmla="*/ 0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93" h="401630">
                    <a:moveTo>
                      <a:pt x="0" y="0"/>
                    </a:moveTo>
                    <a:lnTo>
                      <a:pt x="234795" y="133893"/>
                    </a:lnTo>
                    <a:lnTo>
                      <a:pt x="234894" y="401630"/>
                    </a:lnTo>
                    <a:lnTo>
                      <a:pt x="0" y="267737"/>
                    </a:lnTo>
                    <a:lnTo>
                      <a:pt x="0" y="0"/>
                    </a:lnTo>
                    <a:close/>
                  </a:path>
                </a:pathLst>
              </a:custGeom>
              <a:solidFill>
                <a:srgbClr val="009FE3"/>
              </a:solidFill>
              <a:ln w="49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A14282D-DF88-A500-06AC-9772D3A60E4E}"/>
                  </a:ext>
                </a:extLst>
              </p:cNvPr>
              <p:cNvSpPr/>
              <p:nvPr/>
            </p:nvSpPr>
            <p:spPr>
              <a:xfrm>
                <a:off x="11524713" y="554580"/>
                <a:ext cx="234992" cy="401630"/>
              </a:xfrm>
              <a:custGeom>
                <a:avLst/>
                <a:gdLst>
                  <a:gd name="connsiteX0" fmla="*/ 0 w 234992"/>
                  <a:gd name="connsiteY0" fmla="*/ 133893 h 401630"/>
                  <a:gd name="connsiteX1" fmla="*/ 99 w 234992"/>
                  <a:gd name="connsiteY1" fmla="*/ 401630 h 401630"/>
                  <a:gd name="connsiteX2" fmla="*/ 234992 w 234992"/>
                  <a:gd name="connsiteY2" fmla="*/ 267737 h 401630"/>
                  <a:gd name="connsiteX3" fmla="*/ 234992 w 234992"/>
                  <a:gd name="connsiteY3" fmla="*/ 0 h 401630"/>
                  <a:gd name="connsiteX4" fmla="*/ 0 w 234992"/>
                  <a:gd name="connsiteY4" fmla="*/ 133893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92" h="401630">
                    <a:moveTo>
                      <a:pt x="0" y="133893"/>
                    </a:moveTo>
                    <a:lnTo>
                      <a:pt x="99" y="401630"/>
                    </a:lnTo>
                    <a:lnTo>
                      <a:pt x="234992" y="267737"/>
                    </a:lnTo>
                    <a:lnTo>
                      <a:pt x="234992" y="0"/>
                    </a:lnTo>
                    <a:lnTo>
                      <a:pt x="0" y="133893"/>
                    </a:lnTo>
                    <a:close/>
                  </a:path>
                </a:pathLst>
              </a:custGeom>
              <a:solidFill>
                <a:srgbClr val="273778"/>
              </a:solidFill>
              <a:ln w="49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D69C9DD-7AEC-0CD5-3907-F25B25D7F9D7}"/>
                  </a:ext>
                </a:extLst>
              </p:cNvPr>
              <p:cNvSpPr/>
              <p:nvPr/>
            </p:nvSpPr>
            <p:spPr>
              <a:xfrm>
                <a:off x="11524812"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7B78AB"/>
              </a:solidFill>
              <a:ln w="49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DF8AF26-D79E-170C-46CA-47A56C96DCAE}"/>
                  </a:ext>
                </a:extLst>
              </p:cNvPr>
              <p:cNvSpPr/>
              <p:nvPr/>
            </p:nvSpPr>
            <p:spPr>
              <a:xfrm>
                <a:off x="11524812" y="755395"/>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7B78AB"/>
              </a:solidFill>
              <a:ln w="49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E474A5-C0D3-C3D4-DEB6-CB0E1A42B8A2}"/>
                  </a:ext>
                </a:extLst>
              </p:cNvPr>
              <p:cNvSpPr/>
              <p:nvPr/>
            </p:nvSpPr>
            <p:spPr>
              <a:xfrm>
                <a:off x="11642209" y="554580"/>
                <a:ext cx="117496" cy="133893"/>
              </a:xfrm>
              <a:custGeom>
                <a:avLst/>
                <a:gdLst>
                  <a:gd name="connsiteX0" fmla="*/ 0 w 117496"/>
                  <a:gd name="connsiteY0" fmla="*/ 66922 h 133893"/>
                  <a:gd name="connsiteX1" fmla="*/ 117496 w 117496"/>
                  <a:gd name="connsiteY1" fmla="*/ 133893 h 133893"/>
                  <a:gd name="connsiteX2" fmla="*/ 117496 w 117496"/>
                  <a:gd name="connsiteY2" fmla="*/ 0 h 133893"/>
                  <a:gd name="connsiteX3" fmla="*/ 0 w 11749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96" h="133893">
                    <a:moveTo>
                      <a:pt x="0" y="66922"/>
                    </a:moveTo>
                    <a:lnTo>
                      <a:pt x="117496" y="133893"/>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9AD3657-4971-7ED5-8021-EA4C29748D83}"/>
                  </a:ext>
                </a:extLst>
              </p:cNvPr>
              <p:cNvSpPr/>
              <p:nvPr/>
            </p:nvSpPr>
            <p:spPr>
              <a:xfrm>
                <a:off x="11642209" y="688473"/>
                <a:ext cx="117496" cy="133843"/>
              </a:xfrm>
              <a:custGeom>
                <a:avLst/>
                <a:gdLst>
                  <a:gd name="connsiteX0" fmla="*/ 0 w 117496"/>
                  <a:gd name="connsiteY0" fmla="*/ 66922 h 133843"/>
                  <a:gd name="connsiteX1" fmla="*/ 117496 w 117496"/>
                  <a:gd name="connsiteY1" fmla="*/ 133844 h 133843"/>
                  <a:gd name="connsiteX2" fmla="*/ 117496 w 117496"/>
                  <a:gd name="connsiteY2" fmla="*/ 0 h 133843"/>
                  <a:gd name="connsiteX3" fmla="*/ 0 w 11749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96" h="133843">
                    <a:moveTo>
                      <a:pt x="0" y="66922"/>
                    </a:moveTo>
                    <a:lnTo>
                      <a:pt x="117496" y="133844"/>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5C41CE6-3DA2-A886-C968-AD39FDF7F86C}"/>
                  </a:ext>
                </a:extLst>
              </p:cNvPr>
              <p:cNvSpPr/>
              <p:nvPr/>
            </p:nvSpPr>
            <p:spPr>
              <a:xfrm>
                <a:off x="11289918"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B6DCF5"/>
              </a:solidFill>
              <a:ln w="492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8DBA37-2734-FE64-C882-3411D8B9EDCA}"/>
                  </a:ext>
                </a:extLst>
              </p:cNvPr>
              <p:cNvSpPr/>
              <p:nvPr/>
            </p:nvSpPr>
            <p:spPr>
              <a:xfrm>
                <a:off x="11407365" y="688473"/>
                <a:ext cx="117446" cy="133843"/>
              </a:xfrm>
              <a:custGeom>
                <a:avLst/>
                <a:gdLst>
                  <a:gd name="connsiteX0" fmla="*/ 0 w 117446"/>
                  <a:gd name="connsiteY0" fmla="*/ 66922 h 133843"/>
                  <a:gd name="connsiteX1" fmla="*/ 117447 w 117446"/>
                  <a:gd name="connsiteY1" fmla="*/ 0 h 133843"/>
                  <a:gd name="connsiteX2" fmla="*/ 117447 w 117446"/>
                  <a:gd name="connsiteY2" fmla="*/ 133844 h 133843"/>
                  <a:gd name="connsiteX3" fmla="*/ 0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66922"/>
                    </a:moveTo>
                    <a:lnTo>
                      <a:pt x="117447" y="0"/>
                    </a:lnTo>
                    <a:lnTo>
                      <a:pt x="117447" y="133844"/>
                    </a:lnTo>
                    <a:lnTo>
                      <a:pt x="0" y="66922"/>
                    </a:lnTo>
                    <a:close/>
                  </a:path>
                </a:pathLst>
              </a:custGeom>
              <a:solidFill>
                <a:srgbClr val="B6DCF5"/>
              </a:solidFill>
              <a:ln w="492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28E4FCD-4BD2-3357-958B-7DC4BFB32C99}"/>
                  </a:ext>
                </a:extLst>
              </p:cNvPr>
              <p:cNvSpPr/>
              <p:nvPr/>
            </p:nvSpPr>
            <p:spPr>
              <a:xfrm>
                <a:off x="11289918" y="688424"/>
                <a:ext cx="117446" cy="133843"/>
              </a:xfrm>
              <a:custGeom>
                <a:avLst/>
                <a:gdLst>
                  <a:gd name="connsiteX0" fmla="*/ 0 w 117446"/>
                  <a:gd name="connsiteY0" fmla="*/ 133844 h 133843"/>
                  <a:gd name="connsiteX1" fmla="*/ 0 w 117446"/>
                  <a:gd name="connsiteY1" fmla="*/ 0 h 133843"/>
                  <a:gd name="connsiteX2" fmla="*/ 117447 w 117446"/>
                  <a:gd name="connsiteY2" fmla="*/ 66922 h 133843"/>
                  <a:gd name="connsiteX3" fmla="*/ 0 w 117446"/>
                  <a:gd name="connsiteY3" fmla="*/ 133844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133844"/>
                    </a:moveTo>
                    <a:lnTo>
                      <a:pt x="0" y="0"/>
                    </a:lnTo>
                    <a:lnTo>
                      <a:pt x="117447" y="66922"/>
                    </a:lnTo>
                    <a:lnTo>
                      <a:pt x="0" y="133844"/>
                    </a:lnTo>
                    <a:close/>
                  </a:path>
                </a:pathLst>
              </a:custGeom>
              <a:solidFill>
                <a:srgbClr val="88C9F0"/>
              </a:solidFill>
              <a:ln w="492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49CF21C-05AB-9DFD-F3A0-3BFD812A2309}"/>
                  </a:ext>
                </a:extLst>
              </p:cNvPr>
              <p:cNvSpPr/>
              <p:nvPr/>
            </p:nvSpPr>
            <p:spPr>
              <a:xfrm>
                <a:off x="11407365" y="755346"/>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88C9F0"/>
              </a:solidFill>
              <a:ln w="492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002A66C-350D-3A5B-2E5B-BE5A1CCCF3B2}"/>
                  </a:ext>
                </a:extLst>
              </p:cNvPr>
              <p:cNvSpPr/>
              <p:nvPr/>
            </p:nvSpPr>
            <p:spPr>
              <a:xfrm>
                <a:off x="11289918"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DCEEFB"/>
              </a:solidFill>
              <a:ln w="492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B837E24-3068-309D-1467-675DE325BCDD}"/>
                  </a:ext>
                </a:extLst>
              </p:cNvPr>
              <p:cNvSpPr/>
              <p:nvPr/>
            </p:nvSpPr>
            <p:spPr>
              <a:xfrm>
                <a:off x="11407365" y="621502"/>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DCEEFB"/>
              </a:solidFill>
              <a:ln w="49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33F31E1-90A6-D3D9-135E-8D36B304B46E}"/>
                  </a:ext>
                </a:extLst>
              </p:cNvPr>
              <p:cNvSpPr/>
              <p:nvPr/>
            </p:nvSpPr>
            <p:spPr>
              <a:xfrm>
                <a:off x="11524812" y="822317"/>
                <a:ext cx="117446" cy="133893"/>
              </a:xfrm>
              <a:custGeom>
                <a:avLst/>
                <a:gdLst>
                  <a:gd name="connsiteX0" fmla="*/ 117447 w 117446"/>
                  <a:gd name="connsiteY0" fmla="*/ 66971 h 133893"/>
                  <a:gd name="connsiteX1" fmla="*/ 0 w 117446"/>
                  <a:gd name="connsiteY1" fmla="*/ 133893 h 133893"/>
                  <a:gd name="connsiteX2" fmla="*/ 0 w 117446"/>
                  <a:gd name="connsiteY2" fmla="*/ 0 h 133893"/>
                  <a:gd name="connsiteX3" fmla="*/ 117447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66971"/>
                    </a:moveTo>
                    <a:lnTo>
                      <a:pt x="0" y="133893"/>
                    </a:lnTo>
                    <a:lnTo>
                      <a:pt x="0" y="0"/>
                    </a:lnTo>
                    <a:lnTo>
                      <a:pt x="117447" y="66971"/>
                    </a:lnTo>
                    <a:close/>
                  </a:path>
                </a:pathLst>
              </a:custGeom>
              <a:solidFill>
                <a:srgbClr val="52528F"/>
              </a:solidFill>
              <a:ln w="49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AD361A3-3C18-2756-E0D5-BB0A0A20612D}"/>
                  </a:ext>
                </a:extLst>
              </p:cNvPr>
              <p:cNvSpPr/>
              <p:nvPr/>
            </p:nvSpPr>
            <p:spPr>
              <a:xfrm>
                <a:off x="11524812" y="688473"/>
                <a:ext cx="117446" cy="133843"/>
              </a:xfrm>
              <a:custGeom>
                <a:avLst/>
                <a:gdLst>
                  <a:gd name="connsiteX0" fmla="*/ 117447 w 117446"/>
                  <a:gd name="connsiteY0" fmla="*/ 66922 h 133843"/>
                  <a:gd name="connsiteX1" fmla="*/ 0 w 117446"/>
                  <a:gd name="connsiteY1" fmla="*/ 133844 h 133843"/>
                  <a:gd name="connsiteX2" fmla="*/ 0 w 117446"/>
                  <a:gd name="connsiteY2" fmla="*/ 0 h 133843"/>
                  <a:gd name="connsiteX3" fmla="*/ 117447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117447" y="66922"/>
                    </a:moveTo>
                    <a:lnTo>
                      <a:pt x="0" y="133844"/>
                    </a:lnTo>
                    <a:lnTo>
                      <a:pt x="0" y="0"/>
                    </a:lnTo>
                    <a:lnTo>
                      <a:pt x="117447" y="66922"/>
                    </a:lnTo>
                    <a:close/>
                  </a:path>
                </a:pathLst>
              </a:custGeom>
              <a:solidFill>
                <a:srgbClr val="52528F"/>
              </a:solidFill>
              <a:ln w="49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7F6B515-0E04-34A4-1DA4-1212C55B8C69}"/>
                  </a:ext>
                </a:extLst>
              </p:cNvPr>
              <p:cNvSpPr/>
              <p:nvPr/>
            </p:nvSpPr>
            <p:spPr>
              <a:xfrm>
                <a:off x="11407365" y="420687"/>
                <a:ext cx="117446" cy="133893"/>
              </a:xfrm>
              <a:custGeom>
                <a:avLst/>
                <a:gdLst>
                  <a:gd name="connsiteX0" fmla="*/ 117447 w 117446"/>
                  <a:gd name="connsiteY0" fmla="*/ 0 h 133893"/>
                  <a:gd name="connsiteX1" fmla="*/ 0 w 117446"/>
                  <a:gd name="connsiteY1" fmla="*/ 66922 h 133893"/>
                  <a:gd name="connsiteX2" fmla="*/ 117447 w 117446"/>
                  <a:gd name="connsiteY2" fmla="*/ 133893 h 133893"/>
                  <a:gd name="connsiteX3" fmla="*/ 117447 w 117446"/>
                  <a:gd name="connsiteY3" fmla="*/ 0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0"/>
                    </a:moveTo>
                    <a:lnTo>
                      <a:pt x="0" y="66922"/>
                    </a:lnTo>
                    <a:lnTo>
                      <a:pt x="117447" y="133893"/>
                    </a:lnTo>
                    <a:lnTo>
                      <a:pt x="117447" y="0"/>
                    </a:lnTo>
                    <a:close/>
                  </a:path>
                </a:pathLst>
              </a:custGeom>
              <a:solidFill>
                <a:srgbClr val="87858A"/>
              </a:solidFill>
              <a:ln w="49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B250B49-C9EF-13C2-6E56-02DB99D31E68}"/>
                  </a:ext>
                </a:extLst>
              </p:cNvPr>
              <p:cNvSpPr/>
              <p:nvPr/>
            </p:nvSpPr>
            <p:spPr>
              <a:xfrm>
                <a:off x="11524812"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87858A"/>
              </a:solidFill>
              <a:ln w="49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F49164B-9BB9-E14A-6A31-57E2D5CEC381}"/>
                  </a:ext>
                </a:extLst>
              </p:cNvPr>
              <p:cNvSpPr/>
              <p:nvPr/>
            </p:nvSpPr>
            <p:spPr>
              <a:xfrm>
                <a:off x="11289918"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C2BFC5"/>
              </a:solidFill>
              <a:ln w="49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E7A97CC-E6E1-E9EF-B2D7-BCB743A6A8C0}"/>
                  </a:ext>
                </a:extLst>
              </p:cNvPr>
              <p:cNvSpPr/>
              <p:nvPr/>
            </p:nvSpPr>
            <p:spPr>
              <a:xfrm>
                <a:off x="11407365" y="554580"/>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C2BFC5"/>
              </a:solidFill>
              <a:ln w="49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54AE2ED-6244-87CF-3A63-7F4F8161FF74}"/>
                  </a:ext>
                </a:extLst>
              </p:cNvPr>
              <p:cNvSpPr/>
              <p:nvPr/>
            </p:nvSpPr>
            <p:spPr>
              <a:xfrm>
                <a:off x="11407365" y="487559"/>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A3A3A8"/>
              </a:solidFill>
              <a:ln w="49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56DF5D6-9415-CE66-7092-45D7866AA14A}"/>
                  </a:ext>
                </a:extLst>
              </p:cNvPr>
              <p:cNvSpPr/>
              <p:nvPr/>
            </p:nvSpPr>
            <p:spPr>
              <a:xfrm>
                <a:off x="11524812"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A3A3A8"/>
              </a:solidFill>
              <a:ln w="4928" cap="flat">
                <a:noFill/>
                <a:prstDash val="solid"/>
                <a:miter/>
              </a:ln>
            </p:spPr>
            <p:txBody>
              <a:bodyPr rtlCol="0" anchor="ctr"/>
              <a:lstStyle/>
              <a:p>
                <a:endParaRPr lang="en-GB"/>
              </a:p>
            </p:txBody>
          </p:sp>
        </p:grpSp>
        <p:grpSp>
          <p:nvGrpSpPr>
            <p:cNvPr id="10" name="Group 9">
              <a:extLst>
                <a:ext uri="{FF2B5EF4-FFF2-40B4-BE49-F238E27FC236}">
                  <a16:creationId xmlns:a16="http://schemas.microsoft.com/office/drawing/2014/main" id="{6641F608-E95F-04FB-E70F-92A01894C395}"/>
                </a:ext>
              </a:extLst>
            </p:cNvPr>
            <p:cNvGrpSpPr/>
            <p:nvPr userDrawn="1"/>
          </p:nvGrpSpPr>
          <p:grpSpPr>
            <a:xfrm>
              <a:off x="10337800" y="864297"/>
              <a:ext cx="1406397" cy="609359"/>
              <a:chOff x="10337800" y="864297"/>
              <a:chExt cx="1406397" cy="609359"/>
            </a:xfrm>
            <a:solidFill>
              <a:srgbClr val="6E6E6E"/>
            </a:solidFill>
          </p:grpSpPr>
          <p:grpSp>
            <p:nvGrpSpPr>
              <p:cNvPr id="11" name="Graphic 9">
                <a:extLst>
                  <a:ext uri="{FF2B5EF4-FFF2-40B4-BE49-F238E27FC236}">
                    <a16:creationId xmlns:a16="http://schemas.microsoft.com/office/drawing/2014/main" id="{A1683372-C2B4-BC3C-0BAA-CDD7FB1A4FF2}"/>
                  </a:ext>
                </a:extLst>
              </p:cNvPr>
              <p:cNvGrpSpPr/>
              <p:nvPr/>
            </p:nvGrpSpPr>
            <p:grpSpPr>
              <a:xfrm>
                <a:off x="10493128" y="864297"/>
                <a:ext cx="842327" cy="609359"/>
                <a:chOff x="10493128" y="864297"/>
                <a:chExt cx="842327" cy="609359"/>
              </a:xfrm>
              <a:grpFill/>
            </p:grpSpPr>
            <p:sp>
              <p:nvSpPr>
                <p:cNvPr id="15" name="Freeform: Shape 14">
                  <a:extLst>
                    <a:ext uri="{FF2B5EF4-FFF2-40B4-BE49-F238E27FC236}">
                      <a16:creationId xmlns:a16="http://schemas.microsoft.com/office/drawing/2014/main" id="{AC9C173E-2167-215F-7A08-3CFC3ECD408F}"/>
                    </a:ext>
                  </a:extLst>
                </p:cNvPr>
                <p:cNvSpPr/>
                <p:nvPr/>
              </p:nvSpPr>
              <p:spPr>
                <a:xfrm>
                  <a:off x="10927256" y="1039035"/>
                  <a:ext cx="408199" cy="434375"/>
                </a:xfrm>
                <a:custGeom>
                  <a:avLst/>
                  <a:gdLst>
                    <a:gd name="connsiteX0" fmla="*/ 204223 w 408199"/>
                    <a:gd name="connsiteY0" fmla="*/ 0 h 434375"/>
                    <a:gd name="connsiteX1" fmla="*/ 0 w 408199"/>
                    <a:gd name="connsiteY1" fmla="*/ 217953 h 434375"/>
                    <a:gd name="connsiteX2" fmla="*/ 204223 w 408199"/>
                    <a:gd name="connsiteY2" fmla="*/ 434375 h 434375"/>
                    <a:gd name="connsiteX3" fmla="*/ 408199 w 408199"/>
                    <a:gd name="connsiteY3" fmla="*/ 217953 h 434375"/>
                    <a:gd name="connsiteX4" fmla="*/ 204026 w 408199"/>
                    <a:gd name="connsiteY4" fmla="*/ 0 h 434375"/>
                    <a:gd name="connsiteX5" fmla="*/ 204026 w 408199"/>
                    <a:gd name="connsiteY5" fmla="*/ 331251 h 434375"/>
                    <a:gd name="connsiteX6" fmla="*/ 113792 w 408199"/>
                    <a:gd name="connsiteY6" fmla="*/ 217953 h 434375"/>
                    <a:gd name="connsiteX7" fmla="*/ 204026 w 408199"/>
                    <a:gd name="connsiteY7" fmla="*/ 103124 h 434375"/>
                    <a:gd name="connsiteX8" fmla="*/ 294605 w 408199"/>
                    <a:gd name="connsiteY8" fmla="*/ 217953 h 434375"/>
                    <a:gd name="connsiteX9" fmla="*/ 204371 w 408199"/>
                    <a:gd name="connsiteY9" fmla="*/ 331251 h 4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99" h="434375">
                      <a:moveTo>
                        <a:pt x="204223" y="0"/>
                      </a:moveTo>
                      <a:cubicBezTo>
                        <a:pt x="83912" y="0"/>
                        <a:pt x="0" y="103717"/>
                        <a:pt x="0" y="217953"/>
                      </a:cubicBezTo>
                      <a:cubicBezTo>
                        <a:pt x="0" y="335153"/>
                        <a:pt x="81541" y="434375"/>
                        <a:pt x="204223" y="434375"/>
                      </a:cubicBezTo>
                      <a:cubicBezTo>
                        <a:pt x="326905" y="434375"/>
                        <a:pt x="408199" y="335153"/>
                        <a:pt x="408199" y="217953"/>
                      </a:cubicBezTo>
                      <a:cubicBezTo>
                        <a:pt x="408199" y="103914"/>
                        <a:pt x="324238" y="0"/>
                        <a:pt x="204026" y="0"/>
                      </a:cubicBezTo>
                      <a:moveTo>
                        <a:pt x="204026" y="331251"/>
                      </a:moveTo>
                      <a:cubicBezTo>
                        <a:pt x="142289" y="331251"/>
                        <a:pt x="113792" y="271985"/>
                        <a:pt x="113792" y="217953"/>
                      </a:cubicBezTo>
                      <a:cubicBezTo>
                        <a:pt x="113792" y="163922"/>
                        <a:pt x="141499" y="103124"/>
                        <a:pt x="204026" y="103124"/>
                      </a:cubicBezTo>
                      <a:cubicBezTo>
                        <a:pt x="266552" y="103124"/>
                        <a:pt x="294605" y="164070"/>
                        <a:pt x="294605" y="217953"/>
                      </a:cubicBezTo>
                      <a:cubicBezTo>
                        <a:pt x="294605" y="271836"/>
                        <a:pt x="266107" y="331251"/>
                        <a:pt x="204371" y="331251"/>
                      </a:cubicBezTo>
                    </a:path>
                  </a:pathLst>
                </a:custGeom>
                <a:solidFill>
                  <a:schemeClr val="bg1"/>
                </a:solidFill>
                <a:ln w="492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446C1D3-C255-A7D4-B8E9-C6BC904AEB18}"/>
                    </a:ext>
                  </a:extLst>
                </p:cNvPr>
                <p:cNvSpPr/>
                <p:nvPr/>
              </p:nvSpPr>
              <p:spPr>
                <a:xfrm>
                  <a:off x="10493128" y="864297"/>
                  <a:ext cx="406470" cy="609359"/>
                </a:xfrm>
                <a:custGeom>
                  <a:avLst/>
                  <a:gdLst>
                    <a:gd name="connsiteX0" fmla="*/ 291049 w 406470"/>
                    <a:gd name="connsiteY0" fmla="*/ 213261 h 609359"/>
                    <a:gd name="connsiteX1" fmla="*/ 183628 w 406470"/>
                    <a:gd name="connsiteY1" fmla="*/ 174985 h 609359"/>
                    <a:gd name="connsiteX2" fmla="*/ 0 w 406470"/>
                    <a:gd name="connsiteY2" fmla="*/ 397630 h 609359"/>
                    <a:gd name="connsiteX3" fmla="*/ 187678 w 406470"/>
                    <a:gd name="connsiteY3" fmla="*/ 609360 h 609359"/>
                    <a:gd name="connsiteX4" fmla="*/ 291394 w 406470"/>
                    <a:gd name="connsiteY4" fmla="*/ 559230 h 609359"/>
                    <a:gd name="connsiteX5" fmla="*/ 291394 w 406470"/>
                    <a:gd name="connsiteY5" fmla="*/ 605261 h 609359"/>
                    <a:gd name="connsiteX6" fmla="*/ 406471 w 406470"/>
                    <a:gd name="connsiteY6" fmla="*/ 605261 h 609359"/>
                    <a:gd name="connsiteX7" fmla="*/ 406471 w 406470"/>
                    <a:gd name="connsiteY7" fmla="*/ 0 h 609359"/>
                    <a:gd name="connsiteX8" fmla="*/ 291049 w 406470"/>
                    <a:gd name="connsiteY8" fmla="*/ 0 h 609359"/>
                    <a:gd name="connsiteX9" fmla="*/ 202593 w 406470"/>
                    <a:gd name="connsiteY9" fmla="*/ 505989 h 609359"/>
                    <a:gd name="connsiteX10" fmla="*/ 113940 w 406470"/>
                    <a:gd name="connsiteY10" fmla="*/ 392691 h 609359"/>
                    <a:gd name="connsiteX11" fmla="*/ 202593 w 406470"/>
                    <a:gd name="connsiteY11" fmla="*/ 277862 h 609359"/>
                    <a:gd name="connsiteX12" fmla="*/ 291049 w 406470"/>
                    <a:gd name="connsiteY12" fmla="*/ 371701 h 609359"/>
                    <a:gd name="connsiteX13" fmla="*/ 291049 w 406470"/>
                    <a:gd name="connsiteY13" fmla="*/ 406569 h 609359"/>
                    <a:gd name="connsiteX14" fmla="*/ 202593 w 406470"/>
                    <a:gd name="connsiteY14" fmla="*/ 505742 h 6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470" h="609359">
                      <a:moveTo>
                        <a:pt x="291049" y="213261"/>
                      </a:moveTo>
                      <a:cubicBezTo>
                        <a:pt x="260866" y="188251"/>
                        <a:pt x="222825" y="174698"/>
                        <a:pt x="183628" y="174985"/>
                      </a:cubicBezTo>
                      <a:cubicBezTo>
                        <a:pt x="60896" y="174985"/>
                        <a:pt x="0" y="288283"/>
                        <a:pt x="0" y="397630"/>
                      </a:cubicBezTo>
                      <a:cubicBezTo>
                        <a:pt x="0" y="503865"/>
                        <a:pt x="72799" y="609360"/>
                        <a:pt x="187678" y="609360"/>
                      </a:cubicBezTo>
                      <a:cubicBezTo>
                        <a:pt x="225954" y="609360"/>
                        <a:pt x="269466" y="592617"/>
                        <a:pt x="291394" y="559230"/>
                      </a:cubicBezTo>
                      <a:lnTo>
                        <a:pt x="291394" y="605261"/>
                      </a:lnTo>
                      <a:lnTo>
                        <a:pt x="406471" y="605261"/>
                      </a:lnTo>
                      <a:lnTo>
                        <a:pt x="406471" y="0"/>
                      </a:lnTo>
                      <a:lnTo>
                        <a:pt x="291049" y="0"/>
                      </a:lnTo>
                      <a:close/>
                      <a:moveTo>
                        <a:pt x="202593" y="505989"/>
                      </a:moveTo>
                      <a:cubicBezTo>
                        <a:pt x="143327" y="505989"/>
                        <a:pt x="113940" y="445043"/>
                        <a:pt x="113940" y="392691"/>
                      </a:cubicBezTo>
                      <a:cubicBezTo>
                        <a:pt x="113940" y="339549"/>
                        <a:pt x="143228" y="277862"/>
                        <a:pt x="202593" y="277862"/>
                      </a:cubicBezTo>
                      <a:cubicBezTo>
                        <a:pt x="257267" y="277862"/>
                        <a:pt x="285764" y="323151"/>
                        <a:pt x="291049" y="371701"/>
                      </a:cubicBezTo>
                      <a:lnTo>
                        <a:pt x="291049" y="406569"/>
                      </a:lnTo>
                      <a:cubicBezTo>
                        <a:pt x="285715" y="455958"/>
                        <a:pt x="258353" y="505742"/>
                        <a:pt x="202593" y="505742"/>
                      </a:cubicBezTo>
                    </a:path>
                  </a:pathLst>
                </a:custGeom>
                <a:solidFill>
                  <a:schemeClr val="bg1"/>
                </a:solidFill>
                <a:ln w="4928"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CD89E787-5A4F-48FD-CF7D-6679AC778D0D}"/>
                  </a:ext>
                </a:extLst>
              </p:cNvPr>
              <p:cNvSpPr/>
              <p:nvPr/>
            </p:nvSpPr>
            <p:spPr>
              <a:xfrm>
                <a:off x="11297080" y="1048913"/>
                <a:ext cx="447117" cy="420398"/>
              </a:xfrm>
              <a:custGeom>
                <a:avLst/>
                <a:gdLst>
                  <a:gd name="connsiteX0" fmla="*/ 304828 w 447117"/>
                  <a:gd name="connsiteY0" fmla="*/ 0 h 420398"/>
                  <a:gd name="connsiteX1" fmla="*/ 223584 w 447117"/>
                  <a:gd name="connsiteY1" fmla="*/ 112113 h 420398"/>
                  <a:gd name="connsiteX2" fmla="*/ 142289 w 447117"/>
                  <a:gd name="connsiteY2" fmla="*/ 0 h 420398"/>
                  <a:gd name="connsiteX3" fmla="*/ 13681 w 447117"/>
                  <a:gd name="connsiteY3" fmla="*/ 0 h 420398"/>
                  <a:gd name="connsiteX4" fmla="*/ 159279 w 447117"/>
                  <a:gd name="connsiteY4" fmla="*/ 200766 h 420398"/>
                  <a:gd name="connsiteX5" fmla="*/ 0 w 447117"/>
                  <a:gd name="connsiteY5" fmla="*/ 420398 h 420398"/>
                  <a:gd name="connsiteX6" fmla="*/ 130239 w 447117"/>
                  <a:gd name="connsiteY6" fmla="*/ 420398 h 420398"/>
                  <a:gd name="connsiteX7" fmla="*/ 224374 w 447117"/>
                  <a:gd name="connsiteY7" fmla="*/ 290555 h 420398"/>
                  <a:gd name="connsiteX8" fmla="*/ 318558 w 447117"/>
                  <a:gd name="connsiteY8" fmla="*/ 420398 h 420398"/>
                  <a:gd name="connsiteX9" fmla="*/ 447118 w 447117"/>
                  <a:gd name="connsiteY9" fmla="*/ 420398 h 420398"/>
                  <a:gd name="connsiteX10" fmla="*/ 288678 w 447117"/>
                  <a:gd name="connsiteY10" fmla="*/ 201902 h 420398"/>
                  <a:gd name="connsiteX11" fmla="*/ 435067 w 447117"/>
                  <a:gd name="connsiteY11" fmla="*/ 0 h 420398"/>
                  <a:gd name="connsiteX12" fmla="*/ 304828 w 447117"/>
                  <a:gd name="connsiteY12" fmla="*/ 0 h 4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117" h="420398">
                    <a:moveTo>
                      <a:pt x="304828" y="0"/>
                    </a:moveTo>
                    <a:lnTo>
                      <a:pt x="223584" y="112113"/>
                    </a:lnTo>
                    <a:lnTo>
                      <a:pt x="142289" y="0"/>
                    </a:lnTo>
                    <a:lnTo>
                      <a:pt x="13681" y="0"/>
                    </a:lnTo>
                    <a:lnTo>
                      <a:pt x="159279" y="200766"/>
                    </a:lnTo>
                    <a:lnTo>
                      <a:pt x="0" y="420398"/>
                    </a:lnTo>
                    <a:lnTo>
                      <a:pt x="130239" y="420398"/>
                    </a:lnTo>
                    <a:lnTo>
                      <a:pt x="224374" y="290555"/>
                    </a:lnTo>
                    <a:lnTo>
                      <a:pt x="318558" y="420398"/>
                    </a:lnTo>
                    <a:lnTo>
                      <a:pt x="447118" y="420398"/>
                    </a:lnTo>
                    <a:lnTo>
                      <a:pt x="288678" y="201902"/>
                    </a:lnTo>
                    <a:lnTo>
                      <a:pt x="435067" y="0"/>
                    </a:lnTo>
                    <a:lnTo>
                      <a:pt x="304828" y="0"/>
                    </a:lnTo>
                    <a:close/>
                  </a:path>
                </a:pathLst>
              </a:custGeom>
              <a:solidFill>
                <a:schemeClr val="bg1"/>
              </a:solidFill>
              <a:ln w="4928"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D0CC7E55-A1D7-788C-6619-4E009FB87F32}"/>
                  </a:ext>
                </a:extLst>
              </p:cNvPr>
              <p:cNvSpPr/>
              <p:nvPr/>
            </p:nvSpPr>
            <p:spPr>
              <a:xfrm>
                <a:off x="10344368" y="1049357"/>
                <a:ext cx="115076" cy="419953"/>
              </a:xfrm>
              <a:custGeom>
                <a:avLst/>
                <a:gdLst>
                  <a:gd name="connsiteX0" fmla="*/ 0 w 115076"/>
                  <a:gd name="connsiteY0" fmla="*/ 0 h 419953"/>
                  <a:gd name="connsiteX1" fmla="*/ 115076 w 115076"/>
                  <a:gd name="connsiteY1" fmla="*/ 0 h 419953"/>
                  <a:gd name="connsiteX2" fmla="*/ 115076 w 115076"/>
                  <a:gd name="connsiteY2" fmla="*/ 419954 h 419953"/>
                  <a:gd name="connsiteX3" fmla="*/ 0 w 115076"/>
                  <a:gd name="connsiteY3" fmla="*/ 419954 h 419953"/>
                </a:gdLst>
                <a:ahLst/>
                <a:cxnLst>
                  <a:cxn ang="0">
                    <a:pos x="connsiteX0" y="connsiteY0"/>
                  </a:cxn>
                  <a:cxn ang="0">
                    <a:pos x="connsiteX1" y="connsiteY1"/>
                  </a:cxn>
                  <a:cxn ang="0">
                    <a:pos x="connsiteX2" y="connsiteY2"/>
                  </a:cxn>
                  <a:cxn ang="0">
                    <a:pos x="connsiteX3" y="connsiteY3"/>
                  </a:cxn>
                </a:cxnLst>
                <a:rect l="l" t="t" r="r" b="b"/>
                <a:pathLst>
                  <a:path w="115076" h="419953">
                    <a:moveTo>
                      <a:pt x="0" y="0"/>
                    </a:moveTo>
                    <a:lnTo>
                      <a:pt x="115076" y="0"/>
                    </a:lnTo>
                    <a:lnTo>
                      <a:pt x="115076" y="419954"/>
                    </a:lnTo>
                    <a:lnTo>
                      <a:pt x="0" y="419954"/>
                    </a:lnTo>
                    <a:close/>
                  </a:path>
                </a:pathLst>
              </a:custGeom>
              <a:solidFill>
                <a:schemeClr val="bg1"/>
              </a:solidFill>
              <a:ln w="492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9BC5B20-EE18-833B-B435-F75A9A13DBAD}"/>
                  </a:ext>
                </a:extLst>
              </p:cNvPr>
              <p:cNvSpPr/>
              <p:nvPr/>
            </p:nvSpPr>
            <p:spPr>
              <a:xfrm>
                <a:off x="10337800" y="875064"/>
                <a:ext cx="128411" cy="126435"/>
              </a:xfrm>
              <a:custGeom>
                <a:avLst/>
                <a:gdLst>
                  <a:gd name="connsiteX0" fmla="*/ 128411 w 128411"/>
                  <a:gd name="connsiteY0" fmla="*/ 61588 h 126435"/>
                  <a:gd name="connsiteX1" fmla="*/ 64206 w 128411"/>
                  <a:gd name="connsiteY1" fmla="*/ 126436 h 126435"/>
                  <a:gd name="connsiteX2" fmla="*/ 0 w 128411"/>
                  <a:gd name="connsiteY2" fmla="*/ 61588 h 126435"/>
                  <a:gd name="connsiteX3" fmla="*/ 64206 w 128411"/>
                  <a:gd name="connsiteY3" fmla="*/ 0 h 126435"/>
                  <a:gd name="connsiteX4" fmla="*/ 128411 w 128411"/>
                  <a:gd name="connsiteY4" fmla="*/ 61736 h 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1" h="126435">
                    <a:moveTo>
                      <a:pt x="128411" y="61588"/>
                    </a:moveTo>
                    <a:cubicBezTo>
                      <a:pt x="128466" y="97178"/>
                      <a:pt x="99792" y="126139"/>
                      <a:pt x="64206" y="126436"/>
                    </a:cubicBezTo>
                    <a:cubicBezTo>
                      <a:pt x="28972" y="125314"/>
                      <a:pt x="770" y="96832"/>
                      <a:pt x="0" y="61588"/>
                    </a:cubicBezTo>
                    <a:cubicBezTo>
                      <a:pt x="0" y="29633"/>
                      <a:pt x="30078" y="0"/>
                      <a:pt x="64206" y="0"/>
                    </a:cubicBezTo>
                    <a:cubicBezTo>
                      <a:pt x="98333" y="0"/>
                      <a:pt x="128411" y="28942"/>
                      <a:pt x="128411" y="61736"/>
                    </a:cubicBezTo>
                  </a:path>
                </a:pathLst>
              </a:custGeom>
              <a:solidFill>
                <a:schemeClr val="bg1"/>
              </a:solidFill>
              <a:ln w="492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70123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D7BC-F669-C8A7-B97B-5A98FF633C09}"/>
              </a:ext>
            </a:extLst>
          </p:cNvPr>
          <p:cNvSpPr>
            <a:spLocks noGrp="1"/>
          </p:cNvSpPr>
          <p:nvPr>
            <p:ph type="title"/>
          </p:nvPr>
        </p:nvSpPr>
        <p:spPr/>
        <p:txBody>
          <a:bodyPr>
            <a:noAutofit/>
          </a:bodyPr>
          <a:lstStyle/>
          <a:p>
            <a:r>
              <a:rPr lang="en-GB" sz="3600" b="1" dirty="0"/>
              <a:t>Driving digitisation into EHC plans and processes</a:t>
            </a:r>
          </a:p>
        </p:txBody>
      </p:sp>
      <p:pic>
        <p:nvPicPr>
          <p:cNvPr id="3" name="Picture 2" descr="A picture containing linedrawing&#10;&#10;Description automatically generated">
            <a:extLst>
              <a:ext uri="{FF2B5EF4-FFF2-40B4-BE49-F238E27FC236}">
                <a16:creationId xmlns:a16="http://schemas.microsoft.com/office/drawing/2014/main" id="{D7B0EBF6-6309-8E8D-3E20-8979442037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19872" y="1772816"/>
            <a:ext cx="5617046" cy="3129905"/>
          </a:xfrm>
          <a:prstGeom prst="rect">
            <a:avLst/>
          </a:prstGeom>
        </p:spPr>
      </p:pic>
      <p:sp>
        <p:nvSpPr>
          <p:cNvPr id="10" name="TextBox 9">
            <a:extLst>
              <a:ext uri="{FF2B5EF4-FFF2-40B4-BE49-F238E27FC236}">
                <a16:creationId xmlns:a16="http://schemas.microsoft.com/office/drawing/2014/main" id="{75A4F743-1AA5-FED9-E465-6CCF3F40FA07}"/>
              </a:ext>
            </a:extLst>
          </p:cNvPr>
          <p:cNvSpPr txBox="1"/>
          <p:nvPr/>
        </p:nvSpPr>
        <p:spPr>
          <a:xfrm>
            <a:off x="1043608" y="2060848"/>
            <a:ext cx="2376264" cy="4158061"/>
          </a:xfrm>
          <a:prstGeom prst="rect">
            <a:avLst/>
          </a:prstGeom>
          <a:noFill/>
        </p:spPr>
        <p:txBody>
          <a:bodyPr wrap="square" rtlCol="0">
            <a:spAutoFit/>
          </a:bodyPr>
          <a:lstStyle/>
          <a:p>
            <a:pPr lvl="0">
              <a:lnSpc>
                <a:spcPct val="90000"/>
              </a:lnSpc>
              <a:spcAft>
                <a:spcPts val="300"/>
              </a:spcAft>
              <a:defRPr/>
            </a:pPr>
            <a:r>
              <a:rPr lang="en-GB" b="1">
                <a:solidFill>
                  <a:schemeClr val="accent1"/>
                </a:solidFill>
                <a:latin typeface="Times New Roman"/>
              </a:rPr>
              <a:t>Automated workflow to manage EHC plans and processes that create efficiencies, improve productivity and save time.</a:t>
            </a:r>
          </a:p>
          <a:p>
            <a:pPr lvl="0">
              <a:lnSpc>
                <a:spcPct val="90000"/>
              </a:lnSpc>
              <a:spcAft>
                <a:spcPts val="300"/>
              </a:spcAft>
              <a:defRPr/>
            </a:pPr>
            <a:endParaRPr lang="en-GB" b="1">
              <a:solidFill>
                <a:schemeClr val="accent1"/>
              </a:solidFill>
              <a:latin typeface="Times New Roman"/>
            </a:endParaRPr>
          </a:p>
          <a:p>
            <a:pPr lvl="0">
              <a:lnSpc>
                <a:spcPct val="90000"/>
              </a:lnSpc>
              <a:spcAft>
                <a:spcPts val="300"/>
              </a:spcAft>
              <a:defRPr/>
            </a:pPr>
            <a:r>
              <a:rPr lang="en-GB" b="1">
                <a:solidFill>
                  <a:schemeClr val="accent1"/>
                </a:solidFill>
                <a:latin typeface="Times New Roman"/>
              </a:rPr>
              <a:t>A digital portal that transforms communication so families, education settings and professionals can collaborate on assessments, plans and reviews. </a:t>
            </a:r>
            <a:endParaRPr lang="en-GB" b="1" dirty="0">
              <a:solidFill>
                <a:schemeClr val="accent1"/>
              </a:solidFill>
              <a:latin typeface="Times New Roman"/>
            </a:endParaRPr>
          </a:p>
        </p:txBody>
      </p:sp>
      <p:pic>
        <p:nvPicPr>
          <p:cNvPr id="11" name="Picture 10" descr="LCC green footer with strapline.png">
            <a:extLst>
              <a:ext uri="{FF2B5EF4-FFF2-40B4-BE49-F238E27FC236}">
                <a16:creationId xmlns:a16="http://schemas.microsoft.com/office/drawing/2014/main" id="{27ACC8F3-78B9-A6E1-C453-45A9CFEA8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 y="5153414"/>
            <a:ext cx="9144000" cy="1704586"/>
          </a:xfrm>
          <a:prstGeom prst="rect">
            <a:avLst/>
          </a:prstGeom>
        </p:spPr>
      </p:pic>
      <p:pic>
        <p:nvPicPr>
          <p:cNvPr id="12" name="Picture 11" descr="Logo, company name&#10;&#10;Description automatically generated">
            <a:extLst>
              <a:ext uri="{FF2B5EF4-FFF2-40B4-BE49-F238E27FC236}">
                <a16:creationId xmlns:a16="http://schemas.microsoft.com/office/drawing/2014/main" id="{39428A70-0DFF-BAEC-3AE8-B6CD0D9C0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1522123"/>
            <a:ext cx="932309" cy="759048"/>
          </a:xfrm>
          <a:prstGeom prst="rect">
            <a:avLst/>
          </a:prstGeom>
        </p:spPr>
      </p:pic>
    </p:spTree>
    <p:extLst>
      <p:ext uri="{BB962C8B-B14F-4D97-AF65-F5344CB8AC3E}">
        <p14:creationId xmlns:p14="http://schemas.microsoft.com/office/powerpoint/2010/main" val="397354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F8AB-209F-F67E-F51C-59699EA7E42A}"/>
              </a:ext>
            </a:extLst>
          </p:cNvPr>
          <p:cNvSpPr>
            <a:spLocks noGrp="1"/>
          </p:cNvSpPr>
          <p:nvPr>
            <p:ph type="title"/>
          </p:nvPr>
        </p:nvSpPr>
        <p:spPr>
          <a:xfrm>
            <a:off x="457200" y="274638"/>
            <a:ext cx="8229600" cy="1210146"/>
          </a:xfrm>
        </p:spPr>
        <p:txBody>
          <a:bodyPr>
            <a:normAutofit fontScale="90000"/>
          </a:bodyPr>
          <a:lstStyle/>
          <a:p>
            <a:br>
              <a:rPr lang="en-GB" sz="4000" b="1" dirty="0"/>
            </a:br>
            <a:r>
              <a:rPr lang="en-GB" sz="4000" b="1" dirty="0"/>
              <a:t>Designed to address the key challenges</a:t>
            </a:r>
            <a:br>
              <a:rPr lang="en-GB" sz="8000" dirty="0"/>
            </a:br>
            <a:r>
              <a:rPr lang="en-US" sz="3100" b="0" dirty="0"/>
              <a:t>A vehicle for cultural change – true digital transformation</a:t>
            </a:r>
            <a:br>
              <a:rPr lang="en-GB" sz="4400" b="1" dirty="0">
                <a:latin typeface="+mj-lt"/>
              </a:rPr>
            </a:br>
            <a:endParaRPr lang="en-GB" dirty="0"/>
          </a:p>
        </p:txBody>
      </p:sp>
      <p:sp>
        <p:nvSpPr>
          <p:cNvPr id="3" name="Content Placeholder 2">
            <a:extLst>
              <a:ext uri="{FF2B5EF4-FFF2-40B4-BE49-F238E27FC236}">
                <a16:creationId xmlns:a16="http://schemas.microsoft.com/office/drawing/2014/main" id="{C2E56AB5-4058-AB6E-F82F-36ECF91E93FC}"/>
              </a:ext>
            </a:extLst>
          </p:cNvPr>
          <p:cNvSpPr>
            <a:spLocks noGrp="1"/>
          </p:cNvSpPr>
          <p:nvPr>
            <p:ph sz="half" idx="1"/>
          </p:nvPr>
        </p:nvSpPr>
        <p:spPr>
          <a:xfrm>
            <a:off x="457200" y="1700808"/>
            <a:ext cx="4038600" cy="4425355"/>
          </a:xfrm>
        </p:spPr>
        <p:txBody>
          <a:bodyPr>
            <a:normAutofit/>
          </a:bodyPr>
          <a:lstStyle/>
          <a:p>
            <a:r>
              <a:rPr lang="en-US" sz="2200" dirty="0"/>
              <a:t>Ensuring that the child or young person is at the </a:t>
            </a:r>
            <a:r>
              <a:rPr lang="en-US" sz="2200" dirty="0" err="1"/>
              <a:t>centre</a:t>
            </a:r>
            <a:r>
              <a:rPr lang="en-US" sz="2200" dirty="0"/>
              <a:t> of everything we do</a:t>
            </a:r>
          </a:p>
          <a:p>
            <a:r>
              <a:rPr lang="en-US" sz="2200" dirty="0"/>
              <a:t>Efficient information recording and supporting </a:t>
            </a:r>
            <a:r>
              <a:rPr lang="en-US" sz="2200" i="1" dirty="0"/>
              <a:t>The Golden Thread</a:t>
            </a:r>
          </a:p>
          <a:p>
            <a:r>
              <a:rPr lang="en-US" sz="2200" dirty="0"/>
              <a:t>A truly collaborative approach: secure and easy multi-agency working</a:t>
            </a:r>
            <a:endParaRPr lang="en-GB" sz="2200" dirty="0"/>
          </a:p>
        </p:txBody>
      </p:sp>
      <p:sp>
        <p:nvSpPr>
          <p:cNvPr id="4" name="Content Placeholder 3">
            <a:extLst>
              <a:ext uri="{FF2B5EF4-FFF2-40B4-BE49-F238E27FC236}">
                <a16:creationId xmlns:a16="http://schemas.microsoft.com/office/drawing/2014/main" id="{FAFB9A2B-0CC1-F973-6428-F9C7AABC6AF4}"/>
              </a:ext>
            </a:extLst>
          </p:cNvPr>
          <p:cNvSpPr>
            <a:spLocks noGrp="1"/>
          </p:cNvSpPr>
          <p:nvPr>
            <p:ph sz="half" idx="2"/>
          </p:nvPr>
        </p:nvSpPr>
        <p:spPr>
          <a:xfrm>
            <a:off x="4648200" y="1700808"/>
            <a:ext cx="4038600" cy="4425355"/>
          </a:xfrm>
        </p:spPr>
        <p:txBody>
          <a:bodyPr>
            <a:normAutofit/>
          </a:bodyPr>
          <a:lstStyle/>
          <a:p>
            <a:r>
              <a:rPr lang="en-US" sz="2200" dirty="0"/>
              <a:t>Supporting compliance whilst driving practice development</a:t>
            </a:r>
          </a:p>
          <a:p>
            <a:r>
              <a:rPr lang="en-US" sz="2200" dirty="0"/>
              <a:t>Process and decision </a:t>
            </a:r>
            <a:r>
              <a:rPr lang="en-US" sz="2200" dirty="0" err="1"/>
              <a:t>transparency:clear</a:t>
            </a:r>
            <a:r>
              <a:rPr lang="en-US" sz="2200" dirty="0"/>
              <a:t>, accessible and timely information for all stakeholders</a:t>
            </a:r>
          </a:p>
          <a:p>
            <a:r>
              <a:rPr lang="en-US" sz="2200" dirty="0"/>
              <a:t>A robust and effective EHCP review process with clear outcome measurement</a:t>
            </a:r>
            <a:endParaRPr lang="en-GB" sz="2200" dirty="0"/>
          </a:p>
        </p:txBody>
      </p:sp>
      <p:pic>
        <p:nvPicPr>
          <p:cNvPr id="5" name="Picture 4" descr="LCC green footer with strapline.png">
            <a:extLst>
              <a:ext uri="{FF2B5EF4-FFF2-40B4-BE49-F238E27FC236}">
                <a16:creationId xmlns:a16="http://schemas.microsoft.com/office/drawing/2014/main" id="{60E23372-264B-5D77-EA72-83AF594CD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 y="5445224"/>
            <a:ext cx="9144000" cy="1669711"/>
          </a:xfrm>
          <a:prstGeom prst="rect">
            <a:avLst/>
          </a:prstGeom>
        </p:spPr>
      </p:pic>
      <p:pic>
        <p:nvPicPr>
          <p:cNvPr id="6" name="Picture 5" descr="Logo, company name&#10;&#10;Description automatically generated">
            <a:extLst>
              <a:ext uri="{FF2B5EF4-FFF2-40B4-BE49-F238E27FC236}">
                <a16:creationId xmlns:a16="http://schemas.microsoft.com/office/drawing/2014/main" id="{9EC617DE-C8E4-4893-F701-632F200F7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90" y="5465887"/>
            <a:ext cx="1076325" cy="876300"/>
          </a:xfrm>
          <a:prstGeom prst="rect">
            <a:avLst/>
          </a:prstGeom>
        </p:spPr>
      </p:pic>
    </p:spTree>
    <p:extLst>
      <p:ext uri="{BB962C8B-B14F-4D97-AF65-F5344CB8AC3E}">
        <p14:creationId xmlns:p14="http://schemas.microsoft.com/office/powerpoint/2010/main" val="329867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a child looking at a computer&#10;&#10;Description automatically generated">
            <a:extLst>
              <a:ext uri="{FF2B5EF4-FFF2-40B4-BE49-F238E27FC236}">
                <a16:creationId xmlns:a16="http://schemas.microsoft.com/office/drawing/2014/main" id="{110037D9-02A4-683B-A5D8-74E6FD0D5C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1" y="-1"/>
            <a:ext cx="12192000" cy="6858001"/>
          </a:xfrm>
          <a:prstGeom prst="rect">
            <a:avLst/>
          </a:prstGeom>
        </p:spPr>
      </p:pic>
      <p:pic>
        <p:nvPicPr>
          <p:cNvPr id="3" name="Picture 2" descr="Logo, company name&#10;&#10;Description automatically generated">
            <a:extLst>
              <a:ext uri="{FF2B5EF4-FFF2-40B4-BE49-F238E27FC236}">
                <a16:creationId xmlns:a16="http://schemas.microsoft.com/office/drawing/2014/main" id="{B5AC8893-6862-3255-23FF-769231F25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0712" y="116632"/>
            <a:ext cx="1076325" cy="876300"/>
          </a:xfrm>
          <a:prstGeom prst="rect">
            <a:avLst/>
          </a:prstGeom>
        </p:spPr>
      </p:pic>
      <p:sp>
        <p:nvSpPr>
          <p:cNvPr id="4" name="Rectangle 3">
            <a:extLst>
              <a:ext uri="{FF2B5EF4-FFF2-40B4-BE49-F238E27FC236}">
                <a16:creationId xmlns:a16="http://schemas.microsoft.com/office/drawing/2014/main" id="{A8D76AD0-2B33-A57C-3BBD-ECCBCB1E7F11}"/>
              </a:ext>
            </a:extLst>
          </p:cNvPr>
          <p:cNvSpPr/>
          <p:nvPr/>
        </p:nvSpPr>
        <p:spPr>
          <a:xfrm>
            <a:off x="218802" y="2972251"/>
            <a:ext cx="5257353" cy="32458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0" bIns="36000" rtlCol="0" anchor="t"/>
          <a:lstStyle/>
          <a:p>
            <a:endParaRPr lang="en-US" sz="1400" b="1" dirty="0">
              <a:solidFill>
                <a:schemeClr val="accent2"/>
              </a:solidFill>
              <a:latin typeface="+mj-lt"/>
            </a:endParaRPr>
          </a:p>
          <a:p>
            <a:r>
              <a:rPr lang="en-US" sz="2400" b="1" dirty="0">
                <a:solidFill>
                  <a:schemeClr val="tx1"/>
                </a:solidFill>
                <a:latin typeface="+mj-lt"/>
              </a:rPr>
              <a:t>A Hub for </a:t>
            </a:r>
            <a:endParaRPr lang="en-US" sz="2800" b="1" dirty="0">
              <a:solidFill>
                <a:schemeClr val="tx1"/>
              </a:solidFill>
              <a:latin typeface="+mj-lt"/>
            </a:endParaRPr>
          </a:p>
          <a:p>
            <a:r>
              <a:rPr lang="en-US" sz="3600" b="1" dirty="0">
                <a:solidFill>
                  <a:srgbClr val="00B0F0"/>
                </a:solidFill>
                <a:latin typeface="+mj-lt"/>
              </a:rPr>
              <a:t>Young people and families….</a:t>
            </a:r>
          </a:p>
          <a:p>
            <a:r>
              <a:rPr lang="en-US" sz="2400" b="1" dirty="0">
                <a:solidFill>
                  <a:schemeClr val="tx1"/>
                </a:solidFill>
                <a:latin typeface="+mj-lt"/>
              </a:rPr>
              <a:t>Putting children, young people, and families at the heart of the EHC process</a:t>
            </a:r>
            <a:endParaRPr lang="en-GB" sz="2400" b="1" dirty="0">
              <a:solidFill>
                <a:schemeClr val="tx1"/>
              </a:solidFill>
              <a:latin typeface="+mj-lt"/>
            </a:endParaRPr>
          </a:p>
        </p:txBody>
      </p:sp>
      <p:sp>
        <p:nvSpPr>
          <p:cNvPr id="5" name="Hexagon 4">
            <a:extLst>
              <a:ext uri="{FF2B5EF4-FFF2-40B4-BE49-F238E27FC236}">
                <a16:creationId xmlns:a16="http://schemas.microsoft.com/office/drawing/2014/main" id="{568C002A-472A-544A-4065-F07EBCE0B9DF}"/>
              </a:ext>
            </a:extLst>
          </p:cNvPr>
          <p:cNvSpPr/>
          <p:nvPr/>
        </p:nvSpPr>
        <p:spPr>
          <a:xfrm rot="16200000">
            <a:off x="139054" y="2353472"/>
            <a:ext cx="1435440" cy="12759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dirty="0">
              <a:latin typeface="+mj-lt"/>
            </a:endParaRPr>
          </a:p>
        </p:txBody>
      </p:sp>
      <p:pic>
        <p:nvPicPr>
          <p:cNvPr id="6" name="Graphic 5">
            <a:extLst>
              <a:ext uri="{FF2B5EF4-FFF2-40B4-BE49-F238E27FC236}">
                <a16:creationId xmlns:a16="http://schemas.microsoft.com/office/drawing/2014/main" id="{3D135066-2430-075F-C4BA-4BA89541F3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979" y="2664649"/>
            <a:ext cx="653588" cy="653588"/>
          </a:xfrm>
          <a:prstGeom prst="rect">
            <a:avLst/>
          </a:prstGeom>
        </p:spPr>
      </p:pic>
      <p:pic>
        <p:nvPicPr>
          <p:cNvPr id="7" name="Picture 6">
            <a:extLst>
              <a:ext uri="{FF2B5EF4-FFF2-40B4-BE49-F238E27FC236}">
                <a16:creationId xmlns:a16="http://schemas.microsoft.com/office/drawing/2014/main" id="{D0EC5CDA-F5AA-CE40-1CAB-18256F807FE8}"/>
              </a:ext>
            </a:extLst>
          </p:cNvPr>
          <p:cNvPicPr>
            <a:picLocks noChangeAspect="1"/>
          </p:cNvPicPr>
          <p:nvPr/>
        </p:nvPicPr>
        <p:blipFill>
          <a:blip r:embed="rId6"/>
          <a:stretch>
            <a:fillRect/>
          </a:stretch>
        </p:blipFill>
        <p:spPr>
          <a:xfrm>
            <a:off x="220571" y="2273723"/>
            <a:ext cx="1274174" cy="1438781"/>
          </a:xfrm>
          <a:prstGeom prst="rect">
            <a:avLst/>
          </a:prstGeom>
        </p:spPr>
      </p:pic>
      <p:pic>
        <p:nvPicPr>
          <p:cNvPr id="8" name="Graphic 7">
            <a:extLst>
              <a:ext uri="{FF2B5EF4-FFF2-40B4-BE49-F238E27FC236}">
                <a16:creationId xmlns:a16="http://schemas.microsoft.com/office/drawing/2014/main" id="{B4CED2E6-EACF-647F-7721-7F670F8488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979" y="2645457"/>
            <a:ext cx="653588" cy="653588"/>
          </a:xfrm>
          <a:prstGeom prst="rect">
            <a:avLst/>
          </a:prstGeom>
        </p:spPr>
      </p:pic>
    </p:spTree>
    <p:extLst>
      <p:ext uri="{BB962C8B-B14F-4D97-AF65-F5344CB8AC3E}">
        <p14:creationId xmlns:p14="http://schemas.microsoft.com/office/powerpoint/2010/main" val="389062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2A80-D065-1E51-1948-945E05A13C1E}"/>
              </a:ext>
            </a:extLst>
          </p:cNvPr>
          <p:cNvSpPr>
            <a:spLocks noGrp="1"/>
          </p:cNvSpPr>
          <p:nvPr>
            <p:ph type="title"/>
          </p:nvPr>
        </p:nvSpPr>
        <p:spPr/>
        <p:txBody>
          <a:bodyPr>
            <a:normAutofit/>
          </a:bodyPr>
          <a:lstStyle/>
          <a:p>
            <a:r>
              <a:rPr lang="en-GB" sz="3600" b="1" dirty="0"/>
              <a:t>A Hub for young people and their families</a:t>
            </a:r>
          </a:p>
        </p:txBody>
      </p:sp>
      <p:sp>
        <p:nvSpPr>
          <p:cNvPr id="3" name="Content Placeholder 2">
            <a:extLst>
              <a:ext uri="{FF2B5EF4-FFF2-40B4-BE49-F238E27FC236}">
                <a16:creationId xmlns:a16="http://schemas.microsoft.com/office/drawing/2014/main" id="{04D30CF2-585C-BC34-52BF-BD9E2455D78D}"/>
              </a:ext>
            </a:extLst>
          </p:cNvPr>
          <p:cNvSpPr>
            <a:spLocks noGrp="1"/>
          </p:cNvSpPr>
          <p:nvPr>
            <p:ph idx="1"/>
          </p:nvPr>
        </p:nvSpPr>
        <p:spPr>
          <a:xfrm>
            <a:off x="457200" y="1340768"/>
            <a:ext cx="8229600" cy="4785395"/>
          </a:xfrm>
        </p:spPr>
        <p:txBody>
          <a:bodyPr>
            <a:normAutofit fontScale="62500" lnSpcReduction="20000"/>
          </a:bodyPr>
          <a:lstStyle/>
          <a:p>
            <a:pPr marL="285750" indent="-285750" fontAlgn="ctr">
              <a:lnSpc>
                <a:spcPct val="170000"/>
              </a:lnSpc>
              <a:buFont typeface="Arial" panose="020B0604020202020204" pitchFamily="34" charset="0"/>
              <a:buChar char="•"/>
            </a:pPr>
            <a:r>
              <a:rPr lang="en-GB" sz="3200" dirty="0"/>
              <a:t>Online EHC needs assessment request</a:t>
            </a:r>
          </a:p>
          <a:p>
            <a:pPr marL="285750" indent="-285750" fontAlgn="ctr">
              <a:lnSpc>
                <a:spcPct val="170000"/>
              </a:lnSpc>
              <a:buFont typeface="Arial" panose="020B0604020202020204" pitchFamily="34" charset="0"/>
              <a:buChar char="•"/>
            </a:pPr>
            <a:r>
              <a:rPr lang="en-GB" sz="3200" dirty="0"/>
              <a:t>Document/Information upload areas throughout the process</a:t>
            </a:r>
          </a:p>
          <a:p>
            <a:pPr marL="285750" indent="-285750" fontAlgn="ctr">
              <a:lnSpc>
                <a:spcPct val="170000"/>
              </a:lnSpc>
              <a:buFont typeface="Arial" panose="020B0604020202020204" pitchFamily="34" charset="0"/>
              <a:buChar char="•"/>
            </a:pPr>
            <a:r>
              <a:rPr lang="en-GB" sz="3200" dirty="0"/>
              <a:t>24/7 access to real-time case tracking </a:t>
            </a:r>
          </a:p>
          <a:p>
            <a:pPr marL="285750" indent="-285750" fontAlgn="ctr">
              <a:lnSpc>
                <a:spcPct val="170000"/>
              </a:lnSpc>
              <a:buFont typeface="Arial" panose="020B0604020202020204" pitchFamily="34" charset="0"/>
              <a:buChar char="•"/>
            </a:pPr>
            <a:r>
              <a:rPr lang="en-GB" dirty="0"/>
              <a:t>T</a:t>
            </a:r>
            <a:r>
              <a:rPr lang="en-GB" sz="3200" dirty="0"/>
              <a:t>ransparent statutory decisions and timeframes </a:t>
            </a:r>
          </a:p>
          <a:p>
            <a:pPr marL="285750" indent="-285750" fontAlgn="ctr">
              <a:lnSpc>
                <a:spcPct val="170000"/>
              </a:lnSpc>
              <a:buFont typeface="Arial" panose="020B0604020202020204" pitchFamily="34" charset="0"/>
              <a:buChar char="•"/>
            </a:pPr>
            <a:r>
              <a:rPr lang="en-GB" sz="3200" dirty="0"/>
              <a:t>Clear &amp; accessible guidance and contextual information at each stage</a:t>
            </a:r>
          </a:p>
          <a:p>
            <a:pPr marL="285750" indent="-285750" fontAlgn="ctr">
              <a:lnSpc>
                <a:spcPct val="170000"/>
              </a:lnSpc>
              <a:buFont typeface="Arial" panose="020B0604020202020204" pitchFamily="34" charset="0"/>
              <a:buChar char="•"/>
            </a:pPr>
            <a:r>
              <a:rPr lang="en-GB" sz="3200" dirty="0"/>
              <a:t>Engaging multimedia spaces for input into assessment, planning &amp; review</a:t>
            </a:r>
          </a:p>
          <a:p>
            <a:pPr marL="285750" indent="-285750" fontAlgn="ctr">
              <a:lnSpc>
                <a:spcPct val="170000"/>
              </a:lnSpc>
              <a:buFont typeface="Arial" panose="020B0604020202020204" pitchFamily="34" charset="0"/>
              <a:buChar char="•"/>
            </a:pPr>
            <a:r>
              <a:rPr lang="en-GB" sz="3200" dirty="0"/>
              <a:t>Automated email notifications at every stage</a:t>
            </a:r>
          </a:p>
          <a:p>
            <a:pPr marL="285750" indent="-285750" fontAlgn="ctr">
              <a:lnSpc>
                <a:spcPct val="170000"/>
              </a:lnSpc>
              <a:buFont typeface="Arial" panose="020B0604020202020204" pitchFamily="34" charset="0"/>
              <a:buChar char="•"/>
            </a:pPr>
            <a:r>
              <a:rPr lang="en-GB" sz="3200" dirty="0"/>
              <a:t>Unique case timeline to view all case activity</a:t>
            </a:r>
          </a:p>
          <a:p>
            <a:pPr marL="0" indent="0">
              <a:buNone/>
            </a:pPr>
            <a:endParaRPr lang="en-GB" dirty="0"/>
          </a:p>
        </p:txBody>
      </p:sp>
      <p:pic>
        <p:nvPicPr>
          <p:cNvPr id="4" name="Picture 3" descr="LCC green footer with strapline.png">
            <a:extLst>
              <a:ext uri="{FF2B5EF4-FFF2-40B4-BE49-F238E27FC236}">
                <a16:creationId xmlns:a16="http://schemas.microsoft.com/office/drawing/2014/main" id="{1B71F47E-E7E0-470E-A388-FE7C0B53A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pic>
        <p:nvPicPr>
          <p:cNvPr id="5" name="Picture 4" descr="Logo, company name&#10;&#10;Description automatically generated">
            <a:extLst>
              <a:ext uri="{FF2B5EF4-FFF2-40B4-BE49-F238E27FC236}">
                <a16:creationId xmlns:a16="http://schemas.microsoft.com/office/drawing/2014/main" id="{D17E718B-B2DE-2DF0-FFAC-E1D2BC6B5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782" y="1417638"/>
            <a:ext cx="966919" cy="787226"/>
          </a:xfrm>
          <a:prstGeom prst="rect">
            <a:avLst/>
          </a:prstGeom>
        </p:spPr>
      </p:pic>
    </p:spTree>
    <p:extLst>
      <p:ext uri="{BB962C8B-B14F-4D97-AF65-F5344CB8AC3E}">
        <p14:creationId xmlns:p14="http://schemas.microsoft.com/office/powerpoint/2010/main" val="232210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people looking at a tablet&#10;&#10;Description automatically generated with medium confidence">
            <a:extLst>
              <a:ext uri="{FF2B5EF4-FFF2-40B4-BE49-F238E27FC236}">
                <a16:creationId xmlns:a16="http://schemas.microsoft.com/office/drawing/2014/main" id="{094924BE-E07A-726F-9E0B-B017C9E470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B228278-C2F3-8D27-A3BC-FB35C5752FE2}"/>
              </a:ext>
            </a:extLst>
          </p:cNvPr>
          <p:cNvPicPr>
            <a:picLocks noChangeAspect="1"/>
          </p:cNvPicPr>
          <p:nvPr/>
        </p:nvPicPr>
        <p:blipFill>
          <a:blip r:embed="rId3"/>
          <a:stretch>
            <a:fillRect/>
          </a:stretch>
        </p:blipFill>
        <p:spPr>
          <a:xfrm>
            <a:off x="611560" y="2924944"/>
            <a:ext cx="5108891" cy="3243353"/>
          </a:xfrm>
          <a:prstGeom prst="rect">
            <a:avLst/>
          </a:prstGeom>
        </p:spPr>
      </p:pic>
      <p:pic>
        <p:nvPicPr>
          <p:cNvPr id="4" name="Picture 3">
            <a:extLst>
              <a:ext uri="{FF2B5EF4-FFF2-40B4-BE49-F238E27FC236}">
                <a16:creationId xmlns:a16="http://schemas.microsoft.com/office/drawing/2014/main" id="{2D6FC05B-F0EC-837E-E37B-BCB859927F2A}"/>
              </a:ext>
            </a:extLst>
          </p:cNvPr>
          <p:cNvPicPr>
            <a:picLocks noChangeAspect="1"/>
          </p:cNvPicPr>
          <p:nvPr/>
        </p:nvPicPr>
        <p:blipFill>
          <a:blip r:embed="rId4"/>
          <a:stretch>
            <a:fillRect/>
          </a:stretch>
        </p:blipFill>
        <p:spPr>
          <a:xfrm>
            <a:off x="611560" y="2235241"/>
            <a:ext cx="1274174" cy="1438781"/>
          </a:xfrm>
          <a:prstGeom prst="rect">
            <a:avLst/>
          </a:prstGeom>
        </p:spPr>
      </p:pic>
      <p:pic>
        <p:nvPicPr>
          <p:cNvPr id="5" name="Graphic 4">
            <a:extLst>
              <a:ext uri="{FF2B5EF4-FFF2-40B4-BE49-F238E27FC236}">
                <a16:creationId xmlns:a16="http://schemas.microsoft.com/office/drawing/2014/main" id="{C2A88686-BFEF-85CB-73F4-8D362BF8A0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853" y="2627837"/>
            <a:ext cx="653588" cy="653588"/>
          </a:xfrm>
          <a:prstGeom prst="rect">
            <a:avLst/>
          </a:prstGeom>
        </p:spPr>
      </p:pic>
      <p:sp>
        <p:nvSpPr>
          <p:cNvPr id="6" name="TextBox 5">
            <a:extLst>
              <a:ext uri="{FF2B5EF4-FFF2-40B4-BE49-F238E27FC236}">
                <a16:creationId xmlns:a16="http://schemas.microsoft.com/office/drawing/2014/main" id="{F071B513-870A-026E-A506-AD75BCE2CFAA}"/>
              </a:ext>
            </a:extLst>
          </p:cNvPr>
          <p:cNvSpPr txBox="1"/>
          <p:nvPr/>
        </p:nvSpPr>
        <p:spPr>
          <a:xfrm>
            <a:off x="558282" y="3817069"/>
            <a:ext cx="5104466" cy="415498"/>
          </a:xfrm>
          <a:prstGeom prst="rect">
            <a:avLst/>
          </a:prstGeom>
          <a:noFill/>
        </p:spPr>
        <p:txBody>
          <a:bodyPr wrap="square" rtlCol="0">
            <a:spAutoFit/>
          </a:bodyPr>
          <a:lstStyle/>
          <a:p>
            <a:r>
              <a:rPr lang="en-GB" sz="2100" dirty="0">
                <a:latin typeface="+mj-lt"/>
              </a:rPr>
              <a:t>A Hub for</a:t>
            </a:r>
          </a:p>
        </p:txBody>
      </p:sp>
      <p:pic>
        <p:nvPicPr>
          <p:cNvPr id="7" name="Picture 6">
            <a:extLst>
              <a:ext uri="{FF2B5EF4-FFF2-40B4-BE49-F238E27FC236}">
                <a16:creationId xmlns:a16="http://schemas.microsoft.com/office/drawing/2014/main" id="{825FEF3F-01D4-94A2-F85D-A4554347CB1C}"/>
              </a:ext>
            </a:extLst>
          </p:cNvPr>
          <p:cNvPicPr>
            <a:picLocks noChangeAspect="1"/>
          </p:cNvPicPr>
          <p:nvPr/>
        </p:nvPicPr>
        <p:blipFill>
          <a:blip r:embed="rId7"/>
          <a:stretch>
            <a:fillRect/>
          </a:stretch>
        </p:blipFill>
        <p:spPr>
          <a:xfrm>
            <a:off x="323528" y="3993179"/>
            <a:ext cx="3968840" cy="1072989"/>
          </a:xfrm>
          <a:prstGeom prst="rect">
            <a:avLst/>
          </a:prstGeom>
        </p:spPr>
      </p:pic>
      <p:sp>
        <p:nvSpPr>
          <p:cNvPr id="8" name="TextBox 7">
            <a:extLst>
              <a:ext uri="{FF2B5EF4-FFF2-40B4-BE49-F238E27FC236}">
                <a16:creationId xmlns:a16="http://schemas.microsoft.com/office/drawing/2014/main" id="{C60D1647-E036-7251-9CC0-A7E00B474E3A}"/>
              </a:ext>
            </a:extLst>
          </p:cNvPr>
          <p:cNvSpPr txBox="1"/>
          <p:nvPr/>
        </p:nvSpPr>
        <p:spPr>
          <a:xfrm>
            <a:off x="558282" y="4779270"/>
            <a:ext cx="4216918" cy="769441"/>
          </a:xfrm>
          <a:prstGeom prst="rect">
            <a:avLst/>
          </a:prstGeom>
          <a:noFill/>
        </p:spPr>
        <p:txBody>
          <a:bodyPr wrap="square" rtlCol="0">
            <a:spAutoFit/>
          </a:bodyPr>
          <a:lstStyle/>
          <a:p>
            <a:r>
              <a:rPr lang="en-US" sz="2200" dirty="0">
                <a:latin typeface="+mj-lt"/>
              </a:rPr>
              <a:t>Efficient and secure multi-agency working that drives better practice</a:t>
            </a:r>
          </a:p>
        </p:txBody>
      </p:sp>
      <p:pic>
        <p:nvPicPr>
          <p:cNvPr id="9" name="Picture 8" descr="Logo, company name&#10;&#10;Description automatically generated">
            <a:extLst>
              <a:ext uri="{FF2B5EF4-FFF2-40B4-BE49-F238E27FC236}">
                <a16:creationId xmlns:a16="http://schemas.microsoft.com/office/drawing/2014/main" id="{BE5D4666-B312-C23C-9627-A77F7234A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0712" y="116632"/>
            <a:ext cx="1076325" cy="876300"/>
          </a:xfrm>
          <a:prstGeom prst="rect">
            <a:avLst/>
          </a:prstGeom>
        </p:spPr>
      </p:pic>
    </p:spTree>
    <p:extLst>
      <p:ext uri="{BB962C8B-B14F-4D97-AF65-F5344CB8AC3E}">
        <p14:creationId xmlns:p14="http://schemas.microsoft.com/office/powerpoint/2010/main" val="16870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81DE-7B91-BD1F-5430-ECB85EDB4CC5}"/>
              </a:ext>
            </a:extLst>
          </p:cNvPr>
          <p:cNvSpPr>
            <a:spLocks noGrp="1"/>
          </p:cNvSpPr>
          <p:nvPr>
            <p:ph type="title"/>
          </p:nvPr>
        </p:nvSpPr>
        <p:spPr/>
        <p:txBody>
          <a:bodyPr>
            <a:normAutofit/>
          </a:bodyPr>
          <a:lstStyle/>
          <a:p>
            <a:r>
              <a:rPr lang="en-GB" sz="3600" b="1" dirty="0"/>
              <a:t>Working smarter</a:t>
            </a:r>
          </a:p>
        </p:txBody>
      </p:sp>
      <p:sp>
        <p:nvSpPr>
          <p:cNvPr id="3" name="Content Placeholder 2">
            <a:extLst>
              <a:ext uri="{FF2B5EF4-FFF2-40B4-BE49-F238E27FC236}">
                <a16:creationId xmlns:a16="http://schemas.microsoft.com/office/drawing/2014/main" id="{69369D94-3BD4-E59A-1E96-BDA6C3A9E40F}"/>
              </a:ext>
            </a:extLst>
          </p:cNvPr>
          <p:cNvSpPr>
            <a:spLocks noGrp="1"/>
          </p:cNvSpPr>
          <p:nvPr>
            <p:ph idx="1"/>
          </p:nvPr>
        </p:nvSpPr>
        <p:spPr/>
        <p:txBody>
          <a:bodyPr>
            <a:normAutofit fontScale="55000" lnSpcReduction="20000"/>
          </a:bodyPr>
          <a:lstStyle/>
          <a:p>
            <a:pPr marL="285750" lvl="0" indent="-285750" fontAlgn="ctr">
              <a:lnSpc>
                <a:spcPct val="150000"/>
              </a:lnSpc>
              <a:buFont typeface="Arial" panose="020B0604020202020204" pitchFamily="34" charset="0"/>
              <a:buChar char="•"/>
            </a:pPr>
            <a:r>
              <a:rPr lang="en-GB" sz="3200" dirty="0"/>
              <a:t>Online EHC needs assessment request pathway </a:t>
            </a:r>
          </a:p>
          <a:p>
            <a:pPr marL="285750" lvl="0" indent="-285750" fontAlgn="ctr">
              <a:lnSpc>
                <a:spcPct val="150000"/>
              </a:lnSpc>
              <a:buFont typeface="Arial" panose="020B0604020202020204" pitchFamily="34" charset="0"/>
              <a:buChar char="•"/>
            </a:pPr>
            <a:r>
              <a:rPr lang="en-GB" sz="3200" dirty="0"/>
              <a:t>Smart case search and filter dashboard </a:t>
            </a:r>
            <a:r>
              <a:rPr lang="mr-IN" sz="3200" dirty="0"/>
              <a:t>–</a:t>
            </a:r>
            <a:r>
              <a:rPr lang="en-GB" sz="3200" dirty="0"/>
              <a:t> Easy case tracking &amp; reporting </a:t>
            </a:r>
          </a:p>
          <a:p>
            <a:pPr marL="285750" lvl="0" indent="-285750" fontAlgn="ctr">
              <a:lnSpc>
                <a:spcPct val="150000"/>
              </a:lnSpc>
              <a:buFont typeface="Arial" panose="020B0604020202020204" pitchFamily="34" charset="0"/>
              <a:buChar char="•"/>
            </a:pPr>
            <a:r>
              <a:rPr lang="en-GB" sz="3200" dirty="0"/>
              <a:t>Automated statutory case timeframes with proactive alerts</a:t>
            </a:r>
          </a:p>
          <a:p>
            <a:pPr marL="285750" lvl="0" indent="-285750" fontAlgn="ctr">
              <a:lnSpc>
                <a:spcPct val="150000"/>
              </a:lnSpc>
              <a:buFont typeface="Arial" panose="020B0604020202020204" pitchFamily="34" charset="0"/>
              <a:buChar char="•"/>
            </a:pPr>
            <a:r>
              <a:rPr lang="en-GB" sz="3200" dirty="0"/>
              <a:t>Case </a:t>
            </a:r>
            <a:r>
              <a:rPr lang="en-GB" dirty="0"/>
              <a:t>t</a:t>
            </a:r>
            <a:r>
              <a:rPr lang="en-GB" sz="3200" dirty="0"/>
              <a:t>imeline and chronology &amp; transparent case notes</a:t>
            </a:r>
          </a:p>
          <a:p>
            <a:pPr marL="285750" lvl="0" indent="-285750" fontAlgn="ctr">
              <a:lnSpc>
                <a:spcPct val="150000"/>
              </a:lnSpc>
              <a:buFont typeface="Arial" panose="020B0604020202020204" pitchFamily="34" charset="0"/>
              <a:buChar char="•"/>
            </a:pPr>
            <a:r>
              <a:rPr lang="en-GB" dirty="0"/>
              <a:t>Panel/meeting module for easy and secure information sharing</a:t>
            </a:r>
            <a:endParaRPr lang="en-GB" sz="3200" dirty="0"/>
          </a:p>
          <a:p>
            <a:pPr marL="285750" lvl="0" indent="-285750" fontAlgn="ctr">
              <a:lnSpc>
                <a:spcPct val="150000"/>
              </a:lnSpc>
              <a:buFont typeface="Arial" panose="020B0604020202020204" pitchFamily="34" charset="0"/>
              <a:buChar char="•"/>
            </a:pPr>
            <a:r>
              <a:rPr lang="en-GB" sz="3200" dirty="0"/>
              <a:t>Smart professional advice pathway </a:t>
            </a:r>
            <a:r>
              <a:rPr lang="mr-IN" sz="3200" dirty="0"/>
              <a:t>–</a:t>
            </a:r>
            <a:r>
              <a:rPr lang="en-GB" sz="3200" dirty="0"/>
              <a:t> easy &amp; secure advice requests for assessment and review</a:t>
            </a:r>
            <a:endParaRPr lang="en-US" sz="3200" dirty="0"/>
          </a:p>
          <a:p>
            <a:pPr marL="285750" lvl="0" indent="-285750" fontAlgn="ctr">
              <a:lnSpc>
                <a:spcPct val="150000"/>
              </a:lnSpc>
              <a:buFont typeface="Arial" panose="020B0604020202020204" pitchFamily="34" charset="0"/>
              <a:buChar char="•"/>
            </a:pPr>
            <a:r>
              <a:rPr lang="en-GB" sz="3200" dirty="0"/>
              <a:t>EHC Plan builder with family and &amp; education </a:t>
            </a:r>
            <a:r>
              <a:rPr lang="en-GB" dirty="0"/>
              <a:t>s</a:t>
            </a:r>
            <a:r>
              <a:rPr lang="en-GB" sz="3200" dirty="0"/>
              <a:t>etting consultation </a:t>
            </a:r>
            <a:endParaRPr lang="en-US" sz="3200" dirty="0"/>
          </a:p>
          <a:p>
            <a:pPr marL="285750" lvl="0" indent="-285750" fontAlgn="ctr">
              <a:lnSpc>
                <a:spcPct val="150000"/>
              </a:lnSpc>
              <a:buFont typeface="Arial" panose="020B0604020202020204" pitchFamily="34" charset="0"/>
              <a:buChar char="•"/>
            </a:pPr>
            <a:r>
              <a:rPr lang="en-GB" sz="3200" dirty="0"/>
              <a:t>Fully transparent EHCP review pathway and tracker</a:t>
            </a:r>
          </a:p>
          <a:p>
            <a:pPr marL="285750" lvl="0" indent="-285750" fontAlgn="ctr">
              <a:lnSpc>
                <a:spcPct val="150000"/>
              </a:lnSpc>
              <a:buFont typeface="Arial" panose="020B0604020202020204" pitchFamily="34" charset="0"/>
              <a:buChar char="•"/>
            </a:pPr>
            <a:r>
              <a:rPr lang="en-GB" sz="3200" dirty="0"/>
              <a:t>Supports remote working</a:t>
            </a:r>
          </a:p>
          <a:p>
            <a:pPr marL="0" indent="0">
              <a:buNone/>
            </a:pPr>
            <a:endParaRPr lang="en-GB" dirty="0"/>
          </a:p>
        </p:txBody>
      </p:sp>
      <p:pic>
        <p:nvPicPr>
          <p:cNvPr id="4" name="Picture 3" descr="LCC green footer with strapline.png">
            <a:extLst>
              <a:ext uri="{FF2B5EF4-FFF2-40B4-BE49-F238E27FC236}">
                <a16:creationId xmlns:a16="http://schemas.microsoft.com/office/drawing/2014/main" id="{61FF4189-3C3B-7CC9-1905-E997894C4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8289"/>
            <a:ext cx="9144000" cy="1669711"/>
          </a:xfrm>
          <a:prstGeom prst="rect">
            <a:avLst/>
          </a:prstGeom>
        </p:spPr>
      </p:pic>
      <p:pic>
        <p:nvPicPr>
          <p:cNvPr id="5" name="Picture 4" descr="Logo, company name&#10;&#10;Description automatically generated">
            <a:extLst>
              <a:ext uri="{FF2B5EF4-FFF2-40B4-BE49-F238E27FC236}">
                <a16:creationId xmlns:a16="http://schemas.microsoft.com/office/drawing/2014/main" id="{042AEDE5-2B91-CC88-C1A4-EAAF087E1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546" y="181918"/>
            <a:ext cx="981147" cy="798810"/>
          </a:xfrm>
          <a:prstGeom prst="rect">
            <a:avLst/>
          </a:prstGeom>
        </p:spPr>
      </p:pic>
    </p:spTree>
    <p:extLst>
      <p:ext uri="{BB962C8B-B14F-4D97-AF65-F5344CB8AC3E}">
        <p14:creationId xmlns:p14="http://schemas.microsoft.com/office/powerpoint/2010/main" val="5503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ew men looking at a book&#10;&#10;Description automatically generated with low confidence">
            <a:extLst>
              <a:ext uri="{FF2B5EF4-FFF2-40B4-BE49-F238E27FC236}">
                <a16:creationId xmlns:a16="http://schemas.microsoft.com/office/drawing/2014/main" id="{8EB2FEC2-C1B2-E3F1-3D7F-865971472C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12192000" cy="6715761"/>
          </a:xfrm>
          <a:prstGeom prst="rect">
            <a:avLst/>
          </a:prstGeom>
        </p:spPr>
      </p:pic>
      <p:pic>
        <p:nvPicPr>
          <p:cNvPr id="3" name="Picture 2">
            <a:extLst>
              <a:ext uri="{FF2B5EF4-FFF2-40B4-BE49-F238E27FC236}">
                <a16:creationId xmlns:a16="http://schemas.microsoft.com/office/drawing/2014/main" id="{130FF687-9C3F-8E55-E05D-B9DB1B28DD9D}"/>
              </a:ext>
            </a:extLst>
          </p:cNvPr>
          <p:cNvPicPr>
            <a:picLocks noChangeAspect="1"/>
          </p:cNvPicPr>
          <p:nvPr/>
        </p:nvPicPr>
        <p:blipFill>
          <a:blip r:embed="rId3"/>
          <a:stretch>
            <a:fillRect/>
          </a:stretch>
        </p:blipFill>
        <p:spPr>
          <a:xfrm>
            <a:off x="179512" y="2708920"/>
            <a:ext cx="5108891" cy="3243353"/>
          </a:xfrm>
          <a:prstGeom prst="rect">
            <a:avLst/>
          </a:prstGeom>
        </p:spPr>
      </p:pic>
      <p:pic>
        <p:nvPicPr>
          <p:cNvPr id="4" name="Picture 3">
            <a:extLst>
              <a:ext uri="{FF2B5EF4-FFF2-40B4-BE49-F238E27FC236}">
                <a16:creationId xmlns:a16="http://schemas.microsoft.com/office/drawing/2014/main" id="{89444C98-A0BD-52C4-54BD-6D487D2AA73D}"/>
              </a:ext>
            </a:extLst>
          </p:cNvPr>
          <p:cNvPicPr>
            <a:picLocks noChangeAspect="1"/>
          </p:cNvPicPr>
          <p:nvPr/>
        </p:nvPicPr>
        <p:blipFill>
          <a:blip r:embed="rId4"/>
          <a:stretch>
            <a:fillRect/>
          </a:stretch>
        </p:blipFill>
        <p:spPr>
          <a:xfrm>
            <a:off x="179512" y="2132856"/>
            <a:ext cx="1274174" cy="1438781"/>
          </a:xfrm>
          <a:prstGeom prst="rect">
            <a:avLst/>
          </a:prstGeom>
        </p:spPr>
      </p:pic>
      <p:pic>
        <p:nvPicPr>
          <p:cNvPr id="5" name="Picture 4">
            <a:extLst>
              <a:ext uri="{FF2B5EF4-FFF2-40B4-BE49-F238E27FC236}">
                <a16:creationId xmlns:a16="http://schemas.microsoft.com/office/drawing/2014/main" id="{4A6A2C9F-829F-2060-8FAE-6B9D37DC7B4F}"/>
              </a:ext>
            </a:extLst>
          </p:cNvPr>
          <p:cNvPicPr>
            <a:picLocks noChangeAspect="1"/>
          </p:cNvPicPr>
          <p:nvPr/>
        </p:nvPicPr>
        <p:blipFill>
          <a:blip r:embed="rId5"/>
          <a:stretch>
            <a:fillRect/>
          </a:stretch>
        </p:blipFill>
        <p:spPr>
          <a:xfrm>
            <a:off x="490434" y="2526081"/>
            <a:ext cx="652329" cy="652329"/>
          </a:xfrm>
          <a:prstGeom prst="rect">
            <a:avLst/>
          </a:prstGeom>
        </p:spPr>
      </p:pic>
      <p:sp>
        <p:nvSpPr>
          <p:cNvPr id="6" name="TextBox 5">
            <a:extLst>
              <a:ext uri="{FF2B5EF4-FFF2-40B4-BE49-F238E27FC236}">
                <a16:creationId xmlns:a16="http://schemas.microsoft.com/office/drawing/2014/main" id="{D8F4ED0D-BCBA-1CD5-9589-BF6938182C60}"/>
              </a:ext>
            </a:extLst>
          </p:cNvPr>
          <p:cNvSpPr txBox="1"/>
          <p:nvPr/>
        </p:nvSpPr>
        <p:spPr>
          <a:xfrm>
            <a:off x="179512" y="3757113"/>
            <a:ext cx="5104466" cy="415498"/>
          </a:xfrm>
          <a:prstGeom prst="rect">
            <a:avLst/>
          </a:prstGeom>
          <a:noFill/>
        </p:spPr>
        <p:txBody>
          <a:bodyPr wrap="square" rtlCol="0">
            <a:spAutoFit/>
          </a:bodyPr>
          <a:lstStyle/>
          <a:p>
            <a:r>
              <a:rPr lang="en-GB" sz="2100" dirty="0">
                <a:latin typeface="+mj-lt"/>
              </a:rPr>
              <a:t>A Hub for</a:t>
            </a:r>
          </a:p>
        </p:txBody>
      </p:sp>
      <p:pic>
        <p:nvPicPr>
          <p:cNvPr id="7" name="Picture 6">
            <a:extLst>
              <a:ext uri="{FF2B5EF4-FFF2-40B4-BE49-F238E27FC236}">
                <a16:creationId xmlns:a16="http://schemas.microsoft.com/office/drawing/2014/main" id="{81EB264F-2268-E91D-044D-50D1A225C93B}"/>
              </a:ext>
            </a:extLst>
          </p:cNvPr>
          <p:cNvPicPr>
            <a:picLocks noChangeAspect="1"/>
          </p:cNvPicPr>
          <p:nvPr/>
        </p:nvPicPr>
        <p:blipFill>
          <a:blip r:embed="rId6"/>
          <a:stretch>
            <a:fillRect/>
          </a:stretch>
        </p:blipFill>
        <p:spPr>
          <a:xfrm>
            <a:off x="-108520" y="3933498"/>
            <a:ext cx="4566300" cy="1072989"/>
          </a:xfrm>
          <a:prstGeom prst="rect">
            <a:avLst/>
          </a:prstGeom>
        </p:spPr>
      </p:pic>
      <p:sp>
        <p:nvSpPr>
          <p:cNvPr id="8" name="TextBox 7">
            <a:extLst>
              <a:ext uri="{FF2B5EF4-FFF2-40B4-BE49-F238E27FC236}">
                <a16:creationId xmlns:a16="http://schemas.microsoft.com/office/drawing/2014/main" id="{1FEDA20B-44F0-468D-7703-1E32A831B670}"/>
              </a:ext>
            </a:extLst>
          </p:cNvPr>
          <p:cNvSpPr txBox="1"/>
          <p:nvPr/>
        </p:nvSpPr>
        <p:spPr>
          <a:xfrm>
            <a:off x="173813" y="4748675"/>
            <a:ext cx="4216918" cy="769441"/>
          </a:xfrm>
          <a:prstGeom prst="rect">
            <a:avLst/>
          </a:prstGeom>
          <a:noFill/>
        </p:spPr>
        <p:txBody>
          <a:bodyPr wrap="square" rtlCol="0">
            <a:spAutoFit/>
          </a:bodyPr>
          <a:lstStyle/>
          <a:p>
            <a:r>
              <a:rPr lang="en-US" sz="2200" dirty="0">
                <a:latin typeface="+mj-lt"/>
                <a:ea typeface="Franklin Gothic Book" charset="0"/>
                <a:cs typeface="Franklin Gothic Book" charset="0"/>
              </a:rPr>
              <a:t>Supporting children and young people to achieve their outcomes</a:t>
            </a:r>
          </a:p>
        </p:txBody>
      </p:sp>
      <p:pic>
        <p:nvPicPr>
          <p:cNvPr id="9" name="Picture 8" descr="Logo, company name&#10;&#10;Description automatically generated">
            <a:extLst>
              <a:ext uri="{FF2B5EF4-FFF2-40B4-BE49-F238E27FC236}">
                <a16:creationId xmlns:a16="http://schemas.microsoft.com/office/drawing/2014/main" id="{3190AB87-0D83-D52B-9940-238A6830D5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712" y="116632"/>
            <a:ext cx="1076325" cy="876300"/>
          </a:xfrm>
          <a:prstGeom prst="rect">
            <a:avLst/>
          </a:prstGeom>
        </p:spPr>
      </p:pic>
    </p:spTree>
    <p:extLst>
      <p:ext uri="{BB962C8B-B14F-4D97-AF65-F5344CB8AC3E}">
        <p14:creationId xmlns:p14="http://schemas.microsoft.com/office/powerpoint/2010/main" val="86933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3803</TotalTime>
  <Words>694</Words>
  <Application>Microsoft Office PowerPoint</Application>
  <PresentationFormat>On-screen Show (4:3)</PresentationFormat>
  <Paragraphs>64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Driving digitisation into EHC plans and processes</vt:lpstr>
      <vt:lpstr> Designed to address the key challenges A vehicle for cultural change – true digital transformation </vt:lpstr>
      <vt:lpstr>PowerPoint Presentation</vt:lpstr>
      <vt:lpstr>A Hub for young people and their families</vt:lpstr>
      <vt:lpstr>PowerPoint Presentation</vt:lpstr>
      <vt:lpstr>Working smarter</vt:lpstr>
      <vt:lpstr>PowerPoint Presentation</vt:lpstr>
      <vt:lpstr>Supporting settings and SENCOs</vt:lpstr>
      <vt:lpstr>My Cases Dashboard</vt:lpstr>
      <vt:lpstr>Multi-media engagement spaces</vt:lpstr>
      <vt:lpstr>Smart assessment pathway</vt:lpstr>
      <vt:lpstr>Request for EHCNA</vt:lpstr>
      <vt:lpstr>PowerPoint Presentation</vt:lpstr>
      <vt:lpstr>Workshop</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Children First</dc:title>
  <dc:creator>Michelle White</dc:creator>
  <cp:lastModifiedBy>Nicola Carter</cp:lastModifiedBy>
  <cp:revision>58</cp:revision>
  <cp:lastPrinted>2018-11-08T15:13:51Z</cp:lastPrinted>
  <dcterms:created xsi:type="dcterms:W3CDTF">2018-11-05T13:43:09Z</dcterms:created>
  <dcterms:modified xsi:type="dcterms:W3CDTF">2022-11-21T16:33:38Z</dcterms:modified>
</cp:coreProperties>
</file>