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28" r:id="rId1"/>
  </p:sldMasterIdLst>
  <p:notesMasterIdLst>
    <p:notesMasterId r:id="rId16"/>
  </p:notesMasterIdLst>
  <p:sldIdLst>
    <p:sldId id="256" r:id="rId2"/>
    <p:sldId id="257" r:id="rId3"/>
    <p:sldId id="264" r:id="rId4"/>
    <p:sldId id="307" r:id="rId5"/>
    <p:sldId id="259" r:id="rId6"/>
    <p:sldId id="265" r:id="rId7"/>
    <p:sldId id="260" r:id="rId8"/>
    <p:sldId id="266" r:id="rId9"/>
    <p:sldId id="262" r:id="rId10"/>
    <p:sldId id="290" r:id="rId11"/>
    <p:sldId id="304" r:id="rId12"/>
    <p:sldId id="306" r:id="rId13"/>
    <p:sldId id="296" r:id="rId14"/>
    <p:sldId id="305" r:id="rId15"/>
  </p:sldIdLst>
  <p:sldSz cx="12192000" cy="6858000"/>
  <p:notesSz cx="7102475" cy="9037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A0C"/>
    <a:srgbClr val="2FFF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47613-1DF8-4076-9BE3-61ADC9C14163}" v="1" dt="2022-11-30T10:27:07.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30"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07376-95CB-4E64-A278-D2E682A828D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90B6649-8738-4CE2-9769-64105C2D2FD7}">
      <dgm:prSet custT="1"/>
      <dgm:spPr>
        <a:ln>
          <a:solidFill>
            <a:srgbClr val="002060"/>
          </a:solidFill>
        </a:ln>
      </dgm:spPr>
      <dgm:t>
        <a:bodyPr/>
        <a:lstStyle/>
        <a:p>
          <a:r>
            <a:rPr lang="en-US" sz="2000" dirty="0"/>
            <a:t>The need for a continued focus on the promotion and development of positive relationships and </a:t>
          </a:r>
          <a:r>
            <a:rPr lang="en-US" sz="2000" dirty="0" err="1"/>
            <a:t>behaviour</a:t>
          </a:r>
          <a:r>
            <a:rPr lang="en-US" sz="2000" dirty="0"/>
            <a:t> in order to improve a school’s ethos and culture.</a:t>
          </a:r>
        </a:p>
      </dgm:t>
    </dgm:pt>
    <dgm:pt modelId="{EED0B5C7-699E-4893-BDDB-2B85CE90330A}" type="parTrans" cxnId="{AC21A857-FB27-46E8-890B-55A4C739D3A1}">
      <dgm:prSet/>
      <dgm:spPr/>
      <dgm:t>
        <a:bodyPr/>
        <a:lstStyle/>
        <a:p>
          <a:endParaRPr lang="en-US"/>
        </a:p>
      </dgm:t>
    </dgm:pt>
    <dgm:pt modelId="{C38FFC98-9477-4C42-998F-E86D489E9F66}" type="sibTrans" cxnId="{AC21A857-FB27-46E8-890B-55A4C739D3A1}">
      <dgm:prSet/>
      <dgm:spPr/>
      <dgm:t>
        <a:bodyPr/>
        <a:lstStyle/>
        <a:p>
          <a:endParaRPr lang="en-US"/>
        </a:p>
      </dgm:t>
    </dgm:pt>
    <dgm:pt modelId="{01F3DA79-658A-45D6-A0BF-89F63820C887}">
      <dgm:prSet custT="1"/>
      <dgm:spPr>
        <a:ln>
          <a:solidFill>
            <a:srgbClr val="002060"/>
          </a:solidFill>
        </a:ln>
      </dgm:spPr>
      <dgm:t>
        <a:bodyPr/>
        <a:lstStyle/>
        <a:p>
          <a:r>
            <a:rPr lang="en-US" sz="2000" dirty="0"/>
            <a:t>A positive school ethos and culture (sometimes described in research as ‘climate’) is essential to developing good relationships and positive </a:t>
          </a:r>
          <a:r>
            <a:rPr lang="en-US" sz="2000" dirty="0" err="1"/>
            <a:t>behaviour</a:t>
          </a:r>
          <a:r>
            <a:rPr lang="en-US" sz="2000" dirty="0"/>
            <a:t> in the classroom, playground and wider community.</a:t>
          </a:r>
        </a:p>
      </dgm:t>
    </dgm:pt>
    <dgm:pt modelId="{80225113-F4C5-48AA-B667-6C482D6A6A8B}" type="parTrans" cxnId="{682BE623-17AF-4A4E-B0C9-CEA7B06C8F5B}">
      <dgm:prSet/>
      <dgm:spPr/>
      <dgm:t>
        <a:bodyPr/>
        <a:lstStyle/>
        <a:p>
          <a:endParaRPr lang="en-US"/>
        </a:p>
      </dgm:t>
    </dgm:pt>
    <dgm:pt modelId="{1F9C1594-EF36-4C33-89E8-D188EEC2AA58}" type="sibTrans" cxnId="{682BE623-17AF-4A4E-B0C9-CEA7B06C8F5B}">
      <dgm:prSet/>
      <dgm:spPr/>
      <dgm:t>
        <a:bodyPr/>
        <a:lstStyle/>
        <a:p>
          <a:endParaRPr lang="en-US"/>
        </a:p>
      </dgm:t>
    </dgm:pt>
    <dgm:pt modelId="{9674702C-A9A9-43BB-939E-178C324E1341}">
      <dgm:prSet custT="1"/>
      <dgm:spPr>
        <a:ln>
          <a:solidFill>
            <a:srgbClr val="002060"/>
          </a:solidFill>
        </a:ln>
      </dgm:spPr>
      <dgm:t>
        <a:bodyPr/>
        <a:lstStyle/>
        <a:p>
          <a:r>
            <a:rPr lang="en-US" sz="2000" dirty="0"/>
            <a:t>Research also indicates that schools, where attainment is higher than expected for their catchment area, demonstrate positive relationships throughout the school community and that children and young people are involved meaningfully in decisions which affect them at all levels of the school. </a:t>
          </a:r>
        </a:p>
      </dgm:t>
    </dgm:pt>
    <dgm:pt modelId="{2DB67D1F-1F27-4880-94A2-EE3F237886D9}" type="parTrans" cxnId="{901A3373-754B-45B0-AF1B-857092E5309B}">
      <dgm:prSet/>
      <dgm:spPr/>
      <dgm:t>
        <a:bodyPr/>
        <a:lstStyle/>
        <a:p>
          <a:endParaRPr lang="en-US"/>
        </a:p>
      </dgm:t>
    </dgm:pt>
    <dgm:pt modelId="{2BBA7710-98C9-4971-86B5-D3127AC8E158}" type="sibTrans" cxnId="{901A3373-754B-45B0-AF1B-857092E5309B}">
      <dgm:prSet/>
      <dgm:spPr/>
      <dgm:t>
        <a:bodyPr/>
        <a:lstStyle/>
        <a:p>
          <a:endParaRPr lang="en-US"/>
        </a:p>
      </dgm:t>
    </dgm:pt>
    <dgm:pt modelId="{8F3504B8-61BC-45DA-B2EA-B67C62E743DF}" type="pres">
      <dgm:prSet presAssocID="{E8607376-95CB-4E64-A278-D2E682A828DA}" presName="hierChild1" presStyleCnt="0">
        <dgm:presLayoutVars>
          <dgm:chPref val="1"/>
          <dgm:dir/>
          <dgm:animOne val="branch"/>
          <dgm:animLvl val="lvl"/>
          <dgm:resizeHandles/>
        </dgm:presLayoutVars>
      </dgm:prSet>
      <dgm:spPr/>
    </dgm:pt>
    <dgm:pt modelId="{9DA6660E-85E1-42FB-8112-57B77C5D6364}" type="pres">
      <dgm:prSet presAssocID="{090B6649-8738-4CE2-9769-64105C2D2FD7}" presName="hierRoot1" presStyleCnt="0"/>
      <dgm:spPr/>
    </dgm:pt>
    <dgm:pt modelId="{428F6584-F67C-4D97-9002-53EA2E81441C}" type="pres">
      <dgm:prSet presAssocID="{090B6649-8738-4CE2-9769-64105C2D2FD7}" presName="composite" presStyleCnt="0"/>
      <dgm:spPr/>
    </dgm:pt>
    <dgm:pt modelId="{579DAA49-C749-4DD9-8A29-9B98D8BFE7C6}" type="pres">
      <dgm:prSet presAssocID="{090B6649-8738-4CE2-9769-64105C2D2FD7}" presName="background" presStyleLbl="node0" presStyleIdx="0" presStyleCnt="3"/>
      <dgm:spPr>
        <a:solidFill>
          <a:srgbClr val="92D050"/>
        </a:solidFill>
      </dgm:spPr>
    </dgm:pt>
    <dgm:pt modelId="{25DAD14C-0116-4856-931F-C03DA96B33C5}" type="pres">
      <dgm:prSet presAssocID="{090B6649-8738-4CE2-9769-64105C2D2FD7}" presName="text" presStyleLbl="fgAcc0" presStyleIdx="0" presStyleCnt="3" custScaleX="108897" custScaleY="127061">
        <dgm:presLayoutVars>
          <dgm:chPref val="3"/>
        </dgm:presLayoutVars>
      </dgm:prSet>
      <dgm:spPr/>
    </dgm:pt>
    <dgm:pt modelId="{D7C32EE9-879A-4F5E-9558-99CE4FBA285E}" type="pres">
      <dgm:prSet presAssocID="{090B6649-8738-4CE2-9769-64105C2D2FD7}" presName="hierChild2" presStyleCnt="0"/>
      <dgm:spPr/>
    </dgm:pt>
    <dgm:pt modelId="{E80A9E3E-0894-4946-999B-59930AA89634}" type="pres">
      <dgm:prSet presAssocID="{01F3DA79-658A-45D6-A0BF-89F63820C887}" presName="hierRoot1" presStyleCnt="0"/>
      <dgm:spPr/>
    </dgm:pt>
    <dgm:pt modelId="{9D032D44-8517-4D86-99AB-038E581347FC}" type="pres">
      <dgm:prSet presAssocID="{01F3DA79-658A-45D6-A0BF-89F63820C887}" presName="composite" presStyleCnt="0"/>
      <dgm:spPr/>
    </dgm:pt>
    <dgm:pt modelId="{DC344482-0793-4203-A3BE-93ADC38711B1}" type="pres">
      <dgm:prSet presAssocID="{01F3DA79-658A-45D6-A0BF-89F63820C887}" presName="background" presStyleLbl="node0" presStyleIdx="1" presStyleCnt="3"/>
      <dgm:spPr>
        <a:solidFill>
          <a:srgbClr val="92D050"/>
        </a:solidFill>
      </dgm:spPr>
    </dgm:pt>
    <dgm:pt modelId="{CE9270E7-3B4B-48A2-996D-7F6B6124D01E}" type="pres">
      <dgm:prSet presAssocID="{01F3DA79-658A-45D6-A0BF-89F63820C887}" presName="text" presStyleLbl="fgAcc0" presStyleIdx="1" presStyleCnt="3" custScaleX="109382" custScaleY="165205">
        <dgm:presLayoutVars>
          <dgm:chPref val="3"/>
        </dgm:presLayoutVars>
      </dgm:prSet>
      <dgm:spPr/>
    </dgm:pt>
    <dgm:pt modelId="{D9C08F66-85DD-4376-B0B4-C63CC12419D0}" type="pres">
      <dgm:prSet presAssocID="{01F3DA79-658A-45D6-A0BF-89F63820C887}" presName="hierChild2" presStyleCnt="0"/>
      <dgm:spPr/>
    </dgm:pt>
    <dgm:pt modelId="{B3810A27-E56C-4FB5-B021-C10A44BFFDE7}" type="pres">
      <dgm:prSet presAssocID="{9674702C-A9A9-43BB-939E-178C324E1341}" presName="hierRoot1" presStyleCnt="0"/>
      <dgm:spPr/>
    </dgm:pt>
    <dgm:pt modelId="{EC1A73B4-FB5B-4108-A890-D38616416FB3}" type="pres">
      <dgm:prSet presAssocID="{9674702C-A9A9-43BB-939E-178C324E1341}" presName="composite" presStyleCnt="0"/>
      <dgm:spPr/>
    </dgm:pt>
    <dgm:pt modelId="{3A1B61EA-E629-4936-AFC0-1D2EFD5BA4E6}" type="pres">
      <dgm:prSet presAssocID="{9674702C-A9A9-43BB-939E-178C324E1341}" presName="background" presStyleLbl="node0" presStyleIdx="2" presStyleCnt="3"/>
      <dgm:spPr>
        <a:solidFill>
          <a:srgbClr val="92D050"/>
        </a:solidFill>
      </dgm:spPr>
    </dgm:pt>
    <dgm:pt modelId="{B73DFF40-38CD-422F-87F6-94FD875A9780}" type="pres">
      <dgm:prSet presAssocID="{9674702C-A9A9-43BB-939E-178C324E1341}" presName="text" presStyleLbl="fgAcc0" presStyleIdx="2" presStyleCnt="3" custScaleX="117322" custScaleY="213790">
        <dgm:presLayoutVars>
          <dgm:chPref val="3"/>
        </dgm:presLayoutVars>
      </dgm:prSet>
      <dgm:spPr/>
    </dgm:pt>
    <dgm:pt modelId="{8E111D5E-FC6A-42F7-A016-CD4CF9742476}" type="pres">
      <dgm:prSet presAssocID="{9674702C-A9A9-43BB-939E-178C324E1341}" presName="hierChild2" presStyleCnt="0"/>
      <dgm:spPr/>
    </dgm:pt>
  </dgm:ptLst>
  <dgm:cxnLst>
    <dgm:cxn modelId="{27785717-3943-4B8D-A3F5-EC194914E33C}" type="presOf" srcId="{E8607376-95CB-4E64-A278-D2E682A828DA}" destId="{8F3504B8-61BC-45DA-B2EA-B67C62E743DF}" srcOrd="0" destOrd="0" presId="urn:microsoft.com/office/officeart/2005/8/layout/hierarchy1"/>
    <dgm:cxn modelId="{682BE623-17AF-4A4E-B0C9-CEA7B06C8F5B}" srcId="{E8607376-95CB-4E64-A278-D2E682A828DA}" destId="{01F3DA79-658A-45D6-A0BF-89F63820C887}" srcOrd="1" destOrd="0" parTransId="{80225113-F4C5-48AA-B667-6C482D6A6A8B}" sibTransId="{1F9C1594-EF36-4C33-89E8-D188EEC2AA58}"/>
    <dgm:cxn modelId="{92AEF924-6E53-4F80-8F33-5087B62DA3A2}" type="presOf" srcId="{090B6649-8738-4CE2-9769-64105C2D2FD7}" destId="{25DAD14C-0116-4856-931F-C03DA96B33C5}" srcOrd="0" destOrd="0" presId="urn:microsoft.com/office/officeart/2005/8/layout/hierarchy1"/>
    <dgm:cxn modelId="{901A3373-754B-45B0-AF1B-857092E5309B}" srcId="{E8607376-95CB-4E64-A278-D2E682A828DA}" destId="{9674702C-A9A9-43BB-939E-178C324E1341}" srcOrd="2" destOrd="0" parTransId="{2DB67D1F-1F27-4880-94A2-EE3F237886D9}" sibTransId="{2BBA7710-98C9-4971-86B5-D3127AC8E158}"/>
    <dgm:cxn modelId="{AC21A857-FB27-46E8-890B-55A4C739D3A1}" srcId="{E8607376-95CB-4E64-A278-D2E682A828DA}" destId="{090B6649-8738-4CE2-9769-64105C2D2FD7}" srcOrd="0" destOrd="0" parTransId="{EED0B5C7-699E-4893-BDDB-2B85CE90330A}" sibTransId="{C38FFC98-9477-4C42-998F-E86D489E9F66}"/>
    <dgm:cxn modelId="{6D3DF87C-7618-476E-842E-A8252975F40B}" type="presOf" srcId="{9674702C-A9A9-43BB-939E-178C324E1341}" destId="{B73DFF40-38CD-422F-87F6-94FD875A9780}" srcOrd="0" destOrd="0" presId="urn:microsoft.com/office/officeart/2005/8/layout/hierarchy1"/>
    <dgm:cxn modelId="{99F051CB-FC16-4115-95E4-A0213FFEC888}" type="presOf" srcId="{01F3DA79-658A-45D6-A0BF-89F63820C887}" destId="{CE9270E7-3B4B-48A2-996D-7F6B6124D01E}" srcOrd="0" destOrd="0" presId="urn:microsoft.com/office/officeart/2005/8/layout/hierarchy1"/>
    <dgm:cxn modelId="{DD266925-7A13-4ABC-B3EF-97859F8806BE}" type="presParOf" srcId="{8F3504B8-61BC-45DA-B2EA-B67C62E743DF}" destId="{9DA6660E-85E1-42FB-8112-57B77C5D6364}" srcOrd="0" destOrd="0" presId="urn:microsoft.com/office/officeart/2005/8/layout/hierarchy1"/>
    <dgm:cxn modelId="{D833E94B-EE39-482D-97F7-88F202D9B8D5}" type="presParOf" srcId="{9DA6660E-85E1-42FB-8112-57B77C5D6364}" destId="{428F6584-F67C-4D97-9002-53EA2E81441C}" srcOrd="0" destOrd="0" presId="urn:microsoft.com/office/officeart/2005/8/layout/hierarchy1"/>
    <dgm:cxn modelId="{5E9552DF-57A0-4BF6-8CE2-F8F89DD72009}" type="presParOf" srcId="{428F6584-F67C-4D97-9002-53EA2E81441C}" destId="{579DAA49-C749-4DD9-8A29-9B98D8BFE7C6}" srcOrd="0" destOrd="0" presId="urn:microsoft.com/office/officeart/2005/8/layout/hierarchy1"/>
    <dgm:cxn modelId="{14920A91-8A3F-45B7-A767-9744B3D52B1F}" type="presParOf" srcId="{428F6584-F67C-4D97-9002-53EA2E81441C}" destId="{25DAD14C-0116-4856-931F-C03DA96B33C5}" srcOrd="1" destOrd="0" presId="urn:microsoft.com/office/officeart/2005/8/layout/hierarchy1"/>
    <dgm:cxn modelId="{1B429E90-4200-4A55-AE39-5AE7130FDD2C}" type="presParOf" srcId="{9DA6660E-85E1-42FB-8112-57B77C5D6364}" destId="{D7C32EE9-879A-4F5E-9558-99CE4FBA285E}" srcOrd="1" destOrd="0" presId="urn:microsoft.com/office/officeart/2005/8/layout/hierarchy1"/>
    <dgm:cxn modelId="{F179744A-A5F6-43E5-AD61-D34CF4964FD5}" type="presParOf" srcId="{8F3504B8-61BC-45DA-B2EA-B67C62E743DF}" destId="{E80A9E3E-0894-4946-999B-59930AA89634}" srcOrd="1" destOrd="0" presId="urn:microsoft.com/office/officeart/2005/8/layout/hierarchy1"/>
    <dgm:cxn modelId="{974474BF-FFE1-4A4E-96F8-5C364FA64156}" type="presParOf" srcId="{E80A9E3E-0894-4946-999B-59930AA89634}" destId="{9D032D44-8517-4D86-99AB-038E581347FC}" srcOrd="0" destOrd="0" presId="urn:microsoft.com/office/officeart/2005/8/layout/hierarchy1"/>
    <dgm:cxn modelId="{AD9F7DD5-CF4C-4CD9-B7DB-7E1F5E6CC11B}" type="presParOf" srcId="{9D032D44-8517-4D86-99AB-038E581347FC}" destId="{DC344482-0793-4203-A3BE-93ADC38711B1}" srcOrd="0" destOrd="0" presId="urn:microsoft.com/office/officeart/2005/8/layout/hierarchy1"/>
    <dgm:cxn modelId="{D8520F36-FA88-4C32-B67C-25B23BBDDE88}" type="presParOf" srcId="{9D032D44-8517-4D86-99AB-038E581347FC}" destId="{CE9270E7-3B4B-48A2-996D-7F6B6124D01E}" srcOrd="1" destOrd="0" presId="urn:microsoft.com/office/officeart/2005/8/layout/hierarchy1"/>
    <dgm:cxn modelId="{1D0F6B6B-FB59-4B24-A0EE-6BB32187BD4F}" type="presParOf" srcId="{E80A9E3E-0894-4946-999B-59930AA89634}" destId="{D9C08F66-85DD-4376-B0B4-C63CC12419D0}" srcOrd="1" destOrd="0" presId="urn:microsoft.com/office/officeart/2005/8/layout/hierarchy1"/>
    <dgm:cxn modelId="{3C2CB300-3504-44AD-81E1-BD8F529867A1}" type="presParOf" srcId="{8F3504B8-61BC-45DA-B2EA-B67C62E743DF}" destId="{B3810A27-E56C-4FB5-B021-C10A44BFFDE7}" srcOrd="2" destOrd="0" presId="urn:microsoft.com/office/officeart/2005/8/layout/hierarchy1"/>
    <dgm:cxn modelId="{A1B891B9-8ACA-46E7-AA38-6240C2A6117E}" type="presParOf" srcId="{B3810A27-E56C-4FB5-B021-C10A44BFFDE7}" destId="{EC1A73B4-FB5B-4108-A890-D38616416FB3}" srcOrd="0" destOrd="0" presId="urn:microsoft.com/office/officeart/2005/8/layout/hierarchy1"/>
    <dgm:cxn modelId="{1783FC6E-B7DD-4B98-9998-1E1EA7961D26}" type="presParOf" srcId="{EC1A73B4-FB5B-4108-A890-D38616416FB3}" destId="{3A1B61EA-E629-4936-AFC0-1D2EFD5BA4E6}" srcOrd="0" destOrd="0" presId="urn:microsoft.com/office/officeart/2005/8/layout/hierarchy1"/>
    <dgm:cxn modelId="{FCE6CC0A-033B-4859-9F4E-686F6A0D46A4}" type="presParOf" srcId="{EC1A73B4-FB5B-4108-A890-D38616416FB3}" destId="{B73DFF40-38CD-422F-87F6-94FD875A9780}" srcOrd="1" destOrd="0" presId="urn:microsoft.com/office/officeart/2005/8/layout/hierarchy1"/>
    <dgm:cxn modelId="{616C0F63-75FD-4405-A044-1FAA8B11B61D}" type="presParOf" srcId="{B3810A27-E56C-4FB5-B021-C10A44BFFDE7}" destId="{8E111D5E-FC6A-42F7-A016-CD4CF974247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07376-95CB-4E64-A278-D2E682A828D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90B6649-8738-4CE2-9769-64105C2D2FD7}">
      <dgm:prSet custT="1"/>
      <dgm:spPr>
        <a:ln>
          <a:solidFill>
            <a:srgbClr val="002060"/>
          </a:solidFill>
        </a:ln>
      </dgm:spPr>
      <dgm:t>
        <a:bodyPr/>
        <a:lstStyle/>
        <a:p>
          <a:r>
            <a:rPr lang="en-US" sz="2800" b="1" dirty="0"/>
            <a:t>Caring2</a:t>
          </a:r>
        </a:p>
        <a:p>
          <a:r>
            <a:rPr lang="en-US" sz="2800" b="1" dirty="0"/>
            <a:t>Learn</a:t>
          </a:r>
        </a:p>
        <a:p>
          <a:r>
            <a:rPr lang="en-US" sz="2000" b="0" dirty="0"/>
            <a:t>Training</a:t>
          </a:r>
        </a:p>
        <a:p>
          <a:r>
            <a:rPr lang="en-US" sz="2000" b="0" dirty="0"/>
            <a:t>Auditing Provision </a:t>
          </a:r>
        </a:p>
        <a:p>
          <a:r>
            <a:rPr lang="en-US" sz="2000" b="0" dirty="0"/>
            <a:t>Awards</a:t>
          </a:r>
        </a:p>
      </dgm:t>
    </dgm:pt>
    <dgm:pt modelId="{EED0B5C7-699E-4893-BDDB-2B85CE90330A}" type="parTrans" cxnId="{AC21A857-FB27-46E8-890B-55A4C739D3A1}">
      <dgm:prSet/>
      <dgm:spPr/>
      <dgm:t>
        <a:bodyPr/>
        <a:lstStyle/>
        <a:p>
          <a:endParaRPr lang="en-US"/>
        </a:p>
      </dgm:t>
    </dgm:pt>
    <dgm:pt modelId="{C38FFC98-9477-4C42-998F-E86D489E9F66}" type="sibTrans" cxnId="{AC21A857-FB27-46E8-890B-55A4C739D3A1}">
      <dgm:prSet/>
      <dgm:spPr/>
      <dgm:t>
        <a:bodyPr/>
        <a:lstStyle/>
        <a:p>
          <a:endParaRPr lang="en-US"/>
        </a:p>
      </dgm:t>
    </dgm:pt>
    <dgm:pt modelId="{01F3DA79-658A-45D6-A0BF-89F63820C887}">
      <dgm:prSet custT="1"/>
      <dgm:spPr>
        <a:ln>
          <a:solidFill>
            <a:srgbClr val="002060"/>
          </a:solidFill>
        </a:ln>
      </dgm:spPr>
      <dgm:t>
        <a:bodyPr/>
        <a:lstStyle/>
        <a:p>
          <a:r>
            <a:rPr lang="en-US" sz="3200" b="1" dirty="0"/>
            <a:t>BOSS</a:t>
          </a:r>
        </a:p>
        <a:p>
          <a:r>
            <a:rPr lang="en-US" sz="2400" dirty="0"/>
            <a:t>Training</a:t>
          </a:r>
          <a:r>
            <a:rPr lang="en-US" sz="2400" baseline="0" dirty="0"/>
            <a:t> </a:t>
          </a:r>
        </a:p>
        <a:p>
          <a:r>
            <a:rPr lang="en-US" sz="2400" baseline="0" dirty="0"/>
            <a:t>Support and advice</a:t>
          </a:r>
          <a:endParaRPr lang="en-US" sz="2400" dirty="0"/>
        </a:p>
      </dgm:t>
    </dgm:pt>
    <dgm:pt modelId="{80225113-F4C5-48AA-B667-6C482D6A6A8B}" type="parTrans" cxnId="{682BE623-17AF-4A4E-B0C9-CEA7B06C8F5B}">
      <dgm:prSet/>
      <dgm:spPr/>
      <dgm:t>
        <a:bodyPr/>
        <a:lstStyle/>
        <a:p>
          <a:endParaRPr lang="en-US"/>
        </a:p>
      </dgm:t>
    </dgm:pt>
    <dgm:pt modelId="{1F9C1594-EF36-4C33-89E8-D188EEC2AA58}" type="sibTrans" cxnId="{682BE623-17AF-4A4E-B0C9-CEA7B06C8F5B}">
      <dgm:prSet/>
      <dgm:spPr/>
      <dgm:t>
        <a:bodyPr/>
        <a:lstStyle/>
        <a:p>
          <a:endParaRPr lang="en-US"/>
        </a:p>
      </dgm:t>
    </dgm:pt>
    <dgm:pt modelId="{9674702C-A9A9-43BB-939E-178C324E1341}">
      <dgm:prSet custT="1"/>
      <dgm:spPr>
        <a:ln>
          <a:solidFill>
            <a:srgbClr val="002060"/>
          </a:solidFill>
        </a:ln>
      </dgm:spPr>
      <dgm:t>
        <a:bodyPr/>
        <a:lstStyle/>
        <a:p>
          <a:r>
            <a:rPr lang="en-US" sz="2800" b="1" dirty="0"/>
            <a:t>PRT</a:t>
          </a:r>
        </a:p>
        <a:p>
          <a:r>
            <a:rPr lang="en-US" sz="2000" dirty="0"/>
            <a:t>Support</a:t>
          </a:r>
        </a:p>
        <a:p>
          <a:r>
            <a:rPr lang="en-US" sz="2000" dirty="0" err="1"/>
            <a:t>Behaviour</a:t>
          </a:r>
          <a:r>
            <a:rPr lang="en-US" sz="2000" baseline="0" dirty="0"/>
            <a:t> Ladder</a:t>
          </a:r>
        </a:p>
        <a:p>
          <a:r>
            <a:rPr lang="en-US" sz="2000" baseline="0" dirty="0"/>
            <a:t>Intervention Placements</a:t>
          </a:r>
        </a:p>
        <a:p>
          <a:r>
            <a:rPr lang="en-US" sz="2000" baseline="0" dirty="0"/>
            <a:t>EBSA Pathway</a:t>
          </a:r>
        </a:p>
        <a:p>
          <a:r>
            <a:rPr lang="en-US" sz="2000" baseline="0" dirty="0"/>
            <a:t>Funding for PSP Support</a:t>
          </a:r>
          <a:endParaRPr lang="en-US" sz="2000" dirty="0"/>
        </a:p>
      </dgm:t>
    </dgm:pt>
    <dgm:pt modelId="{2DB67D1F-1F27-4880-94A2-EE3F237886D9}" type="parTrans" cxnId="{901A3373-754B-45B0-AF1B-857092E5309B}">
      <dgm:prSet/>
      <dgm:spPr/>
      <dgm:t>
        <a:bodyPr/>
        <a:lstStyle/>
        <a:p>
          <a:endParaRPr lang="en-US"/>
        </a:p>
      </dgm:t>
    </dgm:pt>
    <dgm:pt modelId="{2BBA7710-98C9-4971-86B5-D3127AC8E158}" type="sibTrans" cxnId="{901A3373-754B-45B0-AF1B-857092E5309B}">
      <dgm:prSet/>
      <dgm:spPr/>
      <dgm:t>
        <a:bodyPr/>
        <a:lstStyle/>
        <a:p>
          <a:endParaRPr lang="en-US"/>
        </a:p>
      </dgm:t>
    </dgm:pt>
    <dgm:pt modelId="{1D309FD3-7DBA-4CB8-A7CD-E081587D08AA}">
      <dgm:prSet custT="1"/>
      <dgm:spPr>
        <a:ln>
          <a:solidFill>
            <a:srgbClr val="002060"/>
          </a:solidFill>
        </a:ln>
      </dgm:spPr>
      <dgm:t>
        <a:bodyPr/>
        <a:lstStyle/>
        <a:p>
          <a:r>
            <a:rPr lang="en-US" sz="2800" b="1" dirty="0"/>
            <a:t>ASK </a:t>
          </a:r>
          <a:r>
            <a:rPr lang="en-US" sz="2800" b="1" dirty="0" err="1"/>
            <a:t>Sall</a:t>
          </a:r>
          <a:endParaRPr lang="en-US" sz="2800" b="1" dirty="0"/>
        </a:p>
        <a:p>
          <a:r>
            <a:rPr lang="en-US" sz="2000" b="0" dirty="0"/>
            <a:t>Signposting</a:t>
          </a:r>
        </a:p>
        <a:p>
          <a:r>
            <a:rPr lang="en-US" sz="2000" b="0" dirty="0"/>
            <a:t>Advice</a:t>
          </a:r>
        </a:p>
        <a:p>
          <a:r>
            <a:rPr lang="en-US" sz="2000" b="0" dirty="0"/>
            <a:t>EP referral</a:t>
          </a:r>
        </a:p>
      </dgm:t>
    </dgm:pt>
    <dgm:pt modelId="{53820B9D-07BC-4765-AF5D-F7AE3514EAFB}" type="parTrans" cxnId="{8849578D-3A0A-4EAD-8E05-E72E3F707D65}">
      <dgm:prSet/>
      <dgm:spPr/>
      <dgm:t>
        <a:bodyPr/>
        <a:lstStyle/>
        <a:p>
          <a:endParaRPr lang="en-GB"/>
        </a:p>
      </dgm:t>
    </dgm:pt>
    <dgm:pt modelId="{0024664B-3FC9-4458-9EC2-DB0AE8781984}" type="sibTrans" cxnId="{8849578D-3A0A-4EAD-8E05-E72E3F707D65}">
      <dgm:prSet/>
      <dgm:spPr/>
      <dgm:t>
        <a:bodyPr/>
        <a:lstStyle/>
        <a:p>
          <a:endParaRPr lang="en-GB"/>
        </a:p>
      </dgm:t>
    </dgm:pt>
    <dgm:pt modelId="{26A726A7-DE87-44AA-8622-93F5468CE3A1}">
      <dgm:prSet custT="1"/>
      <dgm:spPr>
        <a:ln>
          <a:solidFill>
            <a:srgbClr val="002060"/>
          </a:solidFill>
        </a:ln>
      </dgm:spPr>
      <dgm:t>
        <a:bodyPr/>
        <a:lstStyle/>
        <a:p>
          <a:r>
            <a:rPr lang="en-US" sz="2400" b="1" dirty="0"/>
            <a:t>TWTT</a:t>
          </a:r>
        </a:p>
        <a:p>
          <a:r>
            <a:rPr lang="en-US" sz="2300" b="0" dirty="0"/>
            <a:t>Support and advice</a:t>
          </a:r>
        </a:p>
        <a:p>
          <a:r>
            <a:rPr lang="en-US" sz="2300" b="0" dirty="0"/>
            <a:t>Training</a:t>
          </a:r>
        </a:p>
      </dgm:t>
    </dgm:pt>
    <dgm:pt modelId="{C692B551-351D-46E4-8301-0299C7F33D74}" type="parTrans" cxnId="{2DF349EA-EBB1-4DCC-97FD-1745F5D4AA79}">
      <dgm:prSet/>
      <dgm:spPr/>
      <dgm:t>
        <a:bodyPr/>
        <a:lstStyle/>
        <a:p>
          <a:endParaRPr lang="en-GB"/>
        </a:p>
      </dgm:t>
    </dgm:pt>
    <dgm:pt modelId="{0C06FFD4-77C9-429F-BC61-4DDBF90F8B62}" type="sibTrans" cxnId="{2DF349EA-EBB1-4DCC-97FD-1745F5D4AA79}">
      <dgm:prSet/>
      <dgm:spPr/>
      <dgm:t>
        <a:bodyPr/>
        <a:lstStyle/>
        <a:p>
          <a:endParaRPr lang="en-GB"/>
        </a:p>
      </dgm:t>
    </dgm:pt>
    <dgm:pt modelId="{8F3504B8-61BC-45DA-B2EA-B67C62E743DF}" type="pres">
      <dgm:prSet presAssocID="{E8607376-95CB-4E64-A278-D2E682A828DA}" presName="hierChild1" presStyleCnt="0">
        <dgm:presLayoutVars>
          <dgm:chPref val="1"/>
          <dgm:dir/>
          <dgm:animOne val="branch"/>
          <dgm:animLvl val="lvl"/>
          <dgm:resizeHandles/>
        </dgm:presLayoutVars>
      </dgm:prSet>
      <dgm:spPr/>
    </dgm:pt>
    <dgm:pt modelId="{9DA6660E-85E1-42FB-8112-57B77C5D6364}" type="pres">
      <dgm:prSet presAssocID="{090B6649-8738-4CE2-9769-64105C2D2FD7}" presName="hierRoot1" presStyleCnt="0"/>
      <dgm:spPr/>
    </dgm:pt>
    <dgm:pt modelId="{428F6584-F67C-4D97-9002-53EA2E81441C}" type="pres">
      <dgm:prSet presAssocID="{090B6649-8738-4CE2-9769-64105C2D2FD7}" presName="composite" presStyleCnt="0"/>
      <dgm:spPr/>
    </dgm:pt>
    <dgm:pt modelId="{579DAA49-C749-4DD9-8A29-9B98D8BFE7C6}" type="pres">
      <dgm:prSet presAssocID="{090B6649-8738-4CE2-9769-64105C2D2FD7}" presName="background" presStyleLbl="node0" presStyleIdx="0" presStyleCnt="5"/>
      <dgm:spPr>
        <a:solidFill>
          <a:srgbClr val="92D050"/>
        </a:solidFill>
      </dgm:spPr>
    </dgm:pt>
    <dgm:pt modelId="{25DAD14C-0116-4856-931F-C03DA96B33C5}" type="pres">
      <dgm:prSet presAssocID="{090B6649-8738-4CE2-9769-64105C2D2FD7}" presName="text" presStyleLbl="fgAcc0" presStyleIdx="0" presStyleCnt="5" custScaleX="107953" custScaleY="262838" custLinFactX="29671" custLinFactNeighborX="100000" custLinFactNeighborY="-1452">
        <dgm:presLayoutVars>
          <dgm:chPref val="3"/>
        </dgm:presLayoutVars>
      </dgm:prSet>
      <dgm:spPr/>
    </dgm:pt>
    <dgm:pt modelId="{D7C32EE9-879A-4F5E-9558-99CE4FBA285E}" type="pres">
      <dgm:prSet presAssocID="{090B6649-8738-4CE2-9769-64105C2D2FD7}" presName="hierChild2" presStyleCnt="0"/>
      <dgm:spPr/>
    </dgm:pt>
    <dgm:pt modelId="{E80A9E3E-0894-4946-999B-59930AA89634}" type="pres">
      <dgm:prSet presAssocID="{01F3DA79-658A-45D6-A0BF-89F63820C887}" presName="hierRoot1" presStyleCnt="0"/>
      <dgm:spPr/>
    </dgm:pt>
    <dgm:pt modelId="{9D032D44-8517-4D86-99AB-038E581347FC}" type="pres">
      <dgm:prSet presAssocID="{01F3DA79-658A-45D6-A0BF-89F63820C887}" presName="composite" presStyleCnt="0"/>
      <dgm:spPr/>
    </dgm:pt>
    <dgm:pt modelId="{DC344482-0793-4203-A3BE-93ADC38711B1}" type="pres">
      <dgm:prSet presAssocID="{01F3DA79-658A-45D6-A0BF-89F63820C887}" presName="background" presStyleLbl="node0" presStyleIdx="1" presStyleCnt="5"/>
      <dgm:spPr>
        <a:solidFill>
          <a:srgbClr val="92D050"/>
        </a:solidFill>
      </dgm:spPr>
    </dgm:pt>
    <dgm:pt modelId="{CE9270E7-3B4B-48A2-996D-7F6B6124D01E}" type="pres">
      <dgm:prSet presAssocID="{01F3DA79-658A-45D6-A0BF-89F63820C887}" presName="text" presStyleLbl="fgAcc0" presStyleIdx="1" presStyleCnt="5" custScaleX="91383" custScaleY="234577" custLinFactX="27386" custLinFactNeighborX="100000" custLinFactNeighborY="-2865">
        <dgm:presLayoutVars>
          <dgm:chPref val="3"/>
        </dgm:presLayoutVars>
      </dgm:prSet>
      <dgm:spPr/>
    </dgm:pt>
    <dgm:pt modelId="{D9C08F66-85DD-4376-B0B4-C63CC12419D0}" type="pres">
      <dgm:prSet presAssocID="{01F3DA79-658A-45D6-A0BF-89F63820C887}" presName="hierChild2" presStyleCnt="0"/>
      <dgm:spPr/>
    </dgm:pt>
    <dgm:pt modelId="{B3810A27-E56C-4FB5-B021-C10A44BFFDE7}" type="pres">
      <dgm:prSet presAssocID="{9674702C-A9A9-43BB-939E-178C324E1341}" presName="hierRoot1" presStyleCnt="0"/>
      <dgm:spPr/>
    </dgm:pt>
    <dgm:pt modelId="{EC1A73B4-FB5B-4108-A890-D38616416FB3}" type="pres">
      <dgm:prSet presAssocID="{9674702C-A9A9-43BB-939E-178C324E1341}" presName="composite" presStyleCnt="0"/>
      <dgm:spPr/>
    </dgm:pt>
    <dgm:pt modelId="{3A1B61EA-E629-4936-AFC0-1D2EFD5BA4E6}" type="pres">
      <dgm:prSet presAssocID="{9674702C-A9A9-43BB-939E-178C324E1341}" presName="background" presStyleLbl="node0" presStyleIdx="2" presStyleCnt="5"/>
      <dgm:spPr>
        <a:solidFill>
          <a:srgbClr val="92D050"/>
        </a:solidFill>
      </dgm:spPr>
    </dgm:pt>
    <dgm:pt modelId="{B73DFF40-38CD-422F-87F6-94FD875A9780}" type="pres">
      <dgm:prSet presAssocID="{9674702C-A9A9-43BB-939E-178C324E1341}" presName="text" presStyleLbl="fgAcc0" presStyleIdx="2" presStyleCnt="5" custScaleX="122167" custScaleY="297921" custLinFactX="-100000" custLinFactNeighborX="-162976" custLinFactNeighborY="-470">
        <dgm:presLayoutVars>
          <dgm:chPref val="3"/>
        </dgm:presLayoutVars>
      </dgm:prSet>
      <dgm:spPr/>
    </dgm:pt>
    <dgm:pt modelId="{8E111D5E-FC6A-42F7-A016-CD4CF9742476}" type="pres">
      <dgm:prSet presAssocID="{9674702C-A9A9-43BB-939E-178C324E1341}" presName="hierChild2" presStyleCnt="0"/>
      <dgm:spPr/>
    </dgm:pt>
    <dgm:pt modelId="{C73F7CBC-1C62-4885-8927-6485AE5891C5}" type="pres">
      <dgm:prSet presAssocID="{1D309FD3-7DBA-4CB8-A7CD-E081587D08AA}" presName="hierRoot1" presStyleCnt="0"/>
      <dgm:spPr/>
    </dgm:pt>
    <dgm:pt modelId="{5350A2B1-E14F-4C04-A62D-FDD1309992EA}" type="pres">
      <dgm:prSet presAssocID="{1D309FD3-7DBA-4CB8-A7CD-E081587D08AA}" presName="composite" presStyleCnt="0"/>
      <dgm:spPr/>
    </dgm:pt>
    <dgm:pt modelId="{11AB9A60-85D8-4CEF-801F-599FBEACEA75}" type="pres">
      <dgm:prSet presAssocID="{1D309FD3-7DBA-4CB8-A7CD-E081587D08AA}" presName="background" presStyleLbl="node0" presStyleIdx="3" presStyleCnt="5"/>
      <dgm:spPr>
        <a:solidFill>
          <a:srgbClr val="92D050"/>
        </a:solidFill>
      </dgm:spPr>
    </dgm:pt>
    <dgm:pt modelId="{06C5FF67-665B-457A-A4E8-15DE497AEED7}" type="pres">
      <dgm:prSet presAssocID="{1D309FD3-7DBA-4CB8-A7CD-E081587D08AA}" presName="text" presStyleLbl="fgAcc0" presStyleIdx="3" presStyleCnt="5" custScaleX="104252" custScaleY="211546" custLinFactNeighborX="-17372" custLinFactNeighborY="-1502">
        <dgm:presLayoutVars>
          <dgm:chPref val="3"/>
        </dgm:presLayoutVars>
      </dgm:prSet>
      <dgm:spPr/>
    </dgm:pt>
    <dgm:pt modelId="{9D73866E-584E-4290-8030-01C6AE837192}" type="pres">
      <dgm:prSet presAssocID="{1D309FD3-7DBA-4CB8-A7CD-E081587D08AA}" presName="hierChild2" presStyleCnt="0"/>
      <dgm:spPr/>
    </dgm:pt>
    <dgm:pt modelId="{8B75D147-9DA8-43F2-A8AC-880B4258C81D}" type="pres">
      <dgm:prSet presAssocID="{26A726A7-DE87-44AA-8622-93F5468CE3A1}" presName="hierRoot1" presStyleCnt="0"/>
      <dgm:spPr/>
    </dgm:pt>
    <dgm:pt modelId="{1AD816AA-0236-468D-B109-33B52EE0E941}" type="pres">
      <dgm:prSet presAssocID="{26A726A7-DE87-44AA-8622-93F5468CE3A1}" presName="composite" presStyleCnt="0"/>
      <dgm:spPr/>
    </dgm:pt>
    <dgm:pt modelId="{E8DFF79C-D38D-4A23-AE81-B17D418D91E9}" type="pres">
      <dgm:prSet presAssocID="{26A726A7-DE87-44AA-8622-93F5468CE3A1}" presName="background" presStyleLbl="node0" presStyleIdx="4" presStyleCnt="5"/>
      <dgm:spPr>
        <a:solidFill>
          <a:srgbClr val="92D050"/>
        </a:solidFill>
      </dgm:spPr>
    </dgm:pt>
    <dgm:pt modelId="{72A4C15E-D7EE-470B-8FE3-79ECA4CFC9A7}" type="pres">
      <dgm:prSet presAssocID="{26A726A7-DE87-44AA-8622-93F5468CE3A1}" presName="text" presStyleLbl="fgAcc0" presStyleIdx="4" presStyleCnt="5" custScaleX="104252" custScaleY="168073" custLinFactNeighborX="-17372" custLinFactNeighborY="-1502">
        <dgm:presLayoutVars>
          <dgm:chPref val="3"/>
        </dgm:presLayoutVars>
      </dgm:prSet>
      <dgm:spPr/>
    </dgm:pt>
    <dgm:pt modelId="{8CA7363F-8398-47D5-957B-E74A679FFDF4}" type="pres">
      <dgm:prSet presAssocID="{26A726A7-DE87-44AA-8622-93F5468CE3A1}" presName="hierChild2" presStyleCnt="0"/>
      <dgm:spPr/>
    </dgm:pt>
  </dgm:ptLst>
  <dgm:cxnLst>
    <dgm:cxn modelId="{27785717-3943-4B8D-A3F5-EC194914E33C}" type="presOf" srcId="{E8607376-95CB-4E64-A278-D2E682A828DA}" destId="{8F3504B8-61BC-45DA-B2EA-B67C62E743DF}" srcOrd="0" destOrd="0" presId="urn:microsoft.com/office/officeart/2005/8/layout/hierarchy1"/>
    <dgm:cxn modelId="{682BE623-17AF-4A4E-B0C9-CEA7B06C8F5B}" srcId="{E8607376-95CB-4E64-A278-D2E682A828DA}" destId="{01F3DA79-658A-45D6-A0BF-89F63820C887}" srcOrd="1" destOrd="0" parTransId="{80225113-F4C5-48AA-B667-6C482D6A6A8B}" sibTransId="{1F9C1594-EF36-4C33-89E8-D188EEC2AA58}"/>
    <dgm:cxn modelId="{92AEF924-6E53-4F80-8F33-5087B62DA3A2}" type="presOf" srcId="{090B6649-8738-4CE2-9769-64105C2D2FD7}" destId="{25DAD14C-0116-4856-931F-C03DA96B33C5}" srcOrd="0" destOrd="0" presId="urn:microsoft.com/office/officeart/2005/8/layout/hierarchy1"/>
    <dgm:cxn modelId="{6FAA1F28-EEB3-4DB3-825C-2DAB2C3894DE}" type="presOf" srcId="{26A726A7-DE87-44AA-8622-93F5468CE3A1}" destId="{72A4C15E-D7EE-470B-8FE3-79ECA4CFC9A7}" srcOrd="0" destOrd="0" presId="urn:microsoft.com/office/officeart/2005/8/layout/hierarchy1"/>
    <dgm:cxn modelId="{901A3373-754B-45B0-AF1B-857092E5309B}" srcId="{E8607376-95CB-4E64-A278-D2E682A828DA}" destId="{9674702C-A9A9-43BB-939E-178C324E1341}" srcOrd="2" destOrd="0" parTransId="{2DB67D1F-1F27-4880-94A2-EE3F237886D9}" sibTransId="{2BBA7710-98C9-4971-86B5-D3127AC8E158}"/>
    <dgm:cxn modelId="{AC21A857-FB27-46E8-890B-55A4C739D3A1}" srcId="{E8607376-95CB-4E64-A278-D2E682A828DA}" destId="{090B6649-8738-4CE2-9769-64105C2D2FD7}" srcOrd="0" destOrd="0" parTransId="{EED0B5C7-699E-4893-BDDB-2B85CE90330A}" sibTransId="{C38FFC98-9477-4C42-998F-E86D489E9F66}"/>
    <dgm:cxn modelId="{6D3DF87C-7618-476E-842E-A8252975F40B}" type="presOf" srcId="{9674702C-A9A9-43BB-939E-178C324E1341}" destId="{B73DFF40-38CD-422F-87F6-94FD875A9780}" srcOrd="0" destOrd="0" presId="urn:microsoft.com/office/officeart/2005/8/layout/hierarchy1"/>
    <dgm:cxn modelId="{47D0697F-3A16-4E2C-97EA-C9E227B82014}" type="presOf" srcId="{1D309FD3-7DBA-4CB8-A7CD-E081587D08AA}" destId="{06C5FF67-665B-457A-A4E8-15DE497AEED7}" srcOrd="0" destOrd="0" presId="urn:microsoft.com/office/officeart/2005/8/layout/hierarchy1"/>
    <dgm:cxn modelId="{8849578D-3A0A-4EAD-8E05-E72E3F707D65}" srcId="{E8607376-95CB-4E64-A278-D2E682A828DA}" destId="{1D309FD3-7DBA-4CB8-A7CD-E081587D08AA}" srcOrd="3" destOrd="0" parTransId="{53820B9D-07BC-4765-AF5D-F7AE3514EAFB}" sibTransId="{0024664B-3FC9-4458-9EC2-DB0AE8781984}"/>
    <dgm:cxn modelId="{99F051CB-FC16-4115-95E4-A0213FFEC888}" type="presOf" srcId="{01F3DA79-658A-45D6-A0BF-89F63820C887}" destId="{CE9270E7-3B4B-48A2-996D-7F6B6124D01E}" srcOrd="0" destOrd="0" presId="urn:microsoft.com/office/officeart/2005/8/layout/hierarchy1"/>
    <dgm:cxn modelId="{2DF349EA-EBB1-4DCC-97FD-1745F5D4AA79}" srcId="{E8607376-95CB-4E64-A278-D2E682A828DA}" destId="{26A726A7-DE87-44AA-8622-93F5468CE3A1}" srcOrd="4" destOrd="0" parTransId="{C692B551-351D-46E4-8301-0299C7F33D74}" sibTransId="{0C06FFD4-77C9-429F-BC61-4DDBF90F8B62}"/>
    <dgm:cxn modelId="{DD266925-7A13-4ABC-B3EF-97859F8806BE}" type="presParOf" srcId="{8F3504B8-61BC-45DA-B2EA-B67C62E743DF}" destId="{9DA6660E-85E1-42FB-8112-57B77C5D6364}" srcOrd="0" destOrd="0" presId="urn:microsoft.com/office/officeart/2005/8/layout/hierarchy1"/>
    <dgm:cxn modelId="{D833E94B-EE39-482D-97F7-88F202D9B8D5}" type="presParOf" srcId="{9DA6660E-85E1-42FB-8112-57B77C5D6364}" destId="{428F6584-F67C-4D97-9002-53EA2E81441C}" srcOrd="0" destOrd="0" presId="urn:microsoft.com/office/officeart/2005/8/layout/hierarchy1"/>
    <dgm:cxn modelId="{5E9552DF-57A0-4BF6-8CE2-F8F89DD72009}" type="presParOf" srcId="{428F6584-F67C-4D97-9002-53EA2E81441C}" destId="{579DAA49-C749-4DD9-8A29-9B98D8BFE7C6}" srcOrd="0" destOrd="0" presId="urn:microsoft.com/office/officeart/2005/8/layout/hierarchy1"/>
    <dgm:cxn modelId="{14920A91-8A3F-45B7-A767-9744B3D52B1F}" type="presParOf" srcId="{428F6584-F67C-4D97-9002-53EA2E81441C}" destId="{25DAD14C-0116-4856-931F-C03DA96B33C5}" srcOrd="1" destOrd="0" presId="urn:microsoft.com/office/officeart/2005/8/layout/hierarchy1"/>
    <dgm:cxn modelId="{1B429E90-4200-4A55-AE39-5AE7130FDD2C}" type="presParOf" srcId="{9DA6660E-85E1-42FB-8112-57B77C5D6364}" destId="{D7C32EE9-879A-4F5E-9558-99CE4FBA285E}" srcOrd="1" destOrd="0" presId="urn:microsoft.com/office/officeart/2005/8/layout/hierarchy1"/>
    <dgm:cxn modelId="{F179744A-A5F6-43E5-AD61-D34CF4964FD5}" type="presParOf" srcId="{8F3504B8-61BC-45DA-B2EA-B67C62E743DF}" destId="{E80A9E3E-0894-4946-999B-59930AA89634}" srcOrd="1" destOrd="0" presId="urn:microsoft.com/office/officeart/2005/8/layout/hierarchy1"/>
    <dgm:cxn modelId="{974474BF-FFE1-4A4E-96F8-5C364FA64156}" type="presParOf" srcId="{E80A9E3E-0894-4946-999B-59930AA89634}" destId="{9D032D44-8517-4D86-99AB-038E581347FC}" srcOrd="0" destOrd="0" presId="urn:microsoft.com/office/officeart/2005/8/layout/hierarchy1"/>
    <dgm:cxn modelId="{AD9F7DD5-CF4C-4CD9-B7DB-7E1F5E6CC11B}" type="presParOf" srcId="{9D032D44-8517-4D86-99AB-038E581347FC}" destId="{DC344482-0793-4203-A3BE-93ADC38711B1}" srcOrd="0" destOrd="0" presId="urn:microsoft.com/office/officeart/2005/8/layout/hierarchy1"/>
    <dgm:cxn modelId="{D8520F36-FA88-4C32-B67C-25B23BBDDE88}" type="presParOf" srcId="{9D032D44-8517-4D86-99AB-038E581347FC}" destId="{CE9270E7-3B4B-48A2-996D-7F6B6124D01E}" srcOrd="1" destOrd="0" presId="urn:microsoft.com/office/officeart/2005/8/layout/hierarchy1"/>
    <dgm:cxn modelId="{1D0F6B6B-FB59-4B24-A0EE-6BB32187BD4F}" type="presParOf" srcId="{E80A9E3E-0894-4946-999B-59930AA89634}" destId="{D9C08F66-85DD-4376-B0B4-C63CC12419D0}" srcOrd="1" destOrd="0" presId="urn:microsoft.com/office/officeart/2005/8/layout/hierarchy1"/>
    <dgm:cxn modelId="{3C2CB300-3504-44AD-81E1-BD8F529867A1}" type="presParOf" srcId="{8F3504B8-61BC-45DA-B2EA-B67C62E743DF}" destId="{B3810A27-E56C-4FB5-B021-C10A44BFFDE7}" srcOrd="2" destOrd="0" presId="urn:microsoft.com/office/officeart/2005/8/layout/hierarchy1"/>
    <dgm:cxn modelId="{A1B891B9-8ACA-46E7-AA38-6240C2A6117E}" type="presParOf" srcId="{B3810A27-E56C-4FB5-B021-C10A44BFFDE7}" destId="{EC1A73B4-FB5B-4108-A890-D38616416FB3}" srcOrd="0" destOrd="0" presId="urn:microsoft.com/office/officeart/2005/8/layout/hierarchy1"/>
    <dgm:cxn modelId="{1783FC6E-B7DD-4B98-9998-1E1EA7961D26}" type="presParOf" srcId="{EC1A73B4-FB5B-4108-A890-D38616416FB3}" destId="{3A1B61EA-E629-4936-AFC0-1D2EFD5BA4E6}" srcOrd="0" destOrd="0" presId="urn:microsoft.com/office/officeart/2005/8/layout/hierarchy1"/>
    <dgm:cxn modelId="{FCE6CC0A-033B-4859-9F4E-686F6A0D46A4}" type="presParOf" srcId="{EC1A73B4-FB5B-4108-A890-D38616416FB3}" destId="{B73DFF40-38CD-422F-87F6-94FD875A9780}" srcOrd="1" destOrd="0" presId="urn:microsoft.com/office/officeart/2005/8/layout/hierarchy1"/>
    <dgm:cxn modelId="{616C0F63-75FD-4405-A044-1FAA8B11B61D}" type="presParOf" srcId="{B3810A27-E56C-4FB5-B021-C10A44BFFDE7}" destId="{8E111D5E-FC6A-42F7-A016-CD4CF9742476}" srcOrd="1" destOrd="0" presId="urn:microsoft.com/office/officeart/2005/8/layout/hierarchy1"/>
    <dgm:cxn modelId="{65F17D14-27AF-4DB3-A32B-F218F0C23723}" type="presParOf" srcId="{8F3504B8-61BC-45DA-B2EA-B67C62E743DF}" destId="{C73F7CBC-1C62-4885-8927-6485AE5891C5}" srcOrd="3" destOrd="0" presId="urn:microsoft.com/office/officeart/2005/8/layout/hierarchy1"/>
    <dgm:cxn modelId="{0129B0C4-5FC1-4B15-9E3B-115C1F4756DE}" type="presParOf" srcId="{C73F7CBC-1C62-4885-8927-6485AE5891C5}" destId="{5350A2B1-E14F-4C04-A62D-FDD1309992EA}" srcOrd="0" destOrd="0" presId="urn:microsoft.com/office/officeart/2005/8/layout/hierarchy1"/>
    <dgm:cxn modelId="{DCEE47D5-93AC-42B5-BB0C-44409F9DD536}" type="presParOf" srcId="{5350A2B1-E14F-4C04-A62D-FDD1309992EA}" destId="{11AB9A60-85D8-4CEF-801F-599FBEACEA75}" srcOrd="0" destOrd="0" presId="urn:microsoft.com/office/officeart/2005/8/layout/hierarchy1"/>
    <dgm:cxn modelId="{692EAC20-FC3B-4689-87DB-98268A233DB5}" type="presParOf" srcId="{5350A2B1-E14F-4C04-A62D-FDD1309992EA}" destId="{06C5FF67-665B-457A-A4E8-15DE497AEED7}" srcOrd="1" destOrd="0" presId="urn:microsoft.com/office/officeart/2005/8/layout/hierarchy1"/>
    <dgm:cxn modelId="{E595581C-BCF0-4A3A-A2F2-66352129DC8F}" type="presParOf" srcId="{C73F7CBC-1C62-4885-8927-6485AE5891C5}" destId="{9D73866E-584E-4290-8030-01C6AE837192}" srcOrd="1" destOrd="0" presId="urn:microsoft.com/office/officeart/2005/8/layout/hierarchy1"/>
    <dgm:cxn modelId="{A6B1318B-FE9E-434D-A865-8114EB21F27C}" type="presParOf" srcId="{8F3504B8-61BC-45DA-B2EA-B67C62E743DF}" destId="{8B75D147-9DA8-43F2-A8AC-880B4258C81D}" srcOrd="4" destOrd="0" presId="urn:microsoft.com/office/officeart/2005/8/layout/hierarchy1"/>
    <dgm:cxn modelId="{97E61E1E-2F5F-4068-A219-BA36A09A53A8}" type="presParOf" srcId="{8B75D147-9DA8-43F2-A8AC-880B4258C81D}" destId="{1AD816AA-0236-468D-B109-33B52EE0E941}" srcOrd="0" destOrd="0" presId="urn:microsoft.com/office/officeart/2005/8/layout/hierarchy1"/>
    <dgm:cxn modelId="{B5D0D3C2-8B75-44DD-A93A-F33ED3DC33A2}" type="presParOf" srcId="{1AD816AA-0236-468D-B109-33B52EE0E941}" destId="{E8DFF79C-D38D-4A23-AE81-B17D418D91E9}" srcOrd="0" destOrd="0" presId="urn:microsoft.com/office/officeart/2005/8/layout/hierarchy1"/>
    <dgm:cxn modelId="{7D3AB12F-F165-409C-9B56-800B70816FCD}" type="presParOf" srcId="{1AD816AA-0236-468D-B109-33B52EE0E941}" destId="{72A4C15E-D7EE-470B-8FE3-79ECA4CFC9A7}" srcOrd="1" destOrd="0" presId="urn:microsoft.com/office/officeart/2005/8/layout/hierarchy1"/>
    <dgm:cxn modelId="{F2D15BB1-E7F7-4DF6-ACAD-01F578D9C119}" type="presParOf" srcId="{8B75D147-9DA8-43F2-A8AC-880B4258C81D}" destId="{8CA7363F-8398-47D5-957B-E74A679FFDF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052468-31DE-4A83-8C6C-0BB7B1E9A6AD}"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74AA7F90-5A79-4123-9BCB-BDBC3EDC3508}">
      <dgm:prSet custT="1"/>
      <dgm:spPr/>
      <dgm:t>
        <a:bodyPr/>
        <a:lstStyle/>
        <a:p>
          <a:r>
            <a:rPr lang="en-GB" sz="1400" dirty="0"/>
            <a:t>National and Local aim – </a:t>
          </a:r>
          <a:r>
            <a:rPr lang="en-US" sz="1400" dirty="0"/>
            <a:t>high quality support in schools to meet </a:t>
          </a:r>
          <a:r>
            <a:rPr lang="en-US" sz="1400" dirty="0" err="1"/>
            <a:t>cyp’s</a:t>
          </a:r>
          <a:r>
            <a:rPr lang="en-US" sz="1400" dirty="0"/>
            <a:t> needs within mainstream education; SEND reforms 2014, SEND/AP review 2022, Lincolnshire’s Transformation &amp; HN Strategy.</a:t>
          </a:r>
        </a:p>
      </dgm:t>
    </dgm:pt>
    <dgm:pt modelId="{D643831A-AA86-4462-89CE-0DDCC016756E}" type="parTrans" cxnId="{AD1AE7C1-FF22-4537-B94B-526CF78A5086}">
      <dgm:prSet/>
      <dgm:spPr/>
      <dgm:t>
        <a:bodyPr/>
        <a:lstStyle/>
        <a:p>
          <a:endParaRPr lang="en-US"/>
        </a:p>
      </dgm:t>
    </dgm:pt>
    <dgm:pt modelId="{51BAA68F-4426-438C-8F92-579B5F96C22B}" type="sibTrans" cxnId="{AD1AE7C1-FF22-4537-B94B-526CF78A5086}">
      <dgm:prSet/>
      <dgm:spPr/>
      <dgm:t>
        <a:bodyPr/>
        <a:lstStyle/>
        <a:p>
          <a:endParaRPr lang="en-US"/>
        </a:p>
      </dgm:t>
    </dgm:pt>
    <dgm:pt modelId="{69D3E9CE-8609-4712-8585-D4E98ABB9262}">
      <dgm:prSet custT="1"/>
      <dgm:spPr/>
      <dgm:t>
        <a:bodyPr/>
        <a:lstStyle/>
        <a:p>
          <a:r>
            <a:rPr lang="en-US" sz="1400" dirty="0"/>
            <a:t>Lincolnshire = higher % of pupils requiring SEN Support (12.6%/12.0%) &amp; % of EHC plans (4.2%/3.6%) against national average.</a:t>
          </a:r>
        </a:p>
      </dgm:t>
    </dgm:pt>
    <dgm:pt modelId="{37A6FBE4-8B8C-44AC-B249-1B967E09B27C}" type="parTrans" cxnId="{53FEFB5E-5E9A-43FA-ACD8-488659B19D71}">
      <dgm:prSet/>
      <dgm:spPr/>
      <dgm:t>
        <a:bodyPr/>
        <a:lstStyle/>
        <a:p>
          <a:endParaRPr lang="en-US"/>
        </a:p>
      </dgm:t>
    </dgm:pt>
    <dgm:pt modelId="{DBE809B1-9760-45E4-92F6-A1070311D181}" type="sibTrans" cxnId="{53FEFB5E-5E9A-43FA-ACD8-488659B19D71}">
      <dgm:prSet/>
      <dgm:spPr/>
      <dgm:t>
        <a:bodyPr/>
        <a:lstStyle/>
        <a:p>
          <a:endParaRPr lang="en-US"/>
        </a:p>
      </dgm:t>
    </dgm:pt>
    <dgm:pt modelId="{F19BA49E-D397-4B57-847A-5FAF15419A70}">
      <dgm:prSet custT="1"/>
      <dgm:spPr/>
      <dgm:t>
        <a:bodyPr/>
        <a:lstStyle/>
        <a:p>
          <a:r>
            <a:rPr lang="en-US" sz="1400" dirty="0"/>
            <a:t>Lincolnshire = less % of pupils with SEMH educated in mainstream schools (England average = 0.2% more pupils with SEMH in mainstream primary schools &amp; 5.5% more in mainstream secondary schools than Lincolnshire)</a:t>
          </a:r>
        </a:p>
      </dgm:t>
    </dgm:pt>
    <dgm:pt modelId="{F9CD5E12-0F7E-464C-A014-E9A497A89C69}" type="parTrans" cxnId="{43D578F7-4D97-4E48-9972-96E6371FA121}">
      <dgm:prSet/>
      <dgm:spPr/>
      <dgm:t>
        <a:bodyPr/>
        <a:lstStyle/>
        <a:p>
          <a:endParaRPr lang="en-US"/>
        </a:p>
      </dgm:t>
    </dgm:pt>
    <dgm:pt modelId="{7AF2FD94-EE62-480D-90A1-04DF74A0084A}" type="sibTrans" cxnId="{43D578F7-4D97-4E48-9972-96E6371FA121}">
      <dgm:prSet/>
      <dgm:spPr/>
      <dgm:t>
        <a:bodyPr/>
        <a:lstStyle/>
        <a:p>
          <a:endParaRPr lang="en-US"/>
        </a:p>
      </dgm:t>
    </dgm:pt>
    <dgm:pt modelId="{510AB53A-5175-459C-B849-4CADDCEBE552}">
      <dgm:prSet/>
      <dgm:spPr/>
      <dgm:t>
        <a:bodyPr/>
        <a:lstStyle/>
        <a:p>
          <a:r>
            <a:rPr lang="en-US" b="1" dirty="0"/>
            <a:t>Lincolnshire = higher percentage of pupils in Lincolnshire with SEMH needs in special schools than the England average (23.5%/12.7%). </a:t>
          </a:r>
          <a:endParaRPr lang="en-US" dirty="0"/>
        </a:p>
      </dgm:t>
    </dgm:pt>
    <dgm:pt modelId="{CF301C6D-46FA-4FFC-A958-D70353A636E1}" type="parTrans" cxnId="{11CF8BCE-F26E-4EA2-9485-854BFCE6AAB8}">
      <dgm:prSet/>
      <dgm:spPr/>
      <dgm:t>
        <a:bodyPr/>
        <a:lstStyle/>
        <a:p>
          <a:endParaRPr lang="en-US"/>
        </a:p>
      </dgm:t>
    </dgm:pt>
    <dgm:pt modelId="{AFAD1F21-09E9-48C5-A096-BA6603E9D08A}" type="sibTrans" cxnId="{11CF8BCE-F26E-4EA2-9485-854BFCE6AAB8}">
      <dgm:prSet/>
      <dgm:spPr/>
      <dgm:t>
        <a:bodyPr/>
        <a:lstStyle/>
        <a:p>
          <a:endParaRPr lang="en-US"/>
        </a:p>
      </dgm:t>
    </dgm:pt>
    <dgm:pt modelId="{E49267A4-94B4-45CB-A9CD-7E187D1C1052}" type="pres">
      <dgm:prSet presAssocID="{47052468-31DE-4A83-8C6C-0BB7B1E9A6AD}" presName="matrix" presStyleCnt="0">
        <dgm:presLayoutVars>
          <dgm:chMax val="1"/>
          <dgm:dir/>
          <dgm:resizeHandles val="exact"/>
        </dgm:presLayoutVars>
      </dgm:prSet>
      <dgm:spPr/>
    </dgm:pt>
    <dgm:pt modelId="{A6D68A40-5560-4430-9E18-A176EE0C9EAA}" type="pres">
      <dgm:prSet presAssocID="{47052468-31DE-4A83-8C6C-0BB7B1E9A6AD}" presName="diamond" presStyleLbl="bgShp" presStyleIdx="0" presStyleCnt="1"/>
      <dgm:spPr/>
    </dgm:pt>
    <dgm:pt modelId="{121EC773-5744-4C56-9EB0-977E65350824}" type="pres">
      <dgm:prSet presAssocID="{47052468-31DE-4A83-8C6C-0BB7B1E9A6AD}" presName="quad1" presStyleLbl="node1" presStyleIdx="0" presStyleCnt="4" custScaleY="111112" custLinFactNeighborX="1374" custLinFactNeighborY="-4580">
        <dgm:presLayoutVars>
          <dgm:chMax val="0"/>
          <dgm:chPref val="0"/>
          <dgm:bulletEnabled val="1"/>
        </dgm:presLayoutVars>
      </dgm:prSet>
      <dgm:spPr/>
    </dgm:pt>
    <dgm:pt modelId="{8CB46BFD-4140-4E16-B492-D7DC0724A8FF}" type="pres">
      <dgm:prSet presAssocID="{47052468-31DE-4A83-8C6C-0BB7B1E9A6AD}" presName="quad2" presStyleLbl="node1" presStyleIdx="1" presStyleCnt="4" custScaleY="113307" custLinFactNeighborX="1374" custLinFactNeighborY="-5954">
        <dgm:presLayoutVars>
          <dgm:chMax val="0"/>
          <dgm:chPref val="0"/>
          <dgm:bulletEnabled val="1"/>
        </dgm:presLayoutVars>
      </dgm:prSet>
      <dgm:spPr/>
    </dgm:pt>
    <dgm:pt modelId="{32EE925D-2477-4D4F-95EB-0DD0D0B05FE7}" type="pres">
      <dgm:prSet presAssocID="{47052468-31DE-4A83-8C6C-0BB7B1E9A6AD}" presName="quad3" presStyleLbl="node1" presStyleIdx="2" presStyleCnt="4" custScaleX="102945" custScaleY="122341" custLinFactNeighborX="1832" custLinFactNeighborY="9744">
        <dgm:presLayoutVars>
          <dgm:chMax val="0"/>
          <dgm:chPref val="0"/>
          <dgm:bulletEnabled val="1"/>
        </dgm:presLayoutVars>
      </dgm:prSet>
      <dgm:spPr/>
    </dgm:pt>
    <dgm:pt modelId="{FB4174B6-B0D9-4C34-B2CB-4D3D103E6942}" type="pres">
      <dgm:prSet presAssocID="{47052468-31DE-4A83-8C6C-0BB7B1E9A6AD}" presName="quad4" presStyleLbl="node1" presStyleIdx="3" presStyleCnt="4" custScaleY="123496" custLinFactNeighborX="3206" custLinFactNeighborY="9062">
        <dgm:presLayoutVars>
          <dgm:chMax val="0"/>
          <dgm:chPref val="0"/>
          <dgm:bulletEnabled val="1"/>
        </dgm:presLayoutVars>
      </dgm:prSet>
      <dgm:spPr/>
    </dgm:pt>
  </dgm:ptLst>
  <dgm:cxnLst>
    <dgm:cxn modelId="{53FEFB5E-5E9A-43FA-ACD8-488659B19D71}" srcId="{47052468-31DE-4A83-8C6C-0BB7B1E9A6AD}" destId="{69D3E9CE-8609-4712-8585-D4E98ABB9262}" srcOrd="1" destOrd="0" parTransId="{37A6FBE4-8B8C-44AC-B249-1B967E09B27C}" sibTransId="{DBE809B1-9760-45E4-92F6-A1070311D181}"/>
    <dgm:cxn modelId="{FF19BF6E-E636-4378-981E-58EF8AEE821F}" type="presOf" srcId="{69D3E9CE-8609-4712-8585-D4E98ABB9262}" destId="{8CB46BFD-4140-4E16-B492-D7DC0724A8FF}" srcOrd="0" destOrd="0" presId="urn:microsoft.com/office/officeart/2005/8/layout/matrix3"/>
    <dgm:cxn modelId="{DBD63F90-4469-4B83-B243-07A398829C07}" type="presOf" srcId="{47052468-31DE-4A83-8C6C-0BB7B1E9A6AD}" destId="{E49267A4-94B4-45CB-A9CD-7E187D1C1052}" srcOrd="0" destOrd="0" presId="urn:microsoft.com/office/officeart/2005/8/layout/matrix3"/>
    <dgm:cxn modelId="{9EE340B5-6E04-4C13-8F41-0267D4DEDA26}" type="presOf" srcId="{F19BA49E-D397-4B57-847A-5FAF15419A70}" destId="{32EE925D-2477-4D4F-95EB-0DD0D0B05FE7}" srcOrd="0" destOrd="0" presId="urn:microsoft.com/office/officeart/2005/8/layout/matrix3"/>
    <dgm:cxn modelId="{AD1AE7C1-FF22-4537-B94B-526CF78A5086}" srcId="{47052468-31DE-4A83-8C6C-0BB7B1E9A6AD}" destId="{74AA7F90-5A79-4123-9BCB-BDBC3EDC3508}" srcOrd="0" destOrd="0" parTransId="{D643831A-AA86-4462-89CE-0DDCC016756E}" sibTransId="{51BAA68F-4426-438C-8F92-579B5F96C22B}"/>
    <dgm:cxn modelId="{11CF8BCE-F26E-4EA2-9485-854BFCE6AAB8}" srcId="{47052468-31DE-4A83-8C6C-0BB7B1E9A6AD}" destId="{510AB53A-5175-459C-B849-4CADDCEBE552}" srcOrd="3" destOrd="0" parTransId="{CF301C6D-46FA-4FFC-A958-D70353A636E1}" sibTransId="{AFAD1F21-09E9-48C5-A096-BA6603E9D08A}"/>
    <dgm:cxn modelId="{6A47CBDF-1508-4ECE-9D4F-E6B1F369AB6B}" type="presOf" srcId="{74AA7F90-5A79-4123-9BCB-BDBC3EDC3508}" destId="{121EC773-5744-4C56-9EB0-977E65350824}" srcOrd="0" destOrd="0" presId="urn:microsoft.com/office/officeart/2005/8/layout/matrix3"/>
    <dgm:cxn modelId="{43D578F7-4D97-4E48-9972-96E6371FA121}" srcId="{47052468-31DE-4A83-8C6C-0BB7B1E9A6AD}" destId="{F19BA49E-D397-4B57-847A-5FAF15419A70}" srcOrd="2" destOrd="0" parTransId="{F9CD5E12-0F7E-464C-A014-E9A497A89C69}" sibTransId="{7AF2FD94-EE62-480D-90A1-04DF74A0084A}"/>
    <dgm:cxn modelId="{07B61AFF-7B96-427F-BB7E-3E3D8FC366D3}" type="presOf" srcId="{510AB53A-5175-459C-B849-4CADDCEBE552}" destId="{FB4174B6-B0D9-4C34-B2CB-4D3D103E6942}" srcOrd="0" destOrd="0" presId="urn:microsoft.com/office/officeart/2005/8/layout/matrix3"/>
    <dgm:cxn modelId="{A5223B7F-4248-4DB5-AF6A-9FB1F1E7A332}" type="presParOf" srcId="{E49267A4-94B4-45CB-A9CD-7E187D1C1052}" destId="{A6D68A40-5560-4430-9E18-A176EE0C9EAA}" srcOrd="0" destOrd="0" presId="urn:microsoft.com/office/officeart/2005/8/layout/matrix3"/>
    <dgm:cxn modelId="{4888CBD7-3155-409F-BEE2-2A77F4D82889}" type="presParOf" srcId="{E49267A4-94B4-45CB-A9CD-7E187D1C1052}" destId="{121EC773-5744-4C56-9EB0-977E65350824}" srcOrd="1" destOrd="0" presId="urn:microsoft.com/office/officeart/2005/8/layout/matrix3"/>
    <dgm:cxn modelId="{799790F3-9819-4DAA-A885-2340CA24B79F}" type="presParOf" srcId="{E49267A4-94B4-45CB-A9CD-7E187D1C1052}" destId="{8CB46BFD-4140-4E16-B492-D7DC0724A8FF}" srcOrd="2" destOrd="0" presId="urn:microsoft.com/office/officeart/2005/8/layout/matrix3"/>
    <dgm:cxn modelId="{1C7FD63C-19F3-415F-9EF9-0C8F960A2281}" type="presParOf" srcId="{E49267A4-94B4-45CB-A9CD-7E187D1C1052}" destId="{32EE925D-2477-4D4F-95EB-0DD0D0B05FE7}" srcOrd="3" destOrd="0" presId="urn:microsoft.com/office/officeart/2005/8/layout/matrix3"/>
    <dgm:cxn modelId="{DFA06FD3-7E8F-435A-8556-1641490A79D7}" type="presParOf" srcId="{E49267A4-94B4-45CB-A9CD-7E187D1C1052}" destId="{FB4174B6-B0D9-4C34-B2CB-4D3D103E6942}"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0EE95D-5BFA-4ED1-B5F3-722CCC5BE5E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670A6F7E-6523-44F6-82D3-D3202FA01ECA}">
      <dgm:prSet/>
      <dgm:spPr/>
      <dgm:t>
        <a:bodyPr/>
        <a:lstStyle/>
        <a:p>
          <a:r>
            <a:rPr lang="en-US" dirty="0"/>
            <a:t>Collective understanding and assumption that inclusive education is </a:t>
          </a:r>
          <a:r>
            <a:rPr lang="en-US" dirty="0" err="1"/>
            <a:t>cyp</a:t>
          </a:r>
          <a:r>
            <a:rPr lang="en-US" dirty="0"/>
            <a:t> educated alongside peers in mainstream classroom for majority of school day.</a:t>
          </a:r>
        </a:p>
      </dgm:t>
    </dgm:pt>
    <dgm:pt modelId="{A3563A7B-5B68-4729-8769-6DAE345A8F42}" type="parTrans" cxnId="{BA056FAC-92AD-44E2-99E0-1546A42A3E7B}">
      <dgm:prSet/>
      <dgm:spPr/>
      <dgm:t>
        <a:bodyPr/>
        <a:lstStyle/>
        <a:p>
          <a:endParaRPr lang="en-US"/>
        </a:p>
      </dgm:t>
    </dgm:pt>
    <dgm:pt modelId="{2E898EE0-11B7-48CD-93A2-2796C02DBFE4}" type="sibTrans" cxnId="{BA056FAC-92AD-44E2-99E0-1546A42A3E7B}">
      <dgm:prSet/>
      <dgm:spPr/>
      <dgm:t>
        <a:bodyPr/>
        <a:lstStyle/>
        <a:p>
          <a:endParaRPr lang="en-US"/>
        </a:p>
      </dgm:t>
    </dgm:pt>
    <dgm:pt modelId="{602DF373-E973-498B-B69E-25F96458FA93}">
      <dgm:prSet/>
      <dgm:spPr/>
      <dgm:t>
        <a:bodyPr/>
        <a:lstStyle/>
        <a:p>
          <a:r>
            <a:rPr lang="en-US"/>
            <a:t>Positive outcomes for cyp as result of inclusion well documented, leading to increased social, academic, employment and life opportunities.</a:t>
          </a:r>
        </a:p>
      </dgm:t>
    </dgm:pt>
    <dgm:pt modelId="{F8AE4195-B40F-4BDA-9D9C-1C9F96335F5E}" type="parTrans" cxnId="{CCBB95E3-6F83-4A0A-98B0-0DABEB20B5CF}">
      <dgm:prSet/>
      <dgm:spPr/>
      <dgm:t>
        <a:bodyPr/>
        <a:lstStyle/>
        <a:p>
          <a:endParaRPr lang="en-US"/>
        </a:p>
      </dgm:t>
    </dgm:pt>
    <dgm:pt modelId="{CDBCA637-D176-4FCD-9024-ECE18ACD0ED4}" type="sibTrans" cxnId="{CCBB95E3-6F83-4A0A-98B0-0DABEB20B5CF}">
      <dgm:prSet/>
      <dgm:spPr/>
      <dgm:t>
        <a:bodyPr/>
        <a:lstStyle/>
        <a:p>
          <a:endParaRPr lang="en-US"/>
        </a:p>
      </dgm:t>
    </dgm:pt>
    <dgm:pt modelId="{6F4BCF93-9271-4514-8291-4E425EA3ED69}">
      <dgm:prSet/>
      <dgm:spPr/>
      <dgm:t>
        <a:bodyPr/>
        <a:lstStyle/>
        <a:p>
          <a:r>
            <a:rPr lang="en-US"/>
            <a:t>Aim for improved inclusive education, acknowledge that at times a small number of children will require more specialist support and provision.</a:t>
          </a:r>
        </a:p>
      </dgm:t>
    </dgm:pt>
    <dgm:pt modelId="{4CA1A254-6340-48D3-AF5C-BEC5E718EED1}" type="parTrans" cxnId="{C0CDE048-28E2-441E-AD30-0D4FECA9651F}">
      <dgm:prSet/>
      <dgm:spPr/>
      <dgm:t>
        <a:bodyPr/>
        <a:lstStyle/>
        <a:p>
          <a:endParaRPr lang="en-US"/>
        </a:p>
      </dgm:t>
    </dgm:pt>
    <dgm:pt modelId="{3A74397B-762F-455C-8F94-3F82111AFC95}" type="sibTrans" cxnId="{C0CDE048-28E2-441E-AD30-0D4FECA9651F}">
      <dgm:prSet/>
      <dgm:spPr/>
      <dgm:t>
        <a:bodyPr/>
        <a:lstStyle/>
        <a:p>
          <a:endParaRPr lang="en-US"/>
        </a:p>
      </dgm:t>
    </dgm:pt>
    <dgm:pt modelId="{E12688EB-BB61-480F-BE77-2BA2ED8471F8}">
      <dgm:prSet/>
      <dgm:spPr/>
      <dgm:t>
        <a:bodyPr/>
        <a:lstStyle/>
        <a:p>
          <a:r>
            <a:rPr lang="en-US" dirty="0"/>
            <a:t>Access specialist support as/when required.  Continuum of provision that builds emotional resilience &amp; well-being.  Enabling return to mainstream provision, resulting in improved &amp; increased positive achievements and outcomes. </a:t>
          </a:r>
        </a:p>
      </dgm:t>
    </dgm:pt>
    <dgm:pt modelId="{8211A76D-7A2A-4D6D-AFC5-0332F47D86C7}" type="parTrans" cxnId="{D4E70680-B204-4DBA-B364-52C5234C0B70}">
      <dgm:prSet/>
      <dgm:spPr/>
      <dgm:t>
        <a:bodyPr/>
        <a:lstStyle/>
        <a:p>
          <a:endParaRPr lang="en-US"/>
        </a:p>
      </dgm:t>
    </dgm:pt>
    <dgm:pt modelId="{4939AE27-5A1A-4F94-9A31-53E8ADE1BD71}" type="sibTrans" cxnId="{D4E70680-B204-4DBA-B364-52C5234C0B70}">
      <dgm:prSet/>
      <dgm:spPr/>
      <dgm:t>
        <a:bodyPr/>
        <a:lstStyle/>
        <a:p>
          <a:endParaRPr lang="en-US"/>
        </a:p>
      </dgm:t>
    </dgm:pt>
    <dgm:pt modelId="{2F29664C-733F-4068-96CD-7AF3EE684DB4}">
      <dgm:prSet/>
      <dgm:spPr/>
      <dgm:t>
        <a:bodyPr/>
        <a:lstStyle/>
        <a:p>
          <a:r>
            <a:rPr lang="en-US"/>
            <a:t>View inclusive education outside a deficit model that focusses on inadequacies.  Instead, focus on existing successful inclusive support &amp; practices, developed to remove barriers. </a:t>
          </a:r>
        </a:p>
      </dgm:t>
    </dgm:pt>
    <dgm:pt modelId="{E85F90D5-B554-4E5D-B902-43229BC9A155}" type="parTrans" cxnId="{5636C30A-8B06-4491-9833-0D772D1DF694}">
      <dgm:prSet/>
      <dgm:spPr/>
      <dgm:t>
        <a:bodyPr/>
        <a:lstStyle/>
        <a:p>
          <a:endParaRPr lang="en-US"/>
        </a:p>
      </dgm:t>
    </dgm:pt>
    <dgm:pt modelId="{E6A15638-57A2-487E-8ABA-836979282AA2}" type="sibTrans" cxnId="{5636C30A-8B06-4491-9833-0D772D1DF694}">
      <dgm:prSet/>
      <dgm:spPr/>
      <dgm:t>
        <a:bodyPr/>
        <a:lstStyle/>
        <a:p>
          <a:endParaRPr lang="en-US"/>
        </a:p>
      </dgm:t>
    </dgm:pt>
    <dgm:pt modelId="{F6F19CC8-33E6-45D8-BB08-F2A1577223AE}" type="pres">
      <dgm:prSet presAssocID="{C40EE95D-5BFA-4ED1-B5F3-722CCC5BE5EA}" presName="linear" presStyleCnt="0">
        <dgm:presLayoutVars>
          <dgm:animLvl val="lvl"/>
          <dgm:resizeHandles val="exact"/>
        </dgm:presLayoutVars>
      </dgm:prSet>
      <dgm:spPr/>
    </dgm:pt>
    <dgm:pt modelId="{6000CBAC-2259-43AA-805D-1B1420053D49}" type="pres">
      <dgm:prSet presAssocID="{670A6F7E-6523-44F6-82D3-D3202FA01ECA}" presName="parentText" presStyleLbl="node1" presStyleIdx="0" presStyleCnt="5">
        <dgm:presLayoutVars>
          <dgm:chMax val="0"/>
          <dgm:bulletEnabled val="1"/>
        </dgm:presLayoutVars>
      </dgm:prSet>
      <dgm:spPr/>
    </dgm:pt>
    <dgm:pt modelId="{436A1FAD-1021-434F-B0A9-824490CAE3FF}" type="pres">
      <dgm:prSet presAssocID="{2E898EE0-11B7-48CD-93A2-2796C02DBFE4}" presName="spacer" presStyleCnt="0"/>
      <dgm:spPr/>
    </dgm:pt>
    <dgm:pt modelId="{6CE028FC-5FEA-4054-8D1E-A31C6494377E}" type="pres">
      <dgm:prSet presAssocID="{602DF373-E973-498B-B69E-25F96458FA93}" presName="parentText" presStyleLbl="node1" presStyleIdx="1" presStyleCnt="5">
        <dgm:presLayoutVars>
          <dgm:chMax val="0"/>
          <dgm:bulletEnabled val="1"/>
        </dgm:presLayoutVars>
      </dgm:prSet>
      <dgm:spPr/>
    </dgm:pt>
    <dgm:pt modelId="{46BB78B6-D1D3-44AD-8402-8433089C5996}" type="pres">
      <dgm:prSet presAssocID="{CDBCA637-D176-4FCD-9024-ECE18ACD0ED4}" presName="spacer" presStyleCnt="0"/>
      <dgm:spPr/>
    </dgm:pt>
    <dgm:pt modelId="{5B2671E9-9470-482B-AE73-23FC74C449C9}" type="pres">
      <dgm:prSet presAssocID="{6F4BCF93-9271-4514-8291-4E425EA3ED69}" presName="parentText" presStyleLbl="node1" presStyleIdx="2" presStyleCnt="5">
        <dgm:presLayoutVars>
          <dgm:chMax val="0"/>
          <dgm:bulletEnabled val="1"/>
        </dgm:presLayoutVars>
      </dgm:prSet>
      <dgm:spPr/>
    </dgm:pt>
    <dgm:pt modelId="{98DB0728-2C02-4A17-87A5-A9B05EEB77F6}" type="pres">
      <dgm:prSet presAssocID="{3A74397B-762F-455C-8F94-3F82111AFC95}" presName="spacer" presStyleCnt="0"/>
      <dgm:spPr/>
    </dgm:pt>
    <dgm:pt modelId="{BFFD5F41-0082-422F-858B-4939E9997072}" type="pres">
      <dgm:prSet presAssocID="{E12688EB-BB61-480F-BE77-2BA2ED8471F8}" presName="parentText" presStyleLbl="node1" presStyleIdx="3" presStyleCnt="5">
        <dgm:presLayoutVars>
          <dgm:chMax val="0"/>
          <dgm:bulletEnabled val="1"/>
        </dgm:presLayoutVars>
      </dgm:prSet>
      <dgm:spPr/>
    </dgm:pt>
    <dgm:pt modelId="{47170E2A-3BCD-4244-9430-D40E7D9D8318}" type="pres">
      <dgm:prSet presAssocID="{4939AE27-5A1A-4F94-9A31-53E8ADE1BD71}" presName="spacer" presStyleCnt="0"/>
      <dgm:spPr/>
    </dgm:pt>
    <dgm:pt modelId="{A6F84EC8-81B7-4664-896C-A4739F59282A}" type="pres">
      <dgm:prSet presAssocID="{2F29664C-733F-4068-96CD-7AF3EE684DB4}" presName="parentText" presStyleLbl="node1" presStyleIdx="4" presStyleCnt="5">
        <dgm:presLayoutVars>
          <dgm:chMax val="0"/>
          <dgm:bulletEnabled val="1"/>
        </dgm:presLayoutVars>
      </dgm:prSet>
      <dgm:spPr/>
    </dgm:pt>
  </dgm:ptLst>
  <dgm:cxnLst>
    <dgm:cxn modelId="{D3A0AC01-70CC-48FE-A446-FB75147C9142}" type="presOf" srcId="{670A6F7E-6523-44F6-82D3-D3202FA01ECA}" destId="{6000CBAC-2259-43AA-805D-1B1420053D49}" srcOrd="0" destOrd="0" presId="urn:microsoft.com/office/officeart/2005/8/layout/vList2"/>
    <dgm:cxn modelId="{5636C30A-8B06-4491-9833-0D772D1DF694}" srcId="{C40EE95D-5BFA-4ED1-B5F3-722CCC5BE5EA}" destId="{2F29664C-733F-4068-96CD-7AF3EE684DB4}" srcOrd="4" destOrd="0" parTransId="{E85F90D5-B554-4E5D-B902-43229BC9A155}" sibTransId="{E6A15638-57A2-487E-8ABA-836979282AA2}"/>
    <dgm:cxn modelId="{C0CDE048-28E2-441E-AD30-0D4FECA9651F}" srcId="{C40EE95D-5BFA-4ED1-B5F3-722CCC5BE5EA}" destId="{6F4BCF93-9271-4514-8291-4E425EA3ED69}" srcOrd="2" destOrd="0" parTransId="{4CA1A254-6340-48D3-AF5C-BEC5E718EED1}" sibTransId="{3A74397B-762F-455C-8F94-3F82111AFC95}"/>
    <dgm:cxn modelId="{5D1D946B-56A2-4A8D-81A4-C305D376CD3B}" type="presOf" srcId="{6F4BCF93-9271-4514-8291-4E425EA3ED69}" destId="{5B2671E9-9470-482B-AE73-23FC74C449C9}" srcOrd="0" destOrd="0" presId="urn:microsoft.com/office/officeart/2005/8/layout/vList2"/>
    <dgm:cxn modelId="{733DD372-0041-4818-B7BF-70A5C2D0D044}" type="presOf" srcId="{2F29664C-733F-4068-96CD-7AF3EE684DB4}" destId="{A6F84EC8-81B7-4664-896C-A4739F59282A}" srcOrd="0" destOrd="0" presId="urn:microsoft.com/office/officeart/2005/8/layout/vList2"/>
    <dgm:cxn modelId="{48913077-ECA2-4180-B124-0D42A7C877A7}" type="presOf" srcId="{602DF373-E973-498B-B69E-25F96458FA93}" destId="{6CE028FC-5FEA-4054-8D1E-A31C6494377E}" srcOrd="0" destOrd="0" presId="urn:microsoft.com/office/officeart/2005/8/layout/vList2"/>
    <dgm:cxn modelId="{D4E70680-B204-4DBA-B364-52C5234C0B70}" srcId="{C40EE95D-5BFA-4ED1-B5F3-722CCC5BE5EA}" destId="{E12688EB-BB61-480F-BE77-2BA2ED8471F8}" srcOrd="3" destOrd="0" parTransId="{8211A76D-7A2A-4D6D-AFC5-0332F47D86C7}" sibTransId="{4939AE27-5A1A-4F94-9A31-53E8ADE1BD71}"/>
    <dgm:cxn modelId="{205007A8-8F77-4A71-85EA-19A2A6DD4000}" type="presOf" srcId="{E12688EB-BB61-480F-BE77-2BA2ED8471F8}" destId="{BFFD5F41-0082-422F-858B-4939E9997072}" srcOrd="0" destOrd="0" presId="urn:microsoft.com/office/officeart/2005/8/layout/vList2"/>
    <dgm:cxn modelId="{BA056FAC-92AD-44E2-99E0-1546A42A3E7B}" srcId="{C40EE95D-5BFA-4ED1-B5F3-722CCC5BE5EA}" destId="{670A6F7E-6523-44F6-82D3-D3202FA01ECA}" srcOrd="0" destOrd="0" parTransId="{A3563A7B-5B68-4729-8769-6DAE345A8F42}" sibTransId="{2E898EE0-11B7-48CD-93A2-2796C02DBFE4}"/>
    <dgm:cxn modelId="{CCBB95E3-6F83-4A0A-98B0-0DABEB20B5CF}" srcId="{C40EE95D-5BFA-4ED1-B5F3-722CCC5BE5EA}" destId="{602DF373-E973-498B-B69E-25F96458FA93}" srcOrd="1" destOrd="0" parTransId="{F8AE4195-B40F-4BDA-9D9C-1C9F96335F5E}" sibTransId="{CDBCA637-D176-4FCD-9024-ECE18ACD0ED4}"/>
    <dgm:cxn modelId="{A323B1FE-9797-4468-9FC6-BF9B07B87801}" type="presOf" srcId="{C40EE95D-5BFA-4ED1-B5F3-722CCC5BE5EA}" destId="{F6F19CC8-33E6-45D8-BB08-F2A1577223AE}" srcOrd="0" destOrd="0" presId="urn:microsoft.com/office/officeart/2005/8/layout/vList2"/>
    <dgm:cxn modelId="{893A55F4-1A91-4E93-B1FE-845B5BB68F74}" type="presParOf" srcId="{F6F19CC8-33E6-45D8-BB08-F2A1577223AE}" destId="{6000CBAC-2259-43AA-805D-1B1420053D49}" srcOrd="0" destOrd="0" presId="urn:microsoft.com/office/officeart/2005/8/layout/vList2"/>
    <dgm:cxn modelId="{29EB0E84-718F-4B4C-9681-8CF552C4E30F}" type="presParOf" srcId="{F6F19CC8-33E6-45D8-BB08-F2A1577223AE}" destId="{436A1FAD-1021-434F-B0A9-824490CAE3FF}" srcOrd="1" destOrd="0" presId="urn:microsoft.com/office/officeart/2005/8/layout/vList2"/>
    <dgm:cxn modelId="{F526BA9D-2AD9-4863-AA74-BEFAFC67E9F5}" type="presParOf" srcId="{F6F19CC8-33E6-45D8-BB08-F2A1577223AE}" destId="{6CE028FC-5FEA-4054-8D1E-A31C6494377E}" srcOrd="2" destOrd="0" presId="urn:microsoft.com/office/officeart/2005/8/layout/vList2"/>
    <dgm:cxn modelId="{C3192D78-B53D-4768-87B4-8CB6A25A8881}" type="presParOf" srcId="{F6F19CC8-33E6-45D8-BB08-F2A1577223AE}" destId="{46BB78B6-D1D3-44AD-8402-8433089C5996}" srcOrd="3" destOrd="0" presId="urn:microsoft.com/office/officeart/2005/8/layout/vList2"/>
    <dgm:cxn modelId="{E50F716B-FB3F-4847-90EF-2A44D892FE00}" type="presParOf" srcId="{F6F19CC8-33E6-45D8-BB08-F2A1577223AE}" destId="{5B2671E9-9470-482B-AE73-23FC74C449C9}" srcOrd="4" destOrd="0" presId="urn:microsoft.com/office/officeart/2005/8/layout/vList2"/>
    <dgm:cxn modelId="{84487015-8CF5-4D5D-A284-A01D7208831F}" type="presParOf" srcId="{F6F19CC8-33E6-45D8-BB08-F2A1577223AE}" destId="{98DB0728-2C02-4A17-87A5-A9B05EEB77F6}" srcOrd="5" destOrd="0" presId="urn:microsoft.com/office/officeart/2005/8/layout/vList2"/>
    <dgm:cxn modelId="{F4C572F9-A41F-4E65-BFC1-AE45686F6614}" type="presParOf" srcId="{F6F19CC8-33E6-45D8-BB08-F2A1577223AE}" destId="{BFFD5F41-0082-422F-858B-4939E9997072}" srcOrd="6" destOrd="0" presId="urn:microsoft.com/office/officeart/2005/8/layout/vList2"/>
    <dgm:cxn modelId="{1E552B54-D452-4F43-B5DA-75290A73CDBE}" type="presParOf" srcId="{F6F19CC8-33E6-45D8-BB08-F2A1577223AE}" destId="{47170E2A-3BCD-4244-9430-D40E7D9D8318}" srcOrd="7" destOrd="0" presId="urn:microsoft.com/office/officeart/2005/8/layout/vList2"/>
    <dgm:cxn modelId="{AEA4F388-5124-4A94-9F7D-D65B0FBD7456}" type="presParOf" srcId="{F6F19CC8-33E6-45D8-BB08-F2A1577223AE}" destId="{A6F84EC8-81B7-4664-896C-A4739F59282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C497FB-6830-4EC5-ABE0-37FAEF1587A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104A3921-213B-45C0-8B5D-0916AF8B1BE4}">
      <dgm:prSet/>
      <dgm:spPr>
        <a:solidFill>
          <a:srgbClr val="002060"/>
        </a:solidFill>
      </dgm:spPr>
      <dgm:t>
        <a:bodyPr/>
        <a:lstStyle/>
        <a:p>
          <a:r>
            <a:rPr lang="en-US" dirty="0"/>
            <a:t>FIVE ELEMENTS</a:t>
          </a:r>
        </a:p>
      </dgm:t>
    </dgm:pt>
    <dgm:pt modelId="{9B3E4B3D-9953-4DB7-BC66-E000D57743AF}" type="parTrans" cxnId="{6481A65D-3177-4D25-9F88-FDF4C88A355E}">
      <dgm:prSet/>
      <dgm:spPr/>
      <dgm:t>
        <a:bodyPr/>
        <a:lstStyle/>
        <a:p>
          <a:endParaRPr lang="en-US"/>
        </a:p>
      </dgm:t>
    </dgm:pt>
    <dgm:pt modelId="{80876B9F-486A-47FC-BBBC-E80B8A199570}" type="sibTrans" cxnId="{6481A65D-3177-4D25-9F88-FDF4C88A355E}">
      <dgm:prSet/>
      <dgm:spPr/>
      <dgm:t>
        <a:bodyPr/>
        <a:lstStyle/>
        <a:p>
          <a:endParaRPr lang="en-US"/>
        </a:p>
      </dgm:t>
    </dgm:pt>
    <dgm:pt modelId="{EE41024D-A2C1-46A0-9B8C-B65476751ECD}">
      <dgm:prSet/>
      <dgm:spPr>
        <a:solidFill>
          <a:srgbClr val="002060"/>
        </a:solidFill>
      </dgm:spPr>
      <dgm:t>
        <a:bodyPr/>
        <a:lstStyle/>
        <a:p>
          <a:r>
            <a:rPr lang="en-US" dirty="0"/>
            <a:t>Development of the Emotional Based School Avoidance (EBSA) pathway.</a:t>
          </a:r>
        </a:p>
      </dgm:t>
    </dgm:pt>
    <dgm:pt modelId="{D99521D3-38F5-467F-8695-216215E69A83}" type="parTrans" cxnId="{8050B8C5-8F03-4775-87ED-A2E891157C25}">
      <dgm:prSet/>
      <dgm:spPr/>
      <dgm:t>
        <a:bodyPr/>
        <a:lstStyle/>
        <a:p>
          <a:endParaRPr lang="en-US"/>
        </a:p>
      </dgm:t>
    </dgm:pt>
    <dgm:pt modelId="{EB49850A-1668-4A7D-9B38-A28927AD83CA}" type="sibTrans" cxnId="{8050B8C5-8F03-4775-87ED-A2E891157C25}">
      <dgm:prSet/>
      <dgm:spPr/>
      <dgm:t>
        <a:bodyPr/>
        <a:lstStyle/>
        <a:p>
          <a:endParaRPr lang="en-US"/>
        </a:p>
      </dgm:t>
    </dgm:pt>
    <dgm:pt modelId="{C07D0B16-E0D0-468B-BE31-5C8D22302DE5}">
      <dgm:prSet/>
      <dgm:spPr>
        <a:solidFill>
          <a:srgbClr val="002060"/>
        </a:solidFill>
      </dgm:spPr>
      <dgm:t>
        <a:bodyPr/>
        <a:lstStyle/>
        <a:p>
          <a:r>
            <a:rPr lang="en-US" dirty="0"/>
            <a:t>Embed and develop training / support offer.</a:t>
          </a:r>
        </a:p>
      </dgm:t>
    </dgm:pt>
    <dgm:pt modelId="{13F9C319-4D4A-49CC-829E-76E9B98ECE65}" type="parTrans" cxnId="{C3B998C4-6F68-45DA-83D6-4DAD8E19028D}">
      <dgm:prSet/>
      <dgm:spPr/>
      <dgm:t>
        <a:bodyPr/>
        <a:lstStyle/>
        <a:p>
          <a:endParaRPr lang="en-US"/>
        </a:p>
      </dgm:t>
    </dgm:pt>
    <dgm:pt modelId="{FD1D43C6-E67F-4F89-AE22-06A31654383F}" type="sibTrans" cxnId="{C3B998C4-6F68-45DA-83D6-4DAD8E19028D}">
      <dgm:prSet/>
      <dgm:spPr/>
      <dgm:t>
        <a:bodyPr/>
        <a:lstStyle/>
        <a:p>
          <a:endParaRPr lang="en-US"/>
        </a:p>
      </dgm:t>
    </dgm:pt>
    <dgm:pt modelId="{B5EABD31-D504-4546-AA88-E85336DF59C4}">
      <dgm:prSet/>
      <dgm:spPr>
        <a:solidFill>
          <a:srgbClr val="002060"/>
        </a:solidFill>
      </dgm:spPr>
      <dgm:t>
        <a:bodyPr/>
        <a:lstStyle/>
        <a:p>
          <a:r>
            <a:rPr lang="en-US" dirty="0"/>
            <a:t>Transitions.</a:t>
          </a:r>
        </a:p>
      </dgm:t>
    </dgm:pt>
    <dgm:pt modelId="{6161661A-30F3-42D2-A850-BD398A630383}" type="parTrans" cxnId="{1B0D51B2-2E57-44E4-93E0-3A986E124277}">
      <dgm:prSet/>
      <dgm:spPr/>
      <dgm:t>
        <a:bodyPr/>
        <a:lstStyle/>
        <a:p>
          <a:endParaRPr lang="en-US"/>
        </a:p>
      </dgm:t>
    </dgm:pt>
    <dgm:pt modelId="{0E96B03F-E244-467B-A646-D5DDA5D88DA3}" type="sibTrans" cxnId="{1B0D51B2-2E57-44E4-93E0-3A986E124277}">
      <dgm:prSet/>
      <dgm:spPr/>
      <dgm:t>
        <a:bodyPr/>
        <a:lstStyle/>
        <a:p>
          <a:endParaRPr lang="en-US"/>
        </a:p>
      </dgm:t>
    </dgm:pt>
    <dgm:pt modelId="{97717375-506B-45EB-AF33-6BD13B3C53A3}">
      <dgm:prSet/>
      <dgm:spPr>
        <a:solidFill>
          <a:srgbClr val="002060"/>
        </a:solidFill>
      </dgm:spPr>
      <dgm:t>
        <a:bodyPr/>
        <a:lstStyle/>
        <a:p>
          <a:r>
            <a:rPr lang="en-US" dirty="0"/>
            <a:t>Provision used as a continuum of support.</a:t>
          </a:r>
        </a:p>
      </dgm:t>
    </dgm:pt>
    <dgm:pt modelId="{7913CDC9-3E21-4DBD-A914-9F3EAD70F4FF}" type="parTrans" cxnId="{B80C95D0-726E-44DE-8201-DF4E4D109B0C}">
      <dgm:prSet/>
      <dgm:spPr/>
      <dgm:t>
        <a:bodyPr/>
        <a:lstStyle/>
        <a:p>
          <a:endParaRPr lang="en-US"/>
        </a:p>
      </dgm:t>
    </dgm:pt>
    <dgm:pt modelId="{DCD03724-722C-43D8-8489-20D8C5F0CD66}" type="sibTrans" cxnId="{B80C95D0-726E-44DE-8201-DF4E4D109B0C}">
      <dgm:prSet/>
      <dgm:spPr/>
      <dgm:t>
        <a:bodyPr/>
        <a:lstStyle/>
        <a:p>
          <a:endParaRPr lang="en-US"/>
        </a:p>
      </dgm:t>
    </dgm:pt>
    <dgm:pt modelId="{1A5CFFE7-52CF-4BBB-98A9-1571B6ADA2F7}">
      <dgm:prSet/>
      <dgm:spPr>
        <a:solidFill>
          <a:srgbClr val="002060"/>
        </a:solidFill>
      </dgm:spPr>
      <dgm:t>
        <a:bodyPr/>
        <a:lstStyle/>
        <a:p>
          <a:r>
            <a:rPr lang="en-US" dirty="0"/>
            <a:t>Review of Alternative Provision in Lincolnshire.</a:t>
          </a:r>
        </a:p>
      </dgm:t>
    </dgm:pt>
    <dgm:pt modelId="{636E398E-74CE-4CE6-ACEB-AA27FF5F25E1}" type="parTrans" cxnId="{F0793AAF-EA38-4B7E-9EB8-76AAF1D1AA06}">
      <dgm:prSet/>
      <dgm:spPr/>
      <dgm:t>
        <a:bodyPr/>
        <a:lstStyle/>
        <a:p>
          <a:endParaRPr lang="en-GB"/>
        </a:p>
      </dgm:t>
    </dgm:pt>
    <dgm:pt modelId="{76D1CD2B-D179-462F-9C57-BAFC0B34CC3B}" type="sibTrans" cxnId="{F0793AAF-EA38-4B7E-9EB8-76AAF1D1AA06}">
      <dgm:prSet/>
      <dgm:spPr/>
      <dgm:t>
        <a:bodyPr/>
        <a:lstStyle/>
        <a:p>
          <a:endParaRPr lang="en-GB"/>
        </a:p>
      </dgm:t>
    </dgm:pt>
    <dgm:pt modelId="{F1F81BAE-B73D-48EC-B6E8-E85B9321D9AC}" type="pres">
      <dgm:prSet presAssocID="{10C497FB-6830-4EC5-ABE0-37FAEF1587A0}" presName="diagram" presStyleCnt="0">
        <dgm:presLayoutVars>
          <dgm:dir/>
          <dgm:resizeHandles val="exact"/>
        </dgm:presLayoutVars>
      </dgm:prSet>
      <dgm:spPr/>
    </dgm:pt>
    <dgm:pt modelId="{6A6360AD-62D7-436A-BB17-E9924C690447}" type="pres">
      <dgm:prSet presAssocID="{104A3921-213B-45C0-8B5D-0916AF8B1BE4}" presName="node" presStyleLbl="node1" presStyleIdx="0" presStyleCnt="1" custScaleY="135217" custLinFactX="19905" custLinFactNeighborX="100000" custLinFactNeighborY="-87710">
        <dgm:presLayoutVars>
          <dgm:bulletEnabled val="1"/>
        </dgm:presLayoutVars>
      </dgm:prSet>
      <dgm:spPr/>
    </dgm:pt>
  </dgm:ptLst>
  <dgm:cxnLst>
    <dgm:cxn modelId="{A6964201-2D6B-4858-8FC9-5709FC54AB8F}" type="presOf" srcId="{EE41024D-A2C1-46A0-9B8C-B65476751ECD}" destId="{6A6360AD-62D7-436A-BB17-E9924C690447}" srcOrd="0" destOrd="1" presId="urn:microsoft.com/office/officeart/2005/8/layout/process5"/>
    <dgm:cxn modelId="{ED8C1617-EC79-4DFF-9A14-C6A56DAA4C59}" type="presOf" srcId="{B5EABD31-D504-4546-AA88-E85336DF59C4}" destId="{6A6360AD-62D7-436A-BB17-E9924C690447}" srcOrd="0" destOrd="3" presId="urn:microsoft.com/office/officeart/2005/8/layout/process5"/>
    <dgm:cxn modelId="{0646D426-B5B8-4619-9FC3-2E9AE6C7CDA4}" type="presOf" srcId="{1A5CFFE7-52CF-4BBB-98A9-1571B6ADA2F7}" destId="{6A6360AD-62D7-436A-BB17-E9924C690447}" srcOrd="0" destOrd="5" presId="urn:microsoft.com/office/officeart/2005/8/layout/process5"/>
    <dgm:cxn modelId="{6481A65D-3177-4D25-9F88-FDF4C88A355E}" srcId="{10C497FB-6830-4EC5-ABE0-37FAEF1587A0}" destId="{104A3921-213B-45C0-8B5D-0916AF8B1BE4}" srcOrd="0" destOrd="0" parTransId="{9B3E4B3D-9953-4DB7-BC66-E000D57743AF}" sibTransId="{80876B9F-486A-47FC-BBBC-E80B8A199570}"/>
    <dgm:cxn modelId="{C5F1C64B-6AEF-4C47-95F7-049742CFAAEB}" type="presOf" srcId="{C07D0B16-E0D0-468B-BE31-5C8D22302DE5}" destId="{6A6360AD-62D7-436A-BB17-E9924C690447}" srcOrd="0" destOrd="2" presId="urn:microsoft.com/office/officeart/2005/8/layout/process5"/>
    <dgm:cxn modelId="{BFFBBCAA-46D2-4BDB-BAEB-45E412B2EE44}" type="presOf" srcId="{97717375-506B-45EB-AF33-6BD13B3C53A3}" destId="{6A6360AD-62D7-436A-BB17-E9924C690447}" srcOrd="0" destOrd="4" presId="urn:microsoft.com/office/officeart/2005/8/layout/process5"/>
    <dgm:cxn modelId="{F0793AAF-EA38-4B7E-9EB8-76AAF1D1AA06}" srcId="{104A3921-213B-45C0-8B5D-0916AF8B1BE4}" destId="{1A5CFFE7-52CF-4BBB-98A9-1571B6ADA2F7}" srcOrd="4" destOrd="0" parTransId="{636E398E-74CE-4CE6-ACEB-AA27FF5F25E1}" sibTransId="{76D1CD2B-D179-462F-9C57-BAFC0B34CC3B}"/>
    <dgm:cxn modelId="{1B0D51B2-2E57-44E4-93E0-3A986E124277}" srcId="{104A3921-213B-45C0-8B5D-0916AF8B1BE4}" destId="{B5EABD31-D504-4546-AA88-E85336DF59C4}" srcOrd="2" destOrd="0" parTransId="{6161661A-30F3-42D2-A850-BD398A630383}" sibTransId="{0E96B03F-E244-467B-A646-D5DDA5D88DA3}"/>
    <dgm:cxn modelId="{8CF7C9B5-ACA1-4EDF-A1B2-464CE2CF7736}" type="presOf" srcId="{104A3921-213B-45C0-8B5D-0916AF8B1BE4}" destId="{6A6360AD-62D7-436A-BB17-E9924C690447}" srcOrd="0" destOrd="0" presId="urn:microsoft.com/office/officeart/2005/8/layout/process5"/>
    <dgm:cxn modelId="{C3B998C4-6F68-45DA-83D6-4DAD8E19028D}" srcId="{104A3921-213B-45C0-8B5D-0916AF8B1BE4}" destId="{C07D0B16-E0D0-468B-BE31-5C8D22302DE5}" srcOrd="1" destOrd="0" parTransId="{13F9C319-4D4A-49CC-829E-76E9B98ECE65}" sibTransId="{FD1D43C6-E67F-4F89-AE22-06A31654383F}"/>
    <dgm:cxn modelId="{8050B8C5-8F03-4775-87ED-A2E891157C25}" srcId="{104A3921-213B-45C0-8B5D-0916AF8B1BE4}" destId="{EE41024D-A2C1-46A0-9B8C-B65476751ECD}" srcOrd="0" destOrd="0" parTransId="{D99521D3-38F5-467F-8695-216215E69A83}" sibTransId="{EB49850A-1668-4A7D-9B38-A28927AD83CA}"/>
    <dgm:cxn modelId="{D0989CCB-8A07-4B14-AF96-0E0ABBA32FD5}" type="presOf" srcId="{10C497FB-6830-4EC5-ABE0-37FAEF1587A0}" destId="{F1F81BAE-B73D-48EC-B6E8-E85B9321D9AC}" srcOrd="0" destOrd="0" presId="urn:microsoft.com/office/officeart/2005/8/layout/process5"/>
    <dgm:cxn modelId="{B80C95D0-726E-44DE-8201-DF4E4D109B0C}" srcId="{104A3921-213B-45C0-8B5D-0916AF8B1BE4}" destId="{97717375-506B-45EB-AF33-6BD13B3C53A3}" srcOrd="3" destOrd="0" parTransId="{7913CDC9-3E21-4DBD-A914-9F3EAD70F4FF}" sibTransId="{DCD03724-722C-43D8-8489-20D8C5F0CD66}"/>
    <dgm:cxn modelId="{C031F980-F0C2-40F2-821D-4D75CF22973C}" type="presParOf" srcId="{F1F81BAE-B73D-48EC-B6E8-E85B9321D9AC}" destId="{6A6360AD-62D7-436A-BB17-E9924C690447}"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0F1160-EEB9-490C-BC99-D39FD8461AB6}" type="doc">
      <dgm:prSet loTypeId="urn:microsoft.com/office/officeart/2005/8/layout/default" loCatId="list" qsTypeId="urn:microsoft.com/office/officeart/2005/8/quickstyle/simple1" qsCatId="simple" csTypeId="urn:microsoft.com/office/officeart/2005/8/colors/accent3_2" csCatId="accent3"/>
      <dgm:spPr/>
      <dgm:t>
        <a:bodyPr/>
        <a:lstStyle/>
        <a:p>
          <a:endParaRPr lang="en-US"/>
        </a:p>
      </dgm:t>
    </dgm:pt>
    <dgm:pt modelId="{FD8AF249-4BE1-4B85-97A8-0636FFC197B8}">
      <dgm:prSet/>
      <dgm:spPr/>
      <dgm:t>
        <a:bodyPr/>
        <a:lstStyle/>
        <a:p>
          <a:r>
            <a:rPr lang="en-US"/>
            <a:t>Reduced suspensions and permanent exclusions; </a:t>
          </a:r>
        </a:p>
      </dgm:t>
    </dgm:pt>
    <dgm:pt modelId="{3A2DE121-5416-4830-B1A9-92C670AA1DBE}" type="parTrans" cxnId="{15CA2944-F382-4614-80FE-D97F65F289B0}">
      <dgm:prSet/>
      <dgm:spPr/>
      <dgm:t>
        <a:bodyPr/>
        <a:lstStyle/>
        <a:p>
          <a:endParaRPr lang="en-US"/>
        </a:p>
      </dgm:t>
    </dgm:pt>
    <dgm:pt modelId="{39F79A31-F198-4F06-9D10-56A3E0B3AB97}" type="sibTrans" cxnId="{15CA2944-F382-4614-80FE-D97F65F289B0}">
      <dgm:prSet/>
      <dgm:spPr/>
      <dgm:t>
        <a:bodyPr/>
        <a:lstStyle/>
        <a:p>
          <a:endParaRPr lang="en-US"/>
        </a:p>
      </dgm:t>
    </dgm:pt>
    <dgm:pt modelId="{11C891E1-E2A4-4AFC-BFFD-85B12497F0C7}">
      <dgm:prSet/>
      <dgm:spPr/>
      <dgm:t>
        <a:bodyPr/>
        <a:lstStyle/>
        <a:p>
          <a:r>
            <a:rPr lang="en-US"/>
            <a:t>Improved attendance, part-time timetables only used temporarily as short-term solution in very exceptional circumstances;</a:t>
          </a:r>
        </a:p>
      </dgm:t>
    </dgm:pt>
    <dgm:pt modelId="{9F6031A2-675A-4B85-85A4-42814A13B0F7}" type="parTrans" cxnId="{CD953D84-92FC-40EF-953B-850A1AA041D8}">
      <dgm:prSet/>
      <dgm:spPr/>
      <dgm:t>
        <a:bodyPr/>
        <a:lstStyle/>
        <a:p>
          <a:endParaRPr lang="en-US"/>
        </a:p>
      </dgm:t>
    </dgm:pt>
    <dgm:pt modelId="{3C5F85E3-86DA-49DE-89A4-A9E1EF1DD4F9}" type="sibTrans" cxnId="{CD953D84-92FC-40EF-953B-850A1AA041D8}">
      <dgm:prSet/>
      <dgm:spPr/>
      <dgm:t>
        <a:bodyPr/>
        <a:lstStyle/>
        <a:p>
          <a:endParaRPr lang="en-US"/>
        </a:p>
      </dgm:t>
    </dgm:pt>
    <dgm:pt modelId="{CA1F9D0C-4376-480F-9CB6-F24B4F4EF677}">
      <dgm:prSet/>
      <dgm:spPr/>
      <dgm:t>
        <a:bodyPr/>
        <a:lstStyle/>
        <a:p>
          <a:r>
            <a:rPr lang="en-US"/>
            <a:t>Reduced reliance &amp; demand on SEMH specialist support/provision, including specialist settings, AP, and specialist mental health. </a:t>
          </a:r>
        </a:p>
      </dgm:t>
    </dgm:pt>
    <dgm:pt modelId="{D2DE9810-9AF6-4CCC-902B-018FAD1F9DEB}" type="parTrans" cxnId="{58DC1F9E-7F70-4F62-99A4-9E126700A191}">
      <dgm:prSet/>
      <dgm:spPr/>
      <dgm:t>
        <a:bodyPr/>
        <a:lstStyle/>
        <a:p>
          <a:endParaRPr lang="en-US"/>
        </a:p>
      </dgm:t>
    </dgm:pt>
    <dgm:pt modelId="{69A941B2-C1C6-42C7-AD8E-74E948A9EA44}" type="sibTrans" cxnId="{58DC1F9E-7F70-4F62-99A4-9E126700A191}">
      <dgm:prSet/>
      <dgm:spPr/>
      <dgm:t>
        <a:bodyPr/>
        <a:lstStyle/>
        <a:p>
          <a:endParaRPr lang="en-US"/>
        </a:p>
      </dgm:t>
    </dgm:pt>
    <dgm:pt modelId="{909493BE-A4DB-4B34-BBBE-8107F59EA384}">
      <dgm:prSet/>
      <dgm:spPr/>
      <dgm:t>
        <a:bodyPr/>
        <a:lstStyle/>
        <a:p>
          <a:r>
            <a:rPr lang="en-US"/>
            <a:t>SEMH needs met at local mainstream setting with support tailored to individual needs, enables positive choices and outcomes and feel they belong in their school &amp; local community. </a:t>
          </a:r>
        </a:p>
      </dgm:t>
    </dgm:pt>
    <dgm:pt modelId="{FF1D4652-9369-4261-9850-BD063AEBA25F}" type="parTrans" cxnId="{A9DD9B41-1B6C-4643-A0F5-595C97E57DF8}">
      <dgm:prSet/>
      <dgm:spPr/>
      <dgm:t>
        <a:bodyPr/>
        <a:lstStyle/>
        <a:p>
          <a:endParaRPr lang="en-US"/>
        </a:p>
      </dgm:t>
    </dgm:pt>
    <dgm:pt modelId="{07A60D94-7119-432E-9EAA-2084A85909B4}" type="sibTrans" cxnId="{A9DD9B41-1B6C-4643-A0F5-595C97E57DF8}">
      <dgm:prSet/>
      <dgm:spPr/>
      <dgm:t>
        <a:bodyPr/>
        <a:lstStyle/>
        <a:p>
          <a:endParaRPr lang="en-US"/>
        </a:p>
      </dgm:t>
    </dgm:pt>
    <dgm:pt modelId="{0F0E94F9-B1BB-4E96-AF9C-15F1BC68E413}">
      <dgm:prSet/>
      <dgm:spPr/>
      <dgm:t>
        <a:bodyPr/>
        <a:lstStyle/>
        <a:p>
          <a:r>
            <a:rPr lang="en-US"/>
            <a:t>Flexible, proactive, &amp; coherent planning across transitions provides cyp and families with support &amp; confidence as move between various phases / stages of education &amp;, eventually, into adulthood.</a:t>
          </a:r>
        </a:p>
      </dgm:t>
    </dgm:pt>
    <dgm:pt modelId="{9269395C-8023-4F1B-8D8C-B7E3FDF66927}" type="parTrans" cxnId="{581E9160-3E79-4D5A-8B0F-D65165949968}">
      <dgm:prSet/>
      <dgm:spPr/>
      <dgm:t>
        <a:bodyPr/>
        <a:lstStyle/>
        <a:p>
          <a:endParaRPr lang="en-US"/>
        </a:p>
      </dgm:t>
    </dgm:pt>
    <dgm:pt modelId="{22B3A6EC-374C-4578-A796-CD37C3D29441}" type="sibTrans" cxnId="{581E9160-3E79-4D5A-8B0F-D65165949968}">
      <dgm:prSet/>
      <dgm:spPr/>
      <dgm:t>
        <a:bodyPr/>
        <a:lstStyle/>
        <a:p>
          <a:endParaRPr lang="en-US"/>
        </a:p>
      </dgm:t>
    </dgm:pt>
    <dgm:pt modelId="{79BE2E71-C85D-4EC4-86B8-A1FBC53E3CA1}" type="pres">
      <dgm:prSet presAssocID="{250F1160-EEB9-490C-BC99-D39FD8461AB6}" presName="diagram" presStyleCnt="0">
        <dgm:presLayoutVars>
          <dgm:dir/>
          <dgm:resizeHandles val="exact"/>
        </dgm:presLayoutVars>
      </dgm:prSet>
      <dgm:spPr/>
    </dgm:pt>
    <dgm:pt modelId="{A2646CC3-2A23-4954-A004-15880D90BE89}" type="pres">
      <dgm:prSet presAssocID="{FD8AF249-4BE1-4B85-97A8-0636FFC197B8}" presName="node" presStyleLbl="node1" presStyleIdx="0" presStyleCnt="5">
        <dgm:presLayoutVars>
          <dgm:bulletEnabled val="1"/>
        </dgm:presLayoutVars>
      </dgm:prSet>
      <dgm:spPr/>
    </dgm:pt>
    <dgm:pt modelId="{9927508D-321F-4408-8F34-CC649942B2C8}" type="pres">
      <dgm:prSet presAssocID="{39F79A31-F198-4F06-9D10-56A3E0B3AB97}" presName="sibTrans" presStyleCnt="0"/>
      <dgm:spPr/>
    </dgm:pt>
    <dgm:pt modelId="{CF0F60D8-07CC-44CE-9EA1-52FBA3DCF6FB}" type="pres">
      <dgm:prSet presAssocID="{11C891E1-E2A4-4AFC-BFFD-85B12497F0C7}" presName="node" presStyleLbl="node1" presStyleIdx="1" presStyleCnt="5">
        <dgm:presLayoutVars>
          <dgm:bulletEnabled val="1"/>
        </dgm:presLayoutVars>
      </dgm:prSet>
      <dgm:spPr/>
    </dgm:pt>
    <dgm:pt modelId="{925B3824-AF7A-47E5-ABE9-BD920515D054}" type="pres">
      <dgm:prSet presAssocID="{3C5F85E3-86DA-49DE-89A4-A9E1EF1DD4F9}" presName="sibTrans" presStyleCnt="0"/>
      <dgm:spPr/>
    </dgm:pt>
    <dgm:pt modelId="{C525A3C9-231C-4F3E-98FA-6536C4A84A44}" type="pres">
      <dgm:prSet presAssocID="{CA1F9D0C-4376-480F-9CB6-F24B4F4EF677}" presName="node" presStyleLbl="node1" presStyleIdx="2" presStyleCnt="5">
        <dgm:presLayoutVars>
          <dgm:bulletEnabled val="1"/>
        </dgm:presLayoutVars>
      </dgm:prSet>
      <dgm:spPr/>
    </dgm:pt>
    <dgm:pt modelId="{4918DA5B-2A67-4D12-B676-7F52BC5B3E0F}" type="pres">
      <dgm:prSet presAssocID="{69A941B2-C1C6-42C7-AD8E-74E948A9EA44}" presName="sibTrans" presStyleCnt="0"/>
      <dgm:spPr/>
    </dgm:pt>
    <dgm:pt modelId="{F3EFB08F-CB93-4A48-B3E9-0E00D56A085F}" type="pres">
      <dgm:prSet presAssocID="{909493BE-A4DB-4B34-BBBE-8107F59EA384}" presName="node" presStyleLbl="node1" presStyleIdx="3" presStyleCnt="5">
        <dgm:presLayoutVars>
          <dgm:bulletEnabled val="1"/>
        </dgm:presLayoutVars>
      </dgm:prSet>
      <dgm:spPr/>
    </dgm:pt>
    <dgm:pt modelId="{B3D02B91-AA90-4AC3-9B61-8946AA8ABB1C}" type="pres">
      <dgm:prSet presAssocID="{07A60D94-7119-432E-9EAA-2084A85909B4}" presName="sibTrans" presStyleCnt="0"/>
      <dgm:spPr/>
    </dgm:pt>
    <dgm:pt modelId="{6E0F60C5-62A8-44AE-A52E-981BF10663CD}" type="pres">
      <dgm:prSet presAssocID="{0F0E94F9-B1BB-4E96-AF9C-15F1BC68E413}" presName="node" presStyleLbl="node1" presStyleIdx="4" presStyleCnt="5">
        <dgm:presLayoutVars>
          <dgm:bulletEnabled val="1"/>
        </dgm:presLayoutVars>
      </dgm:prSet>
      <dgm:spPr/>
    </dgm:pt>
  </dgm:ptLst>
  <dgm:cxnLst>
    <dgm:cxn modelId="{8DA06136-9F91-4CD7-B8FF-41562283EB86}" type="presOf" srcId="{FD8AF249-4BE1-4B85-97A8-0636FFC197B8}" destId="{A2646CC3-2A23-4954-A004-15880D90BE89}" srcOrd="0" destOrd="0" presId="urn:microsoft.com/office/officeart/2005/8/layout/default"/>
    <dgm:cxn modelId="{581E9160-3E79-4D5A-8B0F-D65165949968}" srcId="{250F1160-EEB9-490C-BC99-D39FD8461AB6}" destId="{0F0E94F9-B1BB-4E96-AF9C-15F1BC68E413}" srcOrd="4" destOrd="0" parTransId="{9269395C-8023-4F1B-8D8C-B7E3FDF66927}" sibTransId="{22B3A6EC-374C-4578-A796-CD37C3D29441}"/>
    <dgm:cxn modelId="{A9DD9B41-1B6C-4643-A0F5-595C97E57DF8}" srcId="{250F1160-EEB9-490C-BC99-D39FD8461AB6}" destId="{909493BE-A4DB-4B34-BBBE-8107F59EA384}" srcOrd="3" destOrd="0" parTransId="{FF1D4652-9369-4261-9850-BD063AEBA25F}" sibTransId="{07A60D94-7119-432E-9EAA-2084A85909B4}"/>
    <dgm:cxn modelId="{15CA2944-F382-4614-80FE-D97F65F289B0}" srcId="{250F1160-EEB9-490C-BC99-D39FD8461AB6}" destId="{FD8AF249-4BE1-4B85-97A8-0636FFC197B8}" srcOrd="0" destOrd="0" parTransId="{3A2DE121-5416-4830-B1A9-92C670AA1DBE}" sibTransId="{39F79A31-F198-4F06-9D10-56A3E0B3AB97}"/>
    <dgm:cxn modelId="{DE43F355-65F4-432C-B722-64291AF44A66}" type="presOf" srcId="{909493BE-A4DB-4B34-BBBE-8107F59EA384}" destId="{F3EFB08F-CB93-4A48-B3E9-0E00D56A085F}" srcOrd="0" destOrd="0" presId="urn:microsoft.com/office/officeart/2005/8/layout/default"/>
    <dgm:cxn modelId="{A4747381-64E9-415A-BD1C-46029FDB2150}" type="presOf" srcId="{250F1160-EEB9-490C-BC99-D39FD8461AB6}" destId="{79BE2E71-C85D-4EC4-86B8-A1FBC53E3CA1}" srcOrd="0" destOrd="0" presId="urn:microsoft.com/office/officeart/2005/8/layout/default"/>
    <dgm:cxn modelId="{CD953D84-92FC-40EF-953B-850A1AA041D8}" srcId="{250F1160-EEB9-490C-BC99-D39FD8461AB6}" destId="{11C891E1-E2A4-4AFC-BFFD-85B12497F0C7}" srcOrd="1" destOrd="0" parTransId="{9F6031A2-675A-4B85-85A4-42814A13B0F7}" sibTransId="{3C5F85E3-86DA-49DE-89A4-A9E1EF1DD4F9}"/>
    <dgm:cxn modelId="{58DC1F9E-7F70-4F62-99A4-9E126700A191}" srcId="{250F1160-EEB9-490C-BC99-D39FD8461AB6}" destId="{CA1F9D0C-4376-480F-9CB6-F24B4F4EF677}" srcOrd="2" destOrd="0" parTransId="{D2DE9810-9AF6-4CCC-902B-018FAD1F9DEB}" sibTransId="{69A941B2-C1C6-42C7-AD8E-74E948A9EA44}"/>
    <dgm:cxn modelId="{9F6986A1-01DA-4C81-81CB-BE767D3B90EF}" type="presOf" srcId="{11C891E1-E2A4-4AFC-BFFD-85B12497F0C7}" destId="{CF0F60D8-07CC-44CE-9EA1-52FBA3DCF6FB}" srcOrd="0" destOrd="0" presId="urn:microsoft.com/office/officeart/2005/8/layout/default"/>
    <dgm:cxn modelId="{19017FAB-672C-4388-9F34-02ADC464AD3A}" type="presOf" srcId="{0F0E94F9-B1BB-4E96-AF9C-15F1BC68E413}" destId="{6E0F60C5-62A8-44AE-A52E-981BF10663CD}" srcOrd="0" destOrd="0" presId="urn:microsoft.com/office/officeart/2005/8/layout/default"/>
    <dgm:cxn modelId="{1165F9EE-993C-456B-BF57-1DF8E390ECBE}" type="presOf" srcId="{CA1F9D0C-4376-480F-9CB6-F24B4F4EF677}" destId="{C525A3C9-231C-4F3E-98FA-6536C4A84A44}" srcOrd="0" destOrd="0" presId="urn:microsoft.com/office/officeart/2005/8/layout/default"/>
    <dgm:cxn modelId="{A8029A65-1C45-4844-8EAB-47B3754889ED}" type="presParOf" srcId="{79BE2E71-C85D-4EC4-86B8-A1FBC53E3CA1}" destId="{A2646CC3-2A23-4954-A004-15880D90BE89}" srcOrd="0" destOrd="0" presId="urn:microsoft.com/office/officeart/2005/8/layout/default"/>
    <dgm:cxn modelId="{EC62CBD4-C864-4B37-BAD2-14A26CC18283}" type="presParOf" srcId="{79BE2E71-C85D-4EC4-86B8-A1FBC53E3CA1}" destId="{9927508D-321F-4408-8F34-CC649942B2C8}" srcOrd="1" destOrd="0" presId="urn:microsoft.com/office/officeart/2005/8/layout/default"/>
    <dgm:cxn modelId="{589761E6-86BB-412F-BEA8-49B08668E6E3}" type="presParOf" srcId="{79BE2E71-C85D-4EC4-86B8-A1FBC53E3CA1}" destId="{CF0F60D8-07CC-44CE-9EA1-52FBA3DCF6FB}" srcOrd="2" destOrd="0" presId="urn:microsoft.com/office/officeart/2005/8/layout/default"/>
    <dgm:cxn modelId="{9FE30AFE-354D-40D8-93CD-9B7B06D5C177}" type="presParOf" srcId="{79BE2E71-C85D-4EC4-86B8-A1FBC53E3CA1}" destId="{925B3824-AF7A-47E5-ABE9-BD920515D054}" srcOrd="3" destOrd="0" presId="urn:microsoft.com/office/officeart/2005/8/layout/default"/>
    <dgm:cxn modelId="{257E64D3-50D1-4702-9205-D37AD774AEEB}" type="presParOf" srcId="{79BE2E71-C85D-4EC4-86B8-A1FBC53E3CA1}" destId="{C525A3C9-231C-4F3E-98FA-6536C4A84A44}" srcOrd="4" destOrd="0" presId="urn:microsoft.com/office/officeart/2005/8/layout/default"/>
    <dgm:cxn modelId="{1A78BDB0-7C4F-4442-8465-AD3A7B42CD68}" type="presParOf" srcId="{79BE2E71-C85D-4EC4-86B8-A1FBC53E3CA1}" destId="{4918DA5B-2A67-4D12-B676-7F52BC5B3E0F}" srcOrd="5" destOrd="0" presId="urn:microsoft.com/office/officeart/2005/8/layout/default"/>
    <dgm:cxn modelId="{124880FC-981E-4673-86CD-3DB9AF54CEE1}" type="presParOf" srcId="{79BE2E71-C85D-4EC4-86B8-A1FBC53E3CA1}" destId="{F3EFB08F-CB93-4A48-B3E9-0E00D56A085F}" srcOrd="6" destOrd="0" presId="urn:microsoft.com/office/officeart/2005/8/layout/default"/>
    <dgm:cxn modelId="{1C20296E-4E6B-4807-A4E1-62F83A6A767A}" type="presParOf" srcId="{79BE2E71-C85D-4EC4-86B8-A1FBC53E3CA1}" destId="{B3D02B91-AA90-4AC3-9B61-8946AA8ABB1C}" srcOrd="7" destOrd="0" presId="urn:microsoft.com/office/officeart/2005/8/layout/default"/>
    <dgm:cxn modelId="{9A3FF60D-4EF6-4447-AD10-AE037A04DF14}" type="presParOf" srcId="{79BE2E71-C85D-4EC4-86B8-A1FBC53E3CA1}" destId="{6E0F60C5-62A8-44AE-A52E-981BF10663CD}"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DAA49-C749-4DD9-8A29-9B98D8BFE7C6}">
      <dsp:nvSpPr>
        <dsp:cNvPr id="0" name=""/>
        <dsp:cNvSpPr/>
      </dsp:nvSpPr>
      <dsp:spPr>
        <a:xfrm>
          <a:off x="6980" y="84110"/>
          <a:ext cx="3008485" cy="2229040"/>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DAD14C-0116-4856-931F-C03DA96B33C5}">
      <dsp:nvSpPr>
        <dsp:cNvPr id="0" name=""/>
        <dsp:cNvSpPr/>
      </dsp:nvSpPr>
      <dsp:spPr>
        <a:xfrm>
          <a:off x="313945" y="375727"/>
          <a:ext cx="3008485" cy="2229040"/>
        </a:xfrm>
        <a:prstGeom prst="roundRect">
          <a:avLst>
            <a:gd name="adj" fmla="val 10000"/>
          </a:avLst>
        </a:prstGeom>
        <a:solidFill>
          <a:schemeClr val="lt1">
            <a:alpha val="90000"/>
            <a:hueOff val="0"/>
            <a:satOff val="0"/>
            <a:lumOff val="0"/>
            <a:alphaOff val="0"/>
          </a:schemeClr>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need for a continued focus on the promotion and development of positive relationships and </a:t>
          </a:r>
          <a:r>
            <a:rPr lang="en-US" sz="2000" kern="1200" dirty="0" err="1"/>
            <a:t>behaviour</a:t>
          </a:r>
          <a:r>
            <a:rPr lang="en-US" sz="2000" kern="1200" dirty="0"/>
            <a:t> in order to improve a school’s ethos and culture.</a:t>
          </a:r>
        </a:p>
      </dsp:txBody>
      <dsp:txXfrm>
        <a:off x="379231" y="441013"/>
        <a:ext cx="2877913" cy="2098468"/>
      </dsp:txXfrm>
    </dsp:sp>
    <dsp:sp modelId="{DC344482-0793-4203-A3BE-93ADC38711B1}">
      <dsp:nvSpPr>
        <dsp:cNvPr id="0" name=""/>
        <dsp:cNvSpPr/>
      </dsp:nvSpPr>
      <dsp:spPr>
        <a:xfrm>
          <a:off x="3629396" y="84110"/>
          <a:ext cx="3021884" cy="289820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9270E7-3B4B-48A2-996D-7F6B6124D01E}">
      <dsp:nvSpPr>
        <dsp:cNvPr id="0" name=""/>
        <dsp:cNvSpPr/>
      </dsp:nvSpPr>
      <dsp:spPr>
        <a:xfrm>
          <a:off x="3936361" y="375727"/>
          <a:ext cx="3021884" cy="2898203"/>
        </a:xfrm>
        <a:prstGeom prst="roundRect">
          <a:avLst>
            <a:gd name="adj" fmla="val 10000"/>
          </a:avLst>
        </a:prstGeom>
        <a:solidFill>
          <a:schemeClr val="lt1">
            <a:alpha val="90000"/>
            <a:hueOff val="0"/>
            <a:satOff val="0"/>
            <a:lumOff val="0"/>
            <a:alphaOff val="0"/>
          </a:schemeClr>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 positive school ethos and culture (sometimes described in research as ‘climate’) is essential to developing good relationships and positive </a:t>
          </a:r>
          <a:r>
            <a:rPr lang="en-US" sz="2000" kern="1200" dirty="0" err="1"/>
            <a:t>behaviour</a:t>
          </a:r>
          <a:r>
            <a:rPr lang="en-US" sz="2000" kern="1200" dirty="0"/>
            <a:t> in the classroom, playground and wider community.</a:t>
          </a:r>
        </a:p>
      </dsp:txBody>
      <dsp:txXfrm>
        <a:off x="4021246" y="460612"/>
        <a:ext cx="2852114" cy="2728433"/>
      </dsp:txXfrm>
    </dsp:sp>
    <dsp:sp modelId="{3A1B61EA-E629-4936-AFC0-1D2EFD5BA4E6}">
      <dsp:nvSpPr>
        <dsp:cNvPr id="0" name=""/>
        <dsp:cNvSpPr/>
      </dsp:nvSpPr>
      <dsp:spPr>
        <a:xfrm>
          <a:off x="7265211" y="84110"/>
          <a:ext cx="3241241" cy="375053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DFF40-38CD-422F-87F6-94FD875A9780}">
      <dsp:nvSpPr>
        <dsp:cNvPr id="0" name=""/>
        <dsp:cNvSpPr/>
      </dsp:nvSpPr>
      <dsp:spPr>
        <a:xfrm>
          <a:off x="7572176" y="375727"/>
          <a:ext cx="3241241" cy="3750533"/>
        </a:xfrm>
        <a:prstGeom prst="roundRect">
          <a:avLst>
            <a:gd name="adj" fmla="val 10000"/>
          </a:avLst>
        </a:prstGeom>
        <a:solidFill>
          <a:schemeClr val="lt1">
            <a:alpha val="90000"/>
            <a:hueOff val="0"/>
            <a:satOff val="0"/>
            <a:lumOff val="0"/>
            <a:alphaOff val="0"/>
          </a:schemeClr>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Research also indicates that schools, where attainment is higher than expected for their catchment area, demonstrate positive relationships throughout the school community and that children and young people are involved meaningfully in decisions which affect them at all levels of the school. </a:t>
          </a:r>
        </a:p>
      </dsp:txBody>
      <dsp:txXfrm>
        <a:off x="7667109" y="470660"/>
        <a:ext cx="3051375" cy="3560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DAA49-C749-4DD9-8A29-9B98D8BFE7C6}">
      <dsp:nvSpPr>
        <dsp:cNvPr id="0" name=""/>
        <dsp:cNvSpPr/>
      </dsp:nvSpPr>
      <dsp:spPr>
        <a:xfrm>
          <a:off x="2233107" y="371730"/>
          <a:ext cx="1856654" cy="2870504"/>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DAD14C-0116-4856-931F-C03DA96B33C5}">
      <dsp:nvSpPr>
        <dsp:cNvPr id="0" name=""/>
        <dsp:cNvSpPr/>
      </dsp:nvSpPr>
      <dsp:spPr>
        <a:xfrm>
          <a:off x="2424204" y="553272"/>
          <a:ext cx="1856654" cy="2870504"/>
        </a:xfrm>
        <a:prstGeom prst="roundRect">
          <a:avLst>
            <a:gd name="adj" fmla="val 10000"/>
          </a:avLst>
        </a:prstGeom>
        <a:solidFill>
          <a:schemeClr val="lt1">
            <a:alpha val="90000"/>
            <a:hueOff val="0"/>
            <a:satOff val="0"/>
            <a:lumOff val="0"/>
            <a:alphaOff val="0"/>
          </a:schemeClr>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Caring2</a:t>
          </a:r>
        </a:p>
        <a:p>
          <a:pPr marL="0" lvl="0" indent="0" algn="ctr" defTabSz="1244600">
            <a:lnSpc>
              <a:spcPct val="90000"/>
            </a:lnSpc>
            <a:spcBef>
              <a:spcPct val="0"/>
            </a:spcBef>
            <a:spcAft>
              <a:spcPct val="35000"/>
            </a:spcAft>
            <a:buNone/>
          </a:pPr>
          <a:r>
            <a:rPr lang="en-US" sz="2800" b="1" kern="1200" dirty="0"/>
            <a:t>Learn</a:t>
          </a:r>
        </a:p>
        <a:p>
          <a:pPr marL="0" lvl="0" indent="0" algn="ctr" defTabSz="1244600">
            <a:lnSpc>
              <a:spcPct val="90000"/>
            </a:lnSpc>
            <a:spcBef>
              <a:spcPct val="0"/>
            </a:spcBef>
            <a:spcAft>
              <a:spcPct val="35000"/>
            </a:spcAft>
            <a:buNone/>
          </a:pPr>
          <a:r>
            <a:rPr lang="en-US" sz="2000" b="0" kern="1200" dirty="0"/>
            <a:t>Training</a:t>
          </a:r>
        </a:p>
        <a:p>
          <a:pPr marL="0" lvl="0" indent="0" algn="ctr" defTabSz="1244600">
            <a:lnSpc>
              <a:spcPct val="90000"/>
            </a:lnSpc>
            <a:spcBef>
              <a:spcPct val="0"/>
            </a:spcBef>
            <a:spcAft>
              <a:spcPct val="35000"/>
            </a:spcAft>
            <a:buNone/>
          </a:pPr>
          <a:r>
            <a:rPr lang="en-US" sz="2000" b="0" kern="1200" dirty="0"/>
            <a:t>Auditing Provision </a:t>
          </a:r>
        </a:p>
        <a:p>
          <a:pPr marL="0" lvl="0" indent="0" algn="ctr" defTabSz="1244600">
            <a:lnSpc>
              <a:spcPct val="90000"/>
            </a:lnSpc>
            <a:spcBef>
              <a:spcPct val="0"/>
            </a:spcBef>
            <a:spcAft>
              <a:spcPct val="35000"/>
            </a:spcAft>
            <a:buNone/>
          </a:pPr>
          <a:r>
            <a:rPr lang="en-US" sz="2000" b="0" kern="1200" dirty="0"/>
            <a:t>Awards</a:t>
          </a:r>
        </a:p>
      </dsp:txBody>
      <dsp:txXfrm>
        <a:off x="2478584" y="607652"/>
        <a:ext cx="1747894" cy="2761744"/>
      </dsp:txXfrm>
    </dsp:sp>
    <dsp:sp modelId="{DC344482-0793-4203-A3BE-93ADC38711B1}">
      <dsp:nvSpPr>
        <dsp:cNvPr id="0" name=""/>
        <dsp:cNvSpPr/>
      </dsp:nvSpPr>
      <dsp:spPr>
        <a:xfrm>
          <a:off x="4432656" y="356299"/>
          <a:ext cx="1571671" cy="2561860"/>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9270E7-3B4B-48A2-996D-7F6B6124D01E}">
      <dsp:nvSpPr>
        <dsp:cNvPr id="0" name=""/>
        <dsp:cNvSpPr/>
      </dsp:nvSpPr>
      <dsp:spPr>
        <a:xfrm>
          <a:off x="4623753" y="537841"/>
          <a:ext cx="1571671" cy="2561860"/>
        </a:xfrm>
        <a:prstGeom prst="roundRect">
          <a:avLst>
            <a:gd name="adj" fmla="val 10000"/>
          </a:avLst>
        </a:prstGeom>
        <a:solidFill>
          <a:schemeClr val="lt1">
            <a:alpha val="90000"/>
            <a:hueOff val="0"/>
            <a:satOff val="0"/>
            <a:lumOff val="0"/>
            <a:alphaOff val="0"/>
          </a:schemeClr>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BOSS</a:t>
          </a:r>
        </a:p>
        <a:p>
          <a:pPr marL="0" lvl="0" indent="0" algn="ctr" defTabSz="1422400">
            <a:lnSpc>
              <a:spcPct val="90000"/>
            </a:lnSpc>
            <a:spcBef>
              <a:spcPct val="0"/>
            </a:spcBef>
            <a:spcAft>
              <a:spcPct val="35000"/>
            </a:spcAft>
            <a:buNone/>
          </a:pPr>
          <a:r>
            <a:rPr lang="en-US" sz="2400" kern="1200" dirty="0"/>
            <a:t>Training</a:t>
          </a:r>
          <a:r>
            <a:rPr lang="en-US" sz="2400" kern="1200" baseline="0" dirty="0"/>
            <a:t> </a:t>
          </a:r>
        </a:p>
        <a:p>
          <a:pPr marL="0" lvl="0" indent="0" algn="ctr" defTabSz="1422400">
            <a:lnSpc>
              <a:spcPct val="90000"/>
            </a:lnSpc>
            <a:spcBef>
              <a:spcPct val="0"/>
            </a:spcBef>
            <a:spcAft>
              <a:spcPct val="35000"/>
            </a:spcAft>
            <a:buNone/>
          </a:pPr>
          <a:r>
            <a:rPr lang="en-US" sz="2400" kern="1200" baseline="0" dirty="0"/>
            <a:t>Support and advice</a:t>
          </a:r>
          <a:endParaRPr lang="en-US" sz="2400" kern="1200" dirty="0"/>
        </a:p>
      </dsp:txBody>
      <dsp:txXfrm>
        <a:off x="4669786" y="583874"/>
        <a:ext cx="1479605" cy="2469794"/>
      </dsp:txXfrm>
    </dsp:sp>
    <dsp:sp modelId="{3A1B61EA-E629-4936-AFC0-1D2EFD5BA4E6}">
      <dsp:nvSpPr>
        <dsp:cNvPr id="0" name=""/>
        <dsp:cNvSpPr/>
      </dsp:nvSpPr>
      <dsp:spPr>
        <a:xfrm>
          <a:off x="-191097" y="382455"/>
          <a:ext cx="2101117" cy="325365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DFF40-38CD-422F-87F6-94FD875A9780}">
      <dsp:nvSpPr>
        <dsp:cNvPr id="0" name=""/>
        <dsp:cNvSpPr/>
      </dsp:nvSpPr>
      <dsp:spPr>
        <a:xfrm>
          <a:off x="0" y="563997"/>
          <a:ext cx="2101117" cy="3253653"/>
        </a:xfrm>
        <a:prstGeom prst="roundRect">
          <a:avLst>
            <a:gd name="adj" fmla="val 10000"/>
          </a:avLst>
        </a:prstGeom>
        <a:solidFill>
          <a:schemeClr val="lt1">
            <a:alpha val="90000"/>
            <a:hueOff val="0"/>
            <a:satOff val="0"/>
            <a:lumOff val="0"/>
            <a:alphaOff val="0"/>
          </a:schemeClr>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PRT</a:t>
          </a:r>
        </a:p>
        <a:p>
          <a:pPr marL="0" lvl="0" indent="0" algn="ctr" defTabSz="1244600">
            <a:lnSpc>
              <a:spcPct val="90000"/>
            </a:lnSpc>
            <a:spcBef>
              <a:spcPct val="0"/>
            </a:spcBef>
            <a:spcAft>
              <a:spcPct val="35000"/>
            </a:spcAft>
            <a:buNone/>
          </a:pPr>
          <a:r>
            <a:rPr lang="en-US" sz="2000" kern="1200" dirty="0"/>
            <a:t>Support</a:t>
          </a:r>
        </a:p>
        <a:p>
          <a:pPr marL="0" lvl="0" indent="0" algn="ctr" defTabSz="1244600">
            <a:lnSpc>
              <a:spcPct val="90000"/>
            </a:lnSpc>
            <a:spcBef>
              <a:spcPct val="0"/>
            </a:spcBef>
            <a:spcAft>
              <a:spcPct val="35000"/>
            </a:spcAft>
            <a:buNone/>
          </a:pPr>
          <a:r>
            <a:rPr lang="en-US" sz="2000" kern="1200" dirty="0" err="1"/>
            <a:t>Behaviour</a:t>
          </a:r>
          <a:r>
            <a:rPr lang="en-US" sz="2000" kern="1200" baseline="0" dirty="0"/>
            <a:t> Ladder</a:t>
          </a:r>
        </a:p>
        <a:p>
          <a:pPr marL="0" lvl="0" indent="0" algn="ctr" defTabSz="1244600">
            <a:lnSpc>
              <a:spcPct val="90000"/>
            </a:lnSpc>
            <a:spcBef>
              <a:spcPct val="0"/>
            </a:spcBef>
            <a:spcAft>
              <a:spcPct val="35000"/>
            </a:spcAft>
            <a:buNone/>
          </a:pPr>
          <a:r>
            <a:rPr lang="en-US" sz="2000" kern="1200" baseline="0" dirty="0"/>
            <a:t>Intervention Placements</a:t>
          </a:r>
        </a:p>
        <a:p>
          <a:pPr marL="0" lvl="0" indent="0" algn="ctr" defTabSz="1244600">
            <a:lnSpc>
              <a:spcPct val="90000"/>
            </a:lnSpc>
            <a:spcBef>
              <a:spcPct val="0"/>
            </a:spcBef>
            <a:spcAft>
              <a:spcPct val="35000"/>
            </a:spcAft>
            <a:buNone/>
          </a:pPr>
          <a:r>
            <a:rPr lang="en-US" sz="2000" kern="1200" baseline="0" dirty="0"/>
            <a:t>EBSA Pathway</a:t>
          </a:r>
        </a:p>
        <a:p>
          <a:pPr marL="0" lvl="0" indent="0" algn="ctr" defTabSz="1244600">
            <a:lnSpc>
              <a:spcPct val="90000"/>
            </a:lnSpc>
            <a:spcBef>
              <a:spcPct val="0"/>
            </a:spcBef>
            <a:spcAft>
              <a:spcPct val="35000"/>
            </a:spcAft>
            <a:buNone/>
          </a:pPr>
          <a:r>
            <a:rPr lang="en-US" sz="2000" kern="1200" baseline="0" dirty="0"/>
            <a:t>Funding for PSP Support</a:t>
          </a:r>
          <a:endParaRPr lang="en-US" sz="2000" kern="1200" dirty="0"/>
        </a:p>
      </dsp:txBody>
      <dsp:txXfrm>
        <a:off x="61540" y="625537"/>
        <a:ext cx="1978037" cy="3130573"/>
      </dsp:txXfrm>
    </dsp:sp>
    <dsp:sp modelId="{11AB9A60-85D8-4CEF-801F-599FBEACEA75}">
      <dsp:nvSpPr>
        <dsp:cNvPr id="0" name=""/>
        <dsp:cNvSpPr/>
      </dsp:nvSpPr>
      <dsp:spPr>
        <a:xfrm>
          <a:off x="6380179" y="371184"/>
          <a:ext cx="1793002" cy="2310334"/>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5FF67-665B-457A-A4E8-15DE497AEED7}">
      <dsp:nvSpPr>
        <dsp:cNvPr id="0" name=""/>
        <dsp:cNvSpPr/>
      </dsp:nvSpPr>
      <dsp:spPr>
        <a:xfrm>
          <a:off x="6571276" y="552726"/>
          <a:ext cx="1793002" cy="2310334"/>
        </a:xfrm>
        <a:prstGeom prst="roundRect">
          <a:avLst>
            <a:gd name="adj" fmla="val 10000"/>
          </a:avLst>
        </a:prstGeom>
        <a:solidFill>
          <a:schemeClr val="lt1">
            <a:alpha val="90000"/>
            <a:hueOff val="0"/>
            <a:satOff val="0"/>
            <a:lumOff val="0"/>
            <a:alphaOff val="0"/>
          </a:schemeClr>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ASK </a:t>
          </a:r>
          <a:r>
            <a:rPr lang="en-US" sz="2800" b="1" kern="1200" dirty="0" err="1"/>
            <a:t>Sall</a:t>
          </a:r>
          <a:endParaRPr lang="en-US" sz="2800" b="1" kern="1200" dirty="0"/>
        </a:p>
        <a:p>
          <a:pPr marL="0" lvl="0" indent="0" algn="ctr" defTabSz="1244600">
            <a:lnSpc>
              <a:spcPct val="90000"/>
            </a:lnSpc>
            <a:spcBef>
              <a:spcPct val="0"/>
            </a:spcBef>
            <a:spcAft>
              <a:spcPct val="35000"/>
            </a:spcAft>
            <a:buNone/>
          </a:pPr>
          <a:r>
            <a:rPr lang="en-US" sz="2000" b="0" kern="1200" dirty="0"/>
            <a:t>Signposting</a:t>
          </a:r>
        </a:p>
        <a:p>
          <a:pPr marL="0" lvl="0" indent="0" algn="ctr" defTabSz="1244600">
            <a:lnSpc>
              <a:spcPct val="90000"/>
            </a:lnSpc>
            <a:spcBef>
              <a:spcPct val="0"/>
            </a:spcBef>
            <a:spcAft>
              <a:spcPct val="35000"/>
            </a:spcAft>
            <a:buNone/>
          </a:pPr>
          <a:r>
            <a:rPr lang="en-US" sz="2000" b="0" kern="1200" dirty="0"/>
            <a:t>Advice</a:t>
          </a:r>
        </a:p>
        <a:p>
          <a:pPr marL="0" lvl="0" indent="0" algn="ctr" defTabSz="1244600">
            <a:lnSpc>
              <a:spcPct val="90000"/>
            </a:lnSpc>
            <a:spcBef>
              <a:spcPct val="0"/>
            </a:spcBef>
            <a:spcAft>
              <a:spcPct val="35000"/>
            </a:spcAft>
            <a:buNone/>
          </a:pPr>
          <a:r>
            <a:rPr lang="en-US" sz="2000" b="0" kern="1200" dirty="0"/>
            <a:t>EP referral</a:t>
          </a:r>
        </a:p>
      </dsp:txBody>
      <dsp:txXfrm>
        <a:off x="6623791" y="605241"/>
        <a:ext cx="1687972" cy="2205304"/>
      </dsp:txXfrm>
    </dsp:sp>
    <dsp:sp modelId="{E8DFF79C-D38D-4A23-AE81-B17D418D91E9}">
      <dsp:nvSpPr>
        <dsp:cNvPr id="0" name=""/>
        <dsp:cNvSpPr/>
      </dsp:nvSpPr>
      <dsp:spPr>
        <a:xfrm>
          <a:off x="8555375" y="371184"/>
          <a:ext cx="1793002" cy="1835557"/>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A4C15E-D7EE-470B-8FE3-79ECA4CFC9A7}">
      <dsp:nvSpPr>
        <dsp:cNvPr id="0" name=""/>
        <dsp:cNvSpPr/>
      </dsp:nvSpPr>
      <dsp:spPr>
        <a:xfrm>
          <a:off x="8746472" y="552726"/>
          <a:ext cx="1793002" cy="1835557"/>
        </a:xfrm>
        <a:prstGeom prst="roundRect">
          <a:avLst>
            <a:gd name="adj" fmla="val 10000"/>
          </a:avLst>
        </a:prstGeom>
        <a:solidFill>
          <a:schemeClr val="lt1">
            <a:alpha val="90000"/>
            <a:hueOff val="0"/>
            <a:satOff val="0"/>
            <a:lumOff val="0"/>
            <a:alphaOff val="0"/>
          </a:schemeClr>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TWTT</a:t>
          </a:r>
        </a:p>
        <a:p>
          <a:pPr marL="0" lvl="0" indent="0" algn="ctr" defTabSz="1066800">
            <a:lnSpc>
              <a:spcPct val="90000"/>
            </a:lnSpc>
            <a:spcBef>
              <a:spcPct val="0"/>
            </a:spcBef>
            <a:spcAft>
              <a:spcPct val="35000"/>
            </a:spcAft>
            <a:buNone/>
          </a:pPr>
          <a:r>
            <a:rPr lang="en-US" sz="2300" b="0" kern="1200" dirty="0"/>
            <a:t>Support and advice</a:t>
          </a:r>
        </a:p>
        <a:p>
          <a:pPr marL="0" lvl="0" indent="0" algn="ctr" defTabSz="1066800">
            <a:lnSpc>
              <a:spcPct val="90000"/>
            </a:lnSpc>
            <a:spcBef>
              <a:spcPct val="0"/>
            </a:spcBef>
            <a:spcAft>
              <a:spcPct val="35000"/>
            </a:spcAft>
            <a:buNone/>
          </a:pPr>
          <a:r>
            <a:rPr lang="en-US" sz="2300" b="0" kern="1200" dirty="0"/>
            <a:t>Training</a:t>
          </a:r>
        </a:p>
      </dsp:txBody>
      <dsp:txXfrm>
        <a:off x="8798987" y="605241"/>
        <a:ext cx="1687972" cy="17305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68A40-5560-4430-9E18-A176EE0C9EAA}">
      <dsp:nvSpPr>
        <dsp:cNvPr id="0" name=""/>
        <dsp:cNvSpPr/>
      </dsp:nvSpPr>
      <dsp:spPr>
        <a:xfrm>
          <a:off x="285275" y="0"/>
          <a:ext cx="5170983" cy="517098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EC773-5744-4C56-9EB0-977E65350824}">
      <dsp:nvSpPr>
        <dsp:cNvPr id="0" name=""/>
        <dsp:cNvSpPr/>
      </dsp:nvSpPr>
      <dsp:spPr>
        <a:xfrm>
          <a:off x="804228" y="286832"/>
          <a:ext cx="2016683" cy="224077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National and Local aim – </a:t>
          </a:r>
          <a:r>
            <a:rPr lang="en-US" sz="1400" kern="1200" dirty="0"/>
            <a:t>high quality support in schools to meet </a:t>
          </a:r>
          <a:r>
            <a:rPr lang="en-US" sz="1400" kern="1200" dirty="0" err="1"/>
            <a:t>cyp’s</a:t>
          </a:r>
          <a:r>
            <a:rPr lang="en-US" sz="1400" kern="1200" dirty="0"/>
            <a:t> needs within mainstream education; SEND reforms 2014, SEND/AP review 2022, Lincolnshire’s Transformation &amp; HN Strategy.</a:t>
          </a:r>
        </a:p>
      </dsp:txBody>
      <dsp:txXfrm>
        <a:off x="902674" y="385278"/>
        <a:ext cx="1819791" cy="2043885"/>
      </dsp:txXfrm>
    </dsp:sp>
    <dsp:sp modelId="{8CB46BFD-4140-4E16-B492-D7DC0724A8FF}">
      <dsp:nvSpPr>
        <dsp:cNvPr id="0" name=""/>
        <dsp:cNvSpPr/>
      </dsp:nvSpPr>
      <dsp:spPr>
        <a:xfrm>
          <a:off x="2976040" y="236990"/>
          <a:ext cx="2016683" cy="2285043"/>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Lincolnshire = higher % of pupils requiring SEN Support (12.6%/12.0%) &amp; % of EHC plans (4.2%/3.6%) against national average.</a:t>
          </a:r>
        </a:p>
      </dsp:txBody>
      <dsp:txXfrm>
        <a:off x="3074486" y="335436"/>
        <a:ext cx="1819791" cy="2088151"/>
      </dsp:txXfrm>
    </dsp:sp>
    <dsp:sp modelId="{32EE925D-2477-4D4F-95EB-0DD0D0B05FE7}">
      <dsp:nvSpPr>
        <dsp:cNvPr id="0" name=""/>
        <dsp:cNvSpPr/>
      </dsp:nvSpPr>
      <dsp:spPr>
        <a:xfrm>
          <a:off x="783768" y="2634288"/>
          <a:ext cx="2076074" cy="246723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Lincolnshire = less % of pupils with SEMH educated in mainstream schools (England average = 0.2% more pupils with SEMH in mainstream primary schools &amp; 5.5% more in mainstream secondary schools than Lincolnshire)</a:t>
          </a:r>
        </a:p>
      </dsp:txBody>
      <dsp:txXfrm>
        <a:off x="885114" y="2735634"/>
        <a:ext cx="1873382" cy="2264538"/>
      </dsp:txXfrm>
    </dsp:sp>
    <dsp:sp modelId="{FB4174B6-B0D9-4C34-B2CB-4D3D103E6942}">
      <dsp:nvSpPr>
        <dsp:cNvPr id="0" name=""/>
        <dsp:cNvSpPr/>
      </dsp:nvSpPr>
      <dsp:spPr>
        <a:xfrm>
          <a:off x="3012986" y="2608888"/>
          <a:ext cx="2016683" cy="2490523"/>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Lincolnshire = higher percentage of pupils in Lincolnshire with SEMH needs in special schools than the England average (23.5%/12.7%). </a:t>
          </a:r>
          <a:endParaRPr lang="en-US" sz="1600" kern="1200" dirty="0"/>
        </a:p>
      </dsp:txBody>
      <dsp:txXfrm>
        <a:off x="3111432" y="2707334"/>
        <a:ext cx="1819791" cy="2293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0CBAC-2259-43AA-805D-1B1420053D49}">
      <dsp:nvSpPr>
        <dsp:cNvPr id="0" name=""/>
        <dsp:cNvSpPr/>
      </dsp:nvSpPr>
      <dsp:spPr>
        <a:xfrm>
          <a:off x="0" y="460070"/>
          <a:ext cx="7840910" cy="1006931"/>
        </a:xfrm>
        <a:prstGeom prst="roundRect">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Collective understanding and assumption that inclusive education is </a:t>
          </a:r>
          <a:r>
            <a:rPr lang="en-US" sz="1800" kern="1200" dirty="0" err="1"/>
            <a:t>cyp</a:t>
          </a:r>
          <a:r>
            <a:rPr lang="en-US" sz="1800" kern="1200" dirty="0"/>
            <a:t> educated alongside peers in mainstream classroom for majority of school day.</a:t>
          </a:r>
        </a:p>
      </dsp:txBody>
      <dsp:txXfrm>
        <a:off x="49154" y="509224"/>
        <a:ext cx="7742602" cy="908623"/>
      </dsp:txXfrm>
    </dsp:sp>
    <dsp:sp modelId="{6CE028FC-5FEA-4054-8D1E-A31C6494377E}">
      <dsp:nvSpPr>
        <dsp:cNvPr id="0" name=""/>
        <dsp:cNvSpPr/>
      </dsp:nvSpPr>
      <dsp:spPr>
        <a:xfrm>
          <a:off x="0" y="1518841"/>
          <a:ext cx="7840910" cy="1006931"/>
        </a:xfrm>
        <a:prstGeom prst="roundRect">
          <a:avLst/>
        </a:prstGeom>
        <a:gradFill rotWithShape="0">
          <a:gsLst>
            <a:gs pos="0">
              <a:schemeClr val="accent5">
                <a:hueOff val="-3504825"/>
                <a:satOff val="5153"/>
                <a:lumOff val="4412"/>
                <a:alphaOff val="0"/>
                <a:tint val="98000"/>
                <a:lumMod val="100000"/>
              </a:schemeClr>
            </a:gs>
            <a:gs pos="100000">
              <a:schemeClr val="accent5">
                <a:hueOff val="-3504825"/>
                <a:satOff val="5153"/>
                <a:lumOff val="4412"/>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Positive outcomes for cyp as result of inclusion well documented, leading to increased social, academic, employment and life opportunities.</a:t>
          </a:r>
        </a:p>
      </dsp:txBody>
      <dsp:txXfrm>
        <a:off x="49154" y="1567995"/>
        <a:ext cx="7742602" cy="908623"/>
      </dsp:txXfrm>
    </dsp:sp>
    <dsp:sp modelId="{5B2671E9-9470-482B-AE73-23FC74C449C9}">
      <dsp:nvSpPr>
        <dsp:cNvPr id="0" name=""/>
        <dsp:cNvSpPr/>
      </dsp:nvSpPr>
      <dsp:spPr>
        <a:xfrm>
          <a:off x="0" y="2577612"/>
          <a:ext cx="7840910" cy="1006931"/>
        </a:xfrm>
        <a:prstGeom prst="roundRect">
          <a:avLst/>
        </a:prstGeom>
        <a:gradFill rotWithShape="0">
          <a:gsLst>
            <a:gs pos="0">
              <a:schemeClr val="accent5">
                <a:hueOff val="-7009649"/>
                <a:satOff val="10306"/>
                <a:lumOff val="8824"/>
                <a:alphaOff val="0"/>
                <a:tint val="98000"/>
                <a:lumMod val="100000"/>
              </a:schemeClr>
            </a:gs>
            <a:gs pos="100000">
              <a:schemeClr val="accent5">
                <a:hueOff val="-7009649"/>
                <a:satOff val="10306"/>
                <a:lumOff val="882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Aim for improved inclusive education, acknowledge that at times a small number of children will require more specialist support and provision.</a:t>
          </a:r>
        </a:p>
      </dsp:txBody>
      <dsp:txXfrm>
        <a:off x="49154" y="2626766"/>
        <a:ext cx="7742602" cy="908623"/>
      </dsp:txXfrm>
    </dsp:sp>
    <dsp:sp modelId="{BFFD5F41-0082-422F-858B-4939E9997072}">
      <dsp:nvSpPr>
        <dsp:cNvPr id="0" name=""/>
        <dsp:cNvSpPr/>
      </dsp:nvSpPr>
      <dsp:spPr>
        <a:xfrm>
          <a:off x="0" y="3636384"/>
          <a:ext cx="7840910" cy="1006931"/>
        </a:xfrm>
        <a:prstGeom prst="roundRect">
          <a:avLst/>
        </a:prstGeom>
        <a:gradFill rotWithShape="0">
          <a:gsLst>
            <a:gs pos="0">
              <a:schemeClr val="accent5">
                <a:hueOff val="-10514474"/>
                <a:satOff val="15460"/>
                <a:lumOff val="13235"/>
                <a:alphaOff val="0"/>
                <a:tint val="98000"/>
                <a:lumMod val="100000"/>
              </a:schemeClr>
            </a:gs>
            <a:gs pos="100000">
              <a:schemeClr val="accent5">
                <a:hueOff val="-10514474"/>
                <a:satOff val="15460"/>
                <a:lumOff val="13235"/>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Access specialist support as/when required.  Continuum of provision that builds emotional resilience &amp; well-being.  Enabling return to mainstream provision, resulting in improved &amp; increased positive achievements and outcomes. </a:t>
          </a:r>
        </a:p>
      </dsp:txBody>
      <dsp:txXfrm>
        <a:off x="49154" y="3685538"/>
        <a:ext cx="7742602" cy="908623"/>
      </dsp:txXfrm>
    </dsp:sp>
    <dsp:sp modelId="{A6F84EC8-81B7-4664-896C-A4739F59282A}">
      <dsp:nvSpPr>
        <dsp:cNvPr id="0" name=""/>
        <dsp:cNvSpPr/>
      </dsp:nvSpPr>
      <dsp:spPr>
        <a:xfrm>
          <a:off x="0" y="4695155"/>
          <a:ext cx="7840910" cy="1006931"/>
        </a:xfrm>
        <a:prstGeom prst="roundRect">
          <a:avLst/>
        </a:prstGeom>
        <a:gradFill rotWithShape="0">
          <a:gsLst>
            <a:gs pos="0">
              <a:schemeClr val="accent5">
                <a:hueOff val="-14019298"/>
                <a:satOff val="20613"/>
                <a:lumOff val="17647"/>
                <a:alphaOff val="0"/>
                <a:tint val="98000"/>
                <a:lumMod val="100000"/>
              </a:schemeClr>
            </a:gs>
            <a:gs pos="100000">
              <a:schemeClr val="accent5">
                <a:hueOff val="-14019298"/>
                <a:satOff val="20613"/>
                <a:lumOff val="17647"/>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View inclusive education outside a deficit model that focusses on inadequacies.  Instead, focus on existing successful inclusive support &amp; practices, developed to remove barriers. </a:t>
          </a:r>
        </a:p>
      </dsp:txBody>
      <dsp:txXfrm>
        <a:off x="49154" y="4744309"/>
        <a:ext cx="7742602" cy="908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360AD-62D7-436A-BB17-E9924C690447}">
      <dsp:nvSpPr>
        <dsp:cNvPr id="0" name=""/>
        <dsp:cNvSpPr/>
      </dsp:nvSpPr>
      <dsp:spPr>
        <a:xfrm>
          <a:off x="0" y="0"/>
          <a:ext cx="7241019" cy="5874653"/>
        </a:xfrm>
        <a:prstGeom prst="roundRect">
          <a:avLst>
            <a:gd name="adj" fmla="val 10000"/>
          </a:avLst>
        </a:prstGeom>
        <a:solidFill>
          <a:srgbClr val="0020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FIVE ELEMENTS</a:t>
          </a:r>
        </a:p>
        <a:p>
          <a:pPr marL="285750" lvl="1" indent="-285750" algn="l" defTabSz="1422400">
            <a:lnSpc>
              <a:spcPct val="90000"/>
            </a:lnSpc>
            <a:spcBef>
              <a:spcPct val="0"/>
            </a:spcBef>
            <a:spcAft>
              <a:spcPct val="15000"/>
            </a:spcAft>
            <a:buChar char="•"/>
          </a:pPr>
          <a:r>
            <a:rPr lang="en-US" sz="3200" kern="1200" dirty="0"/>
            <a:t>Development of the Emotional Based School Avoidance (EBSA) pathway.</a:t>
          </a:r>
        </a:p>
        <a:p>
          <a:pPr marL="285750" lvl="1" indent="-285750" algn="l" defTabSz="1422400">
            <a:lnSpc>
              <a:spcPct val="90000"/>
            </a:lnSpc>
            <a:spcBef>
              <a:spcPct val="0"/>
            </a:spcBef>
            <a:spcAft>
              <a:spcPct val="15000"/>
            </a:spcAft>
            <a:buChar char="•"/>
          </a:pPr>
          <a:r>
            <a:rPr lang="en-US" sz="3200" kern="1200" dirty="0"/>
            <a:t>Embed and develop training / support offer.</a:t>
          </a:r>
        </a:p>
        <a:p>
          <a:pPr marL="285750" lvl="1" indent="-285750" algn="l" defTabSz="1422400">
            <a:lnSpc>
              <a:spcPct val="90000"/>
            </a:lnSpc>
            <a:spcBef>
              <a:spcPct val="0"/>
            </a:spcBef>
            <a:spcAft>
              <a:spcPct val="15000"/>
            </a:spcAft>
            <a:buChar char="•"/>
          </a:pPr>
          <a:r>
            <a:rPr lang="en-US" sz="3200" kern="1200" dirty="0"/>
            <a:t>Transitions.</a:t>
          </a:r>
        </a:p>
        <a:p>
          <a:pPr marL="285750" lvl="1" indent="-285750" algn="l" defTabSz="1422400">
            <a:lnSpc>
              <a:spcPct val="90000"/>
            </a:lnSpc>
            <a:spcBef>
              <a:spcPct val="0"/>
            </a:spcBef>
            <a:spcAft>
              <a:spcPct val="15000"/>
            </a:spcAft>
            <a:buChar char="•"/>
          </a:pPr>
          <a:r>
            <a:rPr lang="en-US" sz="3200" kern="1200" dirty="0"/>
            <a:t>Provision used as a continuum of support.</a:t>
          </a:r>
        </a:p>
        <a:p>
          <a:pPr marL="285750" lvl="1" indent="-285750" algn="l" defTabSz="1422400">
            <a:lnSpc>
              <a:spcPct val="90000"/>
            </a:lnSpc>
            <a:spcBef>
              <a:spcPct val="0"/>
            </a:spcBef>
            <a:spcAft>
              <a:spcPct val="15000"/>
            </a:spcAft>
            <a:buChar char="•"/>
          </a:pPr>
          <a:r>
            <a:rPr lang="en-US" sz="3200" kern="1200" dirty="0"/>
            <a:t>Review of Alternative Provision in Lincolnshire.</a:t>
          </a:r>
        </a:p>
      </dsp:txBody>
      <dsp:txXfrm>
        <a:off x="172063" y="172063"/>
        <a:ext cx="6896893" cy="55305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46CC3-2A23-4954-A004-15880D90BE89}">
      <dsp:nvSpPr>
        <dsp:cNvPr id="0" name=""/>
        <dsp:cNvSpPr/>
      </dsp:nvSpPr>
      <dsp:spPr>
        <a:xfrm>
          <a:off x="29558" y="1441"/>
          <a:ext cx="2342397" cy="140543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Reduced suspensions and permanent exclusions; </a:t>
          </a:r>
        </a:p>
      </dsp:txBody>
      <dsp:txXfrm>
        <a:off x="29558" y="1441"/>
        <a:ext cx="2342397" cy="1405438"/>
      </dsp:txXfrm>
    </dsp:sp>
    <dsp:sp modelId="{CF0F60D8-07CC-44CE-9EA1-52FBA3DCF6FB}">
      <dsp:nvSpPr>
        <dsp:cNvPr id="0" name=""/>
        <dsp:cNvSpPr/>
      </dsp:nvSpPr>
      <dsp:spPr>
        <a:xfrm>
          <a:off x="2606195" y="1441"/>
          <a:ext cx="2342397" cy="140543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Improved attendance, part-time timetables only used temporarily as short-term solution in very exceptional circumstances;</a:t>
          </a:r>
        </a:p>
      </dsp:txBody>
      <dsp:txXfrm>
        <a:off x="2606195" y="1441"/>
        <a:ext cx="2342397" cy="1405438"/>
      </dsp:txXfrm>
    </dsp:sp>
    <dsp:sp modelId="{C525A3C9-231C-4F3E-98FA-6536C4A84A44}">
      <dsp:nvSpPr>
        <dsp:cNvPr id="0" name=""/>
        <dsp:cNvSpPr/>
      </dsp:nvSpPr>
      <dsp:spPr>
        <a:xfrm>
          <a:off x="5182832" y="1441"/>
          <a:ext cx="2342397" cy="140543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Reduced reliance &amp; demand on SEMH specialist support/provision, including specialist settings, AP, and specialist mental health. </a:t>
          </a:r>
        </a:p>
      </dsp:txBody>
      <dsp:txXfrm>
        <a:off x="5182832" y="1441"/>
        <a:ext cx="2342397" cy="1405438"/>
      </dsp:txXfrm>
    </dsp:sp>
    <dsp:sp modelId="{F3EFB08F-CB93-4A48-B3E9-0E00D56A085F}">
      <dsp:nvSpPr>
        <dsp:cNvPr id="0" name=""/>
        <dsp:cNvSpPr/>
      </dsp:nvSpPr>
      <dsp:spPr>
        <a:xfrm>
          <a:off x="7759469" y="1441"/>
          <a:ext cx="2342397" cy="140543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SEMH needs met at local mainstream setting with support tailored to individual needs, enables positive choices and outcomes and feel they belong in their school &amp; local community. </a:t>
          </a:r>
        </a:p>
      </dsp:txBody>
      <dsp:txXfrm>
        <a:off x="7759469" y="1441"/>
        <a:ext cx="2342397" cy="1405438"/>
      </dsp:txXfrm>
    </dsp:sp>
    <dsp:sp modelId="{6E0F60C5-62A8-44AE-A52E-981BF10663CD}">
      <dsp:nvSpPr>
        <dsp:cNvPr id="0" name=""/>
        <dsp:cNvSpPr/>
      </dsp:nvSpPr>
      <dsp:spPr>
        <a:xfrm>
          <a:off x="3894513" y="1641119"/>
          <a:ext cx="2342397" cy="140543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Flexible, proactive, &amp; coherent planning across transitions provides cyp and families with support &amp; confidence as move between various phases / stages of education &amp;, eventually, into adulthood.</a:t>
          </a:r>
        </a:p>
      </dsp:txBody>
      <dsp:txXfrm>
        <a:off x="3894513" y="1641119"/>
        <a:ext cx="2342397" cy="14054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4053AC07-C833-43D2-8A7C-EDA5AAAB3A60}" type="datetimeFigureOut">
              <a:rPr lang="en-GB" smtClean="0"/>
              <a:t>30/11/2022</a:t>
            </a:fld>
            <a:endParaRPr lang="en-GB"/>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119D394C-225A-451F-9753-7183FA27E06F}" type="slidenum">
              <a:rPr lang="en-GB" smtClean="0"/>
              <a:t>‹#›</a:t>
            </a:fld>
            <a:endParaRPr lang="en-GB"/>
          </a:p>
        </p:txBody>
      </p:sp>
    </p:spTree>
    <p:extLst>
      <p:ext uri="{BB962C8B-B14F-4D97-AF65-F5344CB8AC3E}">
        <p14:creationId xmlns:p14="http://schemas.microsoft.com/office/powerpoint/2010/main" val="33737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187F57-1835-4B73-96D7-EA1A7C20935A}" type="slidenum">
              <a:rPr lang="en-GB" smtClean="0"/>
              <a:t>10</a:t>
            </a:fld>
            <a:endParaRPr lang="en-GB"/>
          </a:p>
        </p:txBody>
      </p:sp>
    </p:spTree>
    <p:extLst>
      <p:ext uri="{BB962C8B-B14F-4D97-AF65-F5344CB8AC3E}">
        <p14:creationId xmlns:p14="http://schemas.microsoft.com/office/powerpoint/2010/main" val="35976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11/30/2022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86301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312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4709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5100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6435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790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7839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592331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3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470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155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422660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9351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7914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319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64402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543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11/30/2022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3788958"/>
      </p:ext>
    </p:extLst>
  </p:cSld>
  <p:clrMap bg1="dk1" tx1="lt1" bg2="dk2" tx2="lt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 id="214748404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juku.it/quick-note-what-does-cloud-domination-really-mean/question-mark-shaped-cloud/"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hildrenssociety.org.uk/information/professionals/resources/youth-voice-on-school-exclusions"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lincolnshire.gov.uk/support-education/lincolnshire-semh-strateg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A2DCD-043F-4405-9181-1BC68BC1A95D}"/>
              </a:ext>
            </a:extLst>
          </p:cNvPr>
          <p:cNvSpPr>
            <a:spLocks noGrp="1"/>
          </p:cNvSpPr>
          <p:nvPr>
            <p:ph type="ctrTitle"/>
          </p:nvPr>
        </p:nvSpPr>
        <p:spPr>
          <a:xfrm>
            <a:off x="486876" y="2032000"/>
            <a:ext cx="4513792" cy="2819398"/>
          </a:xfrm>
        </p:spPr>
        <p:txBody>
          <a:bodyPr>
            <a:normAutofit/>
          </a:bodyPr>
          <a:lstStyle/>
          <a:p>
            <a:pPr>
              <a:lnSpc>
                <a:spcPct val="90000"/>
              </a:lnSpc>
            </a:pPr>
            <a:r>
              <a:rPr lang="en-GB" sz="3700" dirty="0"/>
              <a:t>Developing a positive behaviour ethos and how the </a:t>
            </a:r>
            <a:r>
              <a:rPr lang="en-GB" sz="3700" dirty="0" err="1"/>
              <a:t>p.r.t.</a:t>
            </a:r>
            <a:r>
              <a:rPr lang="en-GB" sz="3700" dirty="0"/>
              <a:t> can support</a:t>
            </a:r>
          </a:p>
        </p:txBody>
      </p:sp>
      <p:sp>
        <p:nvSpPr>
          <p:cNvPr id="3" name="Subtitle 2">
            <a:extLst>
              <a:ext uri="{FF2B5EF4-FFF2-40B4-BE49-F238E27FC236}">
                <a16:creationId xmlns:a16="http://schemas.microsoft.com/office/drawing/2014/main" id="{74C5E8B3-0E79-49CC-ADED-5D583DC4DFA5}"/>
              </a:ext>
            </a:extLst>
          </p:cNvPr>
          <p:cNvSpPr>
            <a:spLocks noGrp="1"/>
          </p:cNvSpPr>
          <p:nvPr>
            <p:ph type="subTitle" idx="1"/>
          </p:nvPr>
        </p:nvSpPr>
        <p:spPr>
          <a:xfrm>
            <a:off x="486876" y="4851399"/>
            <a:ext cx="4513792" cy="914401"/>
          </a:xfrm>
        </p:spPr>
        <p:txBody>
          <a:bodyPr>
            <a:normAutofit/>
          </a:bodyPr>
          <a:lstStyle/>
          <a:p>
            <a:r>
              <a:rPr lang="en-GB" dirty="0"/>
              <a:t>Karen Richardson</a:t>
            </a:r>
          </a:p>
        </p:txBody>
      </p:sp>
      <p:sp>
        <p:nvSpPr>
          <p:cNvPr id="11" name="Freeform 5">
            <a:extLst>
              <a:ext uri="{FF2B5EF4-FFF2-40B4-BE49-F238E27FC236}">
                <a16:creationId xmlns:a16="http://schemas.microsoft.com/office/drawing/2014/main" id="{66E77F98-D232-4F7C-8939-9112C4393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3" name="Freeform 14">
            <a:extLst>
              <a:ext uri="{FF2B5EF4-FFF2-40B4-BE49-F238E27FC236}">
                <a16:creationId xmlns:a16="http://schemas.microsoft.com/office/drawing/2014/main" id="{2D69692A-B119-4841-BA47-573ED383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76D2B7F-D454-43F4-9C03-617F5ECAC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6" name="Straight Connector 15">
              <a:extLst>
                <a:ext uri="{FF2B5EF4-FFF2-40B4-BE49-F238E27FC236}">
                  <a16:creationId xmlns:a16="http://schemas.microsoft.com/office/drawing/2014/main" id="{CB3E3C80-CF43-424A-8A88-AE3F3BB97B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5EF46FA-D436-4C4F-A200-485E1BF33A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DB6BF16-4065-479E-BFB0-C908A02E4C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C3B5CC-2833-45E2-8945-88EC470DD9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055C724-1D63-4CF4-84B1-C9CBE0306B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C3CE87C-0A07-4D8F-BB31-90C2A90A0B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104BE2F-58A7-4BAC-86FA-FF2A8C7D85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2E74752-77C3-43C2-8774-D5F9D49BE0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DB6084-8275-4B8B-B916-A865383527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48ADBF5-265C-42C6-AE25-6A47E611F2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C2B34DD-C780-4185-8409-577D82EF53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2522DE9-2D64-436D-9CE6-1CA0B6F755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7EB3C83-9D04-4B51-B81A-92415595C1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23EF68-3866-4504-A547-748B286BBB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9FFA4A6-C19A-4D63-A48E-F6DF3BF475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2A8C7B-BAD4-442E-B027-78A04D9A90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6BDBD3-5F1E-4C86-B451-F0CA3CE89C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9FEB101-5620-4A0F-95E3-CE2DBB03EB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7C7135B-3A30-4C00-B647-7297D88AE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41718C-4C14-4541-A818-EEF0E14B9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190C7EE-1249-45BC-B477-672534C55E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EAA8AA-1C71-42EC-AFEF-6755DD0813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52D9C58-B6CD-487D-8844-8E60C26B71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DC16357-5F68-4943-842C-281B0B29C1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9E2988-BDB4-4B76-BC01-0A4F70AEDF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F13BD4C-FD43-41AE-9C3C-70353B538A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043F5EC-7D9B-497A-A1D5-F594BC8373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79359-007A-4E83-961D-B74B7F0140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95CA68B-BEB2-4A87-A7BA-9A02E19866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A1DD542-B97B-4A32-BD77-5E180CF9C9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195F679-DC61-48C0-AFA7-14EB929C16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7ED82E4-33E1-4C24-B9BC-80B88E9934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D3FF1B5-570E-411B-B032-7D3D14A9D8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9AC84EA-A2CE-4019-B84B-7A1F404BC4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8E51320-5338-4343-B3F1-8CD8C201B3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CA359DA-7FFD-49D7-9DC8-90CC59297E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639F649-3951-4473-8E7F-8C5A60DBEE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B685C7E-0793-4A19-A2C0-ED0AF4C95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C41D6C1-396D-4A13-9016-3740B74A6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453185-7FF0-4468-B954-8B80326196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2E5D222-C91B-4F53-8691-2776D48B7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895179C-86D4-47C3-B3CF-0B35CF49D1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2E7AF09-E0E5-48D7-B567-DC6CEF768B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B88FBC0-46E9-45F7-AE3D-4A217317CE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FFE4CED-BA63-4027-A163-AB70074D11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B9E605E-7F91-42D6-AB7B-E29DAB2FCA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1C908CE-4D4A-4EC5-ACBC-0A98139D22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03599D7-040E-456C-9C79-0970F0DF90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1E6638C-2C86-4508-8353-2019400251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DC02B3-C8E4-4A8B-BFA9-4277A6447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AA08825-5607-45CA-961E-8CCB137A16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2CC3665-D1A4-4688-968F-6667A3CD0E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2931648-3329-4376-8A41-1FDF2E70C5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5F0E143-F9A0-4841-BB31-F4FC3C9D73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80BB23A-6014-403A-816C-B8AB6C98C3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93EA34A-9835-4230-9A93-6E45613D31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C63864B-F930-461F-9679-F99A4A7A09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F6D4C50-4656-46BD-BAF1-4A85D1500D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EA43B2D-4AE2-4D25-9D3C-0B4DE8D9F7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AA0EF34-10B7-472F-8415-C632429DCD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7AB2629-C6CE-4727-8B4C-E52B2C63E5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0DB4576-3607-47C2-BFB8-15B9E3E279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3984074-5931-426F-88C9-2B1F3336CA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211FA60-C675-44B6-98A5-2B3E0BFD33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CF41A87-6CC9-46BC-AE89-4FD0B18E1E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4A53913-716C-4795-812E-AB3D9EF501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A8EAB39-60C4-433D-A443-17A3D780E5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4B0E329-AF06-495C-851E-02225948BB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C20E637-1437-469C-8547-F824CFEFBB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1FC0204-FD67-429A-9FC3-BE2E866595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1E82E22-F32C-4D97-8FF6-E679457F96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D0F75F5-7585-44E5-9733-F21B571D74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7DF6771-925B-4E07-8309-3E18E6DC2D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43F0621-14B6-4252-88C8-87AC6A1EA0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FCE7C44-327E-4EEE-BD29-C5938B681A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B120CBC-3C07-4ED4-9BCC-784A6C31C2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1A8A678-7BD8-4C71-92A6-9AD3C14570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56C66A0-173A-47A0-B993-D218E02BBE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6" name="Picture 5" descr="A picture containing logo&#10;&#10;Description automatically generated">
            <a:extLst>
              <a:ext uri="{FF2B5EF4-FFF2-40B4-BE49-F238E27FC236}">
                <a16:creationId xmlns:a16="http://schemas.microsoft.com/office/drawing/2014/main" id="{1668FC06-1902-282A-0092-9A1CCB28E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664679" y="3142741"/>
            <a:ext cx="5124328" cy="1793515"/>
          </a:xfrm>
          <a:prstGeom prst="rect">
            <a:avLst/>
          </a:prstGeom>
          <a:noFill/>
        </p:spPr>
      </p:pic>
    </p:spTree>
    <p:extLst>
      <p:ext uri="{BB962C8B-B14F-4D97-AF65-F5344CB8AC3E}">
        <p14:creationId xmlns:p14="http://schemas.microsoft.com/office/powerpoint/2010/main" val="3530517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6B79D2-F4BA-4899-BA25-830448780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375D69-051B-4FE1-9777-FDED16461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716C45A-0274-4DA9-B3A0-39DE61A77F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2173878D-E3E0-49AE-8A7C-ABB4433CD2B6}"/>
              </a:ext>
            </a:extLst>
          </p:cNvPr>
          <p:cNvSpPr>
            <a:spLocks noGrp="1"/>
          </p:cNvSpPr>
          <p:nvPr>
            <p:ph type="title"/>
          </p:nvPr>
        </p:nvSpPr>
        <p:spPr>
          <a:xfrm>
            <a:off x="718457" y="531278"/>
            <a:ext cx="3211517" cy="5292579"/>
          </a:xfrm>
        </p:spPr>
        <p:txBody>
          <a:bodyPr>
            <a:normAutofit/>
          </a:bodyPr>
          <a:lstStyle/>
          <a:p>
            <a:r>
              <a:rPr lang="en-GB">
                <a:solidFill>
                  <a:srgbClr val="FFFFFF"/>
                </a:solidFill>
              </a:rPr>
              <a:t>Why do we need a SEMH Strategy?</a:t>
            </a:r>
          </a:p>
        </p:txBody>
      </p:sp>
      <p:sp useBgFill="1">
        <p:nvSpPr>
          <p:cNvPr id="15" name="Freeform: Shape 14">
            <a:extLst>
              <a:ext uri="{FF2B5EF4-FFF2-40B4-BE49-F238E27FC236}">
                <a16:creationId xmlns:a16="http://schemas.microsoft.com/office/drawing/2014/main" id="{26C43BA1-F91D-413B-9D47-D0B3B1788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F57855B8-2AAB-6ACD-EBE0-5EFF8C1FE7E2}"/>
              </a:ext>
            </a:extLst>
          </p:cNvPr>
          <p:cNvGraphicFramePr>
            <a:graphicFrameLocks noGrp="1"/>
          </p:cNvGraphicFramePr>
          <p:nvPr>
            <p:ph idx="1"/>
            <p:extLst>
              <p:ext uri="{D42A27DB-BD31-4B8C-83A1-F6EECF244321}">
                <p14:modId xmlns:p14="http://schemas.microsoft.com/office/powerpoint/2010/main" val="2445973018"/>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4805187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E2AFF0-0440-4F06-B1DF-78376F2D6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B6B45E-632E-4C37-A285-6FAD80F71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0A39CFA-0531-4067-0119-DB63A91D330A}"/>
              </a:ext>
            </a:extLst>
          </p:cNvPr>
          <p:cNvSpPr>
            <a:spLocks noGrp="1"/>
          </p:cNvSpPr>
          <p:nvPr>
            <p:ph type="title"/>
          </p:nvPr>
        </p:nvSpPr>
        <p:spPr>
          <a:xfrm>
            <a:off x="685801" y="643467"/>
            <a:ext cx="2371435" cy="2395298"/>
          </a:xfrm>
        </p:spPr>
        <p:txBody>
          <a:bodyPr>
            <a:normAutofit fontScale="90000"/>
          </a:bodyPr>
          <a:lstStyle/>
          <a:p>
            <a:r>
              <a:rPr lang="en-GB" sz="4400" b="1" dirty="0">
                <a:solidFill>
                  <a:srgbClr val="FFFFFF"/>
                </a:solidFill>
              </a:rPr>
              <a:t>How are we going to do this?</a:t>
            </a:r>
            <a:br>
              <a:rPr lang="en-GB" sz="4400" dirty="0">
                <a:solidFill>
                  <a:srgbClr val="FFFFFF"/>
                </a:solidFill>
              </a:rPr>
            </a:br>
            <a:r>
              <a:rPr lang="en-GB" dirty="0">
                <a:solidFill>
                  <a:srgbClr val="FFFFFF"/>
                </a:solidFill>
              </a:rPr>
              <a:t> </a:t>
            </a:r>
          </a:p>
        </p:txBody>
      </p:sp>
      <p:graphicFrame>
        <p:nvGraphicFramePr>
          <p:cNvPr id="5" name="Content Placeholder 2">
            <a:extLst>
              <a:ext uri="{FF2B5EF4-FFF2-40B4-BE49-F238E27FC236}">
                <a16:creationId xmlns:a16="http://schemas.microsoft.com/office/drawing/2014/main" id="{03409CD5-B123-0F9F-2966-9B0DA5C9A998}"/>
              </a:ext>
            </a:extLst>
          </p:cNvPr>
          <p:cNvGraphicFramePr>
            <a:graphicFrameLocks noGrp="1"/>
          </p:cNvGraphicFramePr>
          <p:nvPr>
            <p:ph idx="1"/>
            <p:extLst>
              <p:ext uri="{D42A27DB-BD31-4B8C-83A1-F6EECF244321}">
                <p14:modId xmlns:p14="http://schemas.microsoft.com/office/powerpoint/2010/main" val="3377348862"/>
              </p:ext>
            </p:extLst>
          </p:nvPr>
        </p:nvGraphicFramePr>
        <p:xfrm>
          <a:off x="3880758" y="320285"/>
          <a:ext cx="7840910" cy="6162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409088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E2AFF0-0440-4F06-B1DF-78376F2D6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B6B45E-632E-4C37-A285-6FAD80F71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0A39CFA-0531-4067-0119-DB63A91D330A}"/>
              </a:ext>
            </a:extLst>
          </p:cNvPr>
          <p:cNvSpPr>
            <a:spLocks noGrp="1"/>
          </p:cNvSpPr>
          <p:nvPr>
            <p:ph type="title"/>
          </p:nvPr>
        </p:nvSpPr>
        <p:spPr>
          <a:xfrm>
            <a:off x="685801" y="643467"/>
            <a:ext cx="2371435" cy="2395298"/>
          </a:xfrm>
        </p:spPr>
        <p:txBody>
          <a:bodyPr>
            <a:normAutofit fontScale="90000"/>
          </a:bodyPr>
          <a:lstStyle/>
          <a:p>
            <a:r>
              <a:rPr lang="en-GB" sz="4400" b="1" dirty="0">
                <a:solidFill>
                  <a:srgbClr val="FFFFFF"/>
                </a:solidFill>
              </a:rPr>
              <a:t>How are we going to do this?</a:t>
            </a:r>
            <a:br>
              <a:rPr lang="en-GB" sz="4400" dirty="0">
                <a:solidFill>
                  <a:srgbClr val="FFFFFF"/>
                </a:solidFill>
              </a:rPr>
            </a:br>
            <a:r>
              <a:rPr lang="en-GB" dirty="0">
                <a:solidFill>
                  <a:srgbClr val="FFFFFF"/>
                </a:solidFill>
              </a:rPr>
              <a:t> </a:t>
            </a:r>
          </a:p>
        </p:txBody>
      </p:sp>
      <p:graphicFrame>
        <p:nvGraphicFramePr>
          <p:cNvPr id="8" name="Content Placeholder 2">
            <a:extLst>
              <a:ext uri="{FF2B5EF4-FFF2-40B4-BE49-F238E27FC236}">
                <a16:creationId xmlns:a16="http://schemas.microsoft.com/office/drawing/2014/main" id="{AB8BFFEE-F3A2-6C6D-222B-10D15B6AD7ED}"/>
              </a:ext>
            </a:extLst>
          </p:cNvPr>
          <p:cNvGraphicFramePr>
            <a:graphicFrameLocks/>
          </p:cNvGraphicFramePr>
          <p:nvPr>
            <p:extLst>
              <p:ext uri="{D42A27DB-BD31-4B8C-83A1-F6EECF244321}">
                <p14:modId xmlns:p14="http://schemas.microsoft.com/office/powerpoint/2010/main" val="3347543142"/>
              </p:ext>
            </p:extLst>
          </p:nvPr>
        </p:nvGraphicFramePr>
        <p:xfrm>
          <a:off x="4265180" y="540053"/>
          <a:ext cx="7241019" cy="6176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610361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6C6A0E-DC3D-45B3-84AC-F202E5305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B15A979-5375-4B62-856B-C4375AC2D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2284214"/>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F86B62-BDC4-4012-8187-1CA25B06B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4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FE42C4E-CE2C-4B30-BEE3-D87089C69B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66684"/>
          <a:stretch/>
        </p:blipFill>
        <p:spPr>
          <a:xfrm>
            <a:off x="0" y="0"/>
            <a:ext cx="12188825" cy="2284214"/>
          </a:xfrm>
          <a:prstGeom prst="rect">
            <a:avLst/>
          </a:prstGeom>
        </p:spPr>
      </p:pic>
      <p:sp>
        <p:nvSpPr>
          <p:cNvPr id="2" name="Title 1">
            <a:extLst>
              <a:ext uri="{FF2B5EF4-FFF2-40B4-BE49-F238E27FC236}">
                <a16:creationId xmlns:a16="http://schemas.microsoft.com/office/drawing/2014/main" id="{66C55E2A-1309-4708-BB8B-68E76237933C}"/>
              </a:ext>
            </a:extLst>
          </p:cNvPr>
          <p:cNvSpPr>
            <a:spLocks noGrp="1"/>
          </p:cNvSpPr>
          <p:nvPr>
            <p:ph type="title"/>
          </p:nvPr>
        </p:nvSpPr>
        <p:spPr>
          <a:xfrm>
            <a:off x="1028700" y="653142"/>
            <a:ext cx="10131425" cy="1219200"/>
          </a:xfrm>
        </p:spPr>
        <p:txBody>
          <a:bodyPr>
            <a:normAutofit/>
          </a:bodyPr>
          <a:lstStyle/>
          <a:p>
            <a:pPr algn="ctr"/>
            <a:r>
              <a:rPr lang="en-GB" sz="4400" b="1">
                <a:solidFill>
                  <a:srgbClr val="FFFFFF"/>
                </a:solidFill>
              </a:rPr>
              <a:t>What do we want to achieve?</a:t>
            </a:r>
          </a:p>
        </p:txBody>
      </p:sp>
      <p:graphicFrame>
        <p:nvGraphicFramePr>
          <p:cNvPr id="5" name="Content Placeholder 2">
            <a:extLst>
              <a:ext uri="{FF2B5EF4-FFF2-40B4-BE49-F238E27FC236}">
                <a16:creationId xmlns:a16="http://schemas.microsoft.com/office/drawing/2014/main" id="{4FA27E7F-3DA3-C081-2CE0-2943201AF43A}"/>
              </a:ext>
            </a:extLst>
          </p:cNvPr>
          <p:cNvGraphicFramePr>
            <a:graphicFrameLocks noGrp="1"/>
          </p:cNvGraphicFramePr>
          <p:nvPr>
            <p:ph idx="1"/>
            <p:extLst>
              <p:ext uri="{D42A27DB-BD31-4B8C-83A1-F6EECF244321}">
                <p14:modId xmlns:p14="http://schemas.microsoft.com/office/powerpoint/2010/main" val="603084046"/>
              </p:ext>
            </p:extLst>
          </p:nvPr>
        </p:nvGraphicFramePr>
        <p:xfrm>
          <a:off x="1028700" y="2743200"/>
          <a:ext cx="10131425"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0734605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01" name="Picture 200">
            <a:extLst>
              <a:ext uri="{FF2B5EF4-FFF2-40B4-BE49-F238E27FC236}">
                <a16:creationId xmlns:a16="http://schemas.microsoft.com/office/drawing/2014/main" id="{6EB3069F-D3A4-4E5B-B87F-660412107D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E241172-A329-8B88-CBFF-8D0B902315D4}"/>
              </a:ext>
            </a:extLst>
          </p:cNvPr>
          <p:cNvSpPr>
            <a:spLocks noGrp="1"/>
          </p:cNvSpPr>
          <p:nvPr>
            <p:ph type="title"/>
          </p:nvPr>
        </p:nvSpPr>
        <p:spPr>
          <a:xfrm>
            <a:off x="486877" y="2250385"/>
            <a:ext cx="4529422" cy="2601011"/>
          </a:xfrm>
        </p:spPr>
        <p:txBody>
          <a:bodyPr vert="horz" lIns="91440" tIns="45720" rIns="91440" bIns="45720" rtlCol="0" anchor="b">
            <a:normAutofit/>
          </a:bodyPr>
          <a:lstStyle/>
          <a:p>
            <a:r>
              <a:rPr lang="en-US" sz="4800" b="1"/>
              <a:t>Any Questions</a:t>
            </a:r>
          </a:p>
        </p:txBody>
      </p:sp>
      <p:sp>
        <p:nvSpPr>
          <p:cNvPr id="203" name="Freeform 5">
            <a:extLst>
              <a:ext uri="{FF2B5EF4-FFF2-40B4-BE49-F238E27FC236}">
                <a16:creationId xmlns:a16="http://schemas.microsoft.com/office/drawing/2014/main" id="{752B8AE8-250E-4CAD-A0B5-40EABA376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05" name="Freeform 14">
            <a:extLst>
              <a:ext uri="{FF2B5EF4-FFF2-40B4-BE49-F238E27FC236}">
                <a16:creationId xmlns:a16="http://schemas.microsoft.com/office/drawing/2014/main" id="{C05CBECC-CA29-46FB-A82C-D30F7ABF9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206">
            <a:extLst>
              <a:ext uri="{FF2B5EF4-FFF2-40B4-BE49-F238E27FC236}">
                <a16:creationId xmlns:a16="http://schemas.microsoft.com/office/drawing/2014/main" id="{04EE7AE2-03EF-48CD-AB26-0456387C6D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08" name="Straight Connector 207">
              <a:extLst>
                <a:ext uri="{FF2B5EF4-FFF2-40B4-BE49-F238E27FC236}">
                  <a16:creationId xmlns:a16="http://schemas.microsoft.com/office/drawing/2014/main" id="{6AEF2E95-6DED-48AB-90CC-AFCE5E3E4D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E5B0FC5A-9546-4065-8399-EABFD26C97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167124A1-BA21-4A20-ABE1-54D43AF6BF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D0D1C6FE-5515-4266-AA75-64F1416F53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97D97DE4-1CEE-40EA-9BD5-918ED3048E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19D5046-AB01-49BB-B256-BBA5FC03E6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1CE3CFE1-5FF1-489D-967D-D3C3959E6D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C5B9D209-E3A8-4DD3-B2E9-8DC959E2E6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7673CD7E-1FBB-4739-A1C5-A57CCB5672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9AD00B40-09AB-415F-99CF-9F6399D733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DC28789C-F41D-400F-8F18-9FCF0CDD6B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80C4A0E6-0C6F-48AA-B7E4-46E5178689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2568028-FCB8-47CF-8C54-2B222CD281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78E87EC8-DADA-45EB-A3EA-2BE845784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DB2F3370-4231-4755-96CC-41915FA342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AE1F2524-EE02-41D8-8BAA-7926D7AF0F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5D02E45F-FA61-4F2E-A521-A0AECAA845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79D01D47-7532-447C-95CE-8814B844B7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B8EFB652-720A-42C2-9315-F38CA93C4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8F84173A-C8A6-4ECA-9255-F80AF2FD36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4B0A024E-A348-4656-9A97-CAECA2CC04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13284DC4-2740-45BE-BCB9-165F172B89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687E8848-70CB-4FFA-9E1E-151B053145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BD429D28-0879-4D80-BC3B-79EB57B6E3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A404E2D-016A-41D3-BCE9-6744678F6B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7E6BED93-7712-4BD4-BEC7-64DABC1577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A6E1D846-697F-4728-BAFC-7101AC9651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211B2E6-EAE9-48FB-AC5E-B5F4C3DBCE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9A81E9E4-6786-4DEB-8899-8482221FE9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B7362CCB-6F06-46F1-ABB0-8BA7E5BDED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1DFF7505-D60B-42AA-93DE-BCE9E841F7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68F8BF26-081A-4D71-AA8F-B378C892A5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7F36C31-36CC-4BD1-AA49-EBDC8A3D14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20F75BC3-D495-48C5-9EF6-2B48B3E9D7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0B30A5A0-F0F9-4EF5-87EF-088D60E555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19730156-4AED-4562-AA9F-1D0A64A787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D6497AA1-52D9-4B8A-83EC-341B70F1A3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DCD18EF9-37AC-43BD-911C-1D2002A06D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003F03F4-1AFE-47C6-AEC3-282CF2D254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E40974B0-3969-4B73-9D12-ADB5272CD2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D29A490B-F432-4C2E-96BF-48A6A0D42C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F5C1BB1D-02AF-49FB-9F7C-385434D96A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E8D23645-D844-4D9E-AAF1-167B90D76F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4EEE1B7C-54AD-490C-997D-CAF9A8CBA4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781BFDF8-A68F-4AA0-A6DA-872CFB4E7F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6AEC43A-E5F2-4160-84F0-6D58A471D4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CAF417F8-6926-434A-93C1-EB87BC7A03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E0CAFAB-7629-4620-BE99-63CCFD6AA1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B2C70EAC-3EED-4BA4-8241-8218004088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38DA120B-A80B-42CC-9FA3-C8D8B8C9C3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EBA4B7A0-D9D9-431E-9138-AB0979D887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230EC87-B401-45DD-81CF-BB9EF8D6E5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94003B3-493C-426D-8334-25CDBCE250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418A21F4-2597-4A31-A968-3D5FCF288C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4C7FD944-886C-4138-9334-F51D31C47A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5436490D-E0B8-407C-B029-5FA449582A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355939A7-03B8-44F7-8E48-392ACC878B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4C91647D-7971-4760-B44D-C3AF23059D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2D6C89F4-521C-4EF7-8E91-170A30D147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AA03A2E2-4358-4E25-8D66-BEB9D5E4B1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00976043-AF69-4D49-815D-E9F84C28FC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9FB760F3-CF0B-4238-8518-702C1F08C1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B5A99D70-5075-4AFA-A0EA-699EB26D0A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9A419340-FB8C-48AB-894B-078109AA1E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1FD9100D-F994-48DE-AB7E-50AEEDAA3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68727C65-3B7E-4212-8738-FB9760C43B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67A5E842-449E-455F-8990-A8FF59ABA5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8582F38B-319B-42E7-89B0-D52363EBBA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04D8B95D-143A-4E66-9B8B-9A8544B1B5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65092983-5CBA-4F96-B3B7-B427047484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9D74297-9546-4664-96BC-0CF75B4D56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546CA772-89F1-4F2B-871F-22E3B55A2A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3248EC6D-6995-4669-A80A-48EB68101B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14105FD3-1046-49A8-A65F-76B279047B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34350644-ED7B-48ED-BB7B-60CF8C0E35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81D49B5F-8D46-4D26-8669-BD733FBC39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F6909957-E73C-40BD-B592-E8EB069D13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B3F2ADD8-BA89-4A6F-A017-8D5701CEB6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4" name="Content Placeholder 5">
            <a:extLst>
              <a:ext uri="{FF2B5EF4-FFF2-40B4-BE49-F238E27FC236}">
                <a16:creationId xmlns:a16="http://schemas.microsoft.com/office/drawing/2014/main" id="{DCAAEA42-6BD1-52AB-C46F-8D63E9199D9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b="7112"/>
          <a:stretch/>
        </p:blipFill>
        <p:spPr>
          <a:xfrm>
            <a:off x="7599938" y="4123994"/>
            <a:ext cx="3197035" cy="2219821"/>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E0D027E8-D277-F93B-56F6-9F25E4DE9D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6645355" y="2065859"/>
            <a:ext cx="5124328" cy="1793515"/>
          </a:xfrm>
          <a:prstGeom prst="rect">
            <a:avLst/>
          </a:prstGeom>
          <a:noFill/>
        </p:spPr>
      </p:pic>
    </p:spTree>
    <p:extLst>
      <p:ext uri="{BB962C8B-B14F-4D97-AF65-F5344CB8AC3E}">
        <p14:creationId xmlns:p14="http://schemas.microsoft.com/office/powerpoint/2010/main" val="2746132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BC87-6020-4BF5-8FA8-CC4B66685A24}"/>
              </a:ext>
            </a:extLst>
          </p:cNvPr>
          <p:cNvSpPr>
            <a:spLocks noGrp="1"/>
          </p:cNvSpPr>
          <p:nvPr>
            <p:ph type="title"/>
          </p:nvPr>
        </p:nvSpPr>
        <p:spPr>
          <a:xfrm>
            <a:off x="4754384" y="609599"/>
            <a:ext cx="6282266" cy="1456267"/>
          </a:xfrm>
        </p:spPr>
        <p:txBody>
          <a:bodyPr>
            <a:normAutofit/>
          </a:bodyPr>
          <a:lstStyle/>
          <a:p>
            <a:r>
              <a:rPr lang="en-GB" b="1"/>
              <a:t>Background and challenges in lincolnshire</a:t>
            </a:r>
          </a:p>
        </p:txBody>
      </p:sp>
      <p:sp>
        <p:nvSpPr>
          <p:cNvPr id="3" name="Content Placeholder 2">
            <a:extLst>
              <a:ext uri="{FF2B5EF4-FFF2-40B4-BE49-F238E27FC236}">
                <a16:creationId xmlns:a16="http://schemas.microsoft.com/office/drawing/2014/main" id="{F785586D-1B01-4ED2-83AA-F433B82A3CE2}"/>
              </a:ext>
            </a:extLst>
          </p:cNvPr>
          <p:cNvSpPr>
            <a:spLocks noGrp="1"/>
          </p:cNvSpPr>
          <p:nvPr>
            <p:ph idx="1"/>
          </p:nvPr>
        </p:nvSpPr>
        <p:spPr>
          <a:xfrm>
            <a:off x="4754384" y="2142066"/>
            <a:ext cx="6282266" cy="3649133"/>
          </a:xfrm>
        </p:spPr>
        <p:txBody>
          <a:bodyPr>
            <a:normAutofit/>
          </a:bodyPr>
          <a:lstStyle/>
          <a:p>
            <a:pPr marL="0" indent="0">
              <a:buNone/>
            </a:pPr>
            <a:endParaRPr lang="en-GB" dirty="0"/>
          </a:p>
          <a:p>
            <a:pPr marL="0" indent="0">
              <a:buNone/>
            </a:pPr>
            <a:r>
              <a:rPr lang="en-GB" sz="2400" dirty="0"/>
              <a:t>In Term 1  - Increased suspensions</a:t>
            </a:r>
          </a:p>
          <a:p>
            <a:pPr marL="0" indent="0">
              <a:buNone/>
            </a:pPr>
            <a:r>
              <a:rPr lang="en-GB" sz="2400" dirty="0"/>
              <a:t>		     </a:t>
            </a:r>
            <a:r>
              <a:rPr lang="en-GB" sz="2400"/>
              <a:t>- Increased </a:t>
            </a:r>
            <a:r>
              <a:rPr lang="en-GB" sz="2400" dirty="0"/>
              <a:t>Permanent Exclusions</a:t>
            </a:r>
          </a:p>
          <a:p>
            <a:pPr marL="0" indent="0">
              <a:buNone/>
            </a:pPr>
            <a:r>
              <a:rPr lang="en-GB" sz="2400" dirty="0"/>
              <a:t>Rise in pupils with SMEH needs</a:t>
            </a:r>
          </a:p>
          <a:p>
            <a:pPr marL="0" indent="0">
              <a:buNone/>
            </a:pPr>
            <a:r>
              <a:rPr lang="en-GB" sz="2400" dirty="0"/>
              <a:t>Rise in more complex needs</a:t>
            </a:r>
          </a:p>
          <a:p>
            <a:pPr marL="0" indent="0">
              <a:buNone/>
            </a:pPr>
            <a:r>
              <a:rPr lang="en-GB" sz="2400" dirty="0"/>
              <a:t>Concerns for schools around funding and staffing</a:t>
            </a:r>
          </a:p>
          <a:p>
            <a:pPr marL="0" indent="0">
              <a:buNone/>
            </a:pPr>
            <a:endParaRPr lang="en-GB" dirty="0"/>
          </a:p>
        </p:txBody>
      </p:sp>
      <p:pic>
        <p:nvPicPr>
          <p:cNvPr id="1026" name="Picture 2" descr="Image result for data">
            <a:extLst>
              <a:ext uri="{FF2B5EF4-FFF2-40B4-BE49-F238E27FC236}">
                <a16:creationId xmlns:a16="http://schemas.microsoft.com/office/drawing/2014/main" id="{A61B35A4-0CBD-D0D5-542F-C3C4B56FDC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93" r="50357"/>
          <a:stretch/>
        </p:blipFill>
        <p:spPr bwMode="auto">
          <a:xfrm>
            <a:off x="685800" y="1030288"/>
            <a:ext cx="3445714" cy="480059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768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BC87-6020-4BF5-8FA8-CC4B66685A24}"/>
              </a:ext>
            </a:extLst>
          </p:cNvPr>
          <p:cNvSpPr>
            <a:spLocks noGrp="1"/>
          </p:cNvSpPr>
          <p:nvPr>
            <p:ph type="title"/>
          </p:nvPr>
        </p:nvSpPr>
        <p:spPr>
          <a:xfrm>
            <a:off x="825909" y="808055"/>
            <a:ext cx="3979205" cy="1453363"/>
          </a:xfrm>
        </p:spPr>
        <p:txBody>
          <a:bodyPr vert="horz" lIns="91440" tIns="45720" rIns="91440" bIns="45720" rtlCol="0" anchor="ctr">
            <a:normAutofit/>
          </a:bodyPr>
          <a:lstStyle/>
          <a:p>
            <a:r>
              <a:rPr lang="en-US" b="1" dirty="0"/>
              <a:t>Post covid considerations</a:t>
            </a:r>
          </a:p>
        </p:txBody>
      </p:sp>
      <p:sp>
        <p:nvSpPr>
          <p:cNvPr id="8" name="TextBox 7">
            <a:extLst>
              <a:ext uri="{FF2B5EF4-FFF2-40B4-BE49-F238E27FC236}">
                <a16:creationId xmlns:a16="http://schemas.microsoft.com/office/drawing/2014/main" id="{7A33799A-7320-4181-B582-D36A07659F31}"/>
              </a:ext>
            </a:extLst>
          </p:cNvPr>
          <p:cNvSpPr txBox="1"/>
          <p:nvPr/>
        </p:nvSpPr>
        <p:spPr>
          <a:xfrm>
            <a:off x="723055" y="1985280"/>
            <a:ext cx="4002936" cy="3637935"/>
          </a:xfrm>
          <a:prstGeom prst="rect">
            <a:avLst/>
          </a:prstGeom>
        </p:spPr>
        <p:txBody>
          <a:bodyPr vert="horz" lIns="91440" tIns="45720" rIns="91440" bIns="45720" rtlCol="0" anchor="ctr">
            <a:normAutofit lnSpcReduction="10000"/>
          </a:bodyPr>
          <a:lstStyle/>
          <a:p>
            <a:pPr>
              <a:lnSpc>
                <a:spcPct val="90000"/>
              </a:lnSpc>
              <a:spcAft>
                <a:spcPts val="1000"/>
              </a:spcAft>
              <a:buClr>
                <a:schemeClr val="tx1"/>
              </a:buClr>
              <a:buSzPct val="100000"/>
              <a:buFont typeface="Arial"/>
              <a:buChar char="•"/>
            </a:pPr>
            <a:endParaRPr lang="en-US" sz="1300" dirty="0"/>
          </a:p>
          <a:p>
            <a:pPr marL="285750" indent="-285750">
              <a:lnSpc>
                <a:spcPct val="90000"/>
              </a:lnSpc>
              <a:spcAft>
                <a:spcPts val="1000"/>
              </a:spcAft>
              <a:buClr>
                <a:schemeClr val="tx1"/>
              </a:buClr>
              <a:buSzPct val="100000"/>
              <a:buFont typeface="Arial"/>
              <a:buChar char="•"/>
            </a:pPr>
            <a:r>
              <a:rPr lang="en-US" sz="1300" dirty="0" err="1"/>
              <a:t>Socialisation</a:t>
            </a:r>
            <a:endParaRPr lang="en-US" sz="1300" dirty="0"/>
          </a:p>
          <a:p>
            <a:pPr marL="285750" indent="-285750">
              <a:lnSpc>
                <a:spcPct val="90000"/>
              </a:lnSpc>
              <a:spcAft>
                <a:spcPts val="1000"/>
              </a:spcAft>
              <a:buClr>
                <a:schemeClr val="tx1"/>
              </a:buClr>
              <a:buSzPct val="100000"/>
              <a:buFont typeface="Arial"/>
              <a:buChar char="•"/>
            </a:pPr>
            <a:r>
              <a:rPr lang="en-US" sz="1300" dirty="0"/>
              <a:t>Missing school</a:t>
            </a:r>
          </a:p>
          <a:p>
            <a:pPr marL="285750" indent="-285750">
              <a:lnSpc>
                <a:spcPct val="90000"/>
              </a:lnSpc>
              <a:spcAft>
                <a:spcPts val="1000"/>
              </a:spcAft>
              <a:buClr>
                <a:schemeClr val="tx1"/>
              </a:buClr>
              <a:buSzPct val="100000"/>
              <a:buFont typeface="Arial"/>
              <a:buChar char="•"/>
            </a:pPr>
            <a:r>
              <a:rPr lang="en-US" sz="1300" dirty="0"/>
              <a:t>Chaotic homelives – increase in domestic violence and relationship break ups</a:t>
            </a:r>
          </a:p>
          <a:p>
            <a:pPr marL="285750" indent="-285750">
              <a:lnSpc>
                <a:spcPct val="90000"/>
              </a:lnSpc>
              <a:spcAft>
                <a:spcPts val="1000"/>
              </a:spcAft>
              <a:buClr>
                <a:schemeClr val="tx1"/>
              </a:buClr>
              <a:buSzPct val="100000"/>
              <a:buFont typeface="Arial"/>
              <a:buChar char="•"/>
            </a:pPr>
            <a:r>
              <a:rPr lang="en-US" sz="1300" dirty="0"/>
              <a:t>Significant input into children’s lives missing i.e. friends, acquaintances, professionals, strangers</a:t>
            </a:r>
          </a:p>
          <a:p>
            <a:pPr marL="285750" indent="-285750">
              <a:lnSpc>
                <a:spcPct val="90000"/>
              </a:lnSpc>
              <a:spcAft>
                <a:spcPts val="1000"/>
              </a:spcAft>
              <a:buClr>
                <a:schemeClr val="tx1"/>
              </a:buClr>
              <a:buSzPct val="100000"/>
              <a:buFont typeface="Arial"/>
              <a:buChar char="•"/>
            </a:pPr>
            <a:r>
              <a:rPr lang="en-US" sz="1300" dirty="0"/>
              <a:t>Anxiety</a:t>
            </a:r>
          </a:p>
          <a:p>
            <a:pPr marL="285750" indent="-285750">
              <a:lnSpc>
                <a:spcPct val="90000"/>
              </a:lnSpc>
              <a:spcAft>
                <a:spcPts val="1000"/>
              </a:spcAft>
              <a:buClr>
                <a:schemeClr val="tx1"/>
              </a:buClr>
              <a:buSzPct val="100000"/>
              <a:buFont typeface="Arial"/>
              <a:buChar char="•"/>
            </a:pPr>
            <a:r>
              <a:rPr lang="en-US" sz="1300" dirty="0"/>
              <a:t>Delay in gross and fine motor skills</a:t>
            </a:r>
          </a:p>
          <a:p>
            <a:pPr marL="285750" indent="-285750">
              <a:lnSpc>
                <a:spcPct val="90000"/>
              </a:lnSpc>
              <a:spcAft>
                <a:spcPts val="1000"/>
              </a:spcAft>
              <a:buClr>
                <a:schemeClr val="tx1"/>
              </a:buClr>
              <a:buSzPct val="100000"/>
              <a:buFont typeface="Arial"/>
              <a:buChar char="•"/>
            </a:pPr>
            <a:r>
              <a:rPr lang="en-US" sz="1300" dirty="0"/>
              <a:t>Effect on young children – facial recognition and understanding of play conventions</a:t>
            </a:r>
          </a:p>
          <a:p>
            <a:pPr marL="285750" indent="-285750">
              <a:lnSpc>
                <a:spcPct val="90000"/>
              </a:lnSpc>
              <a:spcAft>
                <a:spcPts val="1000"/>
              </a:spcAft>
              <a:buClr>
                <a:schemeClr val="tx1"/>
              </a:buClr>
              <a:buSzPct val="100000"/>
              <a:buFont typeface="Arial"/>
              <a:buChar char="•"/>
            </a:pPr>
            <a:r>
              <a:rPr lang="en-US" sz="1300" dirty="0"/>
              <a:t>Continuity of staff in school/ availability of staff</a:t>
            </a:r>
          </a:p>
          <a:p>
            <a:pPr marL="285750" indent="-285750">
              <a:lnSpc>
                <a:spcPct val="90000"/>
              </a:lnSpc>
              <a:spcAft>
                <a:spcPts val="1000"/>
              </a:spcAft>
              <a:buClr>
                <a:schemeClr val="tx1"/>
              </a:buClr>
              <a:buSzPct val="100000"/>
              <a:buFont typeface="Arial"/>
              <a:buChar char="•"/>
            </a:pPr>
            <a:r>
              <a:rPr lang="en-US" sz="1300" dirty="0"/>
              <a:t>Increase in poverty</a:t>
            </a:r>
          </a:p>
          <a:p>
            <a:pPr>
              <a:lnSpc>
                <a:spcPct val="90000"/>
              </a:lnSpc>
              <a:spcAft>
                <a:spcPts val="1000"/>
              </a:spcAft>
              <a:buClr>
                <a:schemeClr val="tx1"/>
              </a:buClr>
              <a:buSzPct val="100000"/>
              <a:buFont typeface="Arial"/>
              <a:buChar char="•"/>
            </a:pPr>
            <a:endParaRPr lang="en-US" sz="1300" dirty="0"/>
          </a:p>
        </p:txBody>
      </p:sp>
      <p:pic>
        <p:nvPicPr>
          <p:cNvPr id="5" name="Picture 4" descr="See the source image">
            <a:extLst>
              <a:ext uri="{FF2B5EF4-FFF2-40B4-BE49-F238E27FC236}">
                <a16:creationId xmlns:a16="http://schemas.microsoft.com/office/drawing/2014/main" id="{722C11E0-11A9-0877-EAD9-EA87B63A8A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96868" y="997527"/>
            <a:ext cx="5034050" cy="4467720"/>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439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BC87-6020-4BF5-8FA8-CC4B66685A24}"/>
              </a:ext>
            </a:extLst>
          </p:cNvPr>
          <p:cNvSpPr>
            <a:spLocks noGrp="1"/>
          </p:cNvSpPr>
          <p:nvPr>
            <p:ph type="title"/>
          </p:nvPr>
        </p:nvSpPr>
        <p:spPr>
          <a:xfrm>
            <a:off x="825909" y="808055"/>
            <a:ext cx="3979205" cy="4357216"/>
          </a:xfrm>
        </p:spPr>
        <p:txBody>
          <a:bodyPr vert="horz" lIns="91440" tIns="45720" rIns="91440" bIns="45720" rtlCol="0" anchor="ctr">
            <a:normAutofit/>
          </a:bodyPr>
          <a:lstStyle/>
          <a:p>
            <a:r>
              <a:rPr lang="en-US" b="1" dirty="0"/>
              <a:t>Pupil Voice</a:t>
            </a:r>
            <a:br>
              <a:rPr lang="en-US" b="1" dirty="0"/>
            </a:br>
            <a:r>
              <a:rPr lang="en-US" dirty="0">
                <a:hlinkClick r:id="rId3"/>
              </a:rPr>
              <a:t>Youth voice on school exclusions | The Children's Society (childrenssociety.org.uk)</a:t>
            </a:r>
            <a:endParaRPr lang="en-US" b="1" dirty="0"/>
          </a:p>
        </p:txBody>
      </p:sp>
      <p:pic>
        <p:nvPicPr>
          <p:cNvPr id="10" name="Picture 9">
            <a:extLst>
              <a:ext uri="{FF2B5EF4-FFF2-40B4-BE49-F238E27FC236}">
                <a16:creationId xmlns:a16="http://schemas.microsoft.com/office/drawing/2014/main" id="{AE05B663-E0FB-9E91-E2F0-3DA1A663FE4B}"/>
              </a:ext>
            </a:extLst>
          </p:cNvPr>
          <p:cNvPicPr>
            <a:picLocks noChangeAspect="1"/>
          </p:cNvPicPr>
          <p:nvPr/>
        </p:nvPicPr>
        <p:blipFill rotWithShape="1">
          <a:blip r:embed="rId4"/>
          <a:srcRect l="22781" t="14527" r="40868" b="4975"/>
          <a:stretch/>
        </p:blipFill>
        <p:spPr>
          <a:xfrm>
            <a:off x="5404513" y="529425"/>
            <a:ext cx="3979205" cy="5874410"/>
          </a:xfrm>
          <a:prstGeom prst="rect">
            <a:avLst/>
          </a:prstGeom>
        </p:spPr>
      </p:pic>
    </p:spTree>
    <p:extLst>
      <p:ext uri="{BB962C8B-B14F-4D97-AF65-F5344CB8AC3E}">
        <p14:creationId xmlns:p14="http://schemas.microsoft.com/office/powerpoint/2010/main" val="3899569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BC87-6020-4BF5-8FA8-CC4B66685A24}"/>
              </a:ext>
            </a:extLst>
          </p:cNvPr>
          <p:cNvSpPr>
            <a:spLocks noGrp="1"/>
          </p:cNvSpPr>
          <p:nvPr>
            <p:ph type="title"/>
          </p:nvPr>
        </p:nvSpPr>
        <p:spPr>
          <a:xfrm>
            <a:off x="643464" y="4562167"/>
            <a:ext cx="10905069" cy="1150373"/>
          </a:xfrm>
        </p:spPr>
        <p:txBody>
          <a:bodyPr vert="horz" lIns="91440" tIns="45720" rIns="91440" bIns="45720" rtlCol="0" anchor="b">
            <a:normAutofit/>
          </a:bodyPr>
          <a:lstStyle/>
          <a:p>
            <a:pPr algn="r">
              <a:lnSpc>
                <a:spcPct val="90000"/>
              </a:lnSpc>
            </a:pPr>
            <a:r>
              <a:rPr lang="en-US" sz="3700" b="1" dirty="0"/>
              <a:t>Developing and building  Relationships is a key </a:t>
            </a:r>
            <a:br>
              <a:rPr lang="en-US" sz="3700" b="1" dirty="0"/>
            </a:br>
            <a:r>
              <a:rPr lang="en-US" sz="3700" b="1" dirty="0"/>
              <a:t>element of addressing issues</a:t>
            </a:r>
          </a:p>
        </p:txBody>
      </p:sp>
      <p:pic>
        <p:nvPicPr>
          <p:cNvPr id="18" name="Picture 17">
            <a:extLst>
              <a:ext uri="{FF2B5EF4-FFF2-40B4-BE49-F238E27FC236}">
                <a16:creationId xmlns:a16="http://schemas.microsoft.com/office/drawing/2014/main" id="{1503E074-E615-485C-8B3A-4C6CBD7D95B6}"/>
              </a:ext>
            </a:extLst>
          </p:cNvPr>
          <p:cNvPicPr>
            <a:picLocks noChangeAspect="1"/>
          </p:cNvPicPr>
          <p:nvPr/>
        </p:nvPicPr>
        <p:blipFill rotWithShape="1">
          <a:blip r:embed="rId3"/>
          <a:srcRect l="15390" t="34013" r="37031" b="32361"/>
          <a:stretch/>
        </p:blipFill>
        <p:spPr>
          <a:xfrm>
            <a:off x="1565234" y="643464"/>
            <a:ext cx="9065900" cy="3604072"/>
          </a:xfrm>
          <a:prstGeom prst="roundRect">
            <a:avLst>
              <a:gd name="adj" fmla="val 4380"/>
            </a:avLst>
          </a:prstGeom>
          <a:ln w="50800" cap="sq" cmpd="dbl">
            <a:solidFill>
              <a:srgbClr val="92D05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85206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BC87-6020-4BF5-8FA8-CC4B66685A24}"/>
              </a:ext>
            </a:extLst>
          </p:cNvPr>
          <p:cNvSpPr>
            <a:spLocks noGrp="1"/>
          </p:cNvSpPr>
          <p:nvPr>
            <p:ph type="title"/>
          </p:nvPr>
        </p:nvSpPr>
        <p:spPr>
          <a:xfrm>
            <a:off x="685801" y="367081"/>
            <a:ext cx="10131425" cy="1456267"/>
          </a:xfrm>
        </p:spPr>
        <p:txBody>
          <a:bodyPr vert="horz" lIns="91440" tIns="45720" rIns="91440" bIns="45720" rtlCol="0" anchor="ctr">
            <a:normAutofit/>
          </a:bodyPr>
          <a:lstStyle/>
          <a:p>
            <a:r>
              <a:rPr lang="en-US" b="1" dirty="0"/>
              <a:t>Why?</a:t>
            </a:r>
          </a:p>
        </p:txBody>
      </p:sp>
      <p:graphicFrame>
        <p:nvGraphicFramePr>
          <p:cNvPr id="5" name="TextBox 2">
            <a:extLst>
              <a:ext uri="{FF2B5EF4-FFF2-40B4-BE49-F238E27FC236}">
                <a16:creationId xmlns:a16="http://schemas.microsoft.com/office/drawing/2014/main" id="{E280B16C-E2D4-D730-5251-CD170D5027E8}"/>
              </a:ext>
            </a:extLst>
          </p:cNvPr>
          <p:cNvGraphicFramePr/>
          <p:nvPr>
            <p:extLst>
              <p:ext uri="{D42A27DB-BD31-4B8C-83A1-F6EECF244321}">
                <p14:modId xmlns:p14="http://schemas.microsoft.com/office/powerpoint/2010/main" val="399134649"/>
              </p:ext>
            </p:extLst>
          </p:nvPr>
        </p:nvGraphicFramePr>
        <p:xfrm>
          <a:off x="685800" y="1580828"/>
          <a:ext cx="10820399" cy="4210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B384B33-4B60-7927-8017-C410623191B1}"/>
              </a:ext>
            </a:extLst>
          </p:cNvPr>
          <p:cNvSpPr txBox="1"/>
          <p:nvPr/>
        </p:nvSpPr>
        <p:spPr>
          <a:xfrm>
            <a:off x="826477" y="4958862"/>
            <a:ext cx="4035669" cy="923330"/>
          </a:xfrm>
          <a:prstGeom prst="rect">
            <a:avLst/>
          </a:prstGeom>
          <a:noFill/>
        </p:spPr>
        <p:txBody>
          <a:bodyPr wrap="square" rtlCol="0">
            <a:spAutoFit/>
          </a:bodyPr>
          <a:lstStyle/>
          <a:p>
            <a:r>
              <a:rPr lang="en-US" dirty="0"/>
              <a:t>Developing a positive whole-school ethos and culture – Relationships, Learning and </a:t>
            </a:r>
            <a:r>
              <a:rPr lang="en-US" dirty="0" err="1"/>
              <a:t>Behaviour</a:t>
            </a:r>
            <a:r>
              <a:rPr lang="en-US" dirty="0"/>
              <a:t> – Scottish Government 2018</a:t>
            </a:r>
            <a:endParaRPr lang="en-GB" dirty="0"/>
          </a:p>
        </p:txBody>
      </p:sp>
    </p:spTree>
    <p:extLst>
      <p:ext uri="{BB962C8B-B14F-4D97-AF65-F5344CB8AC3E}">
        <p14:creationId xmlns:p14="http://schemas.microsoft.com/office/powerpoint/2010/main" val="812009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BC87-6020-4BF5-8FA8-CC4B66685A24}"/>
              </a:ext>
            </a:extLst>
          </p:cNvPr>
          <p:cNvSpPr>
            <a:spLocks noGrp="1"/>
          </p:cNvSpPr>
          <p:nvPr>
            <p:ph type="title"/>
          </p:nvPr>
        </p:nvSpPr>
        <p:spPr>
          <a:xfrm>
            <a:off x="972463" y="357908"/>
            <a:ext cx="10131425" cy="1456267"/>
          </a:xfrm>
        </p:spPr>
        <p:txBody>
          <a:bodyPr>
            <a:normAutofit/>
          </a:bodyPr>
          <a:lstStyle/>
          <a:p>
            <a:pPr algn="ctr"/>
            <a:r>
              <a:rPr lang="en-GB" sz="4000" b="1" dirty="0"/>
              <a:t>School Safety bubble</a:t>
            </a:r>
          </a:p>
        </p:txBody>
      </p:sp>
      <p:sp>
        <p:nvSpPr>
          <p:cNvPr id="3" name="Cloud 2">
            <a:extLst>
              <a:ext uri="{FF2B5EF4-FFF2-40B4-BE49-F238E27FC236}">
                <a16:creationId xmlns:a16="http://schemas.microsoft.com/office/drawing/2014/main" id="{4CF4B6CA-EE2D-8BCA-E70D-EF8D99A64851}"/>
              </a:ext>
            </a:extLst>
          </p:cNvPr>
          <p:cNvSpPr/>
          <p:nvPr/>
        </p:nvSpPr>
        <p:spPr>
          <a:xfrm>
            <a:off x="2226038" y="1683704"/>
            <a:ext cx="7907216" cy="4703885"/>
          </a:xfrm>
          <a:prstGeom prst="cloud">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79ED38B6-DF8D-D244-012C-0574B810A6E3}"/>
              </a:ext>
            </a:extLst>
          </p:cNvPr>
          <p:cNvSpPr/>
          <p:nvPr/>
        </p:nvSpPr>
        <p:spPr>
          <a:xfrm>
            <a:off x="5288577" y="3178442"/>
            <a:ext cx="1951892" cy="1359996"/>
          </a:xfrm>
          <a:prstGeom prst="ellipse">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27009D7-2AEB-1E1E-2A42-2A6A2C6FA508}"/>
              </a:ext>
            </a:extLst>
          </p:cNvPr>
          <p:cNvSpPr txBox="1"/>
          <p:nvPr/>
        </p:nvSpPr>
        <p:spPr>
          <a:xfrm>
            <a:off x="5531828" y="3348581"/>
            <a:ext cx="1283677" cy="1077218"/>
          </a:xfrm>
          <a:prstGeom prst="rect">
            <a:avLst/>
          </a:prstGeom>
          <a:noFill/>
        </p:spPr>
        <p:txBody>
          <a:bodyPr wrap="square" rtlCol="0">
            <a:spAutoFit/>
          </a:bodyPr>
          <a:lstStyle/>
          <a:p>
            <a:pPr algn="ctr"/>
            <a:r>
              <a:rPr lang="en-GB" sz="3200" dirty="0"/>
              <a:t>CHILD  /YP</a:t>
            </a:r>
          </a:p>
        </p:txBody>
      </p:sp>
      <p:sp>
        <p:nvSpPr>
          <p:cNvPr id="10" name="TextBox 9">
            <a:extLst>
              <a:ext uri="{FF2B5EF4-FFF2-40B4-BE49-F238E27FC236}">
                <a16:creationId xmlns:a16="http://schemas.microsoft.com/office/drawing/2014/main" id="{01880CA6-D80C-B5BA-0A14-88015B7DB067}"/>
              </a:ext>
            </a:extLst>
          </p:cNvPr>
          <p:cNvSpPr txBox="1"/>
          <p:nvPr/>
        </p:nvSpPr>
        <p:spPr>
          <a:xfrm>
            <a:off x="3443658" y="2653301"/>
            <a:ext cx="1951892" cy="523220"/>
          </a:xfrm>
          <a:prstGeom prst="rect">
            <a:avLst/>
          </a:prstGeom>
          <a:noFill/>
        </p:spPr>
        <p:txBody>
          <a:bodyPr wrap="square" rtlCol="0">
            <a:spAutoFit/>
          </a:bodyPr>
          <a:lstStyle/>
          <a:p>
            <a:r>
              <a:rPr lang="en-GB" sz="2800" dirty="0"/>
              <a:t>Teachers</a:t>
            </a:r>
          </a:p>
        </p:txBody>
      </p:sp>
      <p:sp>
        <p:nvSpPr>
          <p:cNvPr id="11" name="TextBox 10">
            <a:extLst>
              <a:ext uri="{FF2B5EF4-FFF2-40B4-BE49-F238E27FC236}">
                <a16:creationId xmlns:a16="http://schemas.microsoft.com/office/drawing/2014/main" id="{75A21F17-3782-5A70-C643-5B9C2F57F39D}"/>
              </a:ext>
            </a:extLst>
          </p:cNvPr>
          <p:cNvSpPr txBox="1"/>
          <p:nvPr/>
        </p:nvSpPr>
        <p:spPr>
          <a:xfrm>
            <a:off x="5380896" y="2364193"/>
            <a:ext cx="1767254" cy="523220"/>
          </a:xfrm>
          <a:prstGeom prst="rect">
            <a:avLst/>
          </a:prstGeom>
          <a:noFill/>
        </p:spPr>
        <p:txBody>
          <a:bodyPr wrap="square" rtlCol="0">
            <a:spAutoFit/>
          </a:bodyPr>
          <a:lstStyle/>
          <a:p>
            <a:r>
              <a:rPr lang="en-GB" sz="2800" dirty="0"/>
              <a:t>Peers</a:t>
            </a:r>
          </a:p>
        </p:txBody>
      </p:sp>
      <p:sp>
        <p:nvSpPr>
          <p:cNvPr id="12" name="TextBox 11">
            <a:extLst>
              <a:ext uri="{FF2B5EF4-FFF2-40B4-BE49-F238E27FC236}">
                <a16:creationId xmlns:a16="http://schemas.microsoft.com/office/drawing/2014/main" id="{3BB91EC5-15E8-38F8-ED2C-B2790497C83E}"/>
              </a:ext>
            </a:extLst>
          </p:cNvPr>
          <p:cNvSpPr txBox="1"/>
          <p:nvPr/>
        </p:nvSpPr>
        <p:spPr>
          <a:xfrm>
            <a:off x="7038124" y="2561546"/>
            <a:ext cx="1951892" cy="523220"/>
          </a:xfrm>
          <a:prstGeom prst="rect">
            <a:avLst/>
          </a:prstGeom>
          <a:noFill/>
        </p:spPr>
        <p:txBody>
          <a:bodyPr wrap="square" rtlCol="0">
            <a:spAutoFit/>
          </a:bodyPr>
          <a:lstStyle/>
          <a:p>
            <a:r>
              <a:rPr lang="en-GB" sz="2800" dirty="0"/>
              <a:t>Caretaker</a:t>
            </a:r>
          </a:p>
        </p:txBody>
      </p:sp>
      <p:sp>
        <p:nvSpPr>
          <p:cNvPr id="13" name="TextBox 12">
            <a:extLst>
              <a:ext uri="{FF2B5EF4-FFF2-40B4-BE49-F238E27FC236}">
                <a16:creationId xmlns:a16="http://schemas.microsoft.com/office/drawing/2014/main" id="{4566C808-15BE-5536-89EF-2FDDDB9F67C1}"/>
              </a:ext>
            </a:extLst>
          </p:cNvPr>
          <p:cNvSpPr txBox="1"/>
          <p:nvPr/>
        </p:nvSpPr>
        <p:spPr>
          <a:xfrm>
            <a:off x="7622930" y="4435632"/>
            <a:ext cx="1951892" cy="523220"/>
          </a:xfrm>
          <a:prstGeom prst="rect">
            <a:avLst/>
          </a:prstGeom>
          <a:noFill/>
        </p:spPr>
        <p:txBody>
          <a:bodyPr wrap="square" rtlCol="0">
            <a:spAutoFit/>
          </a:bodyPr>
          <a:lstStyle/>
          <a:p>
            <a:r>
              <a:rPr lang="en-GB" sz="2800" dirty="0"/>
              <a:t>TAs</a:t>
            </a:r>
          </a:p>
        </p:txBody>
      </p:sp>
      <p:sp>
        <p:nvSpPr>
          <p:cNvPr id="15" name="TextBox 14">
            <a:extLst>
              <a:ext uri="{FF2B5EF4-FFF2-40B4-BE49-F238E27FC236}">
                <a16:creationId xmlns:a16="http://schemas.microsoft.com/office/drawing/2014/main" id="{262F09F0-41F7-3A16-0D9C-FD72FAE6F141}"/>
              </a:ext>
            </a:extLst>
          </p:cNvPr>
          <p:cNvSpPr txBox="1"/>
          <p:nvPr/>
        </p:nvSpPr>
        <p:spPr>
          <a:xfrm>
            <a:off x="5407269" y="4697242"/>
            <a:ext cx="1951892" cy="954107"/>
          </a:xfrm>
          <a:prstGeom prst="rect">
            <a:avLst/>
          </a:prstGeom>
          <a:noFill/>
        </p:spPr>
        <p:txBody>
          <a:bodyPr wrap="square" rtlCol="0">
            <a:spAutoFit/>
          </a:bodyPr>
          <a:lstStyle/>
          <a:p>
            <a:r>
              <a:rPr lang="en-GB" sz="2800" dirty="0"/>
              <a:t>Lunch Time Staff</a:t>
            </a:r>
          </a:p>
        </p:txBody>
      </p:sp>
      <p:sp>
        <p:nvSpPr>
          <p:cNvPr id="16" name="TextBox 15">
            <a:extLst>
              <a:ext uri="{FF2B5EF4-FFF2-40B4-BE49-F238E27FC236}">
                <a16:creationId xmlns:a16="http://schemas.microsoft.com/office/drawing/2014/main" id="{8B9657EC-1539-0031-D4EA-02D22A084419}"/>
              </a:ext>
            </a:extLst>
          </p:cNvPr>
          <p:cNvSpPr txBox="1"/>
          <p:nvPr/>
        </p:nvSpPr>
        <p:spPr>
          <a:xfrm>
            <a:off x="3579936" y="4651076"/>
            <a:ext cx="1951892" cy="523220"/>
          </a:xfrm>
          <a:prstGeom prst="rect">
            <a:avLst/>
          </a:prstGeom>
          <a:noFill/>
        </p:spPr>
        <p:txBody>
          <a:bodyPr wrap="square" rtlCol="0">
            <a:spAutoFit/>
          </a:bodyPr>
          <a:lstStyle/>
          <a:p>
            <a:r>
              <a:rPr lang="en-GB" sz="2800" dirty="0"/>
              <a:t>ELSA</a:t>
            </a:r>
          </a:p>
        </p:txBody>
      </p:sp>
      <p:sp>
        <p:nvSpPr>
          <p:cNvPr id="19" name="TextBox 18">
            <a:extLst>
              <a:ext uri="{FF2B5EF4-FFF2-40B4-BE49-F238E27FC236}">
                <a16:creationId xmlns:a16="http://schemas.microsoft.com/office/drawing/2014/main" id="{93948074-1D77-1A0B-9C95-BF0A5C3EEDEB}"/>
              </a:ext>
            </a:extLst>
          </p:cNvPr>
          <p:cNvSpPr txBox="1"/>
          <p:nvPr/>
        </p:nvSpPr>
        <p:spPr>
          <a:xfrm>
            <a:off x="2832590" y="3681479"/>
            <a:ext cx="1951892" cy="523220"/>
          </a:xfrm>
          <a:prstGeom prst="rect">
            <a:avLst/>
          </a:prstGeom>
          <a:noFill/>
        </p:spPr>
        <p:txBody>
          <a:bodyPr wrap="square" rtlCol="0">
            <a:spAutoFit/>
          </a:bodyPr>
          <a:lstStyle/>
          <a:p>
            <a:r>
              <a:rPr lang="en-GB" sz="2800" dirty="0"/>
              <a:t>Office Staff</a:t>
            </a:r>
          </a:p>
        </p:txBody>
      </p:sp>
      <p:sp>
        <p:nvSpPr>
          <p:cNvPr id="20" name="TextBox 19">
            <a:extLst>
              <a:ext uri="{FF2B5EF4-FFF2-40B4-BE49-F238E27FC236}">
                <a16:creationId xmlns:a16="http://schemas.microsoft.com/office/drawing/2014/main" id="{F7836BFA-4FF8-B954-7C88-C4B206795D77}"/>
              </a:ext>
            </a:extLst>
          </p:cNvPr>
          <p:cNvSpPr txBox="1"/>
          <p:nvPr/>
        </p:nvSpPr>
        <p:spPr>
          <a:xfrm>
            <a:off x="8014070" y="3217741"/>
            <a:ext cx="1951892" cy="954107"/>
          </a:xfrm>
          <a:prstGeom prst="rect">
            <a:avLst/>
          </a:prstGeom>
          <a:noFill/>
        </p:spPr>
        <p:txBody>
          <a:bodyPr wrap="square" rtlCol="0">
            <a:spAutoFit/>
          </a:bodyPr>
          <a:lstStyle/>
          <a:p>
            <a:r>
              <a:rPr lang="en-GB" sz="2800" dirty="0"/>
              <a:t>Senior Leaders</a:t>
            </a:r>
          </a:p>
        </p:txBody>
      </p:sp>
    </p:spTree>
    <p:extLst>
      <p:ext uri="{BB962C8B-B14F-4D97-AF65-F5344CB8AC3E}">
        <p14:creationId xmlns:p14="http://schemas.microsoft.com/office/powerpoint/2010/main" val="2351147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BC87-6020-4BF5-8FA8-CC4B66685A24}"/>
              </a:ext>
            </a:extLst>
          </p:cNvPr>
          <p:cNvSpPr>
            <a:spLocks noGrp="1"/>
          </p:cNvSpPr>
          <p:nvPr>
            <p:ph type="title"/>
          </p:nvPr>
        </p:nvSpPr>
        <p:spPr>
          <a:xfrm>
            <a:off x="685801" y="367081"/>
            <a:ext cx="10131425" cy="1456267"/>
          </a:xfrm>
        </p:spPr>
        <p:txBody>
          <a:bodyPr vert="horz" lIns="91440" tIns="45720" rIns="91440" bIns="45720" rtlCol="0" anchor="ctr">
            <a:normAutofit/>
          </a:bodyPr>
          <a:lstStyle/>
          <a:p>
            <a:r>
              <a:rPr lang="en-GB" b="1" dirty="0"/>
              <a:t>Relationships and support outside school</a:t>
            </a:r>
            <a:endParaRPr lang="en-US" b="1" dirty="0"/>
          </a:p>
        </p:txBody>
      </p:sp>
      <p:graphicFrame>
        <p:nvGraphicFramePr>
          <p:cNvPr id="5" name="TextBox 2">
            <a:extLst>
              <a:ext uri="{FF2B5EF4-FFF2-40B4-BE49-F238E27FC236}">
                <a16:creationId xmlns:a16="http://schemas.microsoft.com/office/drawing/2014/main" id="{E280B16C-E2D4-D730-5251-CD170D5027E8}"/>
              </a:ext>
            </a:extLst>
          </p:cNvPr>
          <p:cNvGraphicFramePr/>
          <p:nvPr>
            <p:extLst>
              <p:ext uri="{D42A27DB-BD31-4B8C-83A1-F6EECF244321}">
                <p14:modId xmlns:p14="http://schemas.microsoft.com/office/powerpoint/2010/main" val="2739864455"/>
              </p:ext>
            </p:extLst>
          </p:nvPr>
        </p:nvGraphicFramePr>
        <p:xfrm>
          <a:off x="685800" y="1580828"/>
          <a:ext cx="10841182" cy="4210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510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BC87-6020-4BF5-8FA8-CC4B66685A24}"/>
              </a:ext>
            </a:extLst>
          </p:cNvPr>
          <p:cNvSpPr>
            <a:spLocks noGrp="1"/>
          </p:cNvSpPr>
          <p:nvPr>
            <p:ph type="title"/>
          </p:nvPr>
        </p:nvSpPr>
        <p:spPr>
          <a:xfrm>
            <a:off x="685801" y="609600"/>
            <a:ext cx="10131425" cy="4839855"/>
          </a:xfrm>
        </p:spPr>
        <p:txBody>
          <a:bodyPr>
            <a:normAutofit fontScale="90000"/>
          </a:bodyPr>
          <a:lstStyle/>
          <a:p>
            <a:r>
              <a:rPr kumimoji="0" lang="en-GB" sz="4800" b="0" i="0" u="none" strike="noStrike" kern="1200" cap="none" spc="0" normalizeH="0" baseline="0" noProof="0" dirty="0">
                <a:ln>
                  <a:noFill/>
                </a:ln>
                <a:solidFill>
                  <a:prstClr val="black"/>
                </a:solidFill>
                <a:effectLst/>
                <a:uLnTx/>
                <a:uFillTx/>
                <a:latin typeface="Calibri"/>
                <a:ea typeface="MS Mincho"/>
                <a:cs typeface="Times New Roman"/>
              </a:rPr>
              <a:t>Lincolnshire’s SEMH Strategy 2023-26</a:t>
            </a:r>
            <a:br>
              <a:rPr kumimoji="0" lang="en-GB" sz="4800" b="0" i="0" u="none" strike="noStrike" kern="1200" cap="none" spc="0" normalizeH="0" baseline="0" noProof="0" dirty="0">
                <a:ln>
                  <a:noFill/>
                </a:ln>
                <a:solidFill>
                  <a:prstClr val="black"/>
                </a:solidFill>
                <a:effectLst/>
                <a:uLnTx/>
                <a:uFillTx/>
                <a:latin typeface="Calibri"/>
                <a:ea typeface="MS Mincho"/>
                <a:cs typeface="Times New Roman"/>
              </a:rPr>
            </a:br>
            <a:br>
              <a:rPr lang="en-US" sz="3600" kern="1200" dirty="0">
                <a:solidFill>
                  <a:schemeClr val="tx1"/>
                </a:solidFill>
                <a:latin typeface="+mj-lt"/>
                <a:ea typeface="+mj-ea"/>
                <a:cs typeface="+mj-cs"/>
              </a:rPr>
            </a:br>
            <a:r>
              <a:rPr lang="en-US" sz="2700" kern="1200" dirty="0">
                <a:solidFill>
                  <a:schemeClr val="tx1"/>
                </a:solidFill>
                <a:latin typeface="+mj-lt"/>
                <a:ea typeface="+mj-ea"/>
                <a:cs typeface="+mj-cs"/>
              </a:rPr>
              <a:t>Co-produced with Lincolnshire Parent </a:t>
            </a:r>
            <a:r>
              <a:rPr lang="en-US" sz="2700" kern="1200" dirty="0" err="1">
                <a:solidFill>
                  <a:schemeClr val="tx1"/>
                </a:solidFill>
                <a:latin typeface="+mj-lt"/>
                <a:ea typeface="+mj-ea"/>
                <a:cs typeface="+mj-cs"/>
              </a:rPr>
              <a:t>Carer</a:t>
            </a:r>
            <a:r>
              <a:rPr lang="en-US" sz="2700" kern="1200" dirty="0">
                <a:solidFill>
                  <a:schemeClr val="tx1"/>
                </a:solidFill>
                <a:latin typeface="+mj-lt"/>
                <a:ea typeface="+mj-ea"/>
                <a:cs typeface="+mj-cs"/>
              </a:rPr>
              <a:t> Forum (LPCF) and wide range of stakeholders across health, early years’ providers, mainstream and special schools, post-16 providers and local authority staff. </a:t>
            </a:r>
            <a:br>
              <a:rPr lang="en-US" sz="3600" kern="1200" dirty="0">
                <a:solidFill>
                  <a:schemeClr val="tx1"/>
                </a:solidFill>
                <a:latin typeface="+mj-lt"/>
                <a:ea typeface="+mj-ea"/>
                <a:cs typeface="+mj-cs"/>
              </a:rPr>
            </a:b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Found at Lincolnshire’s Local Offer: </a:t>
            </a: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hlinkClick r:id="rId2"/>
              </a:rPr>
              <a:t>www.lincolnshire.gov.uk/support-education/lincolnshire-semh-strategy</a:t>
            </a:r>
            <a:br>
              <a:rPr lang="en-US" sz="3600" kern="1200" dirty="0">
                <a:solidFill>
                  <a:schemeClr val="tx1"/>
                </a:solidFill>
                <a:latin typeface="+mj-lt"/>
                <a:ea typeface="+mj-ea"/>
                <a:cs typeface="+mj-cs"/>
              </a:rPr>
            </a:br>
            <a:endParaRPr lang="en-GB" dirty="0">
              <a:solidFill>
                <a:schemeClr val="accent2">
                  <a:lumMod val="50000"/>
                </a:schemeClr>
              </a:solidFill>
            </a:endParaRPr>
          </a:p>
        </p:txBody>
      </p:sp>
    </p:spTree>
    <p:extLst>
      <p:ext uri="{BB962C8B-B14F-4D97-AF65-F5344CB8AC3E}">
        <p14:creationId xmlns:p14="http://schemas.microsoft.com/office/powerpoint/2010/main" val="39153181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3759</TotalTime>
  <Words>826</Words>
  <Application>Microsoft Office PowerPoint</Application>
  <PresentationFormat>Widescreen</PresentationFormat>
  <Paragraphs>86</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Celestial</vt:lpstr>
      <vt:lpstr>Developing a positive behaviour ethos and how the p.r.t. can support</vt:lpstr>
      <vt:lpstr>Background and challenges in lincolnshire</vt:lpstr>
      <vt:lpstr>Post covid considerations</vt:lpstr>
      <vt:lpstr>Pupil Voice Youth voice on school exclusions | The Children's Society (childrenssociety.org.uk)</vt:lpstr>
      <vt:lpstr>Developing and building  Relationships is a key  element of addressing issues</vt:lpstr>
      <vt:lpstr>Why?</vt:lpstr>
      <vt:lpstr>School Safety bubble</vt:lpstr>
      <vt:lpstr>Relationships and support outside school</vt:lpstr>
      <vt:lpstr>Lincolnshire’s SEMH Strategy 2023-26  Co-produced with Lincolnshire Parent Carer Forum (LPCF) and wide range of stakeholders across health, early years’ providers, mainstream and special schools, post-16 providers and local authority staff.   Found at Lincolnshire’s Local Offer:  www.lincolnshire.gov.uk/support-education/lincolnshire-semh-strategy </vt:lpstr>
      <vt:lpstr>Why do we need a SEMH Strategy?</vt:lpstr>
      <vt:lpstr>How are we going to do this?  </vt:lpstr>
      <vt:lpstr>How are we going to do this?  </vt:lpstr>
      <vt:lpstr>What do we want to achieve?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in Lincolnshire</dc:title>
  <dc:creator>Karen Richardson</dc:creator>
  <cp:lastModifiedBy>Nicola Carter</cp:lastModifiedBy>
  <cp:revision>44</cp:revision>
  <cp:lastPrinted>2022-11-21T19:46:45Z</cp:lastPrinted>
  <dcterms:created xsi:type="dcterms:W3CDTF">2021-12-02T18:58:36Z</dcterms:created>
  <dcterms:modified xsi:type="dcterms:W3CDTF">2022-11-30T11:28:27Z</dcterms:modified>
</cp:coreProperties>
</file>