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57" r:id="rId2"/>
    <p:sldId id="259" r:id="rId3"/>
    <p:sldId id="264" r:id="rId4"/>
    <p:sldId id="311" r:id="rId5"/>
    <p:sldId id="305" r:id="rId6"/>
    <p:sldId id="303" r:id="rId7"/>
    <p:sldId id="297" r:id="rId8"/>
    <p:sldId id="270" r:id="rId9"/>
    <p:sldId id="272" r:id="rId10"/>
    <p:sldId id="312" r:id="rId11"/>
    <p:sldId id="313" r:id="rId12"/>
    <p:sldId id="314" r:id="rId13"/>
    <p:sldId id="315" r:id="rId14"/>
    <p:sldId id="316" r:id="rId15"/>
    <p:sldId id="317" r:id="rId16"/>
    <p:sldId id="318" r:id="rId17"/>
    <p:sldId id="319" r:id="rId18"/>
    <p:sldId id="268"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White" initials="M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C82"/>
    <a:srgbClr val="9537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845D7A-1527-448C-A9D9-666ED61D9D82}" v="52" dt="2022-11-21T13:52:54.3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75" autoAdjust="0"/>
    <p:restoredTop sz="93073" autoAdjust="0"/>
  </p:normalViewPr>
  <p:slideViewPr>
    <p:cSldViewPr>
      <p:cViewPr varScale="1">
        <p:scale>
          <a:sx n="110" d="100"/>
          <a:sy n="110" d="100"/>
        </p:scale>
        <p:origin x="154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2F5953F-C0FF-46F2-87DE-FB6A64C205E5}" type="datetimeFigureOut">
              <a:rPr lang="en-GB" smtClean="0"/>
              <a:t>21/11/2022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2391825-3308-4D00-BB01-7DFD8F130692}" type="slidenum">
              <a:rPr lang="en-GB" smtClean="0"/>
              <a:t>‹#›</a:t>
            </a:fld>
            <a:endParaRPr lang="en-GB"/>
          </a:p>
        </p:txBody>
      </p:sp>
    </p:spTree>
    <p:extLst>
      <p:ext uri="{BB962C8B-B14F-4D97-AF65-F5344CB8AC3E}">
        <p14:creationId xmlns:p14="http://schemas.microsoft.com/office/powerpoint/2010/main" val="327365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CB0F432-BC42-4B47-95DD-42A44C5E3BA3}" type="slidenum">
              <a:rPr lang="en-US" sz="1200">
                <a:solidFill>
                  <a:prstClr val="black"/>
                </a:solidFill>
              </a:rPr>
              <a:pPr/>
              <a:t>1</a:t>
            </a:fld>
            <a:endParaRPr lang="en-US" sz="1200" dirty="0">
              <a:solidFill>
                <a:prstClr val="black"/>
              </a:solidFill>
            </a:endParaRPr>
          </a:p>
        </p:txBody>
      </p:sp>
      <p:sp>
        <p:nvSpPr>
          <p:cNvPr id="5122"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p:spPr>
        <p:txBody>
          <a:bodyPr/>
          <a:lstStyle/>
          <a:p>
            <a:pPr eaLnBrk="1" hangingPunct="1"/>
            <a:r>
              <a:rPr lang="en-US" b="1" dirty="0">
                <a:latin typeface="Arial" pitchFamily="34" charset="0"/>
                <a:ea typeface="ＭＳ Ｐゴシック" pitchFamily="34" charset="-128"/>
              </a:rPr>
              <a:t>Template instructions</a:t>
            </a:r>
            <a:br>
              <a:rPr lang="en-US" dirty="0">
                <a:latin typeface="Arial" pitchFamily="34" charset="0"/>
                <a:ea typeface="ＭＳ Ｐゴシック" pitchFamily="34" charset="-128"/>
              </a:rPr>
            </a:br>
            <a:r>
              <a:rPr lang="en-US" dirty="0">
                <a:latin typeface="Arial" pitchFamily="34" charset="0"/>
                <a:ea typeface="ＭＳ Ｐゴシック" pitchFamily="34" charset="-128"/>
              </a:rPr>
              <a:t>This is the opening slide to your Powerpoint presentation.</a:t>
            </a:r>
            <a:br>
              <a:rPr lang="en-US" dirty="0">
                <a:latin typeface="Arial" pitchFamily="34" charset="0"/>
                <a:ea typeface="ＭＳ Ｐゴシック" pitchFamily="34" charset="-128"/>
              </a:rPr>
            </a:br>
            <a:br>
              <a:rPr lang="en-US" dirty="0">
                <a:latin typeface="Arial" pitchFamily="34" charset="0"/>
                <a:ea typeface="ＭＳ Ｐゴシック" pitchFamily="34" charset="-128"/>
              </a:rPr>
            </a:br>
            <a:r>
              <a:rPr lang="en-US" dirty="0">
                <a:latin typeface="Arial" pitchFamily="34" charset="0"/>
                <a:ea typeface="ＭＳ Ｐゴシック" pitchFamily="34" charset="-128"/>
              </a:rPr>
              <a:t>The main image should be changed to something that is relevant to your presentation.  To do this, click on the image and press </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Delete</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 on your keyboard.  Then click on </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Insert</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 in the menu at the top of the screen, then select </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Picture</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  In the new window that appears, choose your image and click the </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Insert</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 button.  Your picture will appear on the slide – make sure it is enlarged to fit the whole slide by moving the picture to the top left and then click and drag the bottom right dot on the corner of the picture to the right hand side of the slide.  You should ensure that the picture is of good quality and is not distorted by re-sizing it.  Now, select the image by right-clicking on it.  In the menu that appears, select </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Send to back</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 to position your picture behind the council</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s logo.  You can now delete these comments.</a:t>
            </a:r>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86813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Governing boards of mainstream schools must ensure that a member of staff is designated as the SENCO.</a:t>
            </a:r>
          </a:p>
          <a:p>
            <a:r>
              <a:rPr lang="en-US" dirty="0">
                <a:effectLst/>
              </a:rPr>
              <a:t>The SENCO must be a qualified teacher working at the school. A newly appointed SENCO who has not previously been the SENCO at that or any other relevant school for a total period of more than twelve months must achieve the National Award in SEN Co-ordination within three years of appointment.</a:t>
            </a:r>
          </a:p>
          <a:p>
            <a:r>
              <a:rPr lang="en-US" dirty="0">
                <a:effectLst/>
              </a:rPr>
              <a:t>Governing boards of mainstream schools must ensure that a member of staff is designated as the SENCO</a:t>
            </a:r>
          </a:p>
          <a:p>
            <a:r>
              <a:rPr lang="en-US" dirty="0">
                <a:effectLst/>
              </a:rPr>
              <a:t>The governing board should ensure that the SENCO’s key responsibilities are outlined and monitor how effectively they are carried out.</a:t>
            </a:r>
          </a:p>
          <a:p>
            <a:r>
              <a:rPr lang="en-US" dirty="0">
                <a:effectLst/>
              </a:rPr>
              <a:t>This is set out in paragraph 6.84 on page 108 of the SEND Code of Practice, linked to above. </a:t>
            </a:r>
          </a:p>
          <a:p>
            <a:endParaRPr lang="en-GB" dirty="0"/>
          </a:p>
        </p:txBody>
      </p:sp>
      <p:sp>
        <p:nvSpPr>
          <p:cNvPr id="4" name="Slide Number Placeholder 3"/>
          <p:cNvSpPr>
            <a:spLocks noGrp="1"/>
          </p:cNvSpPr>
          <p:nvPr>
            <p:ph type="sldNum" sz="quarter" idx="10"/>
          </p:nvPr>
        </p:nvSpPr>
        <p:spPr/>
        <p:txBody>
          <a:bodyPr/>
          <a:lstStyle/>
          <a:p>
            <a:fld id="{099E1D05-CB50-2C4F-BDD8-02AB074B6CF8}" type="slidenum">
              <a:rPr lang="en-US" smtClean="0"/>
              <a:t>10</a:t>
            </a:fld>
            <a:endParaRPr lang="en-US"/>
          </a:p>
        </p:txBody>
      </p:sp>
    </p:spTree>
    <p:extLst>
      <p:ext uri="{BB962C8B-B14F-4D97-AF65-F5344CB8AC3E}">
        <p14:creationId xmlns:p14="http://schemas.microsoft.com/office/powerpoint/2010/main" val="2046694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Governing boards of mainstream schools must ensure that a member of staff is designated as the SENCO.</a:t>
            </a:r>
          </a:p>
          <a:p>
            <a:r>
              <a:rPr lang="en-US" dirty="0">
                <a:effectLst/>
              </a:rPr>
              <a:t>The SENCO must be a qualified teacher working at the school. A newly appointed SENCO who has not previously been the SENCO at that or any other relevant school for a total period of more than twelve months must achieve the National Award in SEN Co-ordination within three years of appointment.</a:t>
            </a:r>
          </a:p>
          <a:p>
            <a:r>
              <a:rPr lang="en-US" dirty="0">
                <a:effectLst/>
              </a:rPr>
              <a:t>Governing boards of mainstream schools must ensure that a member of staff is designated as the SENCO</a:t>
            </a:r>
          </a:p>
          <a:p>
            <a:r>
              <a:rPr lang="en-US" dirty="0">
                <a:effectLst/>
              </a:rPr>
              <a:t>The governing board should ensure that the SENCO’s key responsibilities are outlined and monitor how effectively they are carried out.</a:t>
            </a:r>
          </a:p>
          <a:p>
            <a:r>
              <a:rPr lang="en-US" dirty="0">
                <a:effectLst/>
              </a:rPr>
              <a:t>This is set out in paragraph 6.84 on page 108 of the SEND Code of Practice, linked to above. </a:t>
            </a:r>
          </a:p>
          <a:p>
            <a:endParaRPr lang="en-GB" dirty="0"/>
          </a:p>
        </p:txBody>
      </p:sp>
      <p:sp>
        <p:nvSpPr>
          <p:cNvPr id="4" name="Slide Number Placeholder 3"/>
          <p:cNvSpPr>
            <a:spLocks noGrp="1"/>
          </p:cNvSpPr>
          <p:nvPr>
            <p:ph type="sldNum" sz="quarter" idx="10"/>
          </p:nvPr>
        </p:nvSpPr>
        <p:spPr/>
        <p:txBody>
          <a:bodyPr/>
          <a:lstStyle/>
          <a:p>
            <a:fld id="{099E1D05-CB50-2C4F-BDD8-02AB074B6CF8}" type="slidenum">
              <a:rPr lang="en-US" smtClean="0"/>
              <a:t>11</a:t>
            </a:fld>
            <a:endParaRPr lang="en-US"/>
          </a:p>
        </p:txBody>
      </p:sp>
    </p:spTree>
    <p:extLst>
      <p:ext uri="{BB962C8B-B14F-4D97-AF65-F5344CB8AC3E}">
        <p14:creationId xmlns:p14="http://schemas.microsoft.com/office/powerpoint/2010/main" val="3763591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Governing boards of mainstream schools must ensure that a member of staff is designated as the SENCO.</a:t>
            </a:r>
          </a:p>
          <a:p>
            <a:r>
              <a:rPr lang="en-US" dirty="0">
                <a:effectLst/>
              </a:rPr>
              <a:t>The SENCO must be a qualified teacher working at the school. A newly appointed SENCO who has not previously been the SENCO at that or any other relevant school for a total period of more than twelve months must achieve the National Award in SEN Co-ordination within three years of appointment.</a:t>
            </a:r>
          </a:p>
          <a:p>
            <a:r>
              <a:rPr lang="en-US" dirty="0">
                <a:effectLst/>
              </a:rPr>
              <a:t>Governing boards of mainstream schools must ensure that a member of staff is designated as the SENCO</a:t>
            </a:r>
          </a:p>
          <a:p>
            <a:r>
              <a:rPr lang="en-US" dirty="0">
                <a:effectLst/>
              </a:rPr>
              <a:t>The governing board should ensure that the SENCO’s key responsibilities are outlined and monitor how effectively they are carried out.</a:t>
            </a:r>
          </a:p>
          <a:p>
            <a:r>
              <a:rPr lang="en-US" dirty="0">
                <a:effectLst/>
              </a:rPr>
              <a:t>This is set out in paragraph 6.84 on page 108 of the SEND Code of Practice, linked to above. </a:t>
            </a:r>
          </a:p>
          <a:p>
            <a:endParaRPr lang="en-GB" dirty="0"/>
          </a:p>
        </p:txBody>
      </p:sp>
      <p:sp>
        <p:nvSpPr>
          <p:cNvPr id="4" name="Slide Number Placeholder 3"/>
          <p:cNvSpPr>
            <a:spLocks noGrp="1"/>
          </p:cNvSpPr>
          <p:nvPr>
            <p:ph type="sldNum" sz="quarter" idx="10"/>
          </p:nvPr>
        </p:nvSpPr>
        <p:spPr/>
        <p:txBody>
          <a:bodyPr/>
          <a:lstStyle/>
          <a:p>
            <a:fld id="{099E1D05-CB50-2C4F-BDD8-02AB074B6CF8}" type="slidenum">
              <a:rPr lang="en-US" smtClean="0"/>
              <a:t>12</a:t>
            </a:fld>
            <a:endParaRPr lang="en-US"/>
          </a:p>
        </p:txBody>
      </p:sp>
    </p:spTree>
    <p:extLst>
      <p:ext uri="{BB962C8B-B14F-4D97-AF65-F5344CB8AC3E}">
        <p14:creationId xmlns:p14="http://schemas.microsoft.com/office/powerpoint/2010/main" val="3845442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Governing boards of mainstream schools must ensure that a member of staff is designated as the SENCO.</a:t>
            </a:r>
          </a:p>
          <a:p>
            <a:r>
              <a:rPr lang="en-US" dirty="0">
                <a:effectLst/>
              </a:rPr>
              <a:t>The SENCO must be a qualified teacher working at the school. A newly appointed SENCO who has not previously been the SENCO at that or any other relevant school for a total period of more than twelve months must achieve the National Award in SEN Co-ordination within three years of appointment.</a:t>
            </a:r>
          </a:p>
          <a:p>
            <a:r>
              <a:rPr lang="en-US" dirty="0">
                <a:effectLst/>
              </a:rPr>
              <a:t>Governing boards of mainstream schools must ensure that a member of staff is designated as the SENCO</a:t>
            </a:r>
          </a:p>
          <a:p>
            <a:r>
              <a:rPr lang="en-US" dirty="0">
                <a:effectLst/>
              </a:rPr>
              <a:t>The governing board should ensure that the SENCO’s key responsibilities are outlined and monitor how effectively they are carried out.</a:t>
            </a:r>
          </a:p>
          <a:p>
            <a:r>
              <a:rPr lang="en-US" dirty="0">
                <a:effectLst/>
              </a:rPr>
              <a:t>This is set out in paragraph 6.84 on page 108 of the SEND Code of Practice, linked to above. </a:t>
            </a:r>
          </a:p>
          <a:p>
            <a:endParaRPr lang="en-GB" dirty="0"/>
          </a:p>
        </p:txBody>
      </p:sp>
      <p:sp>
        <p:nvSpPr>
          <p:cNvPr id="4" name="Slide Number Placeholder 3"/>
          <p:cNvSpPr>
            <a:spLocks noGrp="1"/>
          </p:cNvSpPr>
          <p:nvPr>
            <p:ph type="sldNum" sz="quarter" idx="10"/>
          </p:nvPr>
        </p:nvSpPr>
        <p:spPr/>
        <p:txBody>
          <a:bodyPr/>
          <a:lstStyle/>
          <a:p>
            <a:fld id="{099E1D05-CB50-2C4F-BDD8-02AB074B6CF8}" type="slidenum">
              <a:rPr lang="en-US" smtClean="0"/>
              <a:t>13</a:t>
            </a:fld>
            <a:endParaRPr lang="en-US"/>
          </a:p>
        </p:txBody>
      </p:sp>
    </p:spTree>
    <p:extLst>
      <p:ext uri="{BB962C8B-B14F-4D97-AF65-F5344CB8AC3E}">
        <p14:creationId xmlns:p14="http://schemas.microsoft.com/office/powerpoint/2010/main" val="233442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Governing boards of mainstream schools must ensure that a member of staff is designated as the SENCO.</a:t>
            </a:r>
          </a:p>
          <a:p>
            <a:r>
              <a:rPr lang="en-US" dirty="0">
                <a:effectLst/>
              </a:rPr>
              <a:t>The SENCO must be a qualified teacher working at the school. A newly appointed SENCO who has not previously been the SENCO at that or any other relevant school for a total period of more than twelve months must achieve the National Award in SEN Co-ordination within three years of appointment.</a:t>
            </a:r>
          </a:p>
          <a:p>
            <a:r>
              <a:rPr lang="en-US" dirty="0">
                <a:effectLst/>
              </a:rPr>
              <a:t>Governing boards of mainstream schools must ensure that a member of staff is designated as the SENCO</a:t>
            </a:r>
          </a:p>
          <a:p>
            <a:r>
              <a:rPr lang="en-US" dirty="0">
                <a:effectLst/>
              </a:rPr>
              <a:t>The governing board should ensure that the SENCO’s key responsibilities are outlined and monitor how effectively they are carried out.</a:t>
            </a:r>
          </a:p>
          <a:p>
            <a:r>
              <a:rPr lang="en-US" dirty="0">
                <a:effectLst/>
              </a:rPr>
              <a:t>This is set out in paragraph 6.84 on page 108 of the SEND Code of Practice, linked to above. </a:t>
            </a:r>
          </a:p>
          <a:p>
            <a:endParaRPr lang="en-GB" dirty="0"/>
          </a:p>
        </p:txBody>
      </p:sp>
      <p:sp>
        <p:nvSpPr>
          <p:cNvPr id="4" name="Slide Number Placeholder 3"/>
          <p:cNvSpPr>
            <a:spLocks noGrp="1"/>
          </p:cNvSpPr>
          <p:nvPr>
            <p:ph type="sldNum" sz="quarter" idx="10"/>
          </p:nvPr>
        </p:nvSpPr>
        <p:spPr/>
        <p:txBody>
          <a:bodyPr/>
          <a:lstStyle/>
          <a:p>
            <a:fld id="{099E1D05-CB50-2C4F-BDD8-02AB074B6CF8}" type="slidenum">
              <a:rPr lang="en-US" smtClean="0"/>
              <a:t>14</a:t>
            </a:fld>
            <a:endParaRPr lang="en-US"/>
          </a:p>
        </p:txBody>
      </p:sp>
    </p:spTree>
    <p:extLst>
      <p:ext uri="{BB962C8B-B14F-4D97-AF65-F5344CB8AC3E}">
        <p14:creationId xmlns:p14="http://schemas.microsoft.com/office/powerpoint/2010/main" val="4098943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Governing boards of mainstream schools must ensure that a member of staff is designated as the SENCO.</a:t>
            </a:r>
          </a:p>
          <a:p>
            <a:r>
              <a:rPr lang="en-US" dirty="0">
                <a:effectLst/>
              </a:rPr>
              <a:t>The SENCO must be a qualified teacher working at the school. A newly appointed SENCO who has not previously been the SENCO at that or any other relevant school for a total period of more than twelve months must achieve the National Award in SEN Co-ordination within three years of appointment.</a:t>
            </a:r>
          </a:p>
          <a:p>
            <a:r>
              <a:rPr lang="en-US" dirty="0">
                <a:effectLst/>
              </a:rPr>
              <a:t>Governing boards of mainstream schools must ensure that a member of staff is designated as the SENCO</a:t>
            </a:r>
          </a:p>
          <a:p>
            <a:r>
              <a:rPr lang="en-US" dirty="0">
                <a:effectLst/>
              </a:rPr>
              <a:t>The governing board should ensure that the SENCO’s key responsibilities are outlined and monitor how effectively they are carried out.</a:t>
            </a:r>
          </a:p>
          <a:p>
            <a:r>
              <a:rPr lang="en-US" dirty="0">
                <a:effectLst/>
              </a:rPr>
              <a:t>This is set out in paragraph 6.84 on page 108 of the SEND Code of Practice, linked to above. </a:t>
            </a:r>
          </a:p>
          <a:p>
            <a:endParaRPr lang="en-GB" dirty="0"/>
          </a:p>
        </p:txBody>
      </p:sp>
      <p:sp>
        <p:nvSpPr>
          <p:cNvPr id="4" name="Slide Number Placeholder 3"/>
          <p:cNvSpPr>
            <a:spLocks noGrp="1"/>
          </p:cNvSpPr>
          <p:nvPr>
            <p:ph type="sldNum" sz="quarter" idx="10"/>
          </p:nvPr>
        </p:nvSpPr>
        <p:spPr/>
        <p:txBody>
          <a:bodyPr/>
          <a:lstStyle/>
          <a:p>
            <a:fld id="{099E1D05-CB50-2C4F-BDD8-02AB074B6CF8}" type="slidenum">
              <a:rPr lang="en-US" smtClean="0"/>
              <a:t>15</a:t>
            </a:fld>
            <a:endParaRPr lang="en-US"/>
          </a:p>
        </p:txBody>
      </p:sp>
    </p:spTree>
    <p:extLst>
      <p:ext uri="{BB962C8B-B14F-4D97-AF65-F5344CB8AC3E}">
        <p14:creationId xmlns:p14="http://schemas.microsoft.com/office/powerpoint/2010/main" val="159290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Governing boards of mainstream schools must ensure that a member of staff is designated as the SENCO.</a:t>
            </a:r>
          </a:p>
          <a:p>
            <a:r>
              <a:rPr lang="en-US" dirty="0">
                <a:effectLst/>
              </a:rPr>
              <a:t>The SENCO must be a qualified teacher working at the school. A newly appointed SENCO who has not previously been the SENCO at that or any other relevant school for a total period of more than twelve months must achieve the National Award in SEN Co-ordination within three years of appointment.</a:t>
            </a:r>
          </a:p>
          <a:p>
            <a:r>
              <a:rPr lang="en-US" dirty="0">
                <a:effectLst/>
              </a:rPr>
              <a:t>Governing boards of mainstream schools must ensure that a member of staff is designated as the SENCO</a:t>
            </a:r>
          </a:p>
          <a:p>
            <a:r>
              <a:rPr lang="en-US" dirty="0">
                <a:effectLst/>
              </a:rPr>
              <a:t>The governing board should ensure that the SENCO’s key responsibilities are outlined and monitor how effectively they are carried out.</a:t>
            </a:r>
          </a:p>
          <a:p>
            <a:r>
              <a:rPr lang="en-US" dirty="0">
                <a:effectLst/>
              </a:rPr>
              <a:t>This is set out in paragraph 6.84 on page 108 of the SEND Code of Practice, linked to above. </a:t>
            </a:r>
          </a:p>
          <a:p>
            <a:endParaRPr lang="en-GB" dirty="0"/>
          </a:p>
        </p:txBody>
      </p:sp>
      <p:sp>
        <p:nvSpPr>
          <p:cNvPr id="4" name="Slide Number Placeholder 3"/>
          <p:cNvSpPr>
            <a:spLocks noGrp="1"/>
          </p:cNvSpPr>
          <p:nvPr>
            <p:ph type="sldNum" sz="quarter" idx="10"/>
          </p:nvPr>
        </p:nvSpPr>
        <p:spPr/>
        <p:txBody>
          <a:bodyPr/>
          <a:lstStyle/>
          <a:p>
            <a:fld id="{099E1D05-CB50-2C4F-BDD8-02AB074B6CF8}" type="slidenum">
              <a:rPr lang="en-US" smtClean="0"/>
              <a:t>16</a:t>
            </a:fld>
            <a:endParaRPr lang="en-US"/>
          </a:p>
        </p:txBody>
      </p:sp>
    </p:spTree>
    <p:extLst>
      <p:ext uri="{BB962C8B-B14F-4D97-AF65-F5344CB8AC3E}">
        <p14:creationId xmlns:p14="http://schemas.microsoft.com/office/powerpoint/2010/main" val="2160303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Governing boards of mainstream schools must ensure that a member of staff is designated as the SENCO.</a:t>
            </a:r>
          </a:p>
          <a:p>
            <a:r>
              <a:rPr lang="en-US" dirty="0">
                <a:effectLst/>
              </a:rPr>
              <a:t>The SENCO must be a qualified teacher working at the school. A newly appointed SENCO who has not previously been the SENCO at that or any other relevant school for a total period of more than twelve months must achieve the National Award in SEN Co-ordination within three years of appointment.</a:t>
            </a:r>
          </a:p>
          <a:p>
            <a:r>
              <a:rPr lang="en-US" dirty="0">
                <a:effectLst/>
              </a:rPr>
              <a:t>Governing boards of mainstream schools must ensure that a member of staff is designated as the SENCO</a:t>
            </a:r>
          </a:p>
          <a:p>
            <a:r>
              <a:rPr lang="en-US" dirty="0">
                <a:effectLst/>
              </a:rPr>
              <a:t>The governing board should ensure that the SENCO’s key responsibilities are outlined and monitor how effectively they are carried out.</a:t>
            </a:r>
          </a:p>
          <a:p>
            <a:r>
              <a:rPr lang="en-US" dirty="0">
                <a:effectLst/>
              </a:rPr>
              <a:t>This is set out in paragraph 6.84 on page 108 of the SEND Code of Practice, linked to above. </a:t>
            </a:r>
          </a:p>
          <a:p>
            <a:endParaRPr lang="en-GB" dirty="0"/>
          </a:p>
        </p:txBody>
      </p:sp>
      <p:sp>
        <p:nvSpPr>
          <p:cNvPr id="4" name="Slide Number Placeholder 3"/>
          <p:cNvSpPr>
            <a:spLocks noGrp="1"/>
          </p:cNvSpPr>
          <p:nvPr>
            <p:ph type="sldNum" sz="quarter" idx="10"/>
          </p:nvPr>
        </p:nvSpPr>
        <p:spPr/>
        <p:txBody>
          <a:bodyPr/>
          <a:lstStyle/>
          <a:p>
            <a:fld id="{099E1D05-CB50-2C4F-BDD8-02AB074B6CF8}" type="slidenum">
              <a:rPr lang="en-US" smtClean="0"/>
              <a:t>17</a:t>
            </a:fld>
            <a:endParaRPr lang="en-US"/>
          </a:p>
        </p:txBody>
      </p:sp>
    </p:spTree>
    <p:extLst>
      <p:ext uri="{BB962C8B-B14F-4D97-AF65-F5344CB8AC3E}">
        <p14:creationId xmlns:p14="http://schemas.microsoft.com/office/powerpoint/2010/main" val="2427643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baseline of knowledge to help us share information – to </a:t>
            </a:r>
            <a:r>
              <a:rPr lang="en-GB" dirty="0" err="1"/>
              <a:t>support</a:t>
            </a:r>
            <a:r>
              <a:rPr lang="en-GB" baseline="0" dirty="0" err="1"/>
              <a:t>a</a:t>
            </a:r>
            <a:r>
              <a:rPr lang="en-GB" baseline="0" dirty="0"/>
              <a:t> collective understanding of our joint work.  Acknowledge we may be at different levels in our understanding No need to share answers…..</a:t>
            </a:r>
            <a:endParaRPr lang="en-GB" dirty="0"/>
          </a:p>
        </p:txBody>
      </p:sp>
      <p:sp>
        <p:nvSpPr>
          <p:cNvPr id="4" name="Slide Number Placeholder 3"/>
          <p:cNvSpPr>
            <a:spLocks noGrp="1"/>
          </p:cNvSpPr>
          <p:nvPr>
            <p:ph type="sldNum" sz="quarter" idx="10"/>
          </p:nvPr>
        </p:nvSpPr>
        <p:spPr/>
        <p:txBody>
          <a:bodyPr/>
          <a:lstStyle/>
          <a:p>
            <a:fld id="{099E1D05-CB50-2C4F-BDD8-02AB074B6CF8}" type="slidenum">
              <a:rPr lang="en-US" smtClean="0"/>
              <a:t>18</a:t>
            </a:fld>
            <a:endParaRPr lang="en-US"/>
          </a:p>
        </p:txBody>
      </p:sp>
    </p:spTree>
    <p:extLst>
      <p:ext uri="{BB962C8B-B14F-4D97-AF65-F5344CB8AC3E}">
        <p14:creationId xmlns:p14="http://schemas.microsoft.com/office/powerpoint/2010/main" val="654410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explanation why we have set up the briefings to ‘work together to ensure the needs are met of SEND CYP in county – share knowledge/</a:t>
            </a:r>
            <a:r>
              <a:rPr lang="en-GB" baseline="0" dirty="0"/>
              <a:t> understand mutual issues and collectively provide solutions</a:t>
            </a:r>
            <a:endParaRPr lang="en-GB" dirty="0"/>
          </a:p>
        </p:txBody>
      </p:sp>
      <p:sp>
        <p:nvSpPr>
          <p:cNvPr id="4" name="Slide Number Placeholder 3"/>
          <p:cNvSpPr>
            <a:spLocks noGrp="1"/>
          </p:cNvSpPr>
          <p:nvPr>
            <p:ph type="sldNum" sz="quarter" idx="10"/>
          </p:nvPr>
        </p:nvSpPr>
        <p:spPr/>
        <p:txBody>
          <a:bodyPr/>
          <a:lstStyle/>
          <a:p>
            <a:fld id="{099E1D05-CB50-2C4F-BDD8-02AB074B6CF8}" type="slidenum">
              <a:rPr lang="en-US" smtClean="0"/>
              <a:t>2</a:t>
            </a:fld>
            <a:endParaRPr lang="en-US"/>
          </a:p>
        </p:txBody>
      </p:sp>
    </p:spTree>
    <p:extLst>
      <p:ext uri="{BB962C8B-B14F-4D97-AF65-F5344CB8AC3E}">
        <p14:creationId xmlns:p14="http://schemas.microsoft.com/office/powerpoint/2010/main" val="65441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thank you to Governors for undertaking their voluntary positions as SEND champions in school – discuss how important their role is</a:t>
            </a:r>
            <a:r>
              <a:rPr lang="en-GB" baseline="0" dirty="0"/>
              <a:t> to ensure children with SEND enjoy and achieve in line with their peers.  </a:t>
            </a:r>
            <a:r>
              <a:rPr lang="en-GB" dirty="0"/>
              <a:t> The 1 hr session focuses</a:t>
            </a:r>
            <a:r>
              <a:rPr lang="en-GB" baseline="0" dirty="0"/>
              <a:t> on the important role of the SEND Governor and how we can work as a collective team across the county to ensure progress and raise aspirations and achievements.  We will share information, ensure a collective understanding of supporting CYP with SEND and hopefully answer any questions and look at future working and support.  </a:t>
            </a:r>
            <a:r>
              <a:rPr lang="en-GB" baseline="0" dirty="0" err="1"/>
              <a:t>pLease</a:t>
            </a:r>
            <a:r>
              <a:rPr lang="en-GB" baseline="0" dirty="0"/>
              <a:t> emphasise the session is not a test it is a safe environment to share any concerns – ideas – successes.</a:t>
            </a:r>
            <a:endParaRPr lang="en-GB" dirty="0"/>
          </a:p>
        </p:txBody>
      </p:sp>
      <p:sp>
        <p:nvSpPr>
          <p:cNvPr id="4" name="Slide Number Placeholder 3"/>
          <p:cNvSpPr>
            <a:spLocks noGrp="1"/>
          </p:cNvSpPr>
          <p:nvPr>
            <p:ph type="sldNum" sz="quarter" idx="10"/>
          </p:nvPr>
        </p:nvSpPr>
        <p:spPr/>
        <p:txBody>
          <a:bodyPr/>
          <a:lstStyle/>
          <a:p>
            <a:fld id="{099E1D05-CB50-2C4F-BDD8-02AB074B6CF8}" type="slidenum">
              <a:rPr lang="en-US" smtClean="0"/>
              <a:t>3</a:t>
            </a:fld>
            <a:endParaRPr lang="en-US"/>
          </a:p>
        </p:txBody>
      </p:sp>
    </p:spTree>
    <p:extLst>
      <p:ext uri="{BB962C8B-B14F-4D97-AF65-F5344CB8AC3E}">
        <p14:creationId xmlns:p14="http://schemas.microsoft.com/office/powerpoint/2010/main" val="654410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79C198-8AD6-4DF0-993E-609CF39CD522}" type="slidenum">
              <a:rPr lang="en-GB" smtClean="0"/>
              <a:t>4</a:t>
            </a:fld>
            <a:endParaRPr lang="en-GB"/>
          </a:p>
        </p:txBody>
      </p:sp>
    </p:spTree>
    <p:extLst>
      <p:ext uri="{BB962C8B-B14F-4D97-AF65-F5344CB8AC3E}">
        <p14:creationId xmlns:p14="http://schemas.microsoft.com/office/powerpoint/2010/main" val="255743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fontAlgn="base">
              <a:spcBef>
                <a:spcPct val="0"/>
              </a:spcBef>
              <a:spcAft>
                <a:spcPct val="0"/>
              </a:spcAft>
            </a:pPr>
            <a:fld id="{7084DE77-0015-4017-8477-DBEE852D234F}" type="slidenum">
              <a:rPr lang="en-GB" altLang="en-US" smtClean="0"/>
              <a:pPr fontAlgn="base">
                <a:spcBef>
                  <a:spcPct val="0"/>
                </a:spcBef>
                <a:spcAft>
                  <a:spcPct val="0"/>
                </a:spcAft>
              </a:pPr>
              <a:t>5</a:t>
            </a:fld>
            <a:endParaRPr lang="en-GB" altLang="en-US" dirty="0"/>
          </a:p>
        </p:txBody>
      </p:sp>
    </p:spTree>
    <p:extLst>
      <p:ext uri="{BB962C8B-B14F-4D97-AF65-F5344CB8AC3E}">
        <p14:creationId xmlns:p14="http://schemas.microsoft.com/office/powerpoint/2010/main" val="29451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fontAlgn="base">
              <a:spcBef>
                <a:spcPct val="0"/>
              </a:spcBef>
              <a:spcAft>
                <a:spcPct val="0"/>
              </a:spcAft>
            </a:pPr>
            <a:fld id="{7084DE77-0015-4017-8477-DBEE852D234F}" type="slidenum">
              <a:rPr lang="en-GB" altLang="en-US" smtClean="0"/>
              <a:pPr fontAlgn="base">
                <a:spcBef>
                  <a:spcPct val="0"/>
                </a:spcBef>
                <a:spcAft>
                  <a:spcPct val="0"/>
                </a:spcAft>
              </a:pPr>
              <a:t>6</a:t>
            </a:fld>
            <a:endParaRPr lang="en-GB" altLang="en-US" dirty="0"/>
          </a:p>
        </p:txBody>
      </p:sp>
    </p:spTree>
    <p:extLst>
      <p:ext uri="{BB962C8B-B14F-4D97-AF65-F5344CB8AC3E}">
        <p14:creationId xmlns:p14="http://schemas.microsoft.com/office/powerpoint/2010/main" val="240141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fontAlgn="base">
              <a:spcBef>
                <a:spcPct val="0"/>
              </a:spcBef>
              <a:spcAft>
                <a:spcPct val="0"/>
              </a:spcAft>
            </a:pPr>
            <a:fld id="{7084DE77-0015-4017-8477-DBEE852D234F}" type="slidenum">
              <a:rPr lang="en-GB" altLang="en-US" smtClean="0"/>
              <a:pPr fontAlgn="base">
                <a:spcBef>
                  <a:spcPct val="0"/>
                </a:spcBef>
                <a:spcAft>
                  <a:spcPct val="0"/>
                </a:spcAft>
              </a:pPr>
              <a:t>7</a:t>
            </a:fld>
            <a:endParaRPr lang="en-GB" altLang="en-US" dirty="0"/>
          </a:p>
        </p:txBody>
      </p:sp>
    </p:spTree>
    <p:extLst>
      <p:ext uri="{BB962C8B-B14F-4D97-AF65-F5344CB8AC3E}">
        <p14:creationId xmlns:p14="http://schemas.microsoft.com/office/powerpoint/2010/main" val="937621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9E1D05-CB50-2C4F-BDD8-02AB074B6CF8}" type="slidenum">
              <a:rPr lang="en-US" smtClean="0"/>
              <a:t>8</a:t>
            </a:fld>
            <a:endParaRPr lang="en-US"/>
          </a:p>
        </p:txBody>
      </p:sp>
    </p:spTree>
    <p:extLst>
      <p:ext uri="{BB962C8B-B14F-4D97-AF65-F5344CB8AC3E}">
        <p14:creationId xmlns:p14="http://schemas.microsoft.com/office/powerpoint/2010/main" val="654410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Governing boards of mainstream schools must ensure that a member of staff is designated as the SENCO.</a:t>
            </a:r>
          </a:p>
          <a:p>
            <a:r>
              <a:rPr lang="en-US" dirty="0">
                <a:effectLst/>
              </a:rPr>
              <a:t>The SENCO must be a qualified teacher working at the school. A newly appointed SENCO who has not previously been the SENCO at that or any other relevant school for a total period of more than twelve months must achieve the National Award in SEN Co-ordination within three years of appointment.</a:t>
            </a:r>
          </a:p>
          <a:p>
            <a:r>
              <a:rPr lang="en-US" dirty="0">
                <a:effectLst/>
              </a:rPr>
              <a:t>Governing boards of mainstream schools must ensure that a member of staff is designated as the SENCO</a:t>
            </a:r>
          </a:p>
          <a:p>
            <a:r>
              <a:rPr lang="en-US" dirty="0">
                <a:effectLst/>
              </a:rPr>
              <a:t>The governing board should ensure that the SENCO’s key responsibilities are outlined and monitor how effectively they are carried out.</a:t>
            </a:r>
          </a:p>
          <a:p>
            <a:r>
              <a:rPr lang="en-US" dirty="0">
                <a:effectLst/>
              </a:rPr>
              <a:t>This is set out in paragraph 6.84 on page 108 of the SEND Code of Practice, linked to above. </a:t>
            </a:r>
          </a:p>
          <a:p>
            <a:endParaRPr lang="en-GB" dirty="0"/>
          </a:p>
        </p:txBody>
      </p:sp>
      <p:sp>
        <p:nvSpPr>
          <p:cNvPr id="4" name="Slide Number Placeholder 3"/>
          <p:cNvSpPr>
            <a:spLocks noGrp="1"/>
          </p:cNvSpPr>
          <p:nvPr>
            <p:ph type="sldNum" sz="quarter" idx="10"/>
          </p:nvPr>
        </p:nvSpPr>
        <p:spPr/>
        <p:txBody>
          <a:bodyPr/>
          <a:lstStyle/>
          <a:p>
            <a:fld id="{099E1D05-CB50-2C4F-BDD8-02AB074B6CF8}" type="slidenum">
              <a:rPr lang="en-US" smtClean="0"/>
              <a:t>9</a:t>
            </a:fld>
            <a:endParaRPr lang="en-US"/>
          </a:p>
        </p:txBody>
      </p:sp>
    </p:spTree>
    <p:extLst>
      <p:ext uri="{BB962C8B-B14F-4D97-AF65-F5344CB8AC3E}">
        <p14:creationId xmlns:p14="http://schemas.microsoft.com/office/powerpoint/2010/main" val="65441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E84CA43-29FC-40C4-872D-BD10EEBA2A98}"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384631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84CA43-29FC-40C4-872D-BD10EEBA2A98}"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175812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84CA43-29FC-40C4-872D-BD10EEBA2A98}"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157907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84CA43-29FC-40C4-872D-BD10EEBA2A98}"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374112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84CA43-29FC-40C4-872D-BD10EEBA2A98}"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141559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E84CA43-29FC-40C4-872D-BD10EEBA2A98}"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586439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E84CA43-29FC-40C4-872D-BD10EEBA2A98}" type="datetimeFigureOut">
              <a:rPr lang="en-GB" smtClean="0"/>
              <a:t>21/11/2022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758631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E84CA43-29FC-40C4-872D-BD10EEBA2A98}" type="datetimeFigureOut">
              <a:rPr lang="en-GB" smtClean="0"/>
              <a:t>21/11/2022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17222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4CA43-29FC-40C4-872D-BD10EEBA2A98}" type="datetimeFigureOut">
              <a:rPr lang="en-GB" smtClean="0"/>
              <a:t>21/11/2022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122323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84CA43-29FC-40C4-872D-BD10EEBA2A98}"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277519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84CA43-29FC-40C4-872D-BD10EEBA2A98}"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483015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4CA43-29FC-40C4-872D-BD10EEBA2A98}" type="datetimeFigureOut">
              <a:rPr lang="en-GB" smtClean="0"/>
              <a:t>21/11/2022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9EA69-F32B-4C8D-9D01-3A4FE95EB721}" type="slidenum">
              <a:rPr lang="en-GB" smtClean="0"/>
              <a:t>‹#›</a:t>
            </a:fld>
            <a:endParaRPr lang="en-GB"/>
          </a:p>
        </p:txBody>
      </p:sp>
    </p:spTree>
    <p:extLst>
      <p:ext uri="{BB962C8B-B14F-4D97-AF65-F5344CB8AC3E}">
        <p14:creationId xmlns:p14="http://schemas.microsoft.com/office/powerpoint/2010/main" val="1310402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flickr.com/photos/caliorg/605983253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image" Target="../media/image4.png"/><Relationship Id="rId4" Type="http://schemas.openxmlformats.org/officeDocument/2006/relationships/hyperlink" Target="https://ashleytan.wordpress.com/2017/07/03/another-way-to-say-the-same-th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pixabay.com/en/boy-child-happy-healthy-little-1295611/" TargetMode="External"/><Relationship Id="rId3" Type="http://schemas.openxmlformats.org/officeDocument/2006/relationships/image" Target="../media/image5.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nonsolobotte.blogspot.com/2017/07/latitante-ragione.html" TargetMode="External"/><Relationship Id="rId5" Type="http://schemas.openxmlformats.org/officeDocument/2006/relationships/image" Target="../media/image6.jpeg"/><Relationship Id="rId10" Type="http://schemas.openxmlformats.org/officeDocument/2006/relationships/hyperlink" Target="https://creativecommons.org/licenses/by/3.0/" TargetMode="External"/><Relationship Id="rId4" Type="http://schemas.openxmlformats.org/officeDocument/2006/relationships/hyperlink" Target="https://www.flickr.com/photos/34402227@N03/8250841348/"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796" y="0"/>
            <a:ext cx="9147796"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4" descr="LCC Powerpoint footer with strapline.psd"/>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2" y="5422900"/>
            <a:ext cx="9189891"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907704" y="2319015"/>
            <a:ext cx="5148064" cy="147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400">
                <a:solidFill>
                  <a:schemeClr val="tx2"/>
                </a:solidFill>
                <a:latin typeface="+mj-lt"/>
                <a:ea typeface="+mj-ea"/>
                <a:cs typeface="+mj-cs"/>
              </a:defRPr>
            </a:lvl1pPr>
            <a:lvl2pPr algn="ctr" rtl="0" eaLnBrk="0" fontAlgn="base" hangingPunct="0">
              <a:spcBef>
                <a:spcPct val="0"/>
              </a:spcBef>
              <a:spcAft>
                <a:spcPct val="0"/>
              </a:spcAft>
              <a:defRPr sz="3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3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3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3400">
                <a:solidFill>
                  <a:schemeClr val="tx2"/>
                </a:solidFill>
                <a:latin typeface="Arial" charset="0"/>
                <a:ea typeface="ＭＳ Ｐゴシック" charset="0"/>
                <a:cs typeface="ＭＳ Ｐゴシック" charset="0"/>
              </a:defRPr>
            </a:lvl9pPr>
          </a:lstStyle>
          <a:p>
            <a:endParaRPr lang="en-GB" sz="4400" kern="0" dirty="0">
              <a:solidFill>
                <a:prstClr val="white"/>
              </a:solidFill>
            </a:endParaRPr>
          </a:p>
        </p:txBody>
      </p:sp>
      <p:sp>
        <p:nvSpPr>
          <p:cNvPr id="7" name="Subtitle 2"/>
          <p:cNvSpPr>
            <a:spLocks noGrp="1"/>
          </p:cNvSpPr>
          <p:nvPr>
            <p:ph type="ctrTitle"/>
          </p:nvPr>
        </p:nvSpPr>
        <p:spPr>
          <a:xfrm>
            <a:off x="688032" y="2996952"/>
            <a:ext cx="7772400" cy="1470025"/>
          </a:xfrm>
        </p:spPr>
        <p:txBody>
          <a:bodyPr>
            <a:normAutofit/>
          </a:bodyPr>
          <a:lstStyle/>
          <a:p>
            <a:r>
              <a:rPr lang="en-GB" sz="5400" b="1" dirty="0">
                <a:solidFill>
                  <a:schemeClr val="bg1"/>
                </a:solidFill>
              </a:rPr>
              <a:t>Putting Children First</a:t>
            </a:r>
          </a:p>
        </p:txBody>
      </p:sp>
    </p:spTree>
    <p:extLst>
      <p:ext uri="{BB962C8B-B14F-4D97-AF65-F5344CB8AC3E}">
        <p14:creationId xmlns:p14="http://schemas.microsoft.com/office/powerpoint/2010/main" val="2471193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3CC82"/>
        </a:solidFill>
        <a:effectLst/>
      </p:bgPr>
    </p:bg>
    <p:spTree>
      <p:nvGrpSpPr>
        <p:cNvPr id="1" name=""/>
        <p:cNvGrpSpPr/>
        <p:nvPr/>
      </p:nvGrpSpPr>
      <p:grpSpPr>
        <a:xfrm>
          <a:off x="0" y="0"/>
          <a:ext cx="0" cy="0"/>
          <a:chOff x="0" y="0"/>
          <a:chExt cx="0" cy="0"/>
        </a:xfrm>
      </p:grpSpPr>
      <p:pic>
        <p:nvPicPr>
          <p:cNvPr id="5" name="Picture 4"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0" y="5188289"/>
            <a:ext cx="9144000" cy="1669711"/>
          </a:xfrm>
          <a:prstGeom prst="rect">
            <a:avLst/>
          </a:prstGeom>
        </p:spPr>
      </p:pic>
      <p:sp>
        <p:nvSpPr>
          <p:cNvPr id="6" name="Content Placeholder 5"/>
          <p:cNvSpPr>
            <a:spLocks noGrp="1"/>
          </p:cNvSpPr>
          <p:nvPr>
            <p:ph idx="1"/>
          </p:nvPr>
        </p:nvSpPr>
        <p:spPr>
          <a:xfrm>
            <a:off x="457200" y="332656"/>
            <a:ext cx="8229600" cy="5793507"/>
          </a:xfrm>
        </p:spPr>
        <p:txBody>
          <a:bodyPr>
            <a:normAutofit/>
          </a:bodyPr>
          <a:lstStyle/>
          <a:p>
            <a:pPr marL="0" indent="0">
              <a:buNone/>
            </a:pPr>
            <a:endParaRPr lang="en-GB" dirty="0"/>
          </a:p>
          <a:p>
            <a:pPr marL="0" indent="0">
              <a:buNone/>
            </a:pPr>
            <a:endParaRPr lang="en-GB" dirty="0"/>
          </a:p>
          <a:p>
            <a:pPr marL="0" indent="0">
              <a:buNone/>
            </a:pPr>
            <a:endParaRPr lang="en-GB" dirty="0"/>
          </a:p>
          <a:p>
            <a:pPr marL="0" indent="0" algn="ctr">
              <a:buNone/>
            </a:pPr>
            <a:r>
              <a:rPr lang="en-GB" dirty="0"/>
              <a:t>In 2021, 4.2% of Lincolnshire pupils had an EHC Plan compared to 3.8% across All English authorities. This is an increase both locally (up from 3.5%) and nationally (up from 3.4%). </a:t>
            </a:r>
          </a:p>
          <a:p>
            <a:endParaRPr lang="en-GB" sz="2200" dirty="0"/>
          </a:p>
        </p:txBody>
      </p:sp>
    </p:spTree>
    <p:extLst>
      <p:ext uri="{BB962C8B-B14F-4D97-AF65-F5344CB8AC3E}">
        <p14:creationId xmlns:p14="http://schemas.microsoft.com/office/powerpoint/2010/main" val="419758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3CC82"/>
        </a:solidFill>
        <a:effectLst/>
      </p:bgPr>
    </p:bg>
    <p:spTree>
      <p:nvGrpSpPr>
        <p:cNvPr id="1" name=""/>
        <p:cNvGrpSpPr/>
        <p:nvPr/>
      </p:nvGrpSpPr>
      <p:grpSpPr>
        <a:xfrm>
          <a:off x="0" y="0"/>
          <a:ext cx="0" cy="0"/>
          <a:chOff x="0" y="0"/>
          <a:chExt cx="0" cy="0"/>
        </a:xfrm>
      </p:grpSpPr>
      <p:pic>
        <p:nvPicPr>
          <p:cNvPr id="5" name="Picture 4"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0" y="5188289"/>
            <a:ext cx="9144000" cy="1669711"/>
          </a:xfrm>
          <a:prstGeom prst="rect">
            <a:avLst/>
          </a:prstGeom>
        </p:spPr>
      </p:pic>
      <p:sp>
        <p:nvSpPr>
          <p:cNvPr id="6" name="Content Placeholder 5"/>
          <p:cNvSpPr>
            <a:spLocks noGrp="1"/>
          </p:cNvSpPr>
          <p:nvPr>
            <p:ph idx="1"/>
          </p:nvPr>
        </p:nvSpPr>
        <p:spPr>
          <a:xfrm>
            <a:off x="457200" y="332656"/>
            <a:ext cx="8229600" cy="5793507"/>
          </a:xfrm>
        </p:spPr>
        <p:txBody>
          <a:bodyPr>
            <a:normAutofit/>
          </a:bodyPr>
          <a:lstStyle/>
          <a:p>
            <a:pPr marL="0" indent="0" algn="ctr">
              <a:buNone/>
            </a:pPr>
            <a:endParaRPr lang="en-GB" dirty="0"/>
          </a:p>
          <a:p>
            <a:pPr marL="0" indent="0" algn="ctr">
              <a:buNone/>
            </a:pPr>
            <a:r>
              <a:rPr lang="en-GB" dirty="0"/>
              <a:t>12.6% of Lincolnshire pupils receive SEN Support compared to 12.2% across all English authorities. For Lincolnshire this is a drop in number as there were 13.3% of pupils in 2019/20 receiving SEN Support. Nationally, the number has remained the same. </a:t>
            </a:r>
          </a:p>
          <a:p>
            <a:endParaRPr lang="en-GB" sz="2200" dirty="0"/>
          </a:p>
        </p:txBody>
      </p:sp>
    </p:spTree>
    <p:extLst>
      <p:ext uri="{BB962C8B-B14F-4D97-AF65-F5344CB8AC3E}">
        <p14:creationId xmlns:p14="http://schemas.microsoft.com/office/powerpoint/2010/main" val="206397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3CC82"/>
        </a:solidFill>
        <a:effectLst/>
      </p:bgPr>
    </p:bg>
    <p:spTree>
      <p:nvGrpSpPr>
        <p:cNvPr id="1" name=""/>
        <p:cNvGrpSpPr/>
        <p:nvPr/>
      </p:nvGrpSpPr>
      <p:grpSpPr>
        <a:xfrm>
          <a:off x="0" y="0"/>
          <a:ext cx="0" cy="0"/>
          <a:chOff x="0" y="0"/>
          <a:chExt cx="0" cy="0"/>
        </a:xfrm>
      </p:grpSpPr>
      <p:pic>
        <p:nvPicPr>
          <p:cNvPr id="5" name="Picture 4"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0" y="5188289"/>
            <a:ext cx="9144000" cy="1669711"/>
          </a:xfrm>
          <a:prstGeom prst="rect">
            <a:avLst/>
          </a:prstGeom>
        </p:spPr>
      </p:pic>
      <p:sp>
        <p:nvSpPr>
          <p:cNvPr id="6" name="Content Placeholder 5"/>
          <p:cNvSpPr>
            <a:spLocks noGrp="1"/>
          </p:cNvSpPr>
          <p:nvPr>
            <p:ph idx="1"/>
          </p:nvPr>
        </p:nvSpPr>
        <p:spPr>
          <a:xfrm>
            <a:off x="457200" y="332656"/>
            <a:ext cx="8229600" cy="5793507"/>
          </a:xfrm>
        </p:spPr>
        <p:txBody>
          <a:bodyPr>
            <a:normAutofit/>
          </a:bodyPr>
          <a:lstStyle/>
          <a:p>
            <a:pPr marL="0" indent="0" algn="ctr">
              <a:buNone/>
            </a:pPr>
            <a:endParaRPr lang="en-GB" dirty="0"/>
          </a:p>
          <a:p>
            <a:pPr marL="0" indent="0" algn="ctr">
              <a:buNone/>
            </a:pPr>
            <a:endParaRPr lang="en-GB" dirty="0"/>
          </a:p>
          <a:p>
            <a:pPr marL="0" indent="0" algn="ctr">
              <a:buNone/>
            </a:pPr>
            <a:r>
              <a:rPr lang="en-GB" dirty="0"/>
              <a:t>There was a 9.9% increase nationally in the overall number of EHC Plans (from 2020) whilst in Lincolnshire the increase was lower at 4%. In January 2022 (SEN2 reporting date), Lincolnshire held 6534 EHC Plans. </a:t>
            </a:r>
          </a:p>
          <a:p>
            <a:endParaRPr lang="en-GB" sz="2200" dirty="0"/>
          </a:p>
        </p:txBody>
      </p:sp>
    </p:spTree>
    <p:extLst>
      <p:ext uri="{BB962C8B-B14F-4D97-AF65-F5344CB8AC3E}">
        <p14:creationId xmlns:p14="http://schemas.microsoft.com/office/powerpoint/2010/main" val="219741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3CC82"/>
        </a:solidFill>
        <a:effectLst/>
      </p:bgPr>
    </p:bg>
    <p:spTree>
      <p:nvGrpSpPr>
        <p:cNvPr id="1" name=""/>
        <p:cNvGrpSpPr/>
        <p:nvPr/>
      </p:nvGrpSpPr>
      <p:grpSpPr>
        <a:xfrm>
          <a:off x="0" y="0"/>
          <a:ext cx="0" cy="0"/>
          <a:chOff x="0" y="0"/>
          <a:chExt cx="0" cy="0"/>
        </a:xfrm>
      </p:grpSpPr>
      <p:pic>
        <p:nvPicPr>
          <p:cNvPr id="5" name="Picture 4"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0" y="5188289"/>
            <a:ext cx="9144000" cy="1669711"/>
          </a:xfrm>
          <a:prstGeom prst="rect">
            <a:avLst/>
          </a:prstGeom>
        </p:spPr>
      </p:pic>
      <p:sp>
        <p:nvSpPr>
          <p:cNvPr id="6" name="Content Placeholder 5"/>
          <p:cNvSpPr>
            <a:spLocks noGrp="1"/>
          </p:cNvSpPr>
          <p:nvPr>
            <p:ph idx="1"/>
          </p:nvPr>
        </p:nvSpPr>
        <p:spPr>
          <a:xfrm>
            <a:off x="457200" y="332656"/>
            <a:ext cx="8229600" cy="5793507"/>
          </a:xfrm>
        </p:spPr>
        <p:txBody>
          <a:bodyPr>
            <a:normAutofit/>
          </a:bodyPr>
          <a:lstStyle/>
          <a:p>
            <a:pPr marL="0" indent="0" algn="ctr">
              <a:buNone/>
            </a:pPr>
            <a:endParaRPr lang="en-GB" dirty="0"/>
          </a:p>
          <a:p>
            <a:pPr marL="0" indent="0" algn="ctr">
              <a:buNone/>
            </a:pPr>
            <a:endParaRPr lang="en-GB" dirty="0"/>
          </a:p>
          <a:p>
            <a:pPr marL="0" indent="0" algn="ctr">
              <a:buNone/>
            </a:pPr>
            <a:r>
              <a:rPr lang="en-GB" dirty="0"/>
              <a:t>There were 93,302 initial requests for an EHC plan in England in 2021 which was a 23% increase from 2020. In Lincolnshire, the local authority received 1294 requests for an EHC Plan which was a much lower increase than nationally, at 3%.   </a:t>
            </a:r>
          </a:p>
          <a:p>
            <a:endParaRPr lang="en-GB" sz="2200" dirty="0"/>
          </a:p>
        </p:txBody>
      </p:sp>
    </p:spTree>
    <p:extLst>
      <p:ext uri="{BB962C8B-B14F-4D97-AF65-F5344CB8AC3E}">
        <p14:creationId xmlns:p14="http://schemas.microsoft.com/office/powerpoint/2010/main" val="277926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3CC82"/>
        </a:solidFill>
        <a:effectLst/>
      </p:bgPr>
    </p:bg>
    <p:spTree>
      <p:nvGrpSpPr>
        <p:cNvPr id="1" name=""/>
        <p:cNvGrpSpPr/>
        <p:nvPr/>
      </p:nvGrpSpPr>
      <p:grpSpPr>
        <a:xfrm>
          <a:off x="0" y="0"/>
          <a:ext cx="0" cy="0"/>
          <a:chOff x="0" y="0"/>
          <a:chExt cx="0" cy="0"/>
        </a:xfrm>
      </p:grpSpPr>
      <p:pic>
        <p:nvPicPr>
          <p:cNvPr id="7" name="Content Placeholder 6" descr="A picture containing text&#10;&#10;Description automatically generated">
            <a:extLst>
              <a:ext uri="{FF2B5EF4-FFF2-40B4-BE49-F238E27FC236}">
                <a16:creationId xmlns:a16="http://schemas.microsoft.com/office/drawing/2014/main" id="{C0E381F9-D10D-8C63-8459-EDA30A67C75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218" y="6187"/>
            <a:ext cx="9505056" cy="6519875"/>
          </a:xfrm>
        </p:spPr>
      </p:pic>
      <p:pic>
        <p:nvPicPr>
          <p:cNvPr id="5" name="Picture 4" descr="LCC green footer with strapl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88289"/>
            <a:ext cx="9537274" cy="1669711"/>
          </a:xfrm>
          <a:prstGeom prst="rect">
            <a:avLst/>
          </a:prstGeom>
        </p:spPr>
      </p:pic>
    </p:spTree>
    <p:extLst>
      <p:ext uri="{BB962C8B-B14F-4D97-AF65-F5344CB8AC3E}">
        <p14:creationId xmlns:p14="http://schemas.microsoft.com/office/powerpoint/2010/main" val="4094798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3CC82"/>
        </a:solidFill>
        <a:effectLst/>
      </p:bgPr>
    </p:bg>
    <p:spTree>
      <p:nvGrpSpPr>
        <p:cNvPr id="1" name=""/>
        <p:cNvGrpSpPr/>
        <p:nvPr/>
      </p:nvGrpSpPr>
      <p:grpSpPr>
        <a:xfrm>
          <a:off x="0" y="0"/>
          <a:ext cx="0" cy="0"/>
          <a:chOff x="0" y="0"/>
          <a:chExt cx="0" cy="0"/>
        </a:xfrm>
      </p:grpSpPr>
      <p:pic>
        <p:nvPicPr>
          <p:cNvPr id="5" name="Picture 4"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0" y="5188289"/>
            <a:ext cx="9144000" cy="1669711"/>
          </a:xfrm>
          <a:prstGeom prst="rect">
            <a:avLst/>
          </a:prstGeom>
        </p:spPr>
      </p:pic>
      <p:pic>
        <p:nvPicPr>
          <p:cNvPr id="2" name="Content Placeholder 1">
            <a:extLst>
              <a:ext uri="{FF2B5EF4-FFF2-40B4-BE49-F238E27FC236}">
                <a16:creationId xmlns:a16="http://schemas.microsoft.com/office/drawing/2014/main" id="{8489199A-DB3F-0613-D55D-C380DC3AD6C5}"/>
              </a:ext>
            </a:extLst>
          </p:cNvPr>
          <p:cNvPicPr>
            <a:picLocks noGrp="1" noChangeAspect="1"/>
          </p:cNvPicPr>
          <p:nvPr>
            <p:ph idx="1"/>
          </p:nvPr>
        </p:nvPicPr>
        <p:blipFill>
          <a:blip r:embed="rId4"/>
          <a:stretch>
            <a:fillRect/>
          </a:stretch>
        </p:blipFill>
        <p:spPr>
          <a:xfrm>
            <a:off x="308992" y="980728"/>
            <a:ext cx="8579296" cy="3960440"/>
          </a:xfrm>
          <a:prstGeom prst="rect">
            <a:avLst/>
          </a:prstGeom>
        </p:spPr>
      </p:pic>
      <p:sp>
        <p:nvSpPr>
          <p:cNvPr id="3" name="TextBox 2">
            <a:extLst>
              <a:ext uri="{FF2B5EF4-FFF2-40B4-BE49-F238E27FC236}">
                <a16:creationId xmlns:a16="http://schemas.microsoft.com/office/drawing/2014/main" id="{627CAA9D-664C-0B29-4079-58DFABBF2BE2}"/>
              </a:ext>
            </a:extLst>
          </p:cNvPr>
          <p:cNvSpPr txBox="1"/>
          <p:nvPr/>
        </p:nvSpPr>
        <p:spPr>
          <a:xfrm>
            <a:off x="311955" y="332656"/>
            <a:ext cx="3024336" cy="523220"/>
          </a:xfrm>
          <a:prstGeom prst="rect">
            <a:avLst/>
          </a:prstGeom>
          <a:noFill/>
        </p:spPr>
        <p:txBody>
          <a:bodyPr wrap="square" rtlCol="0">
            <a:spAutoFit/>
          </a:bodyPr>
          <a:lstStyle/>
          <a:p>
            <a:r>
              <a:rPr lang="en-GB" sz="2800" dirty="0"/>
              <a:t>EHCA Requests</a:t>
            </a:r>
          </a:p>
        </p:txBody>
      </p:sp>
    </p:spTree>
    <p:extLst>
      <p:ext uri="{BB962C8B-B14F-4D97-AF65-F5344CB8AC3E}">
        <p14:creationId xmlns:p14="http://schemas.microsoft.com/office/powerpoint/2010/main" val="1197920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3CC82"/>
        </a:solidFill>
        <a:effectLst/>
      </p:bgPr>
    </p:bg>
    <p:spTree>
      <p:nvGrpSpPr>
        <p:cNvPr id="1" name=""/>
        <p:cNvGrpSpPr/>
        <p:nvPr/>
      </p:nvGrpSpPr>
      <p:grpSpPr>
        <a:xfrm>
          <a:off x="0" y="0"/>
          <a:ext cx="0" cy="0"/>
          <a:chOff x="0" y="0"/>
          <a:chExt cx="0" cy="0"/>
        </a:xfrm>
      </p:grpSpPr>
      <p:pic>
        <p:nvPicPr>
          <p:cNvPr id="5" name="Picture 4"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5188289"/>
            <a:ext cx="9144000" cy="1669711"/>
          </a:xfrm>
          <a:prstGeom prst="rect">
            <a:avLst/>
          </a:prstGeom>
        </p:spPr>
      </p:pic>
      <p:sp>
        <p:nvSpPr>
          <p:cNvPr id="3" name="TextBox 2">
            <a:extLst>
              <a:ext uri="{FF2B5EF4-FFF2-40B4-BE49-F238E27FC236}">
                <a16:creationId xmlns:a16="http://schemas.microsoft.com/office/drawing/2014/main" id="{627CAA9D-664C-0B29-4079-58DFABBF2BE2}"/>
              </a:ext>
            </a:extLst>
          </p:cNvPr>
          <p:cNvSpPr txBox="1"/>
          <p:nvPr/>
        </p:nvSpPr>
        <p:spPr>
          <a:xfrm>
            <a:off x="308992" y="332656"/>
            <a:ext cx="3686944" cy="523220"/>
          </a:xfrm>
          <a:prstGeom prst="rect">
            <a:avLst/>
          </a:prstGeom>
          <a:noFill/>
        </p:spPr>
        <p:txBody>
          <a:bodyPr wrap="square" rtlCol="0">
            <a:spAutoFit/>
          </a:bodyPr>
          <a:lstStyle/>
          <a:p>
            <a:r>
              <a:rPr lang="en-GB" sz="2800" dirty="0"/>
              <a:t>EHCA request decisions</a:t>
            </a:r>
          </a:p>
        </p:txBody>
      </p:sp>
      <p:pic>
        <p:nvPicPr>
          <p:cNvPr id="7" name="Content Placeholder 6">
            <a:extLst>
              <a:ext uri="{FF2B5EF4-FFF2-40B4-BE49-F238E27FC236}">
                <a16:creationId xmlns:a16="http://schemas.microsoft.com/office/drawing/2014/main" id="{3DD018B4-37E4-E66D-7435-CF69750939AB}"/>
              </a:ext>
            </a:extLst>
          </p:cNvPr>
          <p:cNvPicPr>
            <a:picLocks noGrp="1" noChangeAspect="1"/>
          </p:cNvPicPr>
          <p:nvPr>
            <p:ph idx="1"/>
          </p:nvPr>
        </p:nvPicPr>
        <p:blipFill>
          <a:blip r:embed="rId4"/>
          <a:stretch>
            <a:fillRect/>
          </a:stretch>
        </p:blipFill>
        <p:spPr>
          <a:xfrm>
            <a:off x="308992" y="1077888"/>
            <a:ext cx="8655496" cy="3885668"/>
          </a:xfrm>
          <a:prstGeom prst="rect">
            <a:avLst/>
          </a:prstGeom>
        </p:spPr>
      </p:pic>
    </p:spTree>
    <p:extLst>
      <p:ext uri="{BB962C8B-B14F-4D97-AF65-F5344CB8AC3E}">
        <p14:creationId xmlns:p14="http://schemas.microsoft.com/office/powerpoint/2010/main" val="539774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3CC82"/>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95EB740-E9B1-C1E0-BC70-32FAC1DB83F8}"/>
              </a:ext>
            </a:extLst>
          </p:cNvPr>
          <p:cNvPicPr>
            <a:picLocks noGrp="1" noChangeAspect="1"/>
          </p:cNvPicPr>
          <p:nvPr>
            <p:ph idx="1"/>
          </p:nvPr>
        </p:nvPicPr>
        <p:blipFill>
          <a:blip r:embed="rId3"/>
          <a:stretch>
            <a:fillRect/>
          </a:stretch>
        </p:blipFill>
        <p:spPr>
          <a:xfrm>
            <a:off x="467544" y="980728"/>
            <a:ext cx="8064896" cy="4207560"/>
          </a:xfrm>
          <a:prstGeom prst="rect">
            <a:avLst/>
          </a:prstGeom>
        </p:spPr>
      </p:pic>
      <p:pic>
        <p:nvPicPr>
          <p:cNvPr id="5" name="Picture 4" descr="LCC green footer with strap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5188289"/>
            <a:ext cx="9144000" cy="1669711"/>
          </a:xfrm>
          <a:prstGeom prst="rect">
            <a:avLst/>
          </a:prstGeom>
        </p:spPr>
      </p:pic>
      <p:sp>
        <p:nvSpPr>
          <p:cNvPr id="3" name="TextBox 2">
            <a:extLst>
              <a:ext uri="{FF2B5EF4-FFF2-40B4-BE49-F238E27FC236}">
                <a16:creationId xmlns:a16="http://schemas.microsoft.com/office/drawing/2014/main" id="{627CAA9D-664C-0B29-4079-58DFABBF2BE2}"/>
              </a:ext>
            </a:extLst>
          </p:cNvPr>
          <p:cNvSpPr txBox="1"/>
          <p:nvPr/>
        </p:nvSpPr>
        <p:spPr>
          <a:xfrm>
            <a:off x="308992" y="332656"/>
            <a:ext cx="3686944" cy="523220"/>
          </a:xfrm>
          <a:prstGeom prst="rect">
            <a:avLst/>
          </a:prstGeom>
          <a:noFill/>
        </p:spPr>
        <p:txBody>
          <a:bodyPr wrap="square" rtlCol="0">
            <a:spAutoFit/>
          </a:bodyPr>
          <a:lstStyle/>
          <a:p>
            <a:r>
              <a:rPr lang="en-GB" sz="2800" dirty="0"/>
              <a:t>EHCA request decisions</a:t>
            </a:r>
          </a:p>
        </p:txBody>
      </p:sp>
    </p:spTree>
    <p:extLst>
      <p:ext uri="{BB962C8B-B14F-4D97-AF65-F5344CB8AC3E}">
        <p14:creationId xmlns:p14="http://schemas.microsoft.com/office/powerpoint/2010/main" val="3618175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ith a beard&#10;&#10;Description automatically generated with low confidence">
            <a:extLst>
              <a:ext uri="{FF2B5EF4-FFF2-40B4-BE49-F238E27FC236}">
                <a16:creationId xmlns:a16="http://schemas.microsoft.com/office/drawing/2014/main" id="{2E874642-0D7C-44D1-A69D-FE2601C5C31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8520" y="0"/>
            <a:ext cx="9252520" cy="6858000"/>
          </a:xfrm>
          <a:prstGeom prst="rect">
            <a:avLst/>
          </a:prstGeom>
        </p:spPr>
      </p:pic>
      <p:pic>
        <p:nvPicPr>
          <p:cNvPr id="5" name="Picture 4" descr="LCC green footer with strapl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20" y="5229200"/>
            <a:ext cx="9252520" cy="1628799"/>
          </a:xfrm>
          <a:prstGeom prst="rect">
            <a:avLst/>
          </a:prstGeom>
        </p:spPr>
      </p:pic>
      <p:sp>
        <p:nvSpPr>
          <p:cNvPr id="8" name="TextBox 7">
            <a:extLst>
              <a:ext uri="{FF2B5EF4-FFF2-40B4-BE49-F238E27FC236}">
                <a16:creationId xmlns:a16="http://schemas.microsoft.com/office/drawing/2014/main" id="{948658B0-2BE7-1D28-1509-F79330AAD7B2}"/>
              </a:ext>
            </a:extLst>
          </p:cNvPr>
          <p:cNvSpPr txBox="1"/>
          <p:nvPr/>
        </p:nvSpPr>
        <p:spPr>
          <a:xfrm>
            <a:off x="-108520" y="6858000"/>
            <a:ext cx="9252520" cy="230832"/>
          </a:xfrm>
          <a:prstGeom prst="rect">
            <a:avLst/>
          </a:prstGeom>
          <a:noFill/>
        </p:spPr>
        <p:txBody>
          <a:bodyPr wrap="square" rtlCol="0">
            <a:spAutoFit/>
          </a:bodyPr>
          <a:lstStyle/>
          <a:p>
            <a:r>
              <a:rPr lang="en-GB" sz="900">
                <a:hlinkClick r:id="rId4" tooltip="https://ashleytan.wordpress.com/2017/07/03/another-way-to-say-the-same-thing/"/>
              </a:rPr>
              <a:t>This Photo</a:t>
            </a:r>
            <a:r>
              <a:rPr lang="en-GB" sz="900"/>
              <a:t> by Unknown Author is licensed under </a:t>
            </a:r>
            <a:r>
              <a:rPr lang="en-GB" sz="900">
                <a:hlinkClick r:id="rId6" tooltip="https://creativecommons.org/licenses/by-nc-sa/3.0/"/>
              </a:rPr>
              <a:t>CC BY-SA-NC</a:t>
            </a:r>
            <a:endParaRPr lang="en-GB" sz="900"/>
          </a:p>
        </p:txBody>
      </p:sp>
    </p:spTree>
    <p:extLst>
      <p:ext uri="{BB962C8B-B14F-4D97-AF65-F5344CB8AC3E}">
        <p14:creationId xmlns:p14="http://schemas.microsoft.com/office/powerpoint/2010/main" val="273336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IT_GREEN"/>
          <p:cNvPicPr/>
          <p:nvPr/>
        </p:nvPicPr>
        <p:blipFill>
          <a:blip r:embed="rId3">
            <a:extLst>
              <a:ext uri="{28A0092B-C50C-407E-A947-70E740481C1C}">
                <a14:useLocalDpi xmlns:a14="http://schemas.microsoft.com/office/drawing/2010/main" val="0"/>
              </a:ext>
            </a:extLst>
          </a:blip>
          <a:srcRect/>
          <a:stretch>
            <a:fillRect/>
          </a:stretch>
        </p:blipFill>
        <p:spPr bwMode="auto">
          <a:xfrm>
            <a:off x="26640" y="-33033"/>
            <a:ext cx="9144000" cy="6610350"/>
          </a:xfrm>
          <a:prstGeom prst="rect">
            <a:avLst/>
          </a:prstGeom>
          <a:noFill/>
          <a:ln>
            <a:noFill/>
          </a:ln>
        </p:spPr>
      </p:pic>
      <p:pic>
        <p:nvPicPr>
          <p:cNvPr id="5" name="Picture 4" descr="LCC green footer with strap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0" y="5153414"/>
            <a:ext cx="9144000" cy="1704586"/>
          </a:xfrm>
          <a:prstGeom prst="rect">
            <a:avLst/>
          </a:prstGeom>
        </p:spPr>
      </p:pic>
      <p:sp>
        <p:nvSpPr>
          <p:cNvPr id="2" name="Title 1"/>
          <p:cNvSpPr>
            <a:spLocks noGrp="1"/>
          </p:cNvSpPr>
          <p:nvPr>
            <p:ph type="ctrTitle"/>
          </p:nvPr>
        </p:nvSpPr>
        <p:spPr>
          <a:xfrm>
            <a:off x="611560" y="404664"/>
            <a:ext cx="8082168" cy="5357309"/>
          </a:xfrm>
        </p:spPr>
        <p:txBody>
          <a:bodyPr>
            <a:noAutofit/>
          </a:bodyPr>
          <a:lstStyle/>
          <a:p>
            <a:br>
              <a:rPr lang="en-US" sz="5400" b="1" dirty="0">
                <a:solidFill>
                  <a:srgbClr val="002060"/>
                </a:solidFill>
                <a:effectLst>
                  <a:outerShdw blurRad="38100" dist="38100" dir="2700000" algn="tl">
                    <a:srgbClr val="000000">
                      <a:alpha val="43137"/>
                    </a:srgbClr>
                  </a:outerShdw>
                </a:effectLst>
                <a:latin typeface="Comic Sans MS" panose="030F0702030302020204" pitchFamily="66" charset="0"/>
                <a:cs typeface="Gill Sans MT"/>
              </a:rPr>
            </a:br>
            <a:br>
              <a:rPr lang="en-US" sz="5400" b="1" dirty="0">
                <a:solidFill>
                  <a:srgbClr val="002060"/>
                </a:solidFill>
                <a:effectLst>
                  <a:outerShdw blurRad="38100" dist="38100" dir="2700000" algn="tl">
                    <a:srgbClr val="000000">
                      <a:alpha val="43137"/>
                    </a:srgbClr>
                  </a:outerShdw>
                </a:effectLst>
                <a:latin typeface="Comic Sans MS" panose="030F0702030302020204" pitchFamily="66" charset="0"/>
                <a:cs typeface="Gill Sans MT"/>
              </a:rPr>
            </a:br>
            <a:r>
              <a:rPr lang="en-US" sz="5400" b="1" dirty="0">
                <a:solidFill>
                  <a:srgbClr val="002060"/>
                </a:solidFill>
                <a:effectLst>
                  <a:outerShdw blurRad="38100" dist="38100" dir="2700000" algn="tl">
                    <a:srgbClr val="000000">
                      <a:alpha val="43137"/>
                    </a:srgbClr>
                  </a:outerShdw>
                </a:effectLst>
                <a:latin typeface="Comic Sans MS" panose="030F0702030302020204" pitchFamily="66" charset="0"/>
                <a:cs typeface="Gill Sans MT"/>
              </a:rPr>
              <a:t>Lincolnshire </a:t>
            </a:r>
            <a:br>
              <a:rPr lang="en-US" sz="5400" b="1" dirty="0">
                <a:solidFill>
                  <a:srgbClr val="002060"/>
                </a:solidFill>
                <a:effectLst>
                  <a:outerShdw blurRad="38100" dist="38100" dir="2700000" algn="tl">
                    <a:srgbClr val="000000">
                      <a:alpha val="43137"/>
                    </a:srgbClr>
                  </a:outerShdw>
                </a:effectLst>
                <a:latin typeface="Comic Sans MS" panose="030F0702030302020204" pitchFamily="66" charset="0"/>
                <a:cs typeface="Gill Sans MT"/>
              </a:rPr>
            </a:br>
            <a:br>
              <a:rPr lang="en-US" sz="5400" b="1" dirty="0">
                <a:solidFill>
                  <a:srgbClr val="002060"/>
                </a:solidFill>
                <a:effectLst>
                  <a:outerShdw blurRad="38100" dist="38100" dir="2700000" algn="tl">
                    <a:srgbClr val="000000">
                      <a:alpha val="43137"/>
                    </a:srgbClr>
                  </a:outerShdw>
                </a:effectLst>
                <a:latin typeface="Comic Sans MS" panose="030F0702030302020204" pitchFamily="66" charset="0"/>
                <a:cs typeface="Gill Sans MT"/>
              </a:rPr>
            </a:br>
            <a:r>
              <a:rPr lang="en-US" sz="5400" b="1" dirty="0">
                <a:solidFill>
                  <a:srgbClr val="002060"/>
                </a:solidFill>
                <a:effectLst>
                  <a:outerShdw blurRad="38100" dist="38100" dir="2700000" algn="tl">
                    <a:srgbClr val="000000">
                      <a:alpha val="43137"/>
                    </a:srgbClr>
                  </a:outerShdw>
                </a:effectLst>
                <a:latin typeface="Comic Sans MS" panose="030F0702030302020204" pitchFamily="66" charset="0"/>
                <a:cs typeface="Gill Sans MT"/>
              </a:rPr>
              <a:t>Working Better, Together</a:t>
            </a:r>
            <a:br>
              <a:rPr lang="en-US" sz="5400" b="1" dirty="0">
                <a:solidFill>
                  <a:srgbClr val="002060"/>
                </a:solidFill>
                <a:effectLst>
                  <a:outerShdw blurRad="38100" dist="38100" dir="2700000" algn="tl">
                    <a:srgbClr val="000000">
                      <a:alpha val="43137"/>
                    </a:srgbClr>
                  </a:outerShdw>
                </a:effectLst>
                <a:latin typeface="Comic Sans MS" panose="030F0702030302020204" pitchFamily="66" charset="0"/>
                <a:cs typeface="Gill Sans MT"/>
              </a:rPr>
            </a:br>
            <a:br>
              <a:rPr lang="en-US" sz="5400" b="1" dirty="0">
                <a:solidFill>
                  <a:srgbClr val="002060"/>
                </a:solidFill>
                <a:effectLst>
                  <a:outerShdw blurRad="38100" dist="38100" dir="2700000" algn="tl">
                    <a:srgbClr val="000000">
                      <a:alpha val="43137"/>
                    </a:srgbClr>
                  </a:outerShdw>
                </a:effectLst>
                <a:latin typeface="Comic Sans MS" panose="030F0702030302020204" pitchFamily="66" charset="0"/>
                <a:cs typeface="Gill Sans MT"/>
              </a:rPr>
            </a:br>
            <a:r>
              <a:rPr lang="en-US" sz="5400" b="1" dirty="0">
                <a:solidFill>
                  <a:srgbClr val="002060"/>
                </a:solidFill>
                <a:effectLst>
                  <a:outerShdw blurRad="38100" dist="38100" dir="2700000" algn="tl">
                    <a:srgbClr val="000000">
                      <a:alpha val="43137"/>
                    </a:srgbClr>
                  </a:outerShdw>
                </a:effectLst>
                <a:latin typeface="Comic Sans MS" panose="030F0702030302020204" pitchFamily="66" charset="0"/>
                <a:cs typeface="Gill Sans MT"/>
              </a:rPr>
              <a:t>November 2022</a:t>
            </a:r>
            <a:br>
              <a:rPr lang="en-US" sz="5400" b="1" dirty="0">
                <a:solidFill>
                  <a:srgbClr val="002060"/>
                </a:solidFill>
                <a:effectLst>
                  <a:outerShdw blurRad="38100" dist="38100" dir="2700000" algn="tl">
                    <a:srgbClr val="000000">
                      <a:alpha val="43137"/>
                    </a:srgbClr>
                  </a:outerShdw>
                </a:effectLst>
                <a:latin typeface="Comic Sans MS" panose="030F0702030302020204" pitchFamily="66" charset="0"/>
                <a:cs typeface="Gill Sans MT"/>
              </a:rPr>
            </a:br>
            <a:r>
              <a:rPr lang="en-US" sz="1600" b="1" dirty="0">
                <a:solidFill>
                  <a:srgbClr val="002060"/>
                </a:solidFill>
                <a:effectLst>
                  <a:outerShdw blurRad="38100" dist="38100" dir="2700000" algn="tl">
                    <a:srgbClr val="000000">
                      <a:alpha val="43137"/>
                    </a:srgbClr>
                  </a:outerShdw>
                </a:effectLst>
                <a:latin typeface="Comic Sans MS" panose="030F0702030302020204" pitchFamily="66" charset="0"/>
                <a:cs typeface="Gill Sans MT"/>
              </a:rPr>
              <a:t>Michelle White SEND Team Manager</a:t>
            </a:r>
            <a:br>
              <a:rPr lang="en-US" sz="1600" b="1" dirty="0">
                <a:solidFill>
                  <a:srgbClr val="002060"/>
                </a:solidFill>
                <a:effectLst>
                  <a:outerShdw blurRad="38100" dist="38100" dir="2700000" algn="tl">
                    <a:srgbClr val="000000">
                      <a:alpha val="43137"/>
                    </a:srgbClr>
                  </a:outerShdw>
                </a:effectLst>
                <a:latin typeface="Comic Sans MS" panose="030F0702030302020204" pitchFamily="66" charset="0"/>
                <a:cs typeface="Gill Sans MT"/>
              </a:rPr>
            </a:br>
            <a:br>
              <a:rPr lang="en-US" sz="5400" b="1" dirty="0">
                <a:solidFill>
                  <a:srgbClr val="002060"/>
                </a:solidFill>
                <a:effectLst>
                  <a:outerShdw blurRad="38100" dist="38100" dir="2700000" algn="tl">
                    <a:srgbClr val="000000">
                      <a:alpha val="43137"/>
                    </a:srgbClr>
                  </a:outerShdw>
                </a:effectLst>
                <a:latin typeface="Comic Sans MS" panose="030F0702030302020204" pitchFamily="66" charset="0"/>
                <a:cs typeface="Gill Sans MT"/>
              </a:rPr>
            </a:br>
            <a:endParaRPr lang="en-US" sz="5400" b="1" dirty="0">
              <a:solidFill>
                <a:srgbClr val="002060"/>
              </a:solidFill>
              <a:effectLst>
                <a:outerShdw blurRad="38100" dist="38100" dir="2700000" algn="tl">
                  <a:srgbClr val="000000">
                    <a:alpha val="43137"/>
                  </a:srgbClr>
                </a:outerShdw>
              </a:effectLst>
              <a:latin typeface="Comic Sans MS" panose="030F0702030302020204" pitchFamily="66" charset="0"/>
              <a:cs typeface="Gill Sans MT"/>
            </a:endParaRPr>
          </a:p>
        </p:txBody>
      </p:sp>
    </p:spTree>
    <p:extLst>
      <p:ext uri="{BB962C8B-B14F-4D97-AF65-F5344CB8AC3E}">
        <p14:creationId xmlns:p14="http://schemas.microsoft.com/office/powerpoint/2010/main" val="355891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table, indoor, person&#10;&#10;Description automatically generated">
            <a:extLst>
              <a:ext uri="{FF2B5EF4-FFF2-40B4-BE49-F238E27FC236}">
                <a16:creationId xmlns:a16="http://schemas.microsoft.com/office/drawing/2014/main" id="{EA8F6714-C61A-5A46-5F7D-67BDAC90D98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92102" y="3140968"/>
            <a:ext cx="5051897" cy="3032126"/>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7063A9AF-047C-E3FB-AB72-86D256D8BEF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8520" y="44624"/>
            <a:ext cx="4200144" cy="4200144"/>
          </a:xfrm>
          <a:prstGeom prst="rect">
            <a:avLst/>
          </a:prstGeom>
        </p:spPr>
      </p:pic>
      <p:pic>
        <p:nvPicPr>
          <p:cNvPr id="11" name="Picture 10" descr="A person wearing a garment&#10;&#10;Description automatically generated with medium confidence">
            <a:extLst>
              <a:ext uri="{FF2B5EF4-FFF2-40B4-BE49-F238E27FC236}">
                <a16:creationId xmlns:a16="http://schemas.microsoft.com/office/drawing/2014/main" id="{066246BE-684A-4A1C-36BF-DBE6F9E8F4B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331640" y="684906"/>
            <a:ext cx="6041349" cy="5172142"/>
          </a:xfrm>
          <a:prstGeom prst="rect">
            <a:avLst/>
          </a:prstGeom>
        </p:spPr>
      </p:pic>
      <p:pic>
        <p:nvPicPr>
          <p:cNvPr id="5" name="Picture 4" descr="LCC green footer with straplin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3" y="5445224"/>
            <a:ext cx="9144000" cy="1669711"/>
          </a:xfrm>
          <a:prstGeom prst="rect">
            <a:avLst/>
          </a:prstGeom>
        </p:spPr>
      </p:pic>
      <p:sp>
        <p:nvSpPr>
          <p:cNvPr id="9" name="TextBox 8">
            <a:extLst>
              <a:ext uri="{FF2B5EF4-FFF2-40B4-BE49-F238E27FC236}">
                <a16:creationId xmlns:a16="http://schemas.microsoft.com/office/drawing/2014/main" id="{8AD8725C-BF4C-9DC0-E839-D90AE575B2C9}"/>
              </a:ext>
            </a:extLst>
          </p:cNvPr>
          <p:cNvSpPr txBox="1"/>
          <p:nvPr/>
        </p:nvSpPr>
        <p:spPr>
          <a:xfrm>
            <a:off x="6156176" y="6276394"/>
            <a:ext cx="2987824" cy="230832"/>
          </a:xfrm>
          <a:prstGeom prst="rect">
            <a:avLst/>
          </a:prstGeom>
          <a:noFill/>
        </p:spPr>
        <p:txBody>
          <a:bodyPr wrap="square" rtlCol="0">
            <a:spAutoFit/>
          </a:bodyPr>
          <a:lstStyle/>
          <a:p>
            <a:r>
              <a:rPr lang="en-GB" sz="900" dirty="0">
                <a:hlinkClick r:id="rId4" tooltip="https://www.flickr.com/photos/34402227@N03/8250841348/"/>
              </a:rPr>
              <a:t>This Photo</a:t>
            </a:r>
            <a:r>
              <a:rPr lang="en-GB" sz="900" dirty="0"/>
              <a:t> by Unknown Author is licensed under </a:t>
            </a:r>
            <a:r>
              <a:rPr lang="en-GB" sz="900" dirty="0">
                <a:hlinkClick r:id="rId10" tooltip="https://creativecommons.org/licenses/by/3.0/"/>
              </a:rPr>
              <a:t>CC BY</a:t>
            </a:r>
            <a:endParaRPr lang="en-GB" sz="900" dirty="0"/>
          </a:p>
        </p:txBody>
      </p:sp>
    </p:spTree>
    <p:extLst>
      <p:ext uri="{BB962C8B-B14F-4D97-AF65-F5344CB8AC3E}">
        <p14:creationId xmlns:p14="http://schemas.microsoft.com/office/powerpoint/2010/main" val="217205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8289"/>
            <a:ext cx="9144000" cy="1669711"/>
          </a:xfrm>
          <a:prstGeom prst="rect">
            <a:avLst/>
          </a:prstGeom>
        </p:spPr>
      </p:pic>
      <p:sp>
        <p:nvSpPr>
          <p:cNvPr id="5" name="TextBox 4">
            <a:extLst>
              <a:ext uri="{FF2B5EF4-FFF2-40B4-BE49-F238E27FC236}">
                <a16:creationId xmlns:a16="http://schemas.microsoft.com/office/drawing/2014/main" id="{5264CBDE-52F8-6394-114F-A646A3A9803B}"/>
              </a:ext>
            </a:extLst>
          </p:cNvPr>
          <p:cNvSpPr txBox="1"/>
          <p:nvPr/>
        </p:nvSpPr>
        <p:spPr>
          <a:xfrm>
            <a:off x="611560" y="1052736"/>
            <a:ext cx="8208912" cy="4401205"/>
          </a:xfrm>
          <a:prstGeom prst="rect">
            <a:avLst/>
          </a:prstGeom>
          <a:noFill/>
        </p:spPr>
        <p:txBody>
          <a:bodyPr wrap="square">
            <a:spAutoFit/>
          </a:bodyPr>
          <a:lstStyle/>
          <a:p>
            <a:r>
              <a:rPr lang="en-US" sz="1400" dirty="0"/>
              <a:t>The strategy has been developed following a review of our high needs provision in Lincolnshire in partnership with a wide range of stakeholders, including young people, parents, early years’ providers, schools and post-16 providers, as well as local authority staff working in collaboration with Impower consultancy. Together, we have defined our inclusive ambition:</a:t>
            </a:r>
          </a:p>
          <a:p>
            <a:endParaRPr lang="en-US" sz="1400" dirty="0"/>
          </a:p>
          <a:p>
            <a:r>
              <a:rPr lang="en-US" sz="1400" dirty="0"/>
              <a:t>1. Children and young people, parent/</a:t>
            </a:r>
            <a:r>
              <a:rPr lang="en-US" sz="1400" dirty="0" err="1"/>
              <a:t>carers</a:t>
            </a:r>
            <a:r>
              <a:rPr lang="en-US" sz="1400" dirty="0"/>
              <a:t> and professionals will have a strong understanding of the graduated approach and support available in Lincolnshire. Children and families will feel supported by their community and have confidence with the SEND system, because the right support is provided at the right time.</a:t>
            </a:r>
          </a:p>
          <a:p>
            <a:pPr marL="342900" indent="-342900">
              <a:buAutoNum type="arabicPeriod"/>
            </a:pPr>
            <a:endParaRPr lang="en-US" sz="1400" dirty="0"/>
          </a:p>
          <a:p>
            <a:r>
              <a:rPr lang="en-US" sz="1400" dirty="0"/>
              <a:t>2. Mainstream settings have strong knowledge and understanding of supporting children with additional needs and are able to use sophisticated ways to teach social and emotional skills. Settings are able to work together with families to ensure that the home environment reflects the support taking place within the school practice, in order to best meet a child or young person’s needs.</a:t>
            </a:r>
          </a:p>
          <a:p>
            <a:endParaRPr lang="en-US" sz="1400" dirty="0"/>
          </a:p>
          <a:p>
            <a:r>
              <a:rPr lang="en-US" sz="1400" dirty="0"/>
              <a:t>3. We will move away from exclusions to </a:t>
            </a:r>
            <a:r>
              <a:rPr lang="en-US" sz="1400" dirty="0" err="1"/>
              <a:t>recognise</a:t>
            </a:r>
            <a:r>
              <a:rPr lang="en-US" sz="1400" dirty="0"/>
              <a:t> that </a:t>
            </a:r>
            <a:r>
              <a:rPr lang="en-US" sz="1400" dirty="0" err="1"/>
              <a:t>behaviour</a:t>
            </a:r>
            <a:r>
              <a:rPr lang="en-US" sz="1400" dirty="0"/>
              <a:t> is a communication of need. In response to this need professionals are able to wrap services around a child, helping to meet their need in an inclusive way.</a:t>
            </a:r>
          </a:p>
          <a:p>
            <a:endParaRPr lang="en-US" sz="1400" dirty="0"/>
          </a:p>
          <a:p>
            <a:r>
              <a:rPr lang="en-US" sz="1400" dirty="0"/>
              <a:t>4. We will have high aspirations for our children and young people with additional needs, using plans to help meet needs and achieve outcomes, meaning higher academic achievement, increased personal resilience, increased </a:t>
            </a:r>
            <a:r>
              <a:rPr lang="en-US" sz="1400" dirty="0" err="1"/>
              <a:t>socialisation</a:t>
            </a:r>
            <a:r>
              <a:rPr lang="en-US" sz="1400" dirty="0"/>
              <a:t> and more resilient adults after education.</a:t>
            </a:r>
          </a:p>
        </p:txBody>
      </p:sp>
      <p:sp>
        <p:nvSpPr>
          <p:cNvPr id="10" name="Title 9">
            <a:extLst>
              <a:ext uri="{FF2B5EF4-FFF2-40B4-BE49-F238E27FC236}">
                <a16:creationId xmlns:a16="http://schemas.microsoft.com/office/drawing/2014/main" id="{8C307B44-8CD5-D8DA-D735-EF48CD5B8DEC}"/>
              </a:ext>
            </a:extLst>
          </p:cNvPr>
          <p:cNvSpPr>
            <a:spLocks noGrp="1"/>
          </p:cNvSpPr>
          <p:nvPr>
            <p:ph type="title"/>
          </p:nvPr>
        </p:nvSpPr>
        <p:spPr>
          <a:xfrm>
            <a:off x="457200" y="274638"/>
            <a:ext cx="8229600" cy="778098"/>
          </a:xfrm>
        </p:spPr>
        <p:txBody>
          <a:bodyPr>
            <a:normAutofit/>
          </a:bodyPr>
          <a:lstStyle/>
          <a:p>
            <a:r>
              <a:rPr lang="en-GB" sz="3600" dirty="0"/>
              <a:t>Lincolnshire’s Inclusive Ambition</a:t>
            </a:r>
          </a:p>
        </p:txBody>
      </p:sp>
    </p:spTree>
    <p:extLst>
      <p:ext uri="{BB962C8B-B14F-4D97-AF65-F5344CB8AC3E}">
        <p14:creationId xmlns:p14="http://schemas.microsoft.com/office/powerpoint/2010/main" val="3739818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3CC82"/>
        </a:solidFill>
        <a:effectLst/>
      </p:bgPr>
    </p:bg>
    <p:spTree>
      <p:nvGrpSpPr>
        <p:cNvPr id="1" name=""/>
        <p:cNvGrpSpPr/>
        <p:nvPr/>
      </p:nvGrpSpPr>
      <p:grpSpPr>
        <a:xfrm>
          <a:off x="0" y="0"/>
          <a:ext cx="0" cy="0"/>
          <a:chOff x="0" y="0"/>
          <a:chExt cx="0" cy="0"/>
        </a:xfrm>
      </p:grpSpPr>
      <p:pic>
        <p:nvPicPr>
          <p:cNvPr id="7" name="Picture 6"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8289"/>
            <a:ext cx="9144000" cy="1669711"/>
          </a:xfrm>
          <a:prstGeom prst="rect">
            <a:avLst/>
          </a:prstGeom>
        </p:spPr>
      </p:pic>
      <p:sp>
        <p:nvSpPr>
          <p:cNvPr id="2" name="Title 1"/>
          <p:cNvSpPr>
            <a:spLocks noGrp="1"/>
          </p:cNvSpPr>
          <p:nvPr>
            <p:ph type="title"/>
          </p:nvPr>
        </p:nvSpPr>
        <p:spPr>
          <a:xfrm>
            <a:off x="457200" y="260648"/>
            <a:ext cx="8229600" cy="778098"/>
          </a:xfrm>
        </p:spPr>
        <p:txBody>
          <a:bodyPr rtlCol="0">
            <a:normAutofit/>
          </a:bodyPr>
          <a:lstStyle/>
          <a:p>
            <a:pPr eaLnBrk="1" fontAlgn="auto" hangingPunct="1">
              <a:spcAft>
                <a:spcPts val="0"/>
              </a:spcAft>
              <a:defRPr/>
            </a:pPr>
            <a:r>
              <a:rPr lang="en-GB" sz="2700" b="1" dirty="0">
                <a:latin typeface="Comic Sans MS" panose="030F0702030302020204" pitchFamily="66" charset="0"/>
              </a:rPr>
              <a:t>SEND in England</a:t>
            </a:r>
          </a:p>
        </p:txBody>
      </p:sp>
      <p:sp>
        <p:nvSpPr>
          <p:cNvPr id="3" name="Content Placeholder 2"/>
          <p:cNvSpPr>
            <a:spLocks noGrp="1"/>
          </p:cNvSpPr>
          <p:nvPr>
            <p:ph sz="half" idx="2"/>
          </p:nvPr>
        </p:nvSpPr>
        <p:spPr>
          <a:xfrm>
            <a:off x="457200" y="836712"/>
            <a:ext cx="8363272" cy="5289451"/>
          </a:xfrm>
        </p:spPr>
        <p:txBody>
          <a:bodyPr>
            <a:noAutofit/>
          </a:bodyPr>
          <a:lstStyle/>
          <a:p>
            <a:pPr marL="0" indent="0">
              <a:buNone/>
            </a:pPr>
            <a:endParaRPr lang="en-GB" sz="1600" dirty="0">
              <a:latin typeface="Comic Sans MS" panose="030F0702030302020204" pitchFamily="66" charset="0"/>
            </a:endParaRPr>
          </a:p>
          <a:p>
            <a:pPr marL="0" indent="0">
              <a:buNone/>
            </a:pPr>
            <a:endParaRPr lang="en-GB" sz="1800" dirty="0">
              <a:latin typeface="Comic Sans MS" panose="030F0702030302020204" pitchFamily="66" charset="0"/>
            </a:endParaRPr>
          </a:p>
          <a:p>
            <a:pPr marL="0" indent="0">
              <a:buNone/>
            </a:pPr>
            <a:endParaRPr lang="en-GB" sz="1800" dirty="0"/>
          </a:p>
        </p:txBody>
      </p:sp>
      <p:sp>
        <p:nvSpPr>
          <p:cNvPr id="11" name="TextBox 10">
            <a:extLst>
              <a:ext uri="{FF2B5EF4-FFF2-40B4-BE49-F238E27FC236}">
                <a16:creationId xmlns:a16="http://schemas.microsoft.com/office/drawing/2014/main" id="{BAF8212E-B5BF-4E0D-8D77-D141CEA29ADF}"/>
              </a:ext>
            </a:extLst>
          </p:cNvPr>
          <p:cNvSpPr txBox="1"/>
          <p:nvPr/>
        </p:nvSpPr>
        <p:spPr>
          <a:xfrm>
            <a:off x="457200" y="1496278"/>
            <a:ext cx="8496944" cy="3693319"/>
          </a:xfrm>
          <a:prstGeom prst="rect">
            <a:avLst/>
          </a:prstGeom>
          <a:noFill/>
        </p:spPr>
        <p:txBody>
          <a:bodyPr wrap="square">
            <a:spAutoFit/>
          </a:bodyPr>
          <a:lstStyle/>
          <a:p>
            <a:pPr algn="l"/>
            <a:r>
              <a:rPr lang="en-US" b="1" i="0" dirty="0">
                <a:solidFill>
                  <a:srgbClr val="0B0C0C"/>
                </a:solidFill>
                <a:effectLst/>
                <a:latin typeface="GDS Transport"/>
              </a:rPr>
              <a:t>The total number of Education, Health and Care (EHC) plans has continued to increase</a:t>
            </a:r>
          </a:p>
          <a:p>
            <a:pPr algn="l"/>
            <a:r>
              <a:rPr lang="en-US" b="0" i="0" dirty="0">
                <a:solidFill>
                  <a:srgbClr val="0B0C0C"/>
                </a:solidFill>
                <a:effectLst/>
                <a:latin typeface="GDS Transport"/>
              </a:rPr>
              <a:t>The number of children and young people with EHC plans increased to 473,300, as at January 2022. This has increased each year since 2010.</a:t>
            </a:r>
          </a:p>
          <a:p>
            <a:pPr algn="l"/>
            <a:endParaRPr lang="en-US" b="0" i="0" dirty="0">
              <a:solidFill>
                <a:srgbClr val="0B0C0C"/>
              </a:solidFill>
              <a:effectLst/>
              <a:latin typeface="GDS Transport"/>
            </a:endParaRPr>
          </a:p>
          <a:p>
            <a:pPr algn="l"/>
            <a:r>
              <a:rPr lang="en-US" b="1" i="0" dirty="0">
                <a:solidFill>
                  <a:srgbClr val="0B0C0C"/>
                </a:solidFill>
                <a:effectLst/>
                <a:latin typeface="GDS Transport"/>
              </a:rPr>
              <a:t>The number of new EHC plans made in the calendar year has also continued to increase</a:t>
            </a:r>
          </a:p>
          <a:p>
            <a:pPr algn="l"/>
            <a:r>
              <a:rPr lang="en-US" b="0" i="0" dirty="0">
                <a:solidFill>
                  <a:srgbClr val="0B0C0C"/>
                </a:solidFill>
                <a:effectLst/>
                <a:latin typeface="GDS Transport"/>
              </a:rPr>
              <a:t>62,200 new EHC plans were made during 2021. The number of new EHC plans has increased each year since their introduction in 2014.</a:t>
            </a:r>
          </a:p>
          <a:p>
            <a:pPr algn="l"/>
            <a:endParaRPr lang="en-US" b="0" i="0" dirty="0">
              <a:solidFill>
                <a:srgbClr val="0B0C0C"/>
              </a:solidFill>
              <a:effectLst/>
              <a:latin typeface="GDS Transport"/>
            </a:endParaRPr>
          </a:p>
          <a:p>
            <a:pPr algn="l"/>
            <a:r>
              <a:rPr lang="en-US" b="1" i="0" dirty="0">
                <a:solidFill>
                  <a:srgbClr val="0B0C0C"/>
                </a:solidFill>
                <a:effectLst/>
                <a:latin typeface="GDS Transport"/>
              </a:rPr>
              <a:t>The number of initial requests for an EHC plan increased during the calendar year, continuing the long-term trend of increases</a:t>
            </a:r>
          </a:p>
          <a:p>
            <a:pPr algn="l"/>
            <a:r>
              <a:rPr lang="en-US" b="0" i="0" dirty="0">
                <a:solidFill>
                  <a:srgbClr val="0B0C0C"/>
                </a:solidFill>
                <a:effectLst/>
                <a:latin typeface="GDS Transport"/>
              </a:rPr>
              <a:t>There were 93,300 initial requests for an EHC plan during 2021, up from 76,000 in 2020. Apart from a decrease in 2020, initial requests have increased each year since EHC plans were introduced.</a:t>
            </a:r>
          </a:p>
        </p:txBody>
      </p:sp>
    </p:spTree>
    <p:extLst>
      <p:ext uri="{BB962C8B-B14F-4D97-AF65-F5344CB8AC3E}">
        <p14:creationId xmlns:p14="http://schemas.microsoft.com/office/powerpoint/2010/main" val="332675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3CC8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8D1609-4388-C312-A8B0-B7A867D71EF2}"/>
              </a:ext>
            </a:extLst>
          </p:cNvPr>
          <p:cNvPicPr>
            <a:picLocks noChangeAspect="1"/>
          </p:cNvPicPr>
          <p:nvPr/>
        </p:nvPicPr>
        <p:blipFill>
          <a:blip r:embed="rId3"/>
          <a:stretch>
            <a:fillRect/>
          </a:stretch>
        </p:blipFill>
        <p:spPr>
          <a:xfrm>
            <a:off x="875995" y="1959841"/>
            <a:ext cx="7427168" cy="3905539"/>
          </a:xfrm>
          <a:prstGeom prst="rect">
            <a:avLst/>
          </a:prstGeom>
        </p:spPr>
      </p:pic>
      <p:pic>
        <p:nvPicPr>
          <p:cNvPr id="7" name="Picture 6" descr="LCC green footer with strap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88289"/>
            <a:ext cx="9144000" cy="1669711"/>
          </a:xfrm>
          <a:prstGeom prst="rect">
            <a:avLst/>
          </a:prstGeom>
        </p:spPr>
      </p:pic>
      <p:sp>
        <p:nvSpPr>
          <p:cNvPr id="2" name="Title 1"/>
          <p:cNvSpPr>
            <a:spLocks noGrp="1"/>
          </p:cNvSpPr>
          <p:nvPr>
            <p:ph type="title"/>
          </p:nvPr>
        </p:nvSpPr>
        <p:spPr>
          <a:xfrm>
            <a:off x="457200" y="260648"/>
            <a:ext cx="8229600" cy="778098"/>
          </a:xfrm>
        </p:spPr>
        <p:txBody>
          <a:bodyPr rtlCol="0">
            <a:normAutofit/>
          </a:bodyPr>
          <a:lstStyle/>
          <a:p>
            <a:pPr eaLnBrk="1" fontAlgn="auto" hangingPunct="1">
              <a:spcAft>
                <a:spcPts val="0"/>
              </a:spcAft>
              <a:defRPr/>
            </a:pPr>
            <a:r>
              <a:rPr lang="en-GB" sz="2700" b="1" dirty="0">
                <a:latin typeface="Comic Sans MS" panose="030F0702030302020204" pitchFamily="66" charset="0"/>
              </a:rPr>
              <a:t>SEND in ENGLAND</a:t>
            </a:r>
          </a:p>
        </p:txBody>
      </p:sp>
      <p:sp>
        <p:nvSpPr>
          <p:cNvPr id="3" name="Content Placeholder 2"/>
          <p:cNvSpPr>
            <a:spLocks noGrp="1"/>
          </p:cNvSpPr>
          <p:nvPr>
            <p:ph sz="half" idx="2"/>
          </p:nvPr>
        </p:nvSpPr>
        <p:spPr>
          <a:xfrm>
            <a:off x="457200" y="836712"/>
            <a:ext cx="8363272" cy="5289451"/>
          </a:xfrm>
        </p:spPr>
        <p:txBody>
          <a:bodyPr>
            <a:noAutofit/>
          </a:bodyPr>
          <a:lstStyle/>
          <a:p>
            <a:pPr marL="0" indent="0">
              <a:buNone/>
            </a:pPr>
            <a:endParaRPr lang="en-GB" sz="1600" dirty="0">
              <a:latin typeface="Comic Sans MS" panose="030F0702030302020204" pitchFamily="66" charset="0"/>
            </a:endParaRPr>
          </a:p>
          <a:p>
            <a:pPr marL="0" indent="0">
              <a:buNone/>
            </a:pPr>
            <a:endParaRPr lang="en-GB" sz="1800" dirty="0">
              <a:latin typeface="Comic Sans MS" panose="030F0702030302020204" pitchFamily="66" charset="0"/>
            </a:endParaRPr>
          </a:p>
        </p:txBody>
      </p:sp>
      <p:pic>
        <p:nvPicPr>
          <p:cNvPr id="10" name="Picture 9">
            <a:extLst>
              <a:ext uri="{FF2B5EF4-FFF2-40B4-BE49-F238E27FC236}">
                <a16:creationId xmlns:a16="http://schemas.microsoft.com/office/drawing/2014/main" id="{005152F3-820E-48BB-B521-38EA7693E8DD}"/>
              </a:ext>
            </a:extLst>
          </p:cNvPr>
          <p:cNvPicPr/>
          <p:nvPr/>
        </p:nvPicPr>
        <p:blipFill>
          <a:blip r:embed="rId5"/>
          <a:stretch>
            <a:fillRect/>
          </a:stretch>
        </p:blipFill>
        <p:spPr>
          <a:xfrm>
            <a:off x="6170744" y="1959841"/>
            <a:ext cx="1406525" cy="264795"/>
          </a:xfrm>
          <a:prstGeom prst="rect">
            <a:avLst/>
          </a:prstGeom>
        </p:spPr>
      </p:pic>
      <p:sp>
        <p:nvSpPr>
          <p:cNvPr id="15" name="TextBox 14">
            <a:extLst>
              <a:ext uri="{FF2B5EF4-FFF2-40B4-BE49-F238E27FC236}">
                <a16:creationId xmlns:a16="http://schemas.microsoft.com/office/drawing/2014/main" id="{5FFC0FD8-8C0A-D2DE-E52E-7E92E11B1057}"/>
              </a:ext>
            </a:extLst>
          </p:cNvPr>
          <p:cNvSpPr txBox="1"/>
          <p:nvPr/>
        </p:nvSpPr>
        <p:spPr>
          <a:xfrm>
            <a:off x="827584" y="836712"/>
            <a:ext cx="7458000" cy="1015663"/>
          </a:xfrm>
          <a:prstGeom prst="rect">
            <a:avLst/>
          </a:prstGeom>
          <a:noFill/>
        </p:spPr>
        <p:txBody>
          <a:bodyPr wrap="square">
            <a:spAutoFit/>
          </a:bodyPr>
          <a:lstStyle/>
          <a:p>
            <a:pPr algn="l"/>
            <a:r>
              <a:rPr lang="en-US" sz="1000" b="1" i="0" dirty="0">
                <a:solidFill>
                  <a:srgbClr val="0B0C0C"/>
                </a:solidFill>
                <a:effectLst/>
                <a:latin typeface="GDS Transport"/>
              </a:rPr>
              <a:t>The number of Education, Health and Care plans has continued to increase</a:t>
            </a:r>
          </a:p>
          <a:p>
            <a:pPr algn="l"/>
            <a:r>
              <a:rPr lang="en-US" sz="1000" b="0" i="0" dirty="0">
                <a:solidFill>
                  <a:srgbClr val="0B0C0C"/>
                </a:solidFill>
                <a:effectLst/>
                <a:latin typeface="GDS Transport"/>
              </a:rPr>
              <a:t>There were 473,300 children and young people with Education, Health and Care (EHC) plans as at January 2022. This is an increase of 10% from 430,700 as at January 2021. This follows similar increases in recent years.</a:t>
            </a:r>
          </a:p>
          <a:p>
            <a:pPr algn="l"/>
            <a:r>
              <a:rPr lang="en-US" sz="1000" b="0" i="0" dirty="0">
                <a:solidFill>
                  <a:srgbClr val="0B0C0C"/>
                </a:solidFill>
                <a:effectLst/>
                <a:latin typeface="GDS Transport"/>
              </a:rPr>
              <a:t>The combined total of children and young people with statements and EHC plans has increased each year since 2010. EHC plans were introduced from September 2014. The period for local authorities to transfer children and young people with statements of SEN to EHC plans started in September 2014 and ended on 31 March 2018, as such we no longer see statements of SEN in the total. </a:t>
            </a:r>
          </a:p>
        </p:txBody>
      </p:sp>
    </p:spTree>
    <p:extLst>
      <p:ext uri="{BB962C8B-B14F-4D97-AF65-F5344CB8AC3E}">
        <p14:creationId xmlns:p14="http://schemas.microsoft.com/office/powerpoint/2010/main" val="160590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3CC82"/>
        </a:solidFill>
        <a:effectLst/>
      </p:bgPr>
    </p:bg>
    <p:spTree>
      <p:nvGrpSpPr>
        <p:cNvPr id="1" name=""/>
        <p:cNvGrpSpPr/>
        <p:nvPr/>
      </p:nvGrpSpPr>
      <p:grpSpPr>
        <a:xfrm>
          <a:off x="0" y="0"/>
          <a:ext cx="0" cy="0"/>
          <a:chOff x="0" y="0"/>
          <a:chExt cx="0" cy="0"/>
        </a:xfrm>
      </p:grpSpPr>
      <p:pic>
        <p:nvPicPr>
          <p:cNvPr id="7" name="Picture 6"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7" y="5188289"/>
            <a:ext cx="9144000" cy="1669711"/>
          </a:xfrm>
          <a:prstGeom prst="rect">
            <a:avLst/>
          </a:prstGeom>
        </p:spPr>
      </p:pic>
      <p:sp>
        <p:nvSpPr>
          <p:cNvPr id="2" name="Title 1"/>
          <p:cNvSpPr>
            <a:spLocks noGrp="1"/>
          </p:cNvSpPr>
          <p:nvPr>
            <p:ph type="title"/>
          </p:nvPr>
        </p:nvSpPr>
        <p:spPr>
          <a:xfrm>
            <a:off x="457200" y="260648"/>
            <a:ext cx="8229600" cy="778098"/>
          </a:xfrm>
        </p:spPr>
        <p:txBody>
          <a:bodyPr rtlCol="0">
            <a:normAutofit/>
          </a:bodyPr>
          <a:lstStyle/>
          <a:p>
            <a:pPr eaLnBrk="1" fontAlgn="auto" hangingPunct="1">
              <a:spcAft>
                <a:spcPts val="0"/>
              </a:spcAft>
              <a:defRPr/>
            </a:pPr>
            <a:r>
              <a:rPr lang="en-GB" sz="2700" b="1" dirty="0">
                <a:latin typeface="Comic Sans MS" panose="030F0702030302020204" pitchFamily="66" charset="0"/>
              </a:rPr>
              <a:t>SEND in Lincolnshire</a:t>
            </a:r>
          </a:p>
        </p:txBody>
      </p:sp>
      <p:sp>
        <p:nvSpPr>
          <p:cNvPr id="3" name="Content Placeholder 2"/>
          <p:cNvSpPr>
            <a:spLocks noGrp="1"/>
          </p:cNvSpPr>
          <p:nvPr>
            <p:ph sz="half" idx="2"/>
          </p:nvPr>
        </p:nvSpPr>
        <p:spPr>
          <a:xfrm>
            <a:off x="457200" y="836712"/>
            <a:ext cx="8363272" cy="5289451"/>
          </a:xfrm>
        </p:spPr>
        <p:txBody>
          <a:bodyPr>
            <a:noAutofit/>
          </a:bodyPr>
          <a:lstStyle/>
          <a:p>
            <a:pPr marL="0" indent="0">
              <a:buNone/>
            </a:pPr>
            <a:endParaRPr lang="en-GB" sz="1600" dirty="0">
              <a:latin typeface="Comic Sans MS" panose="030F0702030302020204" pitchFamily="66" charset="0"/>
            </a:endParaRPr>
          </a:p>
          <a:p>
            <a:pPr marL="0" indent="0">
              <a:buNone/>
            </a:pPr>
            <a:endParaRPr lang="en-GB" sz="1800" dirty="0">
              <a:latin typeface="Comic Sans MS" panose="030F0702030302020204" pitchFamily="66" charset="0"/>
            </a:endParaRPr>
          </a:p>
          <a:p>
            <a:pPr marL="0" indent="0">
              <a:buNone/>
            </a:pPr>
            <a:endParaRPr lang="en-GB" sz="1800" dirty="0"/>
          </a:p>
        </p:txBody>
      </p:sp>
      <p:sp>
        <p:nvSpPr>
          <p:cNvPr id="12" name="TextBox 11">
            <a:extLst>
              <a:ext uri="{FF2B5EF4-FFF2-40B4-BE49-F238E27FC236}">
                <a16:creationId xmlns:a16="http://schemas.microsoft.com/office/drawing/2014/main" id="{5DB0844E-B678-4336-B91C-476A0D65205E}"/>
              </a:ext>
            </a:extLst>
          </p:cNvPr>
          <p:cNvSpPr txBox="1"/>
          <p:nvPr/>
        </p:nvSpPr>
        <p:spPr>
          <a:xfrm>
            <a:off x="84584" y="1086874"/>
            <a:ext cx="8974832" cy="716991"/>
          </a:xfrm>
          <a:prstGeom prst="rect">
            <a:avLst/>
          </a:prstGeom>
          <a:noFill/>
        </p:spPr>
        <p:txBody>
          <a:bodyPr wrap="square">
            <a:spAutoFit/>
          </a:bodyPr>
          <a:lstStyle/>
          <a:p>
            <a:pPr marL="342900">
              <a:lnSpc>
                <a:spcPct val="115000"/>
              </a:lnSpc>
            </a:pPr>
            <a:r>
              <a:rPr lang="en-GB" sz="1200" b="1" dirty="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Number of Requests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There were 76,000 initial requests for an EHC plan in England during 2020, down from 82,300 in 2019 and the first decrease since EHC plans were introduced. This is an 8% decrease on the previous year. Lincolnshire saw a 23% reduction in 2020</a:t>
            </a:r>
          </a:p>
        </p:txBody>
      </p:sp>
      <p:pic>
        <p:nvPicPr>
          <p:cNvPr id="5" name="Picture 4">
            <a:extLst>
              <a:ext uri="{FF2B5EF4-FFF2-40B4-BE49-F238E27FC236}">
                <a16:creationId xmlns:a16="http://schemas.microsoft.com/office/drawing/2014/main" id="{42097D5F-9154-2EE3-CEFB-C7D9DB86931F}"/>
              </a:ext>
            </a:extLst>
          </p:cNvPr>
          <p:cNvPicPr>
            <a:picLocks noChangeAspect="1"/>
          </p:cNvPicPr>
          <p:nvPr/>
        </p:nvPicPr>
        <p:blipFill>
          <a:blip r:embed="rId4"/>
          <a:stretch>
            <a:fillRect/>
          </a:stretch>
        </p:blipFill>
        <p:spPr>
          <a:xfrm>
            <a:off x="0" y="1949906"/>
            <a:ext cx="9144000" cy="1557325"/>
          </a:xfrm>
          <a:prstGeom prst="rect">
            <a:avLst/>
          </a:prstGeom>
        </p:spPr>
      </p:pic>
      <p:pic>
        <p:nvPicPr>
          <p:cNvPr id="8" name="Picture 7">
            <a:extLst>
              <a:ext uri="{FF2B5EF4-FFF2-40B4-BE49-F238E27FC236}">
                <a16:creationId xmlns:a16="http://schemas.microsoft.com/office/drawing/2014/main" id="{ED5AA3CE-B2BB-8B9F-920A-BA234FE8CF00}"/>
              </a:ext>
            </a:extLst>
          </p:cNvPr>
          <p:cNvPicPr>
            <a:picLocks noChangeAspect="1"/>
          </p:cNvPicPr>
          <p:nvPr/>
        </p:nvPicPr>
        <p:blipFill>
          <a:blip r:embed="rId5"/>
          <a:stretch>
            <a:fillRect/>
          </a:stretch>
        </p:blipFill>
        <p:spPr>
          <a:xfrm>
            <a:off x="0" y="3633935"/>
            <a:ext cx="9144000" cy="1648047"/>
          </a:xfrm>
          <a:prstGeom prst="rect">
            <a:avLst/>
          </a:prstGeom>
        </p:spPr>
      </p:pic>
    </p:spTree>
    <p:extLst>
      <p:ext uri="{BB962C8B-B14F-4D97-AF65-F5344CB8AC3E}">
        <p14:creationId xmlns:p14="http://schemas.microsoft.com/office/powerpoint/2010/main" val="336753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3CC82"/>
        </a:solidFill>
        <a:effectLst/>
      </p:bgPr>
    </p:bg>
    <p:spTree>
      <p:nvGrpSpPr>
        <p:cNvPr id="1" name=""/>
        <p:cNvGrpSpPr/>
        <p:nvPr/>
      </p:nvGrpSpPr>
      <p:grpSpPr>
        <a:xfrm>
          <a:off x="0" y="0"/>
          <a:ext cx="0" cy="0"/>
          <a:chOff x="0" y="0"/>
          <a:chExt cx="0" cy="0"/>
        </a:xfrm>
      </p:grpSpPr>
      <p:pic>
        <p:nvPicPr>
          <p:cNvPr id="5" name="Picture 4"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9" y="5188289"/>
            <a:ext cx="9144000" cy="1669711"/>
          </a:xfrm>
          <a:prstGeom prst="rect">
            <a:avLst/>
          </a:prstGeom>
        </p:spPr>
      </p:pic>
      <p:sp>
        <p:nvSpPr>
          <p:cNvPr id="6" name="Content Placeholder 5"/>
          <p:cNvSpPr>
            <a:spLocks noGrp="1"/>
          </p:cNvSpPr>
          <p:nvPr>
            <p:ph idx="1"/>
          </p:nvPr>
        </p:nvSpPr>
        <p:spPr>
          <a:xfrm>
            <a:off x="26640" y="0"/>
            <a:ext cx="9117360" cy="6126163"/>
          </a:xfrm>
        </p:spPr>
        <p:txBody>
          <a:bodyPr>
            <a:normAutofit/>
          </a:bodyPr>
          <a:lstStyle/>
          <a:p>
            <a:pPr marL="514350" indent="-514350">
              <a:buFont typeface="+mj-lt"/>
              <a:buAutoNum type="arabicPeriod"/>
            </a:pPr>
            <a:endParaRPr lang="en-GB" sz="3400" dirty="0">
              <a:latin typeface="Comic Sans MS" panose="030F0702030302020204" pitchFamily="66" charset="0"/>
            </a:endParaRPr>
          </a:p>
          <a:p>
            <a:endParaRPr lang="en-GB" sz="3800" dirty="0">
              <a:latin typeface="Comic Sans MS" panose="030F0702030302020204" pitchFamily="66" charset="0"/>
            </a:endParaRPr>
          </a:p>
        </p:txBody>
      </p:sp>
      <p:sp>
        <p:nvSpPr>
          <p:cNvPr id="3" name="TextBox 2">
            <a:extLst>
              <a:ext uri="{FF2B5EF4-FFF2-40B4-BE49-F238E27FC236}">
                <a16:creationId xmlns:a16="http://schemas.microsoft.com/office/drawing/2014/main" id="{7EFCFA47-2429-E8C8-BCD1-96EB0CC2CE28}"/>
              </a:ext>
            </a:extLst>
          </p:cNvPr>
          <p:cNvSpPr txBox="1"/>
          <p:nvPr/>
        </p:nvSpPr>
        <p:spPr>
          <a:xfrm>
            <a:off x="755576" y="708088"/>
            <a:ext cx="7488831" cy="4478855"/>
          </a:xfrm>
          <a:prstGeom prst="rect">
            <a:avLst/>
          </a:prstGeom>
          <a:noFill/>
        </p:spPr>
        <p:txBody>
          <a:bodyPr wrap="square">
            <a:spAutoFit/>
          </a:bodyPr>
          <a:lstStyle/>
          <a:p>
            <a:pPr>
              <a:lnSpc>
                <a:spcPct val="150000"/>
              </a:lnSpc>
            </a:pPr>
            <a:endParaRPr lang="en-US" sz="1400" b="0" i="0" u="none" strike="noStrike" baseline="0" dirty="0">
              <a:solidFill>
                <a:srgbClr val="000000"/>
              </a:solidFill>
              <a:latin typeface="Calibri" panose="020F0502020204030204" pitchFamily="34" charset="0"/>
            </a:endParaRPr>
          </a:p>
          <a:p>
            <a:pPr algn="ctr">
              <a:lnSpc>
                <a:spcPct val="150000"/>
              </a:lnSpc>
            </a:pPr>
            <a:r>
              <a:rPr lang="en-US" sz="1400" b="0" i="0" u="none" strike="noStrike" baseline="0" dirty="0">
                <a:solidFill>
                  <a:srgbClr val="000000"/>
                </a:solidFill>
                <a:latin typeface="Calibri" panose="020F0502020204030204" pitchFamily="34" charset="0"/>
              </a:rPr>
              <a:t>Lincolnshire, as per the national picture, is seeing an increase in the number of children educated in special rather than mainstream schools. However, concerningly, we are seeing a significant discrepancy in relation to children with SEMH needs. The England average sees 0.2% more pupils with SEMH needs in mainstream primary schools and 5.5% more in mainstream secondary schools than Lincolnshire. There is a significant 10.8% higher percentage of pupils in Lincolnshire with SEMH needs in special schools (more than double) than the England average. This is the first time, since the introduction of the SEND reforms, that the highest primary need in Lincolnshire’s special schools is defined as SEMH; nationally, it ranks third behind Autistic Spectrum Disorder and Specific Learning Difficulty. SEMH as the primary need ranks second in independent sector placements in Lincolnshire behind Autistic Spectrum Disorder (38% v 46%). This is placing unsustainable pressure on our specialist settings. </a:t>
            </a:r>
          </a:p>
          <a:p>
            <a:pPr>
              <a:lnSpc>
                <a:spcPct val="150000"/>
              </a:lnSpc>
            </a:pPr>
            <a:endParaRPr lang="en-US" sz="1400" dirty="0">
              <a:solidFill>
                <a:srgbClr val="000000"/>
              </a:solidFill>
              <a:latin typeface="Calibri" panose="020F0502020204030204" pitchFamily="34" charset="0"/>
            </a:endParaRPr>
          </a:p>
          <a:p>
            <a:pPr>
              <a:lnSpc>
                <a:spcPct val="150000"/>
              </a:lnSpc>
            </a:pPr>
            <a:r>
              <a:rPr lang="en-US" sz="900" b="0" i="0" u="none" strike="noStrike" baseline="0" dirty="0">
                <a:solidFill>
                  <a:srgbClr val="000000"/>
                </a:solidFill>
                <a:latin typeface="Cambria" panose="02040503050406030204" pitchFamily="18" charset="0"/>
              </a:rPr>
              <a:t> DfE Local area SEND report England 2020/21 </a:t>
            </a:r>
            <a:endParaRPr lang="en-GB" sz="900" dirty="0"/>
          </a:p>
        </p:txBody>
      </p:sp>
    </p:spTree>
    <p:extLst>
      <p:ext uri="{BB962C8B-B14F-4D97-AF65-F5344CB8AC3E}">
        <p14:creationId xmlns:p14="http://schemas.microsoft.com/office/powerpoint/2010/main" val="14958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3CC82"/>
        </a:solidFill>
        <a:effectLst/>
      </p:bgPr>
    </p:bg>
    <p:spTree>
      <p:nvGrpSpPr>
        <p:cNvPr id="1" name=""/>
        <p:cNvGrpSpPr/>
        <p:nvPr/>
      </p:nvGrpSpPr>
      <p:grpSpPr>
        <a:xfrm>
          <a:off x="0" y="0"/>
          <a:ext cx="0" cy="0"/>
          <a:chOff x="0" y="0"/>
          <a:chExt cx="0" cy="0"/>
        </a:xfrm>
      </p:grpSpPr>
      <p:pic>
        <p:nvPicPr>
          <p:cNvPr id="5" name="Picture 4"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0" y="5188289"/>
            <a:ext cx="9144000" cy="1669711"/>
          </a:xfrm>
          <a:prstGeom prst="rect">
            <a:avLst/>
          </a:prstGeom>
        </p:spPr>
      </p:pic>
      <p:sp>
        <p:nvSpPr>
          <p:cNvPr id="6" name="Content Placeholder 5"/>
          <p:cNvSpPr>
            <a:spLocks noGrp="1"/>
          </p:cNvSpPr>
          <p:nvPr>
            <p:ph idx="1"/>
          </p:nvPr>
        </p:nvSpPr>
        <p:spPr>
          <a:xfrm>
            <a:off x="457200" y="332656"/>
            <a:ext cx="8229600" cy="5793507"/>
          </a:xfrm>
        </p:spPr>
        <p:txBody>
          <a:bodyPr>
            <a:normAutofit/>
          </a:bodyPr>
          <a:lstStyle/>
          <a:p>
            <a:pPr marL="0" indent="0" algn="ctr">
              <a:buNone/>
            </a:pPr>
            <a:endParaRPr lang="en-GB" dirty="0"/>
          </a:p>
          <a:p>
            <a:pPr marL="0" indent="0" algn="ctr">
              <a:buNone/>
            </a:pPr>
            <a:endParaRPr lang="en-GB" dirty="0"/>
          </a:p>
          <a:p>
            <a:pPr marL="0" indent="0" algn="ctr">
              <a:buNone/>
            </a:pPr>
            <a:r>
              <a:rPr lang="en-GB" dirty="0"/>
              <a:t>In the academic year 2020/21 16.9% of Lincolnshire pupils had an identified special educational need compared to 15.9% across All English authorities.</a:t>
            </a:r>
          </a:p>
          <a:p>
            <a:endParaRPr lang="en-GB" sz="2200" dirty="0"/>
          </a:p>
        </p:txBody>
      </p:sp>
    </p:spTree>
    <p:extLst>
      <p:ext uri="{BB962C8B-B14F-4D97-AF65-F5344CB8AC3E}">
        <p14:creationId xmlns:p14="http://schemas.microsoft.com/office/powerpoint/2010/main" val="179266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3418</TotalTime>
  <Words>2607</Words>
  <Application>Microsoft Office PowerPoint</Application>
  <PresentationFormat>On-screen Show (4:3)</PresentationFormat>
  <Paragraphs>121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Comic Sans MS</vt:lpstr>
      <vt:lpstr>GDS Transport</vt:lpstr>
      <vt:lpstr>Office Theme</vt:lpstr>
      <vt:lpstr>Putting Children First</vt:lpstr>
      <vt:lpstr>  Lincolnshire   Working Better, Together  November 2022 Michelle White SEND Team Manager  </vt:lpstr>
      <vt:lpstr>PowerPoint Presentation</vt:lpstr>
      <vt:lpstr>Lincolnshire’s Inclusive Ambition</vt:lpstr>
      <vt:lpstr>SEND in England</vt:lpstr>
      <vt:lpstr>SEND in ENGLAND</vt:lpstr>
      <vt:lpstr>SEND in Lincolnshire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Lincolnshire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Children First</dc:title>
  <dc:creator>Michelle White</dc:creator>
  <cp:lastModifiedBy>Nicola Carter</cp:lastModifiedBy>
  <cp:revision>57</cp:revision>
  <cp:lastPrinted>2018-11-08T15:13:51Z</cp:lastPrinted>
  <dcterms:created xsi:type="dcterms:W3CDTF">2018-11-05T13:43:09Z</dcterms:created>
  <dcterms:modified xsi:type="dcterms:W3CDTF">2022-11-21T14:22:32Z</dcterms:modified>
</cp:coreProperties>
</file>