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8" r:id="rId4"/>
    <p:sldId id="270" r:id="rId5"/>
    <p:sldId id="271" r:id="rId6"/>
    <p:sldId id="266"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D3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8" d="100"/>
          <a:sy n="118" d="100"/>
        </p:scale>
        <p:origin x="114" y="28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21/11/2022</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21/11/2022</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21/11/2022</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21/11/2022</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21/11/2022</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21/11/2022</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21/11/2022</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21/11/2022</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21/11/2022</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21/11/2022</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21/11/2022</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21/11/2022</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professionals.lincolnshire.gov.uk/homepage/54/graduated-approach-briefing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BS_SEND@lincolnshire.gov.uk"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https://gbr01.safelinks.protection.outlook.com/?url=http%3A%2F%2Fwww.letstalk.lincolnshire.gov.uk%2F&amp;data=05%7C01%7CNicola.Carter%40lincolnshire.gov.uk%7C6e0051f6cbb8453b9c4308dac2fafcf8%7Cb4e05b92f8ce46b59b2499ba5c11e5e9%7C0%7C0%7C638036680489284361%7CUnknown%7CTWFpbGZsb3d8eyJWIjoiMC4wLjAwMDAiLCJQIjoiV2luMzIiLCJBTiI6Ik1haWwiLCJXVCI6Mn0%3D%7C3000%7C%7C%7C&amp;sdata=Lp%2FolQDd4YAhn33wSbOJL3ujxqDnWcL61cwvCwuYYbw%3D&amp;reserved=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gbr01.safelinks.protection.outlook.com/?url=https%3A%2F%2Fwww.lincolnshire.gov.uk%2Fdirectory%2F56%2Fedulincs&amp;data=05%7C01%7CNicola.Carter%40lincolnshire.gov.uk%7C47f76b3ff8374e30b62308dab2893f8e%7Cb4e05b92f8ce46b59b2499ba5c11e5e9%7C0%7C0%7C638018599792127606%7CUnknown%7CTWFpbGZsb3d8eyJWIjoiMC4wLjAwMDAiLCJQIjoiV2luMzIiLCJBTiI6Ik1haWwiLCJXVCI6Mn0%3D%7C3000%7C%7C%7C&amp;sdata=UNsCBwEV18O13Sb9gaAxQgmC0PZM76qGrtleUrtg%2F2Y%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pPr algn="ctr"/>
            <a:r>
              <a:rPr lang="en-GB" dirty="0"/>
              <a:t>Graduated Approach Briefings</a:t>
            </a:r>
            <a:endParaRPr lang="en-GB" dirty="0">
              <a:solidFill>
                <a:schemeClr val="accent3">
                  <a:lumMod val="75000"/>
                </a:schemeClr>
              </a:solidFill>
            </a:endParaRPr>
          </a:p>
        </p:txBody>
      </p:sp>
      <p:sp>
        <p:nvSpPr>
          <p:cNvPr id="8" name="Subtitle 2"/>
          <p:cNvSpPr txBox="1">
            <a:spLocks/>
          </p:cNvSpPr>
          <p:nvPr/>
        </p:nvSpPr>
        <p:spPr>
          <a:xfrm>
            <a:off x="2632842" y="2136227"/>
            <a:ext cx="6400800" cy="1752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400" dirty="0">
                <a:latin typeface="+mj-lt"/>
              </a:rPr>
              <a:t>November 2022</a:t>
            </a:r>
          </a:p>
          <a:p>
            <a:pPr marL="0" indent="0" algn="ctr">
              <a:buNone/>
            </a:pPr>
            <a:r>
              <a:rPr lang="en-GB" sz="4400" dirty="0">
                <a:latin typeface="+mj-lt"/>
              </a:rPr>
              <a:t>Notices </a:t>
            </a:r>
          </a:p>
        </p:txBody>
      </p:sp>
    </p:spTree>
    <p:extLst>
      <p:ext uri="{BB962C8B-B14F-4D97-AF65-F5344CB8AC3E}">
        <p14:creationId xmlns:p14="http://schemas.microsoft.com/office/powerpoint/2010/main" val="368977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3" name="Title 2"/>
          <p:cNvSpPr>
            <a:spLocks noGrp="1"/>
          </p:cNvSpPr>
          <p:nvPr>
            <p:ph type="title"/>
          </p:nvPr>
        </p:nvSpPr>
        <p:spPr>
          <a:xfrm>
            <a:off x="119270" y="65561"/>
            <a:ext cx="10515600" cy="1325563"/>
          </a:xfrm>
        </p:spPr>
        <p:txBody>
          <a:bodyPr/>
          <a:lstStyle/>
          <a:p>
            <a:r>
              <a:rPr lang="en-GB" dirty="0"/>
              <a:t>Welcome</a:t>
            </a:r>
          </a:p>
        </p:txBody>
      </p:sp>
      <p:sp>
        <p:nvSpPr>
          <p:cNvPr id="7" name="Text Placeholder 2">
            <a:extLst>
              <a:ext uri="{FF2B5EF4-FFF2-40B4-BE49-F238E27FC236}">
                <a16:creationId xmlns:a16="http://schemas.microsoft.com/office/drawing/2014/main" id="{AECA62E0-3932-4DCF-8C61-E37AF424C7DE}"/>
              </a:ext>
            </a:extLst>
          </p:cNvPr>
          <p:cNvSpPr txBox="1">
            <a:spLocks/>
          </p:cNvSpPr>
          <p:nvPr/>
        </p:nvSpPr>
        <p:spPr>
          <a:xfrm>
            <a:off x="376099" y="1126528"/>
            <a:ext cx="6334802" cy="4382368"/>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lnSpc>
                <a:spcPct val="100000"/>
              </a:lnSpc>
              <a:spcBef>
                <a:spcPts val="0"/>
              </a:spcBef>
              <a:buClr>
                <a:schemeClr val="accent1"/>
              </a:buClr>
            </a:pPr>
            <a:r>
              <a:rPr lang="en-GB" sz="1200" b="1" dirty="0">
                <a:cs typeface="Arial" panose="020B0604020202020204" pitchFamily="34" charset="0"/>
              </a:rPr>
              <a:t>Welcome</a:t>
            </a:r>
            <a:r>
              <a:rPr lang="en-GB" sz="1200" dirty="0">
                <a:cs typeface="Arial" panose="020B0604020202020204" pitchFamily="34" charset="0"/>
              </a:rPr>
              <a:t> and </a:t>
            </a:r>
            <a:r>
              <a:rPr lang="en-GB" sz="1200" b="1" dirty="0">
                <a:cs typeface="Arial" panose="020B0604020202020204" pitchFamily="34" charset="0"/>
              </a:rPr>
              <a:t>thank you </a:t>
            </a:r>
            <a:r>
              <a:rPr lang="en-GB" sz="1200" dirty="0">
                <a:cs typeface="Arial" panose="020B0604020202020204" pitchFamily="34" charset="0"/>
              </a:rPr>
              <a:t>for joining us for this virtual training session. </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Please sign in through the Chat to register your attendance.</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As usual, to support everyone to maintain connectivity with so many attendees being here:</a:t>
            </a:r>
          </a:p>
          <a:p>
            <a:pPr marL="257175" indent="-257175">
              <a:lnSpc>
                <a:spcPct val="100000"/>
              </a:lnSpc>
              <a:spcBef>
                <a:spcPts val="0"/>
              </a:spcBef>
              <a:buClr>
                <a:schemeClr val="accent1"/>
              </a:buClr>
            </a:pPr>
            <a:endParaRPr lang="en-GB" sz="1200" dirty="0">
              <a:cs typeface="Arial" panose="020B0604020202020204" pitchFamily="34" charset="0"/>
            </a:endParaRPr>
          </a:p>
          <a:p>
            <a:pPr marL="528525" lvl="1" indent="-257175">
              <a:lnSpc>
                <a:spcPct val="100000"/>
              </a:lnSpc>
              <a:spcBef>
                <a:spcPts val="0"/>
              </a:spcBef>
            </a:pPr>
            <a:r>
              <a:rPr lang="en-GB" sz="1200" dirty="0">
                <a:cs typeface="Arial" panose="020B0604020202020204" pitchFamily="34" charset="0"/>
              </a:rPr>
              <a:t>Please </a:t>
            </a:r>
            <a:r>
              <a:rPr lang="en-GB" sz="1200" b="1" dirty="0">
                <a:cs typeface="Arial" panose="020B0604020202020204" pitchFamily="34" charset="0"/>
              </a:rPr>
              <a:t>Mute</a:t>
            </a:r>
            <a:r>
              <a:rPr lang="en-GB" sz="1200" dirty="0">
                <a:cs typeface="Arial" panose="020B0604020202020204" pitchFamily="34" charset="0"/>
              </a:rPr>
              <a:t> your microphone and turn off your video when not speaking – we have a large number of participants present today and this may mean that we experience feedback or slowing of the network connection if everybody has their microphone and video on. However, we would like to see you if you ask a question, please, so feel free to switch on both your microphone and video in these instances.</a:t>
            </a:r>
          </a:p>
          <a:p>
            <a:pPr marL="528525" lvl="1" indent="-257175">
              <a:lnSpc>
                <a:spcPct val="100000"/>
              </a:lnSpc>
              <a:spcBef>
                <a:spcPts val="0"/>
              </a:spcBef>
            </a:pPr>
            <a:r>
              <a:rPr lang="en-GB" sz="1200" dirty="0">
                <a:cs typeface="Arial" panose="020B0604020202020204" pitchFamily="34" charset="0"/>
              </a:rPr>
              <a:t>Please note that this meeting, or sections of it, will be being recorded</a:t>
            </a:r>
            <a:r>
              <a:rPr lang="en-GB" sz="1200" dirty="0">
                <a:effectLst/>
                <a:ea typeface="Calibri" panose="020F0502020204030204" pitchFamily="34" charset="0"/>
                <a:cs typeface="Arial" panose="020B0604020202020204" pitchFamily="34" charset="0"/>
              </a:rPr>
              <a:t> for use on the council’s professionals’ website. If you do not wish to be recorded, you should leave the meeting and watch it back later. </a:t>
            </a:r>
          </a:p>
          <a:p>
            <a:pPr marL="528525" lvl="1" indent="-257175">
              <a:lnSpc>
                <a:spcPct val="100000"/>
              </a:lnSpc>
              <a:spcBef>
                <a:spcPts val="0"/>
              </a:spcBef>
            </a:pPr>
            <a:r>
              <a:rPr lang="en-GB" sz="1200" dirty="0">
                <a:cs typeface="Arial" panose="020B0604020202020204" pitchFamily="34" charset="0"/>
              </a:rPr>
              <a:t>If you would like to ask questions, please use the </a:t>
            </a:r>
            <a:r>
              <a:rPr lang="en-GB" sz="1200" b="1" dirty="0">
                <a:cs typeface="Arial" panose="020B0604020202020204" pitchFamily="34" charset="0"/>
              </a:rPr>
              <a:t>raise your hand </a:t>
            </a:r>
            <a:r>
              <a:rPr lang="en-GB" sz="1200" dirty="0">
                <a:cs typeface="Arial" panose="020B0604020202020204" pitchFamily="34" charset="0"/>
              </a:rPr>
              <a:t>facility</a:t>
            </a:r>
            <a:r>
              <a:rPr lang="en-GB" sz="1200" b="1" dirty="0">
                <a:cs typeface="Arial" panose="020B0604020202020204" pitchFamily="34" charset="0"/>
              </a:rPr>
              <a:t> </a:t>
            </a:r>
            <a:r>
              <a:rPr lang="en-GB" sz="1200" dirty="0">
                <a:cs typeface="Arial" panose="020B0604020202020204" pitchFamily="34" charset="0"/>
              </a:rPr>
              <a:t>or use the </a:t>
            </a:r>
            <a:r>
              <a:rPr lang="en-GB" sz="1200" b="1" dirty="0">
                <a:cs typeface="Arial" panose="020B0604020202020204" pitchFamily="34" charset="0"/>
              </a:rPr>
              <a:t>chat</a:t>
            </a:r>
            <a:r>
              <a:rPr lang="en-GB" sz="1200" dirty="0">
                <a:cs typeface="Arial" panose="020B0604020202020204" pitchFamily="34" charset="0"/>
              </a:rPr>
              <a:t> function in Teams</a:t>
            </a:r>
          </a:p>
          <a:p>
            <a:pPr marL="528525" lvl="1" indent="-257175">
              <a:lnSpc>
                <a:spcPct val="100000"/>
              </a:lnSpc>
              <a:spcBef>
                <a:spcPts val="0"/>
              </a:spcBef>
            </a:pPr>
            <a:r>
              <a:rPr lang="en-GB" sz="1200" dirty="0">
                <a:cs typeface="Arial" panose="020B0604020202020204" pitchFamily="34" charset="0"/>
              </a:rPr>
              <a:t>Please keep discussion in the ‘chat’ relevant – the person presenting may not be able to see your comments but we will have someone monitoring it in order to make sure all questions are answered.</a:t>
            </a: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525"/>
          <a:stretch/>
        </p:blipFill>
        <p:spPr bwMode="auto">
          <a:xfrm>
            <a:off x="7091442" y="2361194"/>
            <a:ext cx="1970400" cy="88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9325" b="10074"/>
          <a:stretch/>
        </p:blipFill>
        <p:spPr bwMode="auto">
          <a:xfrm>
            <a:off x="7091442" y="3692734"/>
            <a:ext cx="1970400" cy="93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68682302-6B34-4B35-B4CB-B983EBDDEAE7}"/>
              </a:ext>
            </a:extLst>
          </p:cNvPr>
          <p:cNvSpPr txBox="1"/>
          <p:nvPr/>
        </p:nvSpPr>
        <p:spPr>
          <a:xfrm>
            <a:off x="6432508" y="231146"/>
            <a:ext cx="5552102" cy="1384995"/>
          </a:xfrm>
          <a:prstGeom prst="rect">
            <a:avLst/>
          </a:prstGeom>
          <a:solidFill>
            <a:srgbClr val="B6D34D"/>
          </a:solidFill>
        </p:spPr>
        <p:txBody>
          <a:bodyPr wrap="square" rtlCol="0">
            <a:spAutoFit/>
          </a:bodyPr>
          <a:lstStyle/>
          <a:p>
            <a:r>
              <a:rPr lang="en-GB" sz="1200" dirty="0"/>
              <a:t>To locate information about the Graduated Approach Briefings on the Local Offer, go to: </a:t>
            </a:r>
            <a:r>
              <a:rPr lang="en-GB" sz="1200" dirty="0">
                <a:hlinkClick r:id="rId5"/>
              </a:rPr>
              <a:t>https://professionals.lincolnshire.gov.uk/homepage/54/graduated-approach-briefings</a:t>
            </a:r>
            <a:endParaRPr lang="en-GB" sz="1200" dirty="0"/>
          </a:p>
          <a:p>
            <a:r>
              <a:rPr lang="en-GB" sz="1200" dirty="0"/>
              <a:t>Or on the Home Page, click on: Support with Education</a:t>
            </a:r>
          </a:p>
          <a:p>
            <a:endParaRPr lang="en-GB" sz="1200" dirty="0"/>
          </a:p>
          <a:p>
            <a:endParaRPr lang="en-GB" sz="1200" dirty="0"/>
          </a:p>
          <a:p>
            <a:r>
              <a:rPr lang="en-GB" sz="1200" dirty="0"/>
              <a:t>Then scroll down to: Graduated Approach Briefings</a:t>
            </a:r>
          </a:p>
        </p:txBody>
      </p:sp>
      <p:pic>
        <p:nvPicPr>
          <p:cNvPr id="8" name="Picture 7">
            <a:extLst>
              <a:ext uri="{FF2B5EF4-FFF2-40B4-BE49-F238E27FC236}">
                <a16:creationId xmlns:a16="http://schemas.microsoft.com/office/drawing/2014/main" id="{A3A500C6-F33E-419C-BC99-B2707924A186}"/>
              </a:ext>
            </a:extLst>
          </p:cNvPr>
          <p:cNvPicPr>
            <a:picLocks noChangeAspect="1"/>
          </p:cNvPicPr>
          <p:nvPr/>
        </p:nvPicPr>
        <p:blipFill>
          <a:blip r:embed="rId6"/>
          <a:stretch>
            <a:fillRect/>
          </a:stretch>
        </p:blipFill>
        <p:spPr>
          <a:xfrm>
            <a:off x="9941447" y="766909"/>
            <a:ext cx="1900503" cy="719238"/>
          </a:xfrm>
          <a:prstGeom prst="rect">
            <a:avLst/>
          </a:prstGeom>
        </p:spPr>
      </p:pic>
    </p:spTree>
    <p:extLst>
      <p:ext uri="{BB962C8B-B14F-4D97-AF65-F5344CB8AC3E}">
        <p14:creationId xmlns:p14="http://schemas.microsoft.com/office/powerpoint/2010/main" val="77436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r>
              <a:rPr lang="en-GB" dirty="0"/>
              <a:t>Remember to book your places for each briefing throughout the year on the Local Offer</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642543" y="2232012"/>
            <a:ext cx="10580915" cy="461665"/>
          </a:xfrm>
          <a:prstGeom prst="rect">
            <a:avLst/>
          </a:prstGeom>
          <a:noFill/>
        </p:spPr>
        <p:txBody>
          <a:bodyPr wrap="square" rtlCol="0">
            <a:spAutoFit/>
          </a:bodyPr>
          <a:lstStyle/>
          <a:p>
            <a:r>
              <a:rPr lang="en-US" sz="2400" dirty="0">
                <a:hlinkClick r:id="rId3"/>
              </a:rPr>
              <a:t>Graduated approach briefings – Professional resources (lincolnshire.gov.uk)</a:t>
            </a:r>
            <a:endParaRPr lang="en-GB" sz="2400" dirty="0"/>
          </a:p>
        </p:txBody>
      </p:sp>
      <p:pic>
        <p:nvPicPr>
          <p:cNvPr id="7" name="Picture 6">
            <a:extLst>
              <a:ext uri="{FF2B5EF4-FFF2-40B4-BE49-F238E27FC236}">
                <a16:creationId xmlns:a16="http://schemas.microsoft.com/office/drawing/2014/main" id="{F1904B74-B01F-BDB8-FFFF-E62198BD0925}"/>
              </a:ext>
            </a:extLst>
          </p:cNvPr>
          <p:cNvPicPr>
            <a:picLocks noChangeAspect="1"/>
          </p:cNvPicPr>
          <p:nvPr/>
        </p:nvPicPr>
        <p:blipFill>
          <a:blip r:embed="rId4"/>
          <a:stretch>
            <a:fillRect/>
          </a:stretch>
        </p:blipFill>
        <p:spPr>
          <a:xfrm>
            <a:off x="374254" y="2912434"/>
            <a:ext cx="5997971" cy="2260382"/>
          </a:xfrm>
          <a:prstGeom prst="rect">
            <a:avLst/>
          </a:prstGeom>
        </p:spPr>
      </p:pic>
    </p:spTree>
    <p:extLst>
      <p:ext uri="{BB962C8B-B14F-4D97-AF65-F5344CB8AC3E}">
        <p14:creationId xmlns:p14="http://schemas.microsoft.com/office/powerpoint/2010/main" val="387108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299701"/>
            <a:ext cx="11117494" cy="1325563"/>
          </a:xfrm>
        </p:spPr>
        <p:txBody>
          <a:bodyPr>
            <a:normAutofit/>
          </a:bodyPr>
          <a:lstStyle/>
          <a:p>
            <a:r>
              <a:rPr lang="en-GB" dirty="0"/>
              <a:t>Book one briefing for each term</a:t>
            </a:r>
            <a:endParaRPr lang="en-GB" dirty="0">
              <a:solidFill>
                <a:schemeClr val="accent3">
                  <a:lumMod val="75000"/>
                </a:schemeClr>
              </a:solidFill>
            </a:endParaRPr>
          </a:p>
        </p:txBody>
      </p:sp>
      <p:sp>
        <p:nvSpPr>
          <p:cNvPr id="8" name="TextBox 7">
            <a:extLst>
              <a:ext uri="{FF2B5EF4-FFF2-40B4-BE49-F238E27FC236}">
                <a16:creationId xmlns:a16="http://schemas.microsoft.com/office/drawing/2014/main" id="{54182732-14E5-4D0E-A6EA-7C169D710066}"/>
              </a:ext>
            </a:extLst>
          </p:cNvPr>
          <p:cNvSpPr txBox="1"/>
          <p:nvPr/>
        </p:nvSpPr>
        <p:spPr>
          <a:xfrm>
            <a:off x="7343775" y="2000250"/>
            <a:ext cx="4147973" cy="1477328"/>
          </a:xfrm>
          <a:prstGeom prst="rect">
            <a:avLst/>
          </a:prstGeom>
          <a:noFill/>
        </p:spPr>
        <p:txBody>
          <a:bodyPr wrap="square" rtlCol="0">
            <a:spAutoFit/>
          </a:bodyPr>
          <a:lstStyle/>
          <a:p>
            <a:r>
              <a:rPr lang="en-US" dirty="0"/>
              <a:t>When you select a term, the options for each for the two available sessions for that term become visible.  The content is the same at each – just choose the most convenient.</a:t>
            </a:r>
            <a:endParaRPr lang="en-GB" dirty="0"/>
          </a:p>
        </p:txBody>
      </p:sp>
      <p:pic>
        <p:nvPicPr>
          <p:cNvPr id="5" name="Picture 4">
            <a:extLst>
              <a:ext uri="{FF2B5EF4-FFF2-40B4-BE49-F238E27FC236}">
                <a16:creationId xmlns:a16="http://schemas.microsoft.com/office/drawing/2014/main" id="{EFD6E144-9C2A-A705-DB44-629ECD44C032}"/>
              </a:ext>
            </a:extLst>
          </p:cNvPr>
          <p:cNvPicPr>
            <a:picLocks noChangeAspect="1"/>
          </p:cNvPicPr>
          <p:nvPr/>
        </p:nvPicPr>
        <p:blipFill>
          <a:blip r:embed="rId3"/>
          <a:stretch>
            <a:fillRect/>
          </a:stretch>
        </p:blipFill>
        <p:spPr>
          <a:xfrm>
            <a:off x="204357" y="1399917"/>
            <a:ext cx="5906324" cy="3696216"/>
          </a:xfrm>
          <a:prstGeom prst="rect">
            <a:avLst/>
          </a:prstGeom>
        </p:spPr>
      </p:pic>
    </p:spTree>
    <p:extLst>
      <p:ext uri="{BB962C8B-B14F-4D97-AF65-F5344CB8AC3E}">
        <p14:creationId xmlns:p14="http://schemas.microsoft.com/office/powerpoint/2010/main" val="141887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299701"/>
            <a:ext cx="11117494" cy="1325563"/>
          </a:xfrm>
        </p:spPr>
        <p:txBody>
          <a:bodyPr>
            <a:normAutofit/>
          </a:bodyPr>
          <a:lstStyle/>
          <a:p>
            <a:r>
              <a:rPr lang="en-GB" dirty="0"/>
              <a:t>Booking link arrives about an hour after booking</a:t>
            </a:r>
            <a:endParaRPr lang="en-GB" dirty="0">
              <a:solidFill>
                <a:schemeClr val="accent3">
                  <a:lumMod val="75000"/>
                </a:schemeClr>
              </a:solidFill>
            </a:endParaRPr>
          </a:p>
        </p:txBody>
      </p:sp>
      <p:sp>
        <p:nvSpPr>
          <p:cNvPr id="8" name="TextBox 7">
            <a:extLst>
              <a:ext uri="{FF2B5EF4-FFF2-40B4-BE49-F238E27FC236}">
                <a16:creationId xmlns:a16="http://schemas.microsoft.com/office/drawing/2014/main" id="{54182732-14E5-4D0E-A6EA-7C169D710066}"/>
              </a:ext>
            </a:extLst>
          </p:cNvPr>
          <p:cNvSpPr txBox="1"/>
          <p:nvPr/>
        </p:nvSpPr>
        <p:spPr>
          <a:xfrm>
            <a:off x="7343775" y="1694465"/>
            <a:ext cx="4147973" cy="2862322"/>
          </a:xfrm>
          <a:prstGeom prst="rect">
            <a:avLst/>
          </a:prstGeom>
          <a:noFill/>
        </p:spPr>
        <p:txBody>
          <a:bodyPr wrap="square" rtlCol="0">
            <a:spAutoFit/>
          </a:bodyPr>
          <a:lstStyle/>
          <a:p>
            <a:r>
              <a:rPr lang="en-US" dirty="0"/>
              <a:t>Please save the email straight away in your Graduated Approach Briefings folder!  However, if you don’t do this, there should be a reminder email a week before and, failing that, search your in-box for ‘Graduated approach briefing booking’ or ‘Lincolnshire County Council’.  </a:t>
            </a:r>
            <a:r>
              <a:rPr lang="en-US" dirty="0">
                <a:highlight>
                  <a:srgbClr val="FFFF00"/>
                </a:highlight>
              </a:rPr>
              <a:t>If you have any questions or concerns, please contact </a:t>
            </a:r>
            <a:r>
              <a:rPr lang="en-US" dirty="0">
                <a:highlight>
                  <a:srgbClr val="FFFF00"/>
                </a:highlight>
                <a:hlinkClick r:id="rId3"/>
              </a:rPr>
              <a:t>BS_SEND@lincolnshire.gov.uk</a:t>
            </a:r>
            <a:r>
              <a:rPr lang="en-US" dirty="0">
                <a:highlight>
                  <a:srgbClr val="FFFF00"/>
                </a:highlight>
              </a:rPr>
              <a:t>  and they will be able to help.</a:t>
            </a:r>
            <a:endParaRPr lang="en-GB" dirty="0">
              <a:highlight>
                <a:srgbClr val="FFFF00"/>
              </a:highlight>
            </a:endParaRPr>
          </a:p>
        </p:txBody>
      </p:sp>
      <p:pic>
        <p:nvPicPr>
          <p:cNvPr id="6" name="Picture 5">
            <a:extLst>
              <a:ext uri="{FF2B5EF4-FFF2-40B4-BE49-F238E27FC236}">
                <a16:creationId xmlns:a16="http://schemas.microsoft.com/office/drawing/2014/main" id="{6916B150-88F7-E46E-FF95-0A8D64E3658D}"/>
              </a:ext>
            </a:extLst>
          </p:cNvPr>
          <p:cNvPicPr>
            <a:picLocks noChangeAspect="1"/>
          </p:cNvPicPr>
          <p:nvPr/>
        </p:nvPicPr>
        <p:blipFill>
          <a:blip r:embed="rId4"/>
          <a:stretch>
            <a:fillRect/>
          </a:stretch>
        </p:blipFill>
        <p:spPr>
          <a:xfrm>
            <a:off x="374254" y="1289580"/>
            <a:ext cx="6078561" cy="3672093"/>
          </a:xfrm>
          <a:prstGeom prst="rect">
            <a:avLst/>
          </a:prstGeom>
        </p:spPr>
      </p:pic>
    </p:spTree>
    <p:extLst>
      <p:ext uri="{BB962C8B-B14F-4D97-AF65-F5344CB8AC3E}">
        <p14:creationId xmlns:p14="http://schemas.microsoft.com/office/powerpoint/2010/main" val="2108444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Presentations and Videos will be available from 6th December</a:t>
            </a:r>
          </a:p>
        </p:txBody>
      </p:sp>
      <p:sp>
        <p:nvSpPr>
          <p:cNvPr id="3" name="TextBox 2">
            <a:extLst>
              <a:ext uri="{FF2B5EF4-FFF2-40B4-BE49-F238E27FC236}">
                <a16:creationId xmlns:a16="http://schemas.microsoft.com/office/drawing/2014/main" id="{D2D56A3B-EFE4-481C-96C8-8ADBB3124AFC}"/>
              </a:ext>
            </a:extLst>
          </p:cNvPr>
          <p:cNvSpPr txBox="1"/>
          <p:nvPr/>
        </p:nvSpPr>
        <p:spPr>
          <a:xfrm>
            <a:off x="233050" y="2004050"/>
            <a:ext cx="7235899" cy="2677656"/>
          </a:xfrm>
          <a:prstGeom prst="rect">
            <a:avLst/>
          </a:prstGeom>
          <a:noFill/>
        </p:spPr>
        <p:txBody>
          <a:bodyPr wrap="square" rtlCol="0">
            <a:spAutoFit/>
          </a:bodyPr>
          <a:lstStyle/>
          <a:p>
            <a:pPr marL="285750"/>
            <a:r>
              <a:rPr lang="en-GB" sz="2400" dirty="0">
                <a:latin typeface="Calibri" panose="020F0502020204030204" pitchFamily="34" charset="0"/>
              </a:rPr>
              <a:t>Remember to visit the Graduated </a:t>
            </a:r>
            <a:r>
              <a:rPr lang="en-GB" sz="2400">
                <a:latin typeface="Calibri" panose="020F0502020204030204" pitchFamily="34" charset="0"/>
              </a:rPr>
              <a:t>Approach Briefings page </a:t>
            </a:r>
            <a:r>
              <a:rPr lang="en-GB" sz="2400" dirty="0">
                <a:latin typeface="Calibri" panose="020F0502020204030204" pitchFamily="34" charset="0"/>
              </a:rPr>
              <a:t>on the Local Offer so that you can view the presentations and videos for this round of briefings and any from the previous academic year.</a:t>
            </a:r>
          </a:p>
          <a:p>
            <a:pPr marL="285750"/>
            <a:endParaRPr lang="en-GB" sz="2400" dirty="0">
              <a:latin typeface="Calibri" panose="020F0502020204030204" pitchFamily="34" charset="0"/>
            </a:endParaRPr>
          </a:p>
          <a:p>
            <a:pPr marL="285750"/>
            <a:r>
              <a:rPr lang="en-US" sz="2400" dirty="0">
                <a:hlinkClick r:id="rId3"/>
              </a:rPr>
              <a:t>Graduated approach briefings – Professional resources (lincolnshire.gov.uk)</a:t>
            </a:r>
            <a:endParaRPr lang="en-GB" sz="2400" dirty="0">
              <a:latin typeface="Calibri" panose="020F0502020204030204" pitchFamily="34" charset="0"/>
            </a:endParaRPr>
          </a:p>
        </p:txBody>
      </p:sp>
      <p:pic>
        <p:nvPicPr>
          <p:cNvPr id="1026" name="Picture 2" descr="directory">
            <a:extLst>
              <a:ext uri="{FF2B5EF4-FFF2-40B4-BE49-F238E27FC236}">
                <a16:creationId xmlns:a16="http://schemas.microsoft.com/office/drawing/2014/main" id="{28BCA206-1B9D-4EFB-8CF4-D6DDAD6A65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0156" y="2004050"/>
            <a:ext cx="3810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766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Mental Health review</a:t>
            </a:r>
          </a:p>
        </p:txBody>
      </p:sp>
      <p:sp>
        <p:nvSpPr>
          <p:cNvPr id="3" name="TextBox 2">
            <a:extLst>
              <a:ext uri="{FF2B5EF4-FFF2-40B4-BE49-F238E27FC236}">
                <a16:creationId xmlns:a16="http://schemas.microsoft.com/office/drawing/2014/main" id="{D2D56A3B-EFE4-481C-96C8-8ADBB3124AFC}"/>
              </a:ext>
            </a:extLst>
          </p:cNvPr>
          <p:cNvSpPr txBox="1"/>
          <p:nvPr/>
        </p:nvSpPr>
        <p:spPr>
          <a:xfrm>
            <a:off x="289694" y="1606736"/>
            <a:ext cx="11528052" cy="3972882"/>
          </a:xfrm>
          <a:prstGeom prst="rect">
            <a:avLst/>
          </a:prstGeom>
          <a:noFill/>
        </p:spPr>
        <p:txBody>
          <a:bodyPr wrap="square" rtlCol="0">
            <a:spAutoFit/>
          </a:bodyPr>
          <a:lstStyle/>
          <a:p>
            <a:pPr>
              <a:spcAft>
                <a:spcPts val="1350"/>
              </a:spcAft>
            </a:pPr>
            <a:r>
              <a:rPr lang="en-GB" sz="1800" dirty="0">
                <a:solidFill>
                  <a:srgbClr val="44546A"/>
                </a:solidFill>
                <a:effectLst/>
                <a:latin typeface="Arial" panose="020B0604020202020204" pitchFamily="34" charset="0"/>
                <a:ea typeface="Calibri" panose="020F0502020204030204" pitchFamily="34" charset="0"/>
              </a:rPr>
              <a:t>Lincolnshire County Council and Lincolnshire Partnership NHS Foundation Trust (LPFT) are reviewing the services available locally and have launched a survey inviting children and young people, parents, carers and professionals to share their thoughts.</a:t>
            </a:r>
            <a:endParaRPr lang="en-GB" sz="1800" dirty="0">
              <a:effectLst/>
              <a:latin typeface="Calibri" panose="020F0502020204030204" pitchFamily="34" charset="0"/>
              <a:ea typeface="Calibri" panose="020F0502020204030204" pitchFamily="34" charset="0"/>
            </a:endParaRPr>
          </a:p>
          <a:p>
            <a:pPr algn="l">
              <a:spcAft>
                <a:spcPts val="1350"/>
              </a:spcAft>
            </a:pPr>
            <a:r>
              <a:rPr lang="en-GB" sz="1800" dirty="0">
                <a:solidFill>
                  <a:srgbClr val="44546A"/>
                </a:solidFill>
                <a:effectLst/>
                <a:latin typeface="Arial" panose="020B0604020202020204" pitchFamily="34" charset="0"/>
                <a:ea typeface="Calibri" panose="020F0502020204030204" pitchFamily="34" charset="0"/>
              </a:rPr>
              <a:t>The feedback will be used to transform and improve services, helping children and young people to live independent, safe, healthy and fulfilling lives.</a:t>
            </a:r>
            <a:endParaRPr lang="en-GB" sz="1800" dirty="0">
              <a:effectLst/>
              <a:latin typeface="Calibri" panose="020F0502020204030204" pitchFamily="34" charset="0"/>
              <a:ea typeface="Calibri" panose="020F0502020204030204" pitchFamily="34" charset="0"/>
            </a:endParaRPr>
          </a:p>
          <a:p>
            <a:pPr>
              <a:spcAft>
                <a:spcPts val="1350"/>
              </a:spcAft>
            </a:pPr>
            <a:r>
              <a:rPr lang="en-GB" sz="1800" dirty="0">
                <a:solidFill>
                  <a:srgbClr val="44546A"/>
                </a:solidFill>
                <a:effectLst/>
                <a:latin typeface="Arial" panose="020B0604020202020204" pitchFamily="34" charset="0"/>
                <a:ea typeface="Calibri" panose="020F0502020204030204" pitchFamily="34" charset="0"/>
              </a:rPr>
              <a:t>The survey can be found at </a:t>
            </a:r>
            <a:r>
              <a:rPr lang="en-GB" sz="1800" b="1" u="sng" dirty="0">
                <a:solidFill>
                  <a:srgbClr val="44546A"/>
                </a:solidFill>
                <a:effectLst/>
                <a:latin typeface="Arial" panose="020B0604020202020204" pitchFamily="34" charset="0"/>
                <a:ea typeface="Calibri" panose="020F0502020204030204" pitchFamily="34" charset="0"/>
                <a:hlinkClick r:id="rId3"/>
              </a:rPr>
              <a:t>www.letstalk.lincolnshire.gov.uk</a:t>
            </a:r>
            <a:r>
              <a:rPr lang="en-GB" sz="1800" dirty="0">
                <a:solidFill>
                  <a:srgbClr val="44546A"/>
                </a:solidFill>
                <a:effectLst/>
                <a:latin typeface="Arial" panose="020B0604020202020204" pitchFamily="34" charset="0"/>
                <a:ea typeface="Calibri" panose="020F0502020204030204" pitchFamily="34" charset="0"/>
              </a:rPr>
              <a:t> and runs to Sunday 18 December.</a:t>
            </a:r>
            <a:endParaRPr lang="en-GB" sz="1800" dirty="0">
              <a:effectLst/>
              <a:latin typeface="Calibri" panose="020F0502020204030204" pitchFamily="34" charset="0"/>
              <a:ea typeface="Calibri" panose="020F0502020204030204" pitchFamily="34" charset="0"/>
            </a:endParaRPr>
          </a:p>
          <a:p>
            <a:pPr algn="l">
              <a:spcAft>
                <a:spcPts val="1350"/>
              </a:spcAft>
            </a:pPr>
            <a:r>
              <a:rPr lang="en-GB" sz="1800" dirty="0">
                <a:solidFill>
                  <a:srgbClr val="44546A"/>
                </a:solidFill>
                <a:effectLst/>
                <a:latin typeface="Arial" panose="020B0604020202020204" pitchFamily="34" charset="0"/>
                <a:ea typeface="Calibri" panose="020F0502020204030204" pitchFamily="34" charset="0"/>
              </a:rPr>
              <a:t>There are three versions of the survey, one for each of the following groups:</a:t>
            </a:r>
            <a:endParaRPr lang="en-GB" sz="1800" dirty="0">
              <a:effectLst/>
              <a:latin typeface="Calibri" panose="020F0502020204030204" pitchFamily="34" charset="0"/>
              <a:ea typeface="Calibri" panose="020F0502020204030204" pitchFamily="34" charset="0"/>
            </a:endParaRPr>
          </a:p>
          <a:p>
            <a:pPr marL="342900" lvl="0" indent="-342900" algn="l">
              <a:spcAft>
                <a:spcPts val="300"/>
              </a:spcAft>
              <a:buSzPts val="1000"/>
              <a:buFont typeface="Symbol" panose="05050102010706020507" pitchFamily="18" charset="2"/>
              <a:buChar char=""/>
              <a:tabLst>
                <a:tab pos="457200" algn="l"/>
              </a:tabLst>
            </a:pPr>
            <a:r>
              <a:rPr lang="en-GB" sz="1800" dirty="0">
                <a:solidFill>
                  <a:srgbClr val="44546A"/>
                </a:solidFill>
                <a:effectLst/>
                <a:latin typeface="Arial" panose="020B0604020202020204" pitchFamily="34" charset="0"/>
                <a:ea typeface="Times New Roman" panose="02020603050405020304" pitchFamily="18" charset="0"/>
              </a:rPr>
              <a:t>children and young people</a:t>
            </a:r>
            <a:endParaRPr lang="en-GB" sz="1800" dirty="0">
              <a:solidFill>
                <a:srgbClr val="44546A"/>
              </a:solidFill>
              <a:effectLst/>
              <a:latin typeface="Calibri" panose="020F0502020204030204" pitchFamily="34" charset="0"/>
              <a:ea typeface="Calibri" panose="020F0502020204030204" pitchFamily="34" charset="0"/>
            </a:endParaRPr>
          </a:p>
          <a:p>
            <a:pPr marL="342900" lvl="0" indent="-342900" algn="l">
              <a:spcAft>
                <a:spcPts val="300"/>
              </a:spcAft>
              <a:buSzPts val="1000"/>
              <a:buFont typeface="Symbol" panose="05050102010706020507" pitchFamily="18" charset="2"/>
              <a:buChar char=""/>
              <a:tabLst>
                <a:tab pos="457200" algn="l"/>
              </a:tabLst>
            </a:pPr>
            <a:r>
              <a:rPr lang="en-GB" sz="1800" dirty="0">
                <a:solidFill>
                  <a:srgbClr val="44546A"/>
                </a:solidFill>
                <a:effectLst/>
                <a:latin typeface="Arial" panose="020B0604020202020204" pitchFamily="34" charset="0"/>
                <a:ea typeface="Times New Roman" panose="02020603050405020304" pitchFamily="18" charset="0"/>
              </a:rPr>
              <a:t>parents and carers</a:t>
            </a:r>
            <a:endParaRPr lang="en-GB" sz="1800" dirty="0">
              <a:solidFill>
                <a:srgbClr val="44546A"/>
              </a:solidFill>
              <a:effectLst/>
              <a:latin typeface="Calibri" panose="020F0502020204030204" pitchFamily="34" charset="0"/>
              <a:ea typeface="Calibri" panose="020F0502020204030204" pitchFamily="34" charset="0"/>
            </a:endParaRPr>
          </a:p>
          <a:p>
            <a:pPr marL="342900" lvl="0" indent="-342900" algn="l">
              <a:spcAft>
                <a:spcPts val="300"/>
              </a:spcAft>
              <a:buSzPts val="1000"/>
              <a:buFont typeface="Symbol" panose="05050102010706020507" pitchFamily="18" charset="2"/>
              <a:buChar char=""/>
              <a:tabLst>
                <a:tab pos="457200" algn="l"/>
              </a:tabLst>
            </a:pPr>
            <a:r>
              <a:rPr lang="en-GB" sz="1800" dirty="0">
                <a:solidFill>
                  <a:srgbClr val="44546A"/>
                </a:solidFill>
                <a:effectLst/>
                <a:latin typeface="Arial" panose="020B0604020202020204" pitchFamily="34" charset="0"/>
                <a:ea typeface="Times New Roman" panose="02020603050405020304" pitchFamily="18" charset="0"/>
              </a:rPr>
              <a:t>professionals working with children that live in Lincolnshire</a:t>
            </a:r>
            <a:endParaRPr lang="en-GB" sz="1800" dirty="0">
              <a:solidFill>
                <a:srgbClr val="44546A"/>
              </a:solidFill>
              <a:effectLst/>
              <a:latin typeface="Calibri" panose="020F0502020204030204" pitchFamily="34" charset="0"/>
              <a:ea typeface="Calibri" panose="020F0502020204030204" pitchFamily="34" charset="0"/>
            </a:endParaRPr>
          </a:p>
          <a:p>
            <a:r>
              <a:rPr lang="en-GB" sz="1800" dirty="0">
                <a:solidFill>
                  <a:srgbClr val="44546A"/>
                </a:solidFill>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255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FEA6FC-BAF1-58F3-4C87-C22F382730D6}"/>
              </a:ext>
            </a:extLst>
          </p:cNvPr>
          <p:cNvPicPr>
            <a:picLocks noChangeAspect="1"/>
          </p:cNvPicPr>
          <p:nvPr/>
        </p:nvPicPr>
        <p:blipFill>
          <a:blip r:embed="rId2"/>
          <a:stretch>
            <a:fillRect/>
          </a:stretch>
        </p:blipFill>
        <p:spPr>
          <a:xfrm>
            <a:off x="289694" y="993310"/>
            <a:ext cx="5478677" cy="5067776"/>
          </a:xfrm>
          <a:prstGeom prst="rect">
            <a:avLst/>
          </a:prstGeom>
        </p:spPr>
      </p:pic>
      <p:pic>
        <p:nvPicPr>
          <p:cNvPr id="4" name="Picture 3"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Edulincs Offers</a:t>
            </a:r>
            <a:br>
              <a:rPr lang="en-GB" dirty="0"/>
            </a:br>
            <a:endParaRPr lang="en-GB" dirty="0"/>
          </a:p>
        </p:txBody>
      </p:sp>
      <p:sp>
        <p:nvSpPr>
          <p:cNvPr id="8" name="TextBox 7">
            <a:extLst>
              <a:ext uri="{FF2B5EF4-FFF2-40B4-BE49-F238E27FC236}">
                <a16:creationId xmlns:a16="http://schemas.microsoft.com/office/drawing/2014/main" id="{8BEE3FA8-9428-6B2A-19F7-03770943337B}"/>
              </a:ext>
            </a:extLst>
          </p:cNvPr>
          <p:cNvSpPr txBox="1"/>
          <p:nvPr/>
        </p:nvSpPr>
        <p:spPr>
          <a:xfrm>
            <a:off x="6926782" y="1310910"/>
            <a:ext cx="4159305" cy="1569660"/>
          </a:xfrm>
          <a:prstGeom prst="rect">
            <a:avLst/>
          </a:prstGeom>
          <a:noFill/>
        </p:spPr>
        <p:txBody>
          <a:bodyPr wrap="square">
            <a:spAutoFit/>
          </a:bodyPr>
          <a:lstStyle/>
          <a:p>
            <a:r>
              <a:rPr lang="en-GB" sz="4800" u="sng" dirty="0">
                <a:solidFill>
                  <a:srgbClr val="0563C1"/>
                </a:solidFill>
                <a:effectLst/>
                <a:latin typeface="Calibri" panose="020F0502020204030204" pitchFamily="34" charset="0"/>
                <a:ea typeface="Calibri" panose="020F0502020204030204" pitchFamily="34" charset="0"/>
                <a:hlinkClick r:id="rId4"/>
              </a:rPr>
              <a:t>EduLincs Homepage</a:t>
            </a:r>
            <a:r>
              <a:rPr lang="en-GB" sz="4800" dirty="0">
                <a:effectLst/>
                <a:latin typeface="Calibri" panose="020F0502020204030204" pitchFamily="34" charset="0"/>
                <a:ea typeface="Calibri" panose="020F0502020204030204" pitchFamily="34" charset="0"/>
              </a:rPr>
              <a:t> </a:t>
            </a:r>
            <a:endParaRPr lang="en-GB" sz="4800" dirty="0"/>
          </a:p>
        </p:txBody>
      </p:sp>
    </p:spTree>
    <p:extLst>
      <p:ext uri="{BB962C8B-B14F-4D97-AF65-F5344CB8AC3E}">
        <p14:creationId xmlns:p14="http://schemas.microsoft.com/office/powerpoint/2010/main" val="2059294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TotalTime>
  <Words>617</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Symbol</vt:lpstr>
      <vt:lpstr>Office Theme</vt:lpstr>
      <vt:lpstr>Graduated Approach Briefings</vt:lpstr>
      <vt:lpstr>Welcome</vt:lpstr>
      <vt:lpstr>Remember to book your places for each briefing throughout the year on the Local Offer</vt:lpstr>
      <vt:lpstr>Book one briefing for each term</vt:lpstr>
      <vt:lpstr>Booking link arrives about an hour after booking</vt:lpstr>
      <vt:lpstr>Presentations and Videos will be available from 6th December</vt:lpstr>
      <vt:lpstr>Mental Health review</vt:lpstr>
      <vt:lpstr>Edulincs Offers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21</cp:revision>
  <dcterms:created xsi:type="dcterms:W3CDTF">2021-10-08T08:32:57Z</dcterms:created>
  <dcterms:modified xsi:type="dcterms:W3CDTF">2022-11-21T18:04:28Z</dcterms:modified>
</cp:coreProperties>
</file>