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8" r:id="rId4"/>
    <p:sldId id="270" r:id="rId5"/>
    <p:sldId id="271" r:id="rId6"/>
    <p:sldId id="266" r:id="rId7"/>
    <p:sldId id="272"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14" y="28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21/11/2022</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21/11/2022</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S_SEND@lincolnshire.gov.uk"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hyperlink" Target="https://gbr01.safelinks.protection.outlook.com/?url=http%3A%2F%2Fwww.letstalk.lincolnshire.gov.uk%2F&amp;data=05%7C01%7CNicola.Carter%40lincolnshire.gov.uk%7C6e0051f6cbb8453b9c4308dac2fafcf8%7Cb4e05b92f8ce46b59b2499ba5c11e5e9%7C0%7C0%7C638036680489284361%7CUnknown%7CTWFpbGZsb3d8eyJWIjoiMC4wLjAwMDAiLCJQIjoiV2luMzIiLCJBTiI6Ik1haWwiLCJXVCI6Mn0%3D%7C3000%7C%7C%7C&amp;sdata=Lp%2FolQDd4YAhn33wSbOJL3ujxqDnWcL61cwvCwuYYbw%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gbr01.safelinks.protection.outlook.com/?url=https%3A%2F%2Fwww.lincolnshire.gov.uk%2Fdirectory%2F56%2Fedulincs&amp;data=05%7C01%7CNicola.Carter%40lincolnshire.gov.uk%7C47f76b3ff8374e30b62308dab2893f8e%7Cb4e05b92f8ce46b59b2499ba5c11e5e9%7C0%7C0%7C638018599792127606%7CUnknown%7CTWFpbGZsb3d8eyJWIjoiMC4wLjAwMDAiLCJQIjoiV2luMzIiLCJBTiI6Ik1haWwiLCJXVCI6Mn0%3D%7C3000%7C%7C%7C&amp;sdata=UNsCBwEV18O13Sb9gaAxQgmC0PZM76qGrtleUrtg%2F2Y%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November 2022</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7" name="Picture 6">
            <a:extLst>
              <a:ext uri="{FF2B5EF4-FFF2-40B4-BE49-F238E27FC236}">
                <a16:creationId xmlns:a16="http://schemas.microsoft.com/office/drawing/2014/main" id="{F1904B74-B01F-BDB8-FFFF-E62198BD0925}"/>
              </a:ext>
            </a:extLst>
          </p:cNvPr>
          <p:cNvPicPr>
            <a:picLocks noChangeAspect="1"/>
          </p:cNvPicPr>
          <p:nvPr/>
        </p:nvPicPr>
        <p:blipFill>
          <a:blip r:embed="rId4"/>
          <a:stretch>
            <a:fillRect/>
          </a:stretch>
        </p:blipFill>
        <p:spPr>
          <a:xfrm>
            <a:off x="374254" y="2912434"/>
            <a:ext cx="5997971" cy="2260382"/>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 one briefing for each term</a:t>
            </a:r>
            <a:endParaRPr lang="en-GB" dirty="0">
              <a:solidFill>
                <a:schemeClr val="accent3">
                  <a:lumMod val="75000"/>
                </a:schemeClr>
              </a:solidFill>
            </a:endParaRPr>
          </a:p>
        </p:txBody>
      </p:sp>
      <p:sp>
        <p:nvSpPr>
          <p:cNvPr id="8" name="TextBox 7">
            <a:extLst>
              <a:ext uri="{FF2B5EF4-FFF2-40B4-BE49-F238E27FC236}">
                <a16:creationId xmlns:a16="http://schemas.microsoft.com/office/drawing/2014/main" id="{54182732-14E5-4D0E-A6EA-7C169D710066}"/>
              </a:ext>
            </a:extLst>
          </p:cNvPr>
          <p:cNvSpPr txBox="1"/>
          <p:nvPr/>
        </p:nvSpPr>
        <p:spPr>
          <a:xfrm>
            <a:off x="7343775" y="2000250"/>
            <a:ext cx="4147973" cy="1477328"/>
          </a:xfrm>
          <a:prstGeom prst="rect">
            <a:avLst/>
          </a:prstGeom>
          <a:noFill/>
        </p:spPr>
        <p:txBody>
          <a:bodyPr wrap="square" rtlCol="0">
            <a:spAutoFit/>
          </a:bodyPr>
          <a:lstStyle/>
          <a:p>
            <a:r>
              <a:rPr lang="en-US" dirty="0"/>
              <a:t>When you select a term, the options for each for the two available sessions for that term become visible.  The content is the same at each – just choose the most convenient.</a:t>
            </a:r>
            <a:endParaRPr lang="en-GB" dirty="0"/>
          </a:p>
        </p:txBody>
      </p:sp>
      <p:pic>
        <p:nvPicPr>
          <p:cNvPr id="5" name="Picture 4">
            <a:extLst>
              <a:ext uri="{FF2B5EF4-FFF2-40B4-BE49-F238E27FC236}">
                <a16:creationId xmlns:a16="http://schemas.microsoft.com/office/drawing/2014/main" id="{EFD6E144-9C2A-A705-DB44-629ECD44C032}"/>
              </a:ext>
            </a:extLst>
          </p:cNvPr>
          <p:cNvPicPr>
            <a:picLocks noChangeAspect="1"/>
          </p:cNvPicPr>
          <p:nvPr/>
        </p:nvPicPr>
        <p:blipFill>
          <a:blip r:embed="rId3"/>
          <a:stretch>
            <a:fillRect/>
          </a:stretch>
        </p:blipFill>
        <p:spPr>
          <a:xfrm>
            <a:off x="204357" y="1399917"/>
            <a:ext cx="5906324" cy="3696216"/>
          </a:xfrm>
          <a:prstGeom prst="rect">
            <a:avLst/>
          </a:prstGeom>
        </p:spPr>
      </p:pic>
    </p:spTree>
    <p:extLst>
      <p:ext uri="{BB962C8B-B14F-4D97-AF65-F5344CB8AC3E}">
        <p14:creationId xmlns:p14="http://schemas.microsoft.com/office/powerpoint/2010/main" val="141887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Booking link arrives about an hour after booking</a:t>
            </a:r>
            <a:endParaRPr lang="en-GB" dirty="0">
              <a:solidFill>
                <a:schemeClr val="accent3">
                  <a:lumMod val="75000"/>
                </a:schemeClr>
              </a:solidFill>
            </a:endParaRPr>
          </a:p>
        </p:txBody>
      </p:sp>
      <p:sp>
        <p:nvSpPr>
          <p:cNvPr id="8" name="TextBox 7">
            <a:extLst>
              <a:ext uri="{FF2B5EF4-FFF2-40B4-BE49-F238E27FC236}">
                <a16:creationId xmlns:a16="http://schemas.microsoft.com/office/drawing/2014/main" id="{54182732-14E5-4D0E-A6EA-7C169D710066}"/>
              </a:ext>
            </a:extLst>
          </p:cNvPr>
          <p:cNvSpPr txBox="1"/>
          <p:nvPr/>
        </p:nvSpPr>
        <p:spPr>
          <a:xfrm>
            <a:off x="7343775" y="1694465"/>
            <a:ext cx="4147973" cy="2862322"/>
          </a:xfrm>
          <a:prstGeom prst="rect">
            <a:avLst/>
          </a:prstGeom>
          <a:noFill/>
        </p:spPr>
        <p:txBody>
          <a:bodyPr wrap="square" rtlCol="0">
            <a:spAutoFit/>
          </a:bodyPr>
          <a:lstStyle/>
          <a:p>
            <a:r>
              <a:rPr lang="en-US" dirty="0"/>
              <a:t>Please save the email straight away in your Graduated Approach Briefings folder!  However, if you don’t do this, there should be a reminder email a week before and, failing that, search your in-box for ‘Graduated approach briefing booking’ or ‘Lincolnshire County Council’.  </a:t>
            </a:r>
            <a:r>
              <a:rPr lang="en-US" dirty="0">
                <a:highlight>
                  <a:srgbClr val="FFFF00"/>
                </a:highlight>
              </a:rPr>
              <a:t>If you have any questions or concerns, please contact </a:t>
            </a:r>
            <a:r>
              <a:rPr lang="en-US" dirty="0">
                <a:highlight>
                  <a:srgbClr val="FFFF00"/>
                </a:highlight>
                <a:hlinkClick r:id="rId3"/>
              </a:rPr>
              <a:t>BS_SEND@lincolnshire.gov.uk</a:t>
            </a:r>
            <a:r>
              <a:rPr lang="en-US" dirty="0">
                <a:highlight>
                  <a:srgbClr val="FFFF00"/>
                </a:highlight>
              </a:rPr>
              <a:t>  and they will be able to help.</a:t>
            </a:r>
            <a:endParaRPr lang="en-GB" dirty="0">
              <a:highlight>
                <a:srgbClr val="FFFF00"/>
              </a:highlight>
            </a:endParaRPr>
          </a:p>
        </p:txBody>
      </p:sp>
      <p:pic>
        <p:nvPicPr>
          <p:cNvPr id="6" name="Picture 5">
            <a:extLst>
              <a:ext uri="{FF2B5EF4-FFF2-40B4-BE49-F238E27FC236}">
                <a16:creationId xmlns:a16="http://schemas.microsoft.com/office/drawing/2014/main" id="{6916B150-88F7-E46E-FF95-0A8D64E3658D}"/>
              </a:ext>
            </a:extLst>
          </p:cNvPr>
          <p:cNvPicPr>
            <a:picLocks noChangeAspect="1"/>
          </p:cNvPicPr>
          <p:nvPr/>
        </p:nvPicPr>
        <p:blipFill>
          <a:blip r:embed="rId4"/>
          <a:stretch>
            <a:fillRect/>
          </a:stretch>
        </p:blipFill>
        <p:spPr>
          <a:xfrm>
            <a:off x="374254" y="1289580"/>
            <a:ext cx="6078561" cy="3672093"/>
          </a:xfrm>
          <a:prstGeom prst="rect">
            <a:avLst/>
          </a:prstGeom>
        </p:spPr>
      </p:pic>
    </p:spTree>
    <p:extLst>
      <p:ext uri="{BB962C8B-B14F-4D97-AF65-F5344CB8AC3E}">
        <p14:creationId xmlns:p14="http://schemas.microsoft.com/office/powerpoint/2010/main" val="210844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6th December</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Mental Health review</a:t>
            </a:r>
          </a:p>
        </p:txBody>
      </p:sp>
      <p:sp>
        <p:nvSpPr>
          <p:cNvPr id="3" name="TextBox 2">
            <a:extLst>
              <a:ext uri="{FF2B5EF4-FFF2-40B4-BE49-F238E27FC236}">
                <a16:creationId xmlns:a16="http://schemas.microsoft.com/office/drawing/2014/main" id="{D2D56A3B-EFE4-481C-96C8-8ADBB3124AFC}"/>
              </a:ext>
            </a:extLst>
          </p:cNvPr>
          <p:cNvSpPr txBox="1"/>
          <p:nvPr/>
        </p:nvSpPr>
        <p:spPr>
          <a:xfrm>
            <a:off x="289694" y="1606736"/>
            <a:ext cx="11528052" cy="3972882"/>
          </a:xfrm>
          <a:prstGeom prst="rect">
            <a:avLst/>
          </a:prstGeom>
          <a:noFill/>
        </p:spPr>
        <p:txBody>
          <a:bodyPr wrap="square" rtlCol="0">
            <a:spAutoFit/>
          </a:bodyPr>
          <a:lstStyle/>
          <a:p>
            <a:pPr>
              <a:spcAft>
                <a:spcPts val="1350"/>
              </a:spcAft>
            </a:pPr>
            <a:r>
              <a:rPr lang="en-GB" sz="1800" dirty="0">
                <a:solidFill>
                  <a:srgbClr val="44546A"/>
                </a:solidFill>
                <a:effectLst/>
                <a:latin typeface="Arial" panose="020B0604020202020204" pitchFamily="34" charset="0"/>
                <a:ea typeface="Calibri" panose="020F0502020204030204" pitchFamily="34" charset="0"/>
              </a:rPr>
              <a:t>Lincolnshire County Council and Lincolnshire Partnership NHS Foundation Trust (LPFT) are reviewing the services available locally and have launched a survey inviting children and young people, parents, carers and professionals to share their thoughts.</a:t>
            </a:r>
            <a:endParaRPr lang="en-GB" sz="1800" dirty="0">
              <a:effectLst/>
              <a:latin typeface="Calibri" panose="020F0502020204030204" pitchFamily="34" charset="0"/>
              <a:ea typeface="Calibri" panose="020F0502020204030204" pitchFamily="34" charset="0"/>
            </a:endParaRPr>
          </a:p>
          <a:p>
            <a:pPr algn="l">
              <a:spcAft>
                <a:spcPts val="1350"/>
              </a:spcAft>
            </a:pPr>
            <a:r>
              <a:rPr lang="en-GB" sz="1800" dirty="0">
                <a:solidFill>
                  <a:srgbClr val="44546A"/>
                </a:solidFill>
                <a:effectLst/>
                <a:latin typeface="Arial" panose="020B0604020202020204" pitchFamily="34" charset="0"/>
                <a:ea typeface="Calibri" panose="020F0502020204030204" pitchFamily="34" charset="0"/>
              </a:rPr>
              <a:t>The feedback will be used to transform and improve services, helping children and young people to live independent, safe, healthy and fulfilling lives.</a:t>
            </a:r>
            <a:endParaRPr lang="en-GB" sz="1800" dirty="0">
              <a:effectLst/>
              <a:latin typeface="Calibri" panose="020F0502020204030204" pitchFamily="34" charset="0"/>
              <a:ea typeface="Calibri" panose="020F0502020204030204" pitchFamily="34" charset="0"/>
            </a:endParaRPr>
          </a:p>
          <a:p>
            <a:pPr>
              <a:spcAft>
                <a:spcPts val="1350"/>
              </a:spcAft>
            </a:pPr>
            <a:r>
              <a:rPr lang="en-GB" sz="1800" dirty="0">
                <a:solidFill>
                  <a:srgbClr val="44546A"/>
                </a:solidFill>
                <a:effectLst/>
                <a:latin typeface="Arial" panose="020B0604020202020204" pitchFamily="34" charset="0"/>
                <a:ea typeface="Calibri" panose="020F0502020204030204" pitchFamily="34" charset="0"/>
              </a:rPr>
              <a:t>The survey can be found at </a:t>
            </a:r>
            <a:r>
              <a:rPr lang="en-GB" sz="1800" b="1" u="sng" dirty="0">
                <a:solidFill>
                  <a:srgbClr val="44546A"/>
                </a:solidFill>
                <a:effectLst/>
                <a:latin typeface="Arial" panose="020B0604020202020204" pitchFamily="34" charset="0"/>
                <a:ea typeface="Calibri" panose="020F0502020204030204" pitchFamily="34" charset="0"/>
                <a:hlinkClick r:id="rId3"/>
              </a:rPr>
              <a:t>www.letstalk.lincolnshire.gov.uk</a:t>
            </a:r>
            <a:r>
              <a:rPr lang="en-GB" sz="1800" dirty="0">
                <a:solidFill>
                  <a:srgbClr val="44546A"/>
                </a:solidFill>
                <a:effectLst/>
                <a:latin typeface="Arial" panose="020B0604020202020204" pitchFamily="34" charset="0"/>
                <a:ea typeface="Calibri" panose="020F0502020204030204" pitchFamily="34" charset="0"/>
              </a:rPr>
              <a:t> and runs to Sunday 18 December.</a:t>
            </a:r>
            <a:endParaRPr lang="en-GB" sz="1800" dirty="0">
              <a:effectLst/>
              <a:latin typeface="Calibri" panose="020F0502020204030204" pitchFamily="34" charset="0"/>
              <a:ea typeface="Calibri" panose="020F0502020204030204" pitchFamily="34" charset="0"/>
            </a:endParaRPr>
          </a:p>
          <a:p>
            <a:pPr algn="l">
              <a:spcAft>
                <a:spcPts val="1350"/>
              </a:spcAft>
            </a:pPr>
            <a:r>
              <a:rPr lang="en-GB" sz="1800" dirty="0">
                <a:solidFill>
                  <a:srgbClr val="44546A"/>
                </a:solidFill>
                <a:effectLst/>
                <a:latin typeface="Arial" panose="020B0604020202020204" pitchFamily="34" charset="0"/>
                <a:ea typeface="Calibri" panose="020F0502020204030204" pitchFamily="34" charset="0"/>
              </a:rPr>
              <a:t>There are three versions of the survey, one for each of the following groups:</a:t>
            </a:r>
            <a:endParaRPr lang="en-GB" sz="1800" dirty="0">
              <a:effectLst/>
              <a:latin typeface="Calibri" panose="020F0502020204030204" pitchFamily="34" charset="0"/>
              <a:ea typeface="Calibri" panose="020F0502020204030204" pitchFamily="34" charset="0"/>
            </a:endParaRPr>
          </a:p>
          <a:p>
            <a:pPr marL="342900" lvl="0" indent="-342900" algn="l">
              <a:spcAft>
                <a:spcPts val="300"/>
              </a:spcAft>
              <a:buSzPts val="1000"/>
              <a:buFont typeface="Symbol" panose="05050102010706020507" pitchFamily="18" charset="2"/>
              <a:buChar char=""/>
              <a:tabLst>
                <a:tab pos="457200" algn="l"/>
              </a:tabLst>
            </a:pPr>
            <a:r>
              <a:rPr lang="en-GB" sz="1800" dirty="0">
                <a:solidFill>
                  <a:srgbClr val="44546A"/>
                </a:solidFill>
                <a:effectLst/>
                <a:latin typeface="Arial" panose="020B0604020202020204" pitchFamily="34" charset="0"/>
                <a:ea typeface="Times New Roman" panose="02020603050405020304" pitchFamily="18" charset="0"/>
              </a:rPr>
              <a:t>children and young people</a:t>
            </a:r>
            <a:endParaRPr lang="en-GB" sz="1800" dirty="0">
              <a:solidFill>
                <a:srgbClr val="44546A"/>
              </a:solidFill>
              <a:effectLst/>
              <a:latin typeface="Calibri" panose="020F0502020204030204" pitchFamily="34" charset="0"/>
              <a:ea typeface="Calibri" panose="020F0502020204030204" pitchFamily="34" charset="0"/>
            </a:endParaRPr>
          </a:p>
          <a:p>
            <a:pPr marL="342900" lvl="0" indent="-342900" algn="l">
              <a:spcAft>
                <a:spcPts val="300"/>
              </a:spcAft>
              <a:buSzPts val="1000"/>
              <a:buFont typeface="Symbol" panose="05050102010706020507" pitchFamily="18" charset="2"/>
              <a:buChar char=""/>
              <a:tabLst>
                <a:tab pos="457200" algn="l"/>
              </a:tabLst>
            </a:pPr>
            <a:r>
              <a:rPr lang="en-GB" sz="1800" dirty="0">
                <a:solidFill>
                  <a:srgbClr val="44546A"/>
                </a:solidFill>
                <a:effectLst/>
                <a:latin typeface="Arial" panose="020B0604020202020204" pitchFamily="34" charset="0"/>
                <a:ea typeface="Times New Roman" panose="02020603050405020304" pitchFamily="18" charset="0"/>
              </a:rPr>
              <a:t>parents and carers</a:t>
            </a:r>
            <a:endParaRPr lang="en-GB" sz="1800" dirty="0">
              <a:solidFill>
                <a:srgbClr val="44546A"/>
              </a:solidFill>
              <a:effectLst/>
              <a:latin typeface="Calibri" panose="020F0502020204030204" pitchFamily="34" charset="0"/>
              <a:ea typeface="Calibri" panose="020F0502020204030204" pitchFamily="34" charset="0"/>
            </a:endParaRPr>
          </a:p>
          <a:p>
            <a:pPr marL="342900" lvl="0" indent="-342900" algn="l">
              <a:spcAft>
                <a:spcPts val="300"/>
              </a:spcAft>
              <a:buSzPts val="1000"/>
              <a:buFont typeface="Symbol" panose="05050102010706020507" pitchFamily="18" charset="2"/>
              <a:buChar char=""/>
              <a:tabLst>
                <a:tab pos="457200" algn="l"/>
              </a:tabLst>
            </a:pPr>
            <a:r>
              <a:rPr lang="en-GB" sz="1800" dirty="0">
                <a:solidFill>
                  <a:srgbClr val="44546A"/>
                </a:solidFill>
                <a:effectLst/>
                <a:latin typeface="Arial" panose="020B0604020202020204" pitchFamily="34" charset="0"/>
                <a:ea typeface="Times New Roman" panose="02020603050405020304" pitchFamily="18" charset="0"/>
              </a:rPr>
              <a:t>professionals working with children that live in Lincolnshire</a:t>
            </a:r>
            <a:endParaRPr lang="en-GB" sz="1800" dirty="0">
              <a:solidFill>
                <a:srgbClr val="44546A"/>
              </a:solidFill>
              <a:effectLst/>
              <a:latin typeface="Calibri" panose="020F0502020204030204" pitchFamily="34" charset="0"/>
              <a:ea typeface="Calibri" panose="020F0502020204030204" pitchFamily="34" charset="0"/>
            </a:endParaRPr>
          </a:p>
          <a:p>
            <a:r>
              <a:rPr lang="en-GB" sz="1800" dirty="0">
                <a:solidFill>
                  <a:srgbClr val="44546A"/>
                </a:solidFill>
                <a:effectLst/>
                <a:latin typeface="Arial" panose="020B060402020202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2550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CFEA6FC-BAF1-58F3-4C87-C22F382730D6}"/>
              </a:ext>
            </a:extLst>
          </p:cNvPr>
          <p:cNvPicPr>
            <a:picLocks noChangeAspect="1"/>
          </p:cNvPicPr>
          <p:nvPr/>
        </p:nvPicPr>
        <p:blipFill>
          <a:blip r:embed="rId2"/>
          <a:stretch>
            <a:fillRect/>
          </a:stretch>
        </p:blipFill>
        <p:spPr>
          <a:xfrm>
            <a:off x="289694" y="993310"/>
            <a:ext cx="5478677" cy="5067776"/>
          </a:xfrm>
          <a:prstGeom prst="rect">
            <a:avLst/>
          </a:prstGeom>
        </p:spPr>
      </p:pic>
      <p:pic>
        <p:nvPicPr>
          <p:cNvPr id="4" name="Picture 3"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Edulincs Offers</a:t>
            </a:r>
            <a:br>
              <a:rPr lang="en-GB" dirty="0"/>
            </a:br>
            <a:endParaRPr lang="en-GB" dirty="0"/>
          </a:p>
        </p:txBody>
      </p:sp>
      <p:sp>
        <p:nvSpPr>
          <p:cNvPr id="8" name="TextBox 7">
            <a:extLst>
              <a:ext uri="{FF2B5EF4-FFF2-40B4-BE49-F238E27FC236}">
                <a16:creationId xmlns:a16="http://schemas.microsoft.com/office/drawing/2014/main" id="{8BEE3FA8-9428-6B2A-19F7-03770943337B}"/>
              </a:ext>
            </a:extLst>
          </p:cNvPr>
          <p:cNvSpPr txBox="1"/>
          <p:nvPr/>
        </p:nvSpPr>
        <p:spPr>
          <a:xfrm>
            <a:off x="6926782" y="1310910"/>
            <a:ext cx="4159305" cy="1569660"/>
          </a:xfrm>
          <a:prstGeom prst="rect">
            <a:avLst/>
          </a:prstGeom>
          <a:noFill/>
        </p:spPr>
        <p:txBody>
          <a:bodyPr wrap="square">
            <a:spAutoFit/>
          </a:bodyPr>
          <a:lstStyle/>
          <a:p>
            <a:r>
              <a:rPr lang="en-GB" sz="4800" u="sng" dirty="0">
                <a:solidFill>
                  <a:srgbClr val="0563C1"/>
                </a:solidFill>
                <a:effectLst/>
                <a:latin typeface="Calibri" panose="020F0502020204030204" pitchFamily="34" charset="0"/>
                <a:ea typeface="Calibri" panose="020F0502020204030204" pitchFamily="34" charset="0"/>
                <a:hlinkClick r:id="rId4"/>
              </a:rPr>
              <a:t>EduLincs Homepage</a:t>
            </a:r>
            <a:r>
              <a:rPr lang="en-GB" sz="4800" dirty="0">
                <a:effectLst/>
                <a:latin typeface="Calibri" panose="020F0502020204030204" pitchFamily="34" charset="0"/>
                <a:ea typeface="Calibri" panose="020F0502020204030204" pitchFamily="34" charset="0"/>
              </a:rPr>
              <a:t> </a:t>
            </a:r>
            <a:endParaRPr lang="en-GB" sz="4800" dirty="0"/>
          </a:p>
        </p:txBody>
      </p:sp>
    </p:spTree>
    <p:extLst>
      <p:ext uri="{BB962C8B-B14F-4D97-AF65-F5344CB8AC3E}">
        <p14:creationId xmlns:p14="http://schemas.microsoft.com/office/powerpoint/2010/main" val="20592945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617</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Symbol</vt:lpstr>
      <vt:lpstr>Office Theme</vt:lpstr>
      <vt:lpstr>Graduated Approach Briefings</vt:lpstr>
      <vt:lpstr>Welcome</vt:lpstr>
      <vt:lpstr>Remember to book your places for each briefing throughout the year on the Local Offer</vt:lpstr>
      <vt:lpstr>Book one briefing for each term</vt:lpstr>
      <vt:lpstr>Booking link arrives about an hour after booking</vt:lpstr>
      <vt:lpstr>Presentations and Videos will be available from 6th December</vt:lpstr>
      <vt:lpstr>Mental Health review</vt:lpstr>
      <vt:lpstr>Edulincs Offers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21</cp:revision>
  <dcterms:created xsi:type="dcterms:W3CDTF">2021-10-08T08:32:57Z</dcterms:created>
  <dcterms:modified xsi:type="dcterms:W3CDTF">2022-11-21T18:04:28Z</dcterms:modified>
</cp:coreProperties>
</file>