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79" r:id="rId2"/>
    <p:sldId id="418" r:id="rId3"/>
    <p:sldId id="419" r:id="rId4"/>
    <p:sldId id="335" r:id="rId5"/>
    <p:sldId id="423" r:id="rId6"/>
    <p:sldId id="426" r:id="rId7"/>
    <p:sldId id="409" r:id="rId8"/>
    <p:sldId id="425" r:id="rId9"/>
    <p:sldId id="427" r:id="rId10"/>
    <p:sldId id="428" r:id="rId11"/>
    <p:sldId id="408" r:id="rId12"/>
    <p:sldId id="405" r:id="rId13"/>
    <p:sldId id="410" r:id="rId14"/>
    <p:sldId id="413" r:id="rId15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C9A677-A413-453D-8F91-A5E7C2ADF6AC}" v="5" dt="2022-05-06T10:10:45.2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71715" autoAdjust="0"/>
  </p:normalViewPr>
  <p:slideViewPr>
    <p:cSldViewPr>
      <p:cViewPr varScale="1">
        <p:scale>
          <a:sx n="89" d="100"/>
          <a:sy n="89" d="100"/>
        </p:scale>
        <p:origin x="235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F7AE9-F3ED-4AAF-AEA5-6F15FFFF7A3A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E0E1C-0829-4A6D-8F0C-AD806A9803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979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83FD8-ED50-4FE7-89FD-5F27D8E090B5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4BFAE-FCC8-4DC5-AD50-30A385AF38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91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2.00 Welcome- Look at this room- how fortunate to be working together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58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refine and enhance the existing offer and develop a broader network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F4B3B-A522-4ABE-A236-743008EDB033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29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689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Great teacher toolkit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633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672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½ schools in Lincolnshire- adding to that portal-</a:t>
            </a:r>
            <a:r>
              <a:rPr lang="en-GB" baseline="0" dirty="0"/>
              <a:t> looking maths pledge.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704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186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155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41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68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1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540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4BFAE-FCC8-4DC5-AD50-30A385AF38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93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refine and enhance the existing offer and develop a broader network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F4B3B-A522-4ABE-A236-743008EDB033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03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7076"/>
            <a:ext cx="9144000" cy="177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15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24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18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466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054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95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62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77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84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68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117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FCF2-B241-4853-8E36-CA7BF32F67A8}" type="datetimeFigureOut">
              <a:rPr lang="en-GB" smtClean="0"/>
              <a:t>18/10/2022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615FE-9A74-44AA-A4A9-A22D345AB9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30933"/>
            <a:ext cx="1878206" cy="7388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286" y="302094"/>
            <a:ext cx="1872208" cy="6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0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bit.ly/3rOV9VG" TargetMode="External"/><Relationship Id="rId4" Type="http://schemas.openxmlformats.org/officeDocument/2006/relationships/hyperlink" Target="mailto:enquiries@learnteachingcentre.co.u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81" y="14536"/>
            <a:ext cx="9151144" cy="6813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C:\Users\stag010.WSTHU\Pictures\New folder\Super Hub\logo\LTS Hub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241" y="264289"/>
            <a:ext cx="2198942" cy="10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251520" y="280083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D63D18F-1DCB-F3EB-B7F1-88E75BC45D87}"/>
              </a:ext>
            </a:extLst>
          </p:cNvPr>
          <p:cNvSpPr txBox="1">
            <a:spLocks/>
          </p:cNvSpPr>
          <p:nvPr/>
        </p:nvSpPr>
        <p:spPr>
          <a:xfrm>
            <a:off x="1475656" y="2777196"/>
            <a:ext cx="9144000" cy="1288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2633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L.E.A.D. Teaching School Hub</a:t>
            </a:r>
          </a:p>
          <a:p>
            <a:endParaRPr lang="en-US" sz="2800" dirty="0">
              <a:solidFill>
                <a:srgbClr val="26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5669" t="45100" r="40550" b="45100"/>
          <a:stretch/>
        </p:blipFill>
        <p:spPr>
          <a:xfrm>
            <a:off x="2854183" y="129381"/>
            <a:ext cx="3423215" cy="1369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69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6B7215-222F-4E48-9CB5-2C6D593A9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2" b="11760"/>
          <a:stretch/>
        </p:blipFill>
        <p:spPr>
          <a:xfrm>
            <a:off x="7590033" y="5395859"/>
            <a:ext cx="1463759" cy="5008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25F07C-0DE2-4D42-88AF-F85217C84D75}"/>
              </a:ext>
            </a:extLst>
          </p:cNvPr>
          <p:cNvSpPr txBox="1">
            <a:spLocks/>
          </p:cNvSpPr>
          <p:nvPr/>
        </p:nvSpPr>
        <p:spPr>
          <a:xfrm>
            <a:off x="232172" y="1190164"/>
            <a:ext cx="8679656" cy="91642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775" b="1" dirty="0">
                <a:solidFill>
                  <a:srgbClr val="3F8242"/>
                </a:solidFill>
                <a:cs typeface="Calibri Light"/>
              </a:rPr>
              <a:t>sSENS</a:t>
            </a:r>
          </a:p>
          <a:p>
            <a:pPr algn="ctr"/>
            <a:endParaRPr lang="en-GB" sz="3600" b="1" dirty="0">
              <a:solidFill>
                <a:srgbClr val="25337D"/>
              </a:solidFill>
              <a:cs typeface="Calibri Light"/>
            </a:endParaRPr>
          </a:p>
          <a:p>
            <a:pPr algn="ctr"/>
            <a:r>
              <a:rPr lang="en-GB" sz="3600" b="1" dirty="0">
                <a:solidFill>
                  <a:srgbClr val="25337D"/>
                </a:solidFill>
                <a:cs typeface="Calibri Light"/>
              </a:rPr>
              <a:t>Small Schools Special Educational Needs Support Programme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7AE0E-1E4D-4467-B1F6-BD096AC0EDA0}"/>
              </a:ext>
            </a:extLst>
          </p:cNvPr>
          <p:cNvSpPr/>
          <p:nvPr/>
        </p:nvSpPr>
        <p:spPr>
          <a:xfrm>
            <a:off x="750835" y="2319962"/>
            <a:ext cx="752854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rgbClr val="3F8242"/>
                </a:solidFill>
              </a:rPr>
              <a:t>AS PART OF THE PROJECT SCHOOLS WILL RECEIVE:</a:t>
            </a:r>
          </a:p>
          <a:p>
            <a:endParaRPr lang="en-GB" sz="1500" dirty="0">
              <a:solidFill>
                <a:srgbClr val="3F8242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An initial SEND review,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Support in writing an action plan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A mid-term checkpoint on development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An end of project review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Opportunity to participate in up to 10 core SEND specific webinars which can be viewed live by all school staff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500" dirty="0">
                <a:solidFill>
                  <a:srgbClr val="25337D"/>
                </a:solidFill>
              </a:rPr>
              <a:t>Additional targeted CPD – Elkan &amp; SEND in the </a:t>
            </a:r>
            <a:r>
              <a:rPr lang="en-GB" sz="1500">
                <a:solidFill>
                  <a:srgbClr val="25337D"/>
                </a:solidFill>
              </a:rPr>
              <a:t>Mainstream training </a:t>
            </a:r>
            <a:endParaRPr lang="en-GB" sz="1500" dirty="0">
              <a:solidFill>
                <a:srgbClr val="25337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500" dirty="0">
              <a:solidFill>
                <a:srgbClr val="25337D"/>
              </a:solidFill>
            </a:endParaRPr>
          </a:p>
          <a:p>
            <a:r>
              <a:rPr lang="en-GB" sz="1500" dirty="0">
                <a:solidFill>
                  <a:srgbClr val="25337D"/>
                </a:solidFill>
              </a:rPr>
              <a:t>The launch event is on the 11</a:t>
            </a:r>
            <a:r>
              <a:rPr lang="en-GB" sz="1500" baseline="30000" dirty="0">
                <a:solidFill>
                  <a:srgbClr val="25337D"/>
                </a:solidFill>
              </a:rPr>
              <a:t>th</a:t>
            </a:r>
            <a:r>
              <a:rPr lang="en-GB" sz="1500" dirty="0">
                <a:solidFill>
                  <a:srgbClr val="25337D"/>
                </a:solidFill>
              </a:rPr>
              <a:t> November. To find out more email </a:t>
            </a:r>
            <a:r>
              <a:rPr lang="en-GB" sz="1500" dirty="0">
                <a:solidFill>
                  <a:srgbClr val="25337D"/>
                </a:solidFill>
                <a:hlinkClick r:id="rId4"/>
              </a:rPr>
              <a:t>enquiries@learnteachingcentre.co.uk</a:t>
            </a:r>
            <a:r>
              <a:rPr lang="en-GB" sz="1500" dirty="0">
                <a:solidFill>
                  <a:srgbClr val="25337D"/>
                </a:solidFill>
              </a:rPr>
              <a:t> or view the programme here </a:t>
            </a:r>
            <a:r>
              <a:rPr lang="en-GB" sz="1500" dirty="0">
                <a:solidFill>
                  <a:srgbClr val="25337D"/>
                </a:solidFill>
                <a:hlinkClick r:id="rId5"/>
              </a:rPr>
              <a:t>https://bit.ly/3rOV9VG</a:t>
            </a:r>
            <a:r>
              <a:rPr lang="en-GB" sz="1500" dirty="0">
                <a:solidFill>
                  <a:srgbClr val="25337D"/>
                </a:solidFill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5FE88B-6870-4654-84F0-2ED31672F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711" y="5261879"/>
            <a:ext cx="1112303" cy="61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1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138" t="26200" r="50000" b="7300"/>
          <a:stretch/>
        </p:blipFill>
        <p:spPr>
          <a:xfrm>
            <a:off x="179512" y="980728"/>
            <a:ext cx="4340526" cy="47947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74564" y="43045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8894" t="75900" r="29919" b="14300"/>
          <a:stretch/>
        </p:blipFill>
        <p:spPr>
          <a:xfrm>
            <a:off x="-180528" y="5805264"/>
            <a:ext cx="9361040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51181" t="17101" r="17319" b="10101"/>
          <a:stretch/>
        </p:blipFill>
        <p:spPr>
          <a:xfrm>
            <a:off x="4932040" y="771767"/>
            <a:ext cx="3731522" cy="48509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1259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532" t="26901" r="17713" b="5201"/>
          <a:stretch/>
        </p:blipFill>
        <p:spPr>
          <a:xfrm>
            <a:off x="160953" y="764704"/>
            <a:ext cx="8678077" cy="50405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83" t="31482" r="83500" b="53259"/>
          <a:stretch/>
        </p:blipFill>
        <p:spPr>
          <a:xfrm>
            <a:off x="7092280" y="290082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8894" t="75900" r="29919" b="14300"/>
          <a:stretch/>
        </p:blipFill>
        <p:spPr>
          <a:xfrm>
            <a:off x="-239670" y="5949280"/>
            <a:ext cx="9361040" cy="1008112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45"/>
            <a:ext cx="2929863" cy="14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4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201" t="19901" r="51181" b="6109"/>
          <a:stretch/>
        </p:blipFill>
        <p:spPr>
          <a:xfrm>
            <a:off x="2123728" y="332656"/>
            <a:ext cx="5256584" cy="597459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7532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138" t="15000" r="18107" b="5901"/>
          <a:stretch/>
        </p:blipFill>
        <p:spPr>
          <a:xfrm>
            <a:off x="498992" y="462746"/>
            <a:ext cx="8001999" cy="54145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894" t="75900" r="29919" b="14300"/>
          <a:stretch/>
        </p:blipFill>
        <p:spPr>
          <a:xfrm>
            <a:off x="-285476" y="5877272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1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81" y="14536"/>
            <a:ext cx="9151144" cy="6813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075" t="81500" r="5901" b="8701"/>
          <a:stretch/>
        </p:blipFill>
        <p:spPr>
          <a:xfrm>
            <a:off x="-7144" y="5849888"/>
            <a:ext cx="9151144" cy="100811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D63D18F-1DCB-F3EB-B7F1-88E75BC45D87}"/>
              </a:ext>
            </a:extLst>
          </p:cNvPr>
          <p:cNvSpPr txBox="1">
            <a:spLocks/>
          </p:cNvSpPr>
          <p:nvPr/>
        </p:nvSpPr>
        <p:spPr>
          <a:xfrm>
            <a:off x="216064" y="2084286"/>
            <a:ext cx="9144000" cy="1288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0" cap="none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cap="none" dirty="0"/>
          </a:p>
          <a:p>
            <a:endParaRPr lang="en-US" sz="2800" i="1" dirty="0">
              <a:solidFill>
                <a:srgbClr val="26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6926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Strategic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"/>
            <a:ext cx="9144000" cy="68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21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9781" y="14536"/>
            <a:ext cx="9151144" cy="6813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075" t="81500" r="5901" b="8701"/>
          <a:stretch/>
        </p:blipFill>
        <p:spPr>
          <a:xfrm>
            <a:off x="-7144" y="5849888"/>
            <a:ext cx="9151144" cy="100811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D63D18F-1DCB-F3EB-B7F1-88E75BC45D87}"/>
              </a:ext>
            </a:extLst>
          </p:cNvPr>
          <p:cNvSpPr txBox="1">
            <a:spLocks/>
          </p:cNvSpPr>
          <p:nvPr/>
        </p:nvSpPr>
        <p:spPr>
          <a:xfrm>
            <a:off x="216064" y="2084286"/>
            <a:ext cx="9144000" cy="12880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0" cap="none" dirty="0"/>
              <a:t>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b="0" cap="none" dirty="0"/>
          </a:p>
          <a:p>
            <a:endParaRPr lang="en-US" sz="2800" i="1" dirty="0">
              <a:solidFill>
                <a:srgbClr val="2633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83768" y="692696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Strategic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9"/>
            <a:ext cx="9144000" cy="68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805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6613" t="16401" r="38187" b="22000"/>
          <a:stretch/>
        </p:blipFill>
        <p:spPr>
          <a:xfrm>
            <a:off x="244397" y="208509"/>
            <a:ext cx="4032448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32" t="7301" r="40944" b="23400"/>
          <a:stretch/>
        </p:blipFill>
        <p:spPr>
          <a:xfrm>
            <a:off x="4649358" y="3064074"/>
            <a:ext cx="4276839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987577" y="836712"/>
            <a:ext cx="360040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Lead Teaching School Hub Website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6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47" y="472033"/>
            <a:ext cx="3705225" cy="53435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23582" y="1076215"/>
            <a:ext cx="36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Please share with:</a:t>
            </a:r>
          </a:p>
          <a:p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Childminders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Nursery Settings</a:t>
            </a:r>
          </a:p>
        </p:txBody>
      </p:sp>
    </p:spTree>
    <p:extLst>
      <p:ext uri="{BB962C8B-B14F-4D97-AF65-F5344CB8AC3E}">
        <p14:creationId xmlns:p14="http://schemas.microsoft.com/office/powerpoint/2010/main" val="3118027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548680"/>
            <a:ext cx="3505200" cy="50101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49" y="1498079"/>
            <a:ext cx="2867025" cy="2819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979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26" t="28301" r="52362" b="17100"/>
          <a:stretch/>
        </p:blipFill>
        <p:spPr>
          <a:xfrm>
            <a:off x="395536" y="598376"/>
            <a:ext cx="3888432" cy="38884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8107" t="16401" r="50394" b="29000"/>
          <a:stretch/>
        </p:blipFill>
        <p:spPr>
          <a:xfrm>
            <a:off x="4579466" y="1700808"/>
            <a:ext cx="3960049" cy="38610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083" t="31482" r="83500" b="53259"/>
          <a:stretch/>
        </p:blipFill>
        <p:spPr>
          <a:xfrm>
            <a:off x="7092280" y="290082"/>
            <a:ext cx="1483769" cy="949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83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75580" y="0"/>
            <a:ext cx="9151144" cy="6813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894" t="75900" r="29919" b="14300"/>
          <a:stretch/>
        </p:blipFill>
        <p:spPr>
          <a:xfrm>
            <a:off x="-210871" y="5815558"/>
            <a:ext cx="9361040" cy="1008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79" y="404664"/>
            <a:ext cx="8201025" cy="56769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5885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6B7215-222F-4E48-9CB5-2C6D593A9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2" b="11760"/>
          <a:stretch/>
        </p:blipFill>
        <p:spPr>
          <a:xfrm>
            <a:off x="7590033" y="5395859"/>
            <a:ext cx="1463759" cy="50086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25F07C-0DE2-4D42-88AF-F85217C84D75}"/>
              </a:ext>
            </a:extLst>
          </p:cNvPr>
          <p:cNvSpPr txBox="1">
            <a:spLocks/>
          </p:cNvSpPr>
          <p:nvPr/>
        </p:nvSpPr>
        <p:spPr>
          <a:xfrm>
            <a:off x="232172" y="1179526"/>
            <a:ext cx="8679656" cy="916424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625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775" b="1" dirty="0">
                <a:solidFill>
                  <a:srgbClr val="3F8242"/>
                </a:solidFill>
                <a:cs typeface="Calibri Light"/>
              </a:rPr>
              <a:t>sSENS</a:t>
            </a:r>
          </a:p>
          <a:p>
            <a:pPr algn="ctr"/>
            <a:endParaRPr lang="en-GB" sz="3600" b="1" dirty="0">
              <a:solidFill>
                <a:srgbClr val="25337D"/>
              </a:solidFill>
              <a:cs typeface="Calibri Light"/>
            </a:endParaRPr>
          </a:p>
          <a:p>
            <a:pPr algn="ctr"/>
            <a:r>
              <a:rPr lang="en-GB" sz="3600" b="1" dirty="0">
                <a:solidFill>
                  <a:srgbClr val="25337D"/>
                </a:solidFill>
                <a:cs typeface="Calibri Light"/>
              </a:rPr>
              <a:t>Small Schools Special Educational Needs Support Programme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7AE0E-1E4D-4467-B1F6-BD096AC0EDA0}"/>
              </a:ext>
            </a:extLst>
          </p:cNvPr>
          <p:cNvSpPr/>
          <p:nvPr/>
        </p:nvSpPr>
        <p:spPr>
          <a:xfrm>
            <a:off x="614639" y="2326285"/>
            <a:ext cx="752854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rgbClr val="3F8242"/>
                </a:solidFill>
              </a:rPr>
              <a:t>THE PROJECT WILL:</a:t>
            </a:r>
          </a:p>
          <a:p>
            <a:endParaRPr lang="en-GB" sz="1500" dirty="0">
              <a:solidFill>
                <a:srgbClr val="3F8242"/>
              </a:solidFill>
            </a:endParaRPr>
          </a:p>
          <a:p>
            <a:r>
              <a:rPr lang="en-GB" sz="1500" b="1" dirty="0">
                <a:solidFill>
                  <a:srgbClr val="25337D"/>
                </a:solidFill>
              </a:rPr>
              <a:t>• </a:t>
            </a:r>
            <a:r>
              <a:rPr lang="en-GB" sz="1500" dirty="0">
                <a:solidFill>
                  <a:srgbClr val="25337D"/>
                </a:solidFill>
              </a:rPr>
              <a:t>Enable schools to identify areas for improvement within existing SEND, based on the findings</a:t>
            </a:r>
          </a:p>
          <a:p>
            <a:r>
              <a:rPr lang="en-GB" sz="1500" dirty="0">
                <a:solidFill>
                  <a:srgbClr val="25337D"/>
                </a:solidFill>
              </a:rPr>
              <a:t>of a full and thorough audit and review of provision based on the London Challenge Model.</a:t>
            </a:r>
          </a:p>
          <a:p>
            <a:endParaRPr lang="en-GB" sz="1500" dirty="0">
              <a:solidFill>
                <a:srgbClr val="25337D"/>
              </a:solidFill>
            </a:endParaRPr>
          </a:p>
          <a:p>
            <a:r>
              <a:rPr lang="en-GB" sz="1500" b="1" dirty="0">
                <a:solidFill>
                  <a:srgbClr val="25337D"/>
                </a:solidFill>
              </a:rPr>
              <a:t>• </a:t>
            </a:r>
            <a:r>
              <a:rPr lang="en-GB" sz="1500" dirty="0">
                <a:solidFill>
                  <a:srgbClr val="25337D"/>
                </a:solidFill>
              </a:rPr>
              <a:t>Equip those supporting school improvements to review and create robust improvement plans</a:t>
            </a:r>
          </a:p>
          <a:p>
            <a:r>
              <a:rPr lang="en-GB" sz="1500" dirty="0">
                <a:solidFill>
                  <a:srgbClr val="25337D"/>
                </a:solidFill>
              </a:rPr>
              <a:t>for SEND provision, with clear indicators for improvement.</a:t>
            </a:r>
          </a:p>
          <a:p>
            <a:endParaRPr lang="en-GB" sz="1500" dirty="0">
              <a:solidFill>
                <a:srgbClr val="25337D"/>
              </a:solidFill>
            </a:endParaRPr>
          </a:p>
          <a:p>
            <a:r>
              <a:rPr lang="en-GB" sz="1500" b="1" dirty="0">
                <a:solidFill>
                  <a:srgbClr val="25337D"/>
                </a:solidFill>
              </a:rPr>
              <a:t>• </a:t>
            </a:r>
            <a:r>
              <a:rPr lang="en-GB" sz="1500" dirty="0">
                <a:solidFill>
                  <a:srgbClr val="25337D"/>
                </a:solidFill>
              </a:rPr>
              <a:t>Help embed a focus on SEND into every day school improvement practices.</a:t>
            </a:r>
          </a:p>
          <a:p>
            <a:endParaRPr lang="en-GB" sz="1500" dirty="0">
              <a:solidFill>
                <a:srgbClr val="25337D"/>
              </a:solidFill>
            </a:endParaRPr>
          </a:p>
          <a:p>
            <a:r>
              <a:rPr lang="en-GB" sz="1500" b="1" dirty="0">
                <a:solidFill>
                  <a:srgbClr val="25337D"/>
                </a:solidFill>
              </a:rPr>
              <a:t>• </a:t>
            </a:r>
            <a:r>
              <a:rPr lang="en-GB" sz="1500" dirty="0">
                <a:solidFill>
                  <a:srgbClr val="25337D"/>
                </a:solidFill>
              </a:rPr>
              <a:t>Evaluate impact, notably with regard to embedding change in classroom practice and pupil outcomes.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0E05DF-B93C-42C3-9E24-774F7C25E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9" y="5184862"/>
            <a:ext cx="1283754" cy="71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5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4735</TotalTime>
  <Words>295</Words>
  <Application>Microsoft Office PowerPoint</Application>
  <PresentationFormat>On-screen Show (4:3)</PresentationFormat>
  <Paragraphs>56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Lincolnshire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Parker</dc:creator>
  <cp:lastModifiedBy>Nicola Carter</cp:lastModifiedBy>
  <cp:revision>171</cp:revision>
  <cp:lastPrinted>2022-10-12T12:06:56Z</cp:lastPrinted>
  <dcterms:created xsi:type="dcterms:W3CDTF">2021-05-11T11:48:08Z</dcterms:created>
  <dcterms:modified xsi:type="dcterms:W3CDTF">2022-10-18T12:16:51Z</dcterms:modified>
</cp:coreProperties>
</file>