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9" r:id="rId4"/>
    <p:sldId id="258" r:id="rId5"/>
    <p:sldId id="264" r:id="rId6"/>
    <p:sldId id="263" r:id="rId7"/>
    <p:sldId id="269" r:id="rId8"/>
    <p:sldId id="260"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5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269" autoAdjust="0"/>
  </p:normalViewPr>
  <p:slideViewPr>
    <p:cSldViewPr snapToGrid="0">
      <p:cViewPr varScale="1">
        <p:scale>
          <a:sx n="85" d="100"/>
          <a:sy n="85" d="100"/>
        </p:scale>
        <p:origin x="6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34DA3D-2CAE-4A27-970D-1436FCBED363}" type="datetimeFigureOut">
              <a:rPr lang="en-GB" smtClean="0"/>
              <a:t>12/10/2022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B34851-9B53-41AB-AFD1-4B330DC86467}" type="slidenum">
              <a:rPr lang="en-GB" smtClean="0"/>
              <a:t>‹#›</a:t>
            </a:fld>
            <a:endParaRPr lang="en-GB" dirty="0"/>
          </a:p>
        </p:txBody>
      </p:sp>
    </p:spTree>
    <p:extLst>
      <p:ext uri="{BB962C8B-B14F-4D97-AF65-F5344CB8AC3E}">
        <p14:creationId xmlns:p14="http://schemas.microsoft.com/office/powerpoint/2010/main" val="80982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and introduction.</a:t>
            </a:r>
          </a:p>
          <a:p>
            <a:r>
              <a:rPr lang="en-GB" dirty="0"/>
              <a:t>This session is to build on the information we have already shared with SENCOs across the county about the new WTT ladder .</a:t>
            </a:r>
          </a:p>
          <a:p>
            <a:endParaRPr lang="en-GB" dirty="0"/>
          </a:p>
        </p:txBody>
      </p:sp>
      <p:sp>
        <p:nvSpPr>
          <p:cNvPr id="4" name="Slide Number Placeholder 3"/>
          <p:cNvSpPr>
            <a:spLocks noGrp="1"/>
          </p:cNvSpPr>
          <p:nvPr>
            <p:ph type="sldNum" sz="quarter" idx="5"/>
          </p:nvPr>
        </p:nvSpPr>
        <p:spPr/>
        <p:txBody>
          <a:bodyPr/>
          <a:lstStyle/>
          <a:p>
            <a:fld id="{D9B34851-9B53-41AB-AFD1-4B330DC86467}" type="slidenum">
              <a:rPr lang="en-GB" smtClean="0"/>
              <a:t>1</a:t>
            </a:fld>
            <a:endParaRPr lang="en-GB" dirty="0"/>
          </a:p>
        </p:txBody>
      </p:sp>
    </p:spTree>
    <p:extLst>
      <p:ext uri="{BB962C8B-B14F-4D97-AF65-F5344CB8AC3E}">
        <p14:creationId xmlns:p14="http://schemas.microsoft.com/office/powerpoint/2010/main" val="1076508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sessions were held in July and Sept (sent to all mainstream SENCO contacts) and we spoke to over 200 schools this way who are now moving pupils onto the Ladder.</a:t>
            </a:r>
          </a:p>
          <a:p>
            <a:r>
              <a:rPr lang="en-GB" dirty="0"/>
              <a:t>If you were unable to join those sessions, all of the information and a pre-recorded presentation is on our website under Outreach for Education.</a:t>
            </a:r>
          </a:p>
          <a:p>
            <a:r>
              <a:rPr lang="en-GB" dirty="0"/>
              <a:t>A quick recap</a:t>
            </a:r>
          </a:p>
          <a:p>
            <a:r>
              <a:rPr lang="en-GB" dirty="0"/>
              <a:t>Ladder is only for Lincs mainstream settings only.</a:t>
            </a:r>
          </a:p>
          <a:p>
            <a:r>
              <a:rPr lang="en-GB" dirty="0"/>
              <a:t> Specialist settings, Independent and EY can access the central Training offer which can be found on our website</a:t>
            </a:r>
          </a:p>
        </p:txBody>
      </p:sp>
      <p:sp>
        <p:nvSpPr>
          <p:cNvPr id="4" name="Slide Number Placeholder 3"/>
          <p:cNvSpPr>
            <a:spLocks noGrp="1"/>
          </p:cNvSpPr>
          <p:nvPr>
            <p:ph type="sldNum" sz="quarter" idx="5"/>
          </p:nvPr>
        </p:nvSpPr>
        <p:spPr/>
        <p:txBody>
          <a:bodyPr/>
          <a:lstStyle/>
          <a:p>
            <a:fld id="{D9B34851-9B53-41AB-AFD1-4B330DC86467}" type="slidenum">
              <a:rPr lang="en-GB" smtClean="0"/>
              <a:t>2</a:t>
            </a:fld>
            <a:endParaRPr lang="en-GB" dirty="0"/>
          </a:p>
        </p:txBody>
      </p:sp>
    </p:spTree>
    <p:extLst>
      <p:ext uri="{BB962C8B-B14F-4D97-AF65-F5344CB8AC3E}">
        <p14:creationId xmlns:p14="http://schemas.microsoft.com/office/powerpoint/2010/main" val="4117865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B34851-9B53-41AB-AFD1-4B330DC86467}" type="slidenum">
              <a:rPr lang="en-GB" smtClean="0"/>
              <a:t>3</a:t>
            </a:fld>
            <a:endParaRPr lang="en-GB" dirty="0"/>
          </a:p>
        </p:txBody>
      </p:sp>
    </p:spTree>
    <p:extLst>
      <p:ext uri="{BB962C8B-B14F-4D97-AF65-F5344CB8AC3E}">
        <p14:creationId xmlns:p14="http://schemas.microsoft.com/office/powerpoint/2010/main" val="2291249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B34851-9B53-41AB-AFD1-4B330DC86467}" type="slidenum">
              <a:rPr lang="en-GB" smtClean="0"/>
              <a:t>11</a:t>
            </a:fld>
            <a:endParaRPr lang="en-GB" dirty="0"/>
          </a:p>
        </p:txBody>
      </p:sp>
    </p:spTree>
    <p:extLst>
      <p:ext uri="{BB962C8B-B14F-4D97-AF65-F5344CB8AC3E}">
        <p14:creationId xmlns:p14="http://schemas.microsoft.com/office/powerpoint/2010/main" val="93272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B34851-9B53-41AB-AFD1-4B330DC86467}" type="slidenum">
              <a:rPr lang="en-GB" smtClean="0"/>
              <a:t>12</a:t>
            </a:fld>
            <a:endParaRPr lang="en-GB" dirty="0"/>
          </a:p>
        </p:txBody>
      </p:sp>
    </p:spTree>
    <p:extLst>
      <p:ext uri="{BB962C8B-B14F-4D97-AF65-F5344CB8AC3E}">
        <p14:creationId xmlns:p14="http://schemas.microsoft.com/office/powerpoint/2010/main" val="1157205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713B7-6A1A-49AB-A0A0-25729B3DDD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9ACD700-42D9-4020-B476-C086948881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C2846A8-E8C4-48C7-9BC4-FA7621A8490E}"/>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5" name="Footer Placeholder 4">
            <a:extLst>
              <a:ext uri="{FF2B5EF4-FFF2-40B4-BE49-F238E27FC236}">
                <a16:creationId xmlns:a16="http://schemas.microsoft.com/office/drawing/2014/main" id="{D47D556D-BAB0-4AD9-9044-0E30D52920D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D77A692-3C1E-49CE-A8EA-7574BBB1F6DC}"/>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940838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E62A-94B4-4BA0-9C71-1D3F502AD16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670DFE8-26F9-4310-ACA5-E3862B8B05F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0524E8-15C0-47B7-91B3-E061AA4DC2B5}"/>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5" name="Footer Placeholder 4">
            <a:extLst>
              <a:ext uri="{FF2B5EF4-FFF2-40B4-BE49-F238E27FC236}">
                <a16:creationId xmlns:a16="http://schemas.microsoft.com/office/drawing/2014/main" id="{C05B5776-0087-4D1F-BAEB-3372880F65F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69077FD-EEB3-411A-AFA2-223195D4FF24}"/>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81985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5BDD17-92CB-45BC-A7CD-A2823A6C853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845FF0-2ED5-4B65-8966-631237DCAB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951CB0-9E1B-4129-85A1-37F4C7FE9CB4}"/>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5" name="Footer Placeholder 4">
            <a:extLst>
              <a:ext uri="{FF2B5EF4-FFF2-40B4-BE49-F238E27FC236}">
                <a16:creationId xmlns:a16="http://schemas.microsoft.com/office/drawing/2014/main" id="{CF61AE91-A1D8-40B7-9FE7-54C46AF2B5B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4FC464B-C2F2-4BCE-8321-F7C23F5BA39B}"/>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1098820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62DF-6F57-45F0-B540-6C5C6D1B64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5390B0-6D1F-482A-9182-A853438A52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DDCB18-37D5-4C6F-B2C6-1B078931001C}"/>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5" name="Footer Placeholder 4">
            <a:extLst>
              <a:ext uri="{FF2B5EF4-FFF2-40B4-BE49-F238E27FC236}">
                <a16:creationId xmlns:a16="http://schemas.microsoft.com/office/drawing/2014/main" id="{23CE6F09-3481-42B3-B02B-61EEAD6D540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C70C6A5-DEBD-439A-BC7F-5BAE27ADE779}"/>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248706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F80DD-CBC3-4F8A-96E4-D71BD5C6D9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4708F00-7E0D-4ED9-858D-171486B09B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99FCDF-5906-4FE9-8263-D420D3D19E90}"/>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5" name="Footer Placeholder 4">
            <a:extLst>
              <a:ext uri="{FF2B5EF4-FFF2-40B4-BE49-F238E27FC236}">
                <a16:creationId xmlns:a16="http://schemas.microsoft.com/office/drawing/2014/main" id="{C10BE442-EE8B-4300-B949-5FF610845A8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E18A8B1-89FE-4EB0-9258-7588F9A168F1}"/>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18619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F55DD-0974-4E32-BA5B-BA8C984CC2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110DE0-E0E8-4CF7-B680-0923E7B2E33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6FCB95-7EB2-4335-820C-2402075750D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2350316-2626-420E-B6BD-74C0BE89D893}"/>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6" name="Footer Placeholder 5">
            <a:extLst>
              <a:ext uri="{FF2B5EF4-FFF2-40B4-BE49-F238E27FC236}">
                <a16:creationId xmlns:a16="http://schemas.microsoft.com/office/drawing/2014/main" id="{9B559EAD-B6E6-4687-B7ED-EFA72FEF7AA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C13307-CE67-429F-AED0-41C11CCF6288}"/>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32670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1905-1660-4814-A3D7-FE7E8B1F0CB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380570-3655-43F1-AA91-DDFE84D569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B0A1E90-7B83-4432-9741-6C96890F31A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072AD5-1E3C-4F42-BA2B-B48DF9EA32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2F5102D-C5E9-4B4C-8161-EC23775F3FE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3CF832A-E7C7-4EC6-B69E-5C4B9BE98E35}"/>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8" name="Footer Placeholder 7">
            <a:extLst>
              <a:ext uri="{FF2B5EF4-FFF2-40B4-BE49-F238E27FC236}">
                <a16:creationId xmlns:a16="http://schemas.microsoft.com/office/drawing/2014/main" id="{4AE7A1CC-925F-477D-981C-C4E2C7FF66C8}"/>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5EE9688-7770-419B-8555-201E7FB6D228}"/>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40325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C455-A5EC-4622-A854-4AD6094D05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17809A0-6363-44C8-8067-F20F9A4F6DD1}"/>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4" name="Footer Placeholder 3">
            <a:extLst>
              <a:ext uri="{FF2B5EF4-FFF2-40B4-BE49-F238E27FC236}">
                <a16:creationId xmlns:a16="http://schemas.microsoft.com/office/drawing/2014/main" id="{3B9BBDA1-DA5E-474E-8A69-2CE794457054}"/>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04680C53-4115-45CA-AB99-72D500154543}"/>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2932648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B2B177-4FB3-431D-B0B6-7DD814B9300B}"/>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3" name="Footer Placeholder 2">
            <a:extLst>
              <a:ext uri="{FF2B5EF4-FFF2-40B4-BE49-F238E27FC236}">
                <a16:creationId xmlns:a16="http://schemas.microsoft.com/office/drawing/2014/main" id="{E89F4860-AF0F-4A10-9720-5F09ADB0852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40D16740-EA6C-492A-A4D6-9DCDE65756D6}"/>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3797676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0CC0E-2B5A-4F48-9B23-5A68165A12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31B970-FC07-4A3A-9823-D3965EE003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A4CC7B8-56F2-4BBD-9E9D-3C3B884BD4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BED6690-C731-4ACD-B84F-16498ECAEE45}"/>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6" name="Footer Placeholder 5">
            <a:extLst>
              <a:ext uri="{FF2B5EF4-FFF2-40B4-BE49-F238E27FC236}">
                <a16:creationId xmlns:a16="http://schemas.microsoft.com/office/drawing/2014/main" id="{595FA27B-9BE5-4A10-BD7E-E23AA7B008C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5E3294A-5245-4E7F-832B-B95E5EF69501}"/>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3332672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35DA8-227F-4E90-9B7D-3148AC67CC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653B8E-8DE2-4446-8F22-58CC6EF535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3C88AE4-6201-48E7-8714-74912A07C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7A7E3F-088C-499F-B80A-295572B71B75}"/>
              </a:ext>
            </a:extLst>
          </p:cNvPr>
          <p:cNvSpPr>
            <a:spLocks noGrp="1"/>
          </p:cNvSpPr>
          <p:nvPr>
            <p:ph type="dt" sz="half" idx="10"/>
          </p:nvPr>
        </p:nvSpPr>
        <p:spPr/>
        <p:txBody>
          <a:bodyPr/>
          <a:lstStyle/>
          <a:p>
            <a:fld id="{110BF7F0-C4CD-436D-9F05-3C4963581333}" type="datetimeFigureOut">
              <a:rPr lang="en-GB" smtClean="0"/>
              <a:t>12/10/2022</a:t>
            </a:fld>
            <a:endParaRPr lang="en-GB" dirty="0"/>
          </a:p>
        </p:txBody>
      </p:sp>
      <p:sp>
        <p:nvSpPr>
          <p:cNvPr id="6" name="Footer Placeholder 5">
            <a:extLst>
              <a:ext uri="{FF2B5EF4-FFF2-40B4-BE49-F238E27FC236}">
                <a16:creationId xmlns:a16="http://schemas.microsoft.com/office/drawing/2014/main" id="{3C339BBB-9257-4DF9-A22E-CD6B659E47E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732B31C-B53E-48B1-A212-7B07D5D6FD23}"/>
              </a:ext>
            </a:extLst>
          </p:cNvPr>
          <p:cNvSpPr>
            <a:spLocks noGrp="1"/>
          </p:cNvSpPr>
          <p:nvPr>
            <p:ph type="sldNum" sz="quarter" idx="12"/>
          </p:nvPr>
        </p:nvSpPr>
        <p:spPr/>
        <p:txBody>
          <a:bodyPr/>
          <a:lstStyle/>
          <a:p>
            <a:fld id="{433CB950-08FF-43BD-A81C-DA529AEA5552}" type="slidenum">
              <a:rPr lang="en-GB" smtClean="0"/>
              <a:t>‹#›</a:t>
            </a:fld>
            <a:endParaRPr lang="en-GB" dirty="0"/>
          </a:p>
        </p:txBody>
      </p:sp>
    </p:spTree>
    <p:extLst>
      <p:ext uri="{BB962C8B-B14F-4D97-AF65-F5344CB8AC3E}">
        <p14:creationId xmlns:p14="http://schemas.microsoft.com/office/powerpoint/2010/main" val="106766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24115F-EBD2-410C-9F0B-C6A1149ADB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EFE0BE-8426-4A66-A80D-6537C2876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04A6A0-303D-44A8-BC03-E46C63C281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0BF7F0-C4CD-436D-9F05-3C4963581333}" type="datetimeFigureOut">
              <a:rPr lang="en-GB" smtClean="0"/>
              <a:t>12/10/2022</a:t>
            </a:fld>
            <a:endParaRPr lang="en-GB" dirty="0"/>
          </a:p>
        </p:txBody>
      </p:sp>
      <p:sp>
        <p:nvSpPr>
          <p:cNvPr id="5" name="Footer Placeholder 4">
            <a:extLst>
              <a:ext uri="{FF2B5EF4-FFF2-40B4-BE49-F238E27FC236}">
                <a16:creationId xmlns:a16="http://schemas.microsoft.com/office/drawing/2014/main" id="{CB5DA98B-2357-44F5-AE1D-CF4F107CF5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73062C2-2EB2-41CE-99D2-4DDDCEAB01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CB950-08FF-43BD-A81C-DA529AEA5552}" type="slidenum">
              <a:rPr lang="en-GB" smtClean="0"/>
              <a:t>‹#›</a:t>
            </a:fld>
            <a:endParaRPr lang="en-GB" dirty="0"/>
          </a:p>
        </p:txBody>
      </p:sp>
    </p:spTree>
    <p:extLst>
      <p:ext uri="{BB962C8B-B14F-4D97-AF65-F5344CB8AC3E}">
        <p14:creationId xmlns:p14="http://schemas.microsoft.com/office/powerpoint/2010/main" val="3653276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www.wtt.org.u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www.wtt.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wtt.org.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peoplemattersglobal.com/article/lets-talk-talent/heres-what-managers-need-to-do-to-empower-their-teams-15934" TargetMode="External"/><Relationship Id="rId5" Type="http://schemas.openxmlformats.org/officeDocument/2006/relationships/image" Target="../media/image10.jpg"/><Relationship Id="rId4" Type="http://schemas.openxmlformats.org/officeDocument/2006/relationships/hyperlink" Target="https://foto.wuestenigel.com/what-are-yout-strengths-text-on-blackboar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1DF4F1-EA78-49A4-899A-DC8CF9EE8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355D2493-0477-401F-92D7-FA2108B05B8B}"/>
              </a:ext>
            </a:extLst>
          </p:cNvPr>
          <p:cNvSpPr txBox="1"/>
          <p:nvPr/>
        </p:nvSpPr>
        <p:spPr>
          <a:xfrm>
            <a:off x="2197917" y="3429000"/>
            <a:ext cx="3898084" cy="2554545"/>
          </a:xfrm>
          <a:prstGeom prst="rect">
            <a:avLst/>
          </a:prstGeom>
          <a:noFill/>
        </p:spPr>
        <p:txBody>
          <a:bodyPr wrap="square" rtlCol="0">
            <a:spAutoFit/>
          </a:bodyPr>
          <a:lstStyle/>
          <a:p>
            <a:pPr algn="ctr"/>
            <a:r>
              <a:rPr lang="en-GB" sz="8000" dirty="0">
                <a:solidFill>
                  <a:schemeClr val="bg1"/>
                </a:solidFill>
                <a:effectLst>
                  <a:outerShdw blurRad="38100" dist="38100" dir="2700000" algn="tl">
                    <a:srgbClr val="000000">
                      <a:alpha val="43137"/>
                    </a:srgbClr>
                  </a:outerShdw>
                </a:effectLst>
                <a:latin typeface="Franklin Gothic Book" panose="020B0503020102020204" pitchFamily="34" charset="0"/>
              </a:rPr>
              <a:t>The WTT Ladder</a:t>
            </a:r>
          </a:p>
        </p:txBody>
      </p:sp>
      <p:pic>
        <p:nvPicPr>
          <p:cNvPr id="2" name="Picture 1">
            <a:extLst>
              <a:ext uri="{FF2B5EF4-FFF2-40B4-BE49-F238E27FC236}">
                <a16:creationId xmlns:a16="http://schemas.microsoft.com/office/drawing/2014/main" id="{F77BC7CE-0D6D-499C-8FE4-471751E2B9CD}"/>
              </a:ext>
            </a:extLst>
          </p:cNvPr>
          <p:cNvPicPr>
            <a:picLocks noChangeAspect="1"/>
          </p:cNvPicPr>
          <p:nvPr/>
        </p:nvPicPr>
        <p:blipFill>
          <a:blip r:embed="rId4"/>
          <a:stretch>
            <a:fillRect/>
          </a:stretch>
        </p:blipFill>
        <p:spPr>
          <a:xfrm>
            <a:off x="7652201" y="2140640"/>
            <a:ext cx="3412742" cy="4717360"/>
          </a:xfrm>
          <a:prstGeom prst="rect">
            <a:avLst/>
          </a:prstGeom>
        </p:spPr>
      </p:pic>
    </p:spTree>
    <p:extLst>
      <p:ext uri="{BB962C8B-B14F-4D97-AF65-F5344CB8AC3E}">
        <p14:creationId xmlns:p14="http://schemas.microsoft.com/office/powerpoint/2010/main" val="284439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E5EFFC-415B-4770-BF0A-FF86A7C20A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DF5013B-3416-4E2B-BCEF-53E263264EDB}"/>
              </a:ext>
            </a:extLst>
          </p:cNvPr>
          <p:cNvSpPr txBox="1"/>
          <p:nvPr/>
        </p:nvSpPr>
        <p:spPr>
          <a:xfrm>
            <a:off x="2077673" y="385896"/>
            <a:ext cx="7846503" cy="1754326"/>
          </a:xfrm>
          <a:prstGeom prst="rect">
            <a:avLst/>
          </a:prstGeom>
          <a:noFill/>
        </p:spPr>
        <p:txBody>
          <a:bodyPr wrap="square" rtlCol="0">
            <a:spAutoFit/>
          </a:bodyPr>
          <a:lstStyle/>
          <a:p>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rPr>
              <a:t>Things to be aware of ………..</a:t>
            </a:r>
          </a:p>
        </p:txBody>
      </p:sp>
      <p:sp>
        <p:nvSpPr>
          <p:cNvPr id="2" name="TextBox 1">
            <a:extLst>
              <a:ext uri="{FF2B5EF4-FFF2-40B4-BE49-F238E27FC236}">
                <a16:creationId xmlns:a16="http://schemas.microsoft.com/office/drawing/2014/main" id="{10D32753-5892-4C41-84ED-ADF6BB77552F}"/>
              </a:ext>
            </a:extLst>
          </p:cNvPr>
          <p:cNvSpPr txBox="1"/>
          <p:nvPr/>
        </p:nvSpPr>
        <p:spPr>
          <a:xfrm>
            <a:off x="8187397" y="2236763"/>
            <a:ext cx="2996418" cy="1200329"/>
          </a:xfrm>
          <a:prstGeom prst="rect">
            <a:avLst/>
          </a:prstGeom>
          <a:noFill/>
        </p:spPr>
        <p:txBody>
          <a:bodyPr wrap="square" rtlCol="0">
            <a:spAutoFit/>
          </a:bodyPr>
          <a:lstStyle/>
          <a:p>
            <a:pPr algn="ctr"/>
            <a:r>
              <a:rPr lang="en-GB" sz="3600" dirty="0"/>
              <a:t>Incomplete Ladders</a:t>
            </a:r>
          </a:p>
        </p:txBody>
      </p:sp>
      <p:sp>
        <p:nvSpPr>
          <p:cNvPr id="5" name="TextBox 4">
            <a:extLst>
              <a:ext uri="{FF2B5EF4-FFF2-40B4-BE49-F238E27FC236}">
                <a16:creationId xmlns:a16="http://schemas.microsoft.com/office/drawing/2014/main" id="{F34A3E01-F643-4761-BB96-F915B863CDF1}"/>
              </a:ext>
            </a:extLst>
          </p:cNvPr>
          <p:cNvSpPr txBox="1"/>
          <p:nvPr/>
        </p:nvSpPr>
        <p:spPr>
          <a:xfrm>
            <a:off x="8187397" y="4376985"/>
            <a:ext cx="2996418" cy="1446550"/>
          </a:xfrm>
          <a:prstGeom prst="rect">
            <a:avLst/>
          </a:prstGeom>
          <a:noFill/>
        </p:spPr>
        <p:txBody>
          <a:bodyPr wrap="square" rtlCol="0">
            <a:spAutoFit/>
          </a:bodyPr>
          <a:lstStyle/>
          <a:p>
            <a:r>
              <a:rPr lang="en-GB" sz="4400" dirty="0"/>
              <a:t>WTT Ladder Moderation</a:t>
            </a:r>
          </a:p>
        </p:txBody>
      </p:sp>
      <p:sp>
        <p:nvSpPr>
          <p:cNvPr id="6" name="TextBox 5">
            <a:extLst>
              <a:ext uri="{FF2B5EF4-FFF2-40B4-BE49-F238E27FC236}">
                <a16:creationId xmlns:a16="http://schemas.microsoft.com/office/drawing/2014/main" id="{3D1E8506-5627-4ACF-8ECE-072AF30BEB06}"/>
              </a:ext>
            </a:extLst>
          </p:cNvPr>
          <p:cNvSpPr txBox="1"/>
          <p:nvPr/>
        </p:nvSpPr>
        <p:spPr>
          <a:xfrm>
            <a:off x="947225" y="2526118"/>
            <a:ext cx="6292947" cy="3046988"/>
          </a:xfrm>
          <a:prstGeom prst="rect">
            <a:avLst/>
          </a:prstGeom>
          <a:noFill/>
        </p:spPr>
        <p:txBody>
          <a:bodyPr wrap="square" rtlCol="0">
            <a:spAutoFit/>
          </a:bodyPr>
          <a:lstStyle/>
          <a:p>
            <a:pPr marL="571500" indent="-571500">
              <a:buFont typeface="Arial" panose="020B0604020202020204" pitchFamily="34" charset="0"/>
              <a:buChar char="•"/>
            </a:pPr>
            <a:r>
              <a:rPr lang="en-GB" sz="3200" dirty="0"/>
              <a:t>Explore the training offer.</a:t>
            </a:r>
          </a:p>
          <a:p>
            <a:pPr marL="571500" indent="-571500">
              <a:buFont typeface="Arial" panose="020B0604020202020204" pitchFamily="34" charset="0"/>
              <a:buChar char="•"/>
            </a:pPr>
            <a:r>
              <a:rPr lang="en-GB" sz="3200" dirty="0"/>
              <a:t>Include everyone’s voice.</a:t>
            </a:r>
          </a:p>
          <a:p>
            <a:pPr marL="571500" indent="-571500">
              <a:buFont typeface="Arial" panose="020B0604020202020204" pitchFamily="34" charset="0"/>
              <a:buChar char="•"/>
            </a:pPr>
            <a:r>
              <a:rPr lang="en-GB" sz="3200" dirty="0"/>
              <a:t>Include strengths /the positives no matter how small.</a:t>
            </a:r>
          </a:p>
          <a:p>
            <a:pPr marL="571500" indent="-571500">
              <a:buFont typeface="Arial" panose="020B0604020202020204" pitchFamily="34" charset="0"/>
              <a:buChar char="•"/>
            </a:pPr>
            <a:r>
              <a:rPr lang="en-GB" sz="3200" dirty="0"/>
              <a:t>Be prepared to work with WTT advice  to adapt your practice.</a:t>
            </a:r>
          </a:p>
        </p:txBody>
      </p:sp>
    </p:spTree>
    <p:extLst>
      <p:ext uri="{BB962C8B-B14F-4D97-AF65-F5344CB8AC3E}">
        <p14:creationId xmlns:p14="http://schemas.microsoft.com/office/powerpoint/2010/main" val="3996053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219C82-397A-4ECE-91B1-80FD5B2D9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CFD091E-258F-43DB-B1A3-41F9AA9D0053}"/>
              </a:ext>
            </a:extLst>
          </p:cNvPr>
          <p:cNvSpPr txBox="1"/>
          <p:nvPr/>
        </p:nvSpPr>
        <p:spPr>
          <a:xfrm>
            <a:off x="2077673" y="385896"/>
            <a:ext cx="9339744" cy="923330"/>
          </a:xfrm>
          <a:prstGeom prst="rect">
            <a:avLst/>
          </a:prstGeom>
          <a:noFill/>
        </p:spPr>
        <p:txBody>
          <a:bodyPr wrap="square" rtlCol="0">
            <a:spAutoFit/>
          </a:bodyPr>
          <a:lstStyle/>
          <a:p>
            <a:pPr algn="ct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hlinkClick r:id="rId4"/>
              </a:rPr>
              <a:t>www.wtt.org.uk</a:t>
            </a: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rPr>
              <a:t> </a:t>
            </a:r>
          </a:p>
        </p:txBody>
      </p:sp>
      <p:sp>
        <p:nvSpPr>
          <p:cNvPr id="7" name="TextBox 6">
            <a:extLst>
              <a:ext uri="{FF2B5EF4-FFF2-40B4-BE49-F238E27FC236}">
                <a16:creationId xmlns:a16="http://schemas.microsoft.com/office/drawing/2014/main" id="{AF93482A-6088-49C7-84E9-45C04B6B5B8A}"/>
              </a:ext>
            </a:extLst>
          </p:cNvPr>
          <p:cNvSpPr txBox="1"/>
          <p:nvPr/>
        </p:nvSpPr>
        <p:spPr>
          <a:xfrm>
            <a:off x="894825" y="2344675"/>
            <a:ext cx="10402349" cy="430887"/>
          </a:xfrm>
          <a:prstGeom prst="rect">
            <a:avLst/>
          </a:prstGeom>
          <a:noFill/>
          <a:ln>
            <a:noFill/>
          </a:ln>
        </p:spPr>
        <p:txBody>
          <a:bodyPr wrap="square" rtlCol="0">
            <a:spAutoFit/>
          </a:bodyPr>
          <a:lstStyle/>
          <a:p>
            <a:pPr marL="685800" indent="-685800">
              <a:buFont typeface="Arial" panose="020B0604020202020204" pitchFamily="34" charset="0"/>
              <a:buChar char="•"/>
            </a:pPr>
            <a:endParaRPr lang="en-GB" sz="2200" dirty="0">
              <a:latin typeface="Comic Sans MS" panose="030F0702030302020204" pitchFamily="66" charset="0"/>
            </a:endParaRPr>
          </a:p>
        </p:txBody>
      </p:sp>
      <p:pic>
        <p:nvPicPr>
          <p:cNvPr id="2" name="Picture 1">
            <a:extLst>
              <a:ext uri="{FF2B5EF4-FFF2-40B4-BE49-F238E27FC236}">
                <a16:creationId xmlns:a16="http://schemas.microsoft.com/office/drawing/2014/main" id="{E971403D-1DAA-4FE0-A2F5-C6CD47C2CD7F}"/>
              </a:ext>
            </a:extLst>
          </p:cNvPr>
          <p:cNvPicPr>
            <a:picLocks noChangeAspect="1"/>
          </p:cNvPicPr>
          <p:nvPr/>
        </p:nvPicPr>
        <p:blipFill>
          <a:blip r:embed="rId5"/>
          <a:stretch>
            <a:fillRect/>
          </a:stretch>
        </p:blipFill>
        <p:spPr>
          <a:xfrm>
            <a:off x="894825" y="2560116"/>
            <a:ext cx="5204829" cy="2926287"/>
          </a:xfrm>
          <a:prstGeom prst="rect">
            <a:avLst/>
          </a:prstGeom>
        </p:spPr>
      </p:pic>
      <p:pic>
        <p:nvPicPr>
          <p:cNvPr id="3" name="Picture 2">
            <a:extLst>
              <a:ext uri="{FF2B5EF4-FFF2-40B4-BE49-F238E27FC236}">
                <a16:creationId xmlns:a16="http://schemas.microsoft.com/office/drawing/2014/main" id="{58D81C48-D42F-4D8F-AC8C-C7F39FBE84D4}"/>
              </a:ext>
            </a:extLst>
          </p:cNvPr>
          <p:cNvPicPr>
            <a:picLocks noChangeAspect="1"/>
          </p:cNvPicPr>
          <p:nvPr/>
        </p:nvPicPr>
        <p:blipFill>
          <a:blip r:embed="rId6"/>
          <a:stretch>
            <a:fillRect/>
          </a:stretch>
        </p:blipFill>
        <p:spPr>
          <a:xfrm>
            <a:off x="6212588" y="2560117"/>
            <a:ext cx="5204829" cy="2926287"/>
          </a:xfrm>
          <a:prstGeom prst="rect">
            <a:avLst/>
          </a:prstGeom>
        </p:spPr>
      </p:pic>
    </p:spTree>
    <p:extLst>
      <p:ext uri="{BB962C8B-B14F-4D97-AF65-F5344CB8AC3E}">
        <p14:creationId xmlns:p14="http://schemas.microsoft.com/office/powerpoint/2010/main" val="2058924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219C82-397A-4ECE-91B1-80FD5B2D9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CFD091E-258F-43DB-B1A3-41F9AA9D0053}"/>
              </a:ext>
            </a:extLst>
          </p:cNvPr>
          <p:cNvSpPr txBox="1"/>
          <p:nvPr/>
        </p:nvSpPr>
        <p:spPr>
          <a:xfrm>
            <a:off x="2077673" y="385896"/>
            <a:ext cx="9339744" cy="923330"/>
          </a:xfrm>
          <a:prstGeom prst="rect">
            <a:avLst/>
          </a:prstGeom>
          <a:noFill/>
        </p:spPr>
        <p:txBody>
          <a:bodyPr wrap="square" rtlCol="0">
            <a:spAutoFit/>
          </a:bodyPr>
          <a:lstStyle/>
          <a:p>
            <a:pPr algn="ct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hlinkClick r:id="rId4"/>
              </a:rPr>
              <a:t>www.wtt.org.uk</a:t>
            </a: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rPr>
              <a:t> </a:t>
            </a:r>
          </a:p>
        </p:txBody>
      </p:sp>
      <p:sp>
        <p:nvSpPr>
          <p:cNvPr id="7" name="TextBox 6">
            <a:extLst>
              <a:ext uri="{FF2B5EF4-FFF2-40B4-BE49-F238E27FC236}">
                <a16:creationId xmlns:a16="http://schemas.microsoft.com/office/drawing/2014/main" id="{AF93482A-6088-49C7-84E9-45C04B6B5B8A}"/>
              </a:ext>
            </a:extLst>
          </p:cNvPr>
          <p:cNvSpPr txBox="1"/>
          <p:nvPr/>
        </p:nvSpPr>
        <p:spPr>
          <a:xfrm>
            <a:off x="894825" y="2344675"/>
            <a:ext cx="10402349" cy="430887"/>
          </a:xfrm>
          <a:prstGeom prst="rect">
            <a:avLst/>
          </a:prstGeom>
          <a:noFill/>
          <a:ln>
            <a:noFill/>
          </a:ln>
        </p:spPr>
        <p:txBody>
          <a:bodyPr wrap="square" rtlCol="0">
            <a:spAutoFit/>
          </a:bodyPr>
          <a:lstStyle/>
          <a:p>
            <a:pPr marL="685800" indent="-685800">
              <a:buFont typeface="Arial" panose="020B0604020202020204" pitchFamily="34" charset="0"/>
              <a:buChar char="•"/>
            </a:pPr>
            <a:endParaRPr lang="en-GB" sz="2200" dirty="0">
              <a:latin typeface="Comic Sans MS" panose="030F0702030302020204" pitchFamily="66" charset="0"/>
            </a:endParaRPr>
          </a:p>
        </p:txBody>
      </p:sp>
      <p:pic>
        <p:nvPicPr>
          <p:cNvPr id="4" name="Picture 3">
            <a:extLst>
              <a:ext uri="{FF2B5EF4-FFF2-40B4-BE49-F238E27FC236}">
                <a16:creationId xmlns:a16="http://schemas.microsoft.com/office/drawing/2014/main" id="{E9EF8A75-0F2B-4E16-B91A-F43AF47A8E04}"/>
              </a:ext>
            </a:extLst>
          </p:cNvPr>
          <p:cNvPicPr>
            <a:picLocks noChangeAspect="1"/>
          </p:cNvPicPr>
          <p:nvPr/>
        </p:nvPicPr>
        <p:blipFill>
          <a:blip r:embed="rId5"/>
          <a:stretch>
            <a:fillRect/>
          </a:stretch>
        </p:blipFill>
        <p:spPr>
          <a:xfrm>
            <a:off x="894825" y="2560118"/>
            <a:ext cx="5204828" cy="2926287"/>
          </a:xfrm>
          <a:prstGeom prst="rect">
            <a:avLst/>
          </a:prstGeom>
        </p:spPr>
      </p:pic>
      <p:pic>
        <p:nvPicPr>
          <p:cNvPr id="8" name="Picture 7">
            <a:extLst>
              <a:ext uri="{FF2B5EF4-FFF2-40B4-BE49-F238E27FC236}">
                <a16:creationId xmlns:a16="http://schemas.microsoft.com/office/drawing/2014/main" id="{C3104304-C987-4FE7-A6CE-AFEB4F9380B6}"/>
              </a:ext>
            </a:extLst>
          </p:cNvPr>
          <p:cNvPicPr>
            <a:picLocks noChangeAspect="1"/>
          </p:cNvPicPr>
          <p:nvPr/>
        </p:nvPicPr>
        <p:blipFill>
          <a:blip r:embed="rId6"/>
          <a:stretch>
            <a:fillRect/>
          </a:stretch>
        </p:blipFill>
        <p:spPr>
          <a:xfrm>
            <a:off x="6207595" y="2557310"/>
            <a:ext cx="5209822" cy="2929095"/>
          </a:xfrm>
          <a:prstGeom prst="rect">
            <a:avLst/>
          </a:prstGeom>
        </p:spPr>
      </p:pic>
    </p:spTree>
    <p:extLst>
      <p:ext uri="{BB962C8B-B14F-4D97-AF65-F5344CB8AC3E}">
        <p14:creationId xmlns:p14="http://schemas.microsoft.com/office/powerpoint/2010/main" val="560808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219C82-397A-4ECE-91B1-80FD5B2D9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CFD091E-258F-43DB-B1A3-41F9AA9D0053}"/>
              </a:ext>
            </a:extLst>
          </p:cNvPr>
          <p:cNvSpPr txBox="1"/>
          <p:nvPr/>
        </p:nvSpPr>
        <p:spPr>
          <a:xfrm>
            <a:off x="2077673" y="385896"/>
            <a:ext cx="9339744" cy="923330"/>
          </a:xfrm>
          <a:prstGeom prst="rect">
            <a:avLst/>
          </a:prstGeom>
          <a:noFill/>
        </p:spPr>
        <p:txBody>
          <a:bodyPr wrap="square" rtlCol="0">
            <a:spAutoFit/>
          </a:bodyPr>
          <a:lstStyle/>
          <a:p>
            <a:pPr algn="ct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hlinkClick r:id="rId4"/>
              </a:rPr>
              <a:t>www.wtt.org.uk</a:t>
            </a: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rPr>
              <a:t> </a:t>
            </a:r>
          </a:p>
        </p:txBody>
      </p:sp>
      <p:sp>
        <p:nvSpPr>
          <p:cNvPr id="7" name="TextBox 6">
            <a:extLst>
              <a:ext uri="{FF2B5EF4-FFF2-40B4-BE49-F238E27FC236}">
                <a16:creationId xmlns:a16="http://schemas.microsoft.com/office/drawing/2014/main" id="{AF93482A-6088-49C7-84E9-45C04B6B5B8A}"/>
              </a:ext>
            </a:extLst>
          </p:cNvPr>
          <p:cNvSpPr txBox="1"/>
          <p:nvPr/>
        </p:nvSpPr>
        <p:spPr>
          <a:xfrm>
            <a:off x="894825" y="2344675"/>
            <a:ext cx="10402349" cy="3477875"/>
          </a:xfrm>
          <a:prstGeom prst="rect">
            <a:avLst/>
          </a:prstGeom>
          <a:noFill/>
          <a:ln>
            <a:noFill/>
          </a:ln>
        </p:spPr>
        <p:txBody>
          <a:bodyPr wrap="square" rtlCol="0">
            <a:spAutoFit/>
          </a:bodyPr>
          <a:lstStyle/>
          <a:p>
            <a:pPr marL="685800" indent="-685800">
              <a:buFont typeface="Arial" panose="020B0604020202020204" pitchFamily="34" charset="0"/>
              <a:buChar char="•"/>
            </a:pPr>
            <a:r>
              <a:rPr lang="en-GB" sz="2200" dirty="0">
                <a:latin typeface="Comic Sans MS" panose="030F0702030302020204" pitchFamily="66" charset="0"/>
              </a:rPr>
              <a:t>Forms part of the Graduated Approach.</a:t>
            </a:r>
          </a:p>
          <a:p>
            <a:pPr marL="685800" indent="-685800">
              <a:buFont typeface="Arial" panose="020B0604020202020204" pitchFamily="34" charset="0"/>
              <a:buChar char="•"/>
            </a:pPr>
            <a:r>
              <a:rPr lang="en-GB" sz="2200" dirty="0">
                <a:latin typeface="Comic Sans MS" panose="030F0702030302020204" pitchFamily="66" charset="0"/>
              </a:rPr>
              <a:t>Evidences engagement with WTT support from Step 1</a:t>
            </a:r>
          </a:p>
          <a:p>
            <a:pPr marL="685800" indent="-685800">
              <a:buFont typeface="Arial" panose="020B0604020202020204" pitchFamily="34" charset="0"/>
              <a:buChar char="•"/>
            </a:pPr>
            <a:r>
              <a:rPr lang="en-GB" sz="2200" dirty="0">
                <a:latin typeface="Comic Sans MS" panose="030F0702030302020204" pitchFamily="66" charset="0"/>
              </a:rPr>
              <a:t>Provides an ongoing dialogue between setting/family and WTT about an individual’s differences and how the setting should support them.</a:t>
            </a:r>
          </a:p>
          <a:p>
            <a:pPr marL="685800" indent="-685800">
              <a:buFont typeface="Arial" panose="020B0604020202020204" pitchFamily="34" charset="0"/>
              <a:buChar char="•"/>
            </a:pPr>
            <a:r>
              <a:rPr lang="en-GB" sz="2200" dirty="0">
                <a:latin typeface="Comic Sans MS" panose="030F0702030302020204" pitchFamily="66" charset="0"/>
              </a:rPr>
              <a:t>Opportunity to reflect on and develop existing practice.</a:t>
            </a:r>
          </a:p>
          <a:p>
            <a:pPr marL="685800" indent="-685800">
              <a:buFont typeface="Arial" panose="020B0604020202020204" pitchFamily="34" charset="0"/>
              <a:buChar char="•"/>
            </a:pPr>
            <a:r>
              <a:rPr lang="en-GB" sz="2200" dirty="0">
                <a:latin typeface="Comic Sans MS" panose="030F0702030302020204" pitchFamily="66" charset="0"/>
              </a:rPr>
              <a:t>Focus on what adults will do to enable success for the child/young person.</a:t>
            </a:r>
          </a:p>
          <a:p>
            <a:pPr marL="685800" indent="-685800">
              <a:buFont typeface="Arial" panose="020B0604020202020204" pitchFamily="34" charset="0"/>
              <a:buChar char="•"/>
            </a:pPr>
            <a:r>
              <a:rPr lang="en-GB" sz="2200" dirty="0">
                <a:latin typeface="Comic Sans MS" panose="030F0702030302020204" pitchFamily="66" charset="0"/>
              </a:rPr>
              <a:t>Mainstream settings continue to have a WTT outreach teacher linked to their school/academy. </a:t>
            </a:r>
          </a:p>
          <a:p>
            <a:pPr marL="685800" indent="-685800">
              <a:buFont typeface="Arial" panose="020B0604020202020204" pitchFamily="34" charset="0"/>
              <a:buChar char="•"/>
            </a:pPr>
            <a:r>
              <a:rPr lang="en-GB" sz="2200" dirty="0">
                <a:latin typeface="Comic Sans MS" panose="030F0702030302020204" pitchFamily="66" charset="0"/>
              </a:rPr>
              <a:t>Ladder will capture all pupils-new and existing. </a:t>
            </a:r>
          </a:p>
        </p:txBody>
      </p:sp>
    </p:spTree>
    <p:extLst>
      <p:ext uri="{BB962C8B-B14F-4D97-AF65-F5344CB8AC3E}">
        <p14:creationId xmlns:p14="http://schemas.microsoft.com/office/powerpoint/2010/main" val="1497483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875E0B-CC3A-45F5-9EC6-653F6900B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2A43A0C-D8AF-4F34-95C4-BBF0BED5893A}"/>
              </a:ext>
            </a:extLst>
          </p:cNvPr>
          <p:cNvSpPr txBox="1"/>
          <p:nvPr/>
        </p:nvSpPr>
        <p:spPr>
          <a:xfrm>
            <a:off x="1073791" y="3724712"/>
            <a:ext cx="9907398" cy="2554545"/>
          </a:xfrm>
          <a:prstGeom prst="rect">
            <a:avLst/>
          </a:prstGeom>
          <a:noFill/>
        </p:spPr>
        <p:txBody>
          <a:bodyPr wrap="square" rtlCol="0">
            <a:spAutoFit/>
          </a:bodyPr>
          <a:lstStyle/>
          <a:p>
            <a:pPr marL="285750" indent="-285750">
              <a:buFont typeface="Arial" panose="020B0604020202020204" pitchFamily="34" charset="0"/>
              <a:buChar char="•"/>
            </a:pPr>
            <a:r>
              <a:rPr lang="en-GB" sz="3200" dirty="0"/>
              <a:t>Planning meeting with WTT</a:t>
            </a:r>
          </a:p>
          <a:p>
            <a:pPr marL="285750" indent="-285750">
              <a:buFont typeface="Arial" panose="020B0604020202020204" pitchFamily="34" charset="0"/>
              <a:buChar char="•"/>
            </a:pPr>
            <a:r>
              <a:rPr lang="en-GB" sz="3200" dirty="0"/>
              <a:t>Training workshop offer (Update AET MSA-essential)</a:t>
            </a:r>
          </a:p>
          <a:p>
            <a:pPr marL="285750" indent="-285750">
              <a:buFont typeface="Arial" panose="020B0604020202020204" pitchFamily="34" charset="0"/>
              <a:buChar char="•"/>
            </a:pPr>
            <a:r>
              <a:rPr lang="en-GB" sz="3200" dirty="0"/>
              <a:t>Weekly Online helpline for queries about the new process</a:t>
            </a:r>
          </a:p>
          <a:p>
            <a:pPr marL="285750" indent="-285750">
              <a:buFont typeface="Arial" panose="020B0604020202020204" pitchFamily="34" charset="0"/>
              <a:buChar char="•"/>
            </a:pPr>
            <a:r>
              <a:rPr lang="en-GB" sz="3200" dirty="0"/>
              <a:t>Support and information for parents/carers on website</a:t>
            </a:r>
          </a:p>
        </p:txBody>
      </p:sp>
      <p:sp>
        <p:nvSpPr>
          <p:cNvPr id="6" name="TextBox 5">
            <a:extLst>
              <a:ext uri="{FF2B5EF4-FFF2-40B4-BE49-F238E27FC236}">
                <a16:creationId xmlns:a16="http://schemas.microsoft.com/office/drawing/2014/main" id="{95740C40-6019-4EB2-B90E-CF7DBBCE3EA9}"/>
              </a:ext>
            </a:extLst>
          </p:cNvPr>
          <p:cNvSpPr txBox="1"/>
          <p:nvPr/>
        </p:nvSpPr>
        <p:spPr>
          <a:xfrm>
            <a:off x="2027583" y="409465"/>
            <a:ext cx="8662059" cy="954107"/>
          </a:xfrm>
          <a:prstGeom prst="rect">
            <a:avLst/>
          </a:prstGeom>
          <a:noFill/>
        </p:spPr>
        <p:txBody>
          <a:bodyPr wrap="square" rtlCol="0">
            <a:spAutoFit/>
          </a:bodyPr>
          <a:lstStyle/>
          <a:p>
            <a:pPr algn="ctr"/>
            <a:r>
              <a:rPr lang="en-GB" sz="2800" dirty="0">
                <a:solidFill>
                  <a:srgbClr val="0070C0"/>
                </a:solidFill>
                <a:effectLst>
                  <a:outerShdw blurRad="38100" dist="38100" dir="2700000" algn="tl">
                    <a:srgbClr val="000000">
                      <a:alpha val="43137"/>
                    </a:srgbClr>
                  </a:outerShdw>
                </a:effectLst>
                <a:latin typeface="Franklin Gothic Book" panose="020B0503020102020204" pitchFamily="34" charset="0"/>
              </a:rPr>
              <a:t>WTT Ladder-documenting engagement and utilisation of the service offer</a:t>
            </a:r>
          </a:p>
        </p:txBody>
      </p:sp>
      <p:sp>
        <p:nvSpPr>
          <p:cNvPr id="7" name="TextBox 6">
            <a:extLst>
              <a:ext uri="{FF2B5EF4-FFF2-40B4-BE49-F238E27FC236}">
                <a16:creationId xmlns:a16="http://schemas.microsoft.com/office/drawing/2014/main" id="{8916982C-DE70-4D56-BC27-CD79335BFB6C}"/>
              </a:ext>
            </a:extLst>
          </p:cNvPr>
          <p:cNvSpPr txBox="1"/>
          <p:nvPr/>
        </p:nvSpPr>
        <p:spPr>
          <a:xfrm>
            <a:off x="1073791" y="2005533"/>
            <a:ext cx="10150800" cy="954107"/>
          </a:xfrm>
          <a:prstGeom prst="rect">
            <a:avLst/>
          </a:prstGeom>
          <a:noFill/>
        </p:spPr>
        <p:txBody>
          <a:bodyPr wrap="square" rtlCol="0">
            <a:spAutoFit/>
          </a:bodyPr>
          <a:lstStyle/>
          <a:p>
            <a:pPr marL="285750" indent="-285750">
              <a:buFont typeface="Arial" panose="020B0604020202020204" pitchFamily="34" charset="0"/>
              <a:buChar char="•"/>
            </a:pPr>
            <a:r>
              <a:rPr lang="en-GB" sz="2800" dirty="0"/>
              <a:t>No need to consult with WTT to start the Ladder (if unsure, talk to AskSALL first)</a:t>
            </a:r>
          </a:p>
        </p:txBody>
      </p:sp>
    </p:spTree>
    <p:extLst>
      <p:ext uri="{BB962C8B-B14F-4D97-AF65-F5344CB8AC3E}">
        <p14:creationId xmlns:p14="http://schemas.microsoft.com/office/powerpoint/2010/main" val="3370798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570861-57FF-4085-A2B7-8899574FFE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250A29A-23EE-4E63-9145-FA0E1C4E0254}"/>
              </a:ext>
            </a:extLst>
          </p:cNvPr>
          <p:cNvSpPr txBox="1"/>
          <p:nvPr/>
        </p:nvSpPr>
        <p:spPr>
          <a:xfrm>
            <a:off x="2077673" y="385896"/>
            <a:ext cx="8836404" cy="923330"/>
          </a:xfrm>
          <a:prstGeom prst="rect">
            <a:avLst/>
          </a:prstGeom>
          <a:noFill/>
        </p:spPr>
        <p:txBody>
          <a:bodyPr wrap="square" rtlCol="0">
            <a:spAutoFit/>
          </a:bodyPr>
          <a:lstStyle/>
          <a:p>
            <a:pPr algn="ct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rPr>
              <a:t>Ladder expectations</a:t>
            </a:r>
          </a:p>
        </p:txBody>
      </p:sp>
      <p:sp>
        <p:nvSpPr>
          <p:cNvPr id="2" name="TextBox 1">
            <a:extLst>
              <a:ext uri="{FF2B5EF4-FFF2-40B4-BE49-F238E27FC236}">
                <a16:creationId xmlns:a16="http://schemas.microsoft.com/office/drawing/2014/main" id="{941759FC-7359-44EC-A039-2C5405161386}"/>
              </a:ext>
            </a:extLst>
          </p:cNvPr>
          <p:cNvSpPr txBox="1"/>
          <p:nvPr/>
        </p:nvSpPr>
        <p:spPr>
          <a:xfrm>
            <a:off x="1182848" y="2080470"/>
            <a:ext cx="4328719" cy="4431983"/>
          </a:xfrm>
          <a:prstGeom prst="rect">
            <a:avLst/>
          </a:prstGeom>
          <a:noFill/>
        </p:spPr>
        <p:txBody>
          <a:bodyPr wrap="square" rtlCol="0">
            <a:spAutoFit/>
          </a:bodyPr>
          <a:lstStyle/>
          <a:p>
            <a:pPr marL="285750" indent="-285750">
              <a:buFont typeface="Arial" panose="020B0604020202020204" pitchFamily="34" charset="0"/>
              <a:buChar char="•"/>
            </a:pPr>
            <a:r>
              <a:rPr lang="en-GB" sz="2400" dirty="0"/>
              <a:t>Graduated Approach targets should have a social communication focus (not purely academic)</a:t>
            </a:r>
          </a:p>
          <a:p>
            <a:pPr marL="285750" indent="-285750">
              <a:buFont typeface="Arial" panose="020B0604020202020204" pitchFamily="34" charset="0"/>
              <a:buChar char="•"/>
            </a:pPr>
            <a:r>
              <a:rPr lang="en-GB" sz="2400" dirty="0"/>
              <a:t>Focus on child's strengths</a:t>
            </a:r>
          </a:p>
          <a:p>
            <a:pPr marL="285750" indent="-285750">
              <a:buFont typeface="Arial" panose="020B0604020202020204" pitchFamily="34" charset="0"/>
              <a:buChar char="•"/>
            </a:pPr>
            <a:r>
              <a:rPr lang="en-GB" sz="2400" dirty="0"/>
              <a:t>Importance of pupil voice</a:t>
            </a:r>
          </a:p>
          <a:p>
            <a:pPr marL="285750" indent="-285750">
              <a:buFont typeface="Arial" panose="020B0604020202020204" pitchFamily="34" charset="0"/>
              <a:buChar char="•"/>
            </a:pPr>
            <a:r>
              <a:rPr lang="en-GB" sz="2400" dirty="0"/>
              <a:t>WTT are commissioned to develop schools autism inclusive practice through the graduated approach and not a means to an end.</a:t>
            </a:r>
          </a:p>
          <a:p>
            <a:endParaRPr lang="en-GB" dirty="0"/>
          </a:p>
        </p:txBody>
      </p:sp>
      <p:sp>
        <p:nvSpPr>
          <p:cNvPr id="3" name="TextBox 2">
            <a:extLst>
              <a:ext uri="{FF2B5EF4-FFF2-40B4-BE49-F238E27FC236}">
                <a16:creationId xmlns:a16="http://schemas.microsoft.com/office/drawing/2014/main" id="{22DD18F7-7C1A-4E72-81CB-F9D4F9F46D43}"/>
              </a:ext>
            </a:extLst>
          </p:cNvPr>
          <p:cNvSpPr txBox="1"/>
          <p:nvPr/>
        </p:nvSpPr>
        <p:spPr>
          <a:xfrm>
            <a:off x="6590950" y="2080470"/>
            <a:ext cx="4521666" cy="461665"/>
          </a:xfrm>
          <a:prstGeom prst="rect">
            <a:avLst/>
          </a:prstGeom>
          <a:noFill/>
        </p:spPr>
        <p:txBody>
          <a:bodyPr wrap="square" rtlCol="0">
            <a:spAutoFit/>
          </a:bodyPr>
          <a:lstStyle/>
          <a:p>
            <a:pPr marL="285750" indent="-285750">
              <a:buFont typeface="Arial" panose="020B0604020202020204" pitchFamily="34" charset="0"/>
              <a:buChar char="•"/>
            </a:pPr>
            <a:endParaRPr lang="en-GB" sz="2400" dirty="0"/>
          </a:p>
        </p:txBody>
      </p:sp>
      <p:pic>
        <p:nvPicPr>
          <p:cNvPr id="4" name="Picture 3">
            <a:extLst>
              <a:ext uri="{FF2B5EF4-FFF2-40B4-BE49-F238E27FC236}">
                <a16:creationId xmlns:a16="http://schemas.microsoft.com/office/drawing/2014/main" id="{0B925860-E4DF-4F58-A593-24522A859FC1}"/>
              </a:ext>
            </a:extLst>
          </p:cNvPr>
          <p:cNvPicPr>
            <a:picLocks noChangeAspect="1"/>
          </p:cNvPicPr>
          <p:nvPr/>
        </p:nvPicPr>
        <p:blipFill>
          <a:blip r:embed="rId3"/>
          <a:stretch>
            <a:fillRect/>
          </a:stretch>
        </p:blipFill>
        <p:spPr>
          <a:xfrm>
            <a:off x="6590950" y="2402414"/>
            <a:ext cx="4588395" cy="3299094"/>
          </a:xfrm>
          <a:prstGeom prst="rect">
            <a:avLst/>
          </a:prstGeom>
        </p:spPr>
      </p:pic>
    </p:spTree>
    <p:extLst>
      <p:ext uri="{BB962C8B-B14F-4D97-AF65-F5344CB8AC3E}">
        <p14:creationId xmlns:p14="http://schemas.microsoft.com/office/powerpoint/2010/main" val="2086130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570861-57FF-4085-A2B7-8899574FFE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250A29A-23EE-4E63-9145-FA0E1C4E0254}"/>
              </a:ext>
            </a:extLst>
          </p:cNvPr>
          <p:cNvSpPr txBox="1"/>
          <p:nvPr/>
        </p:nvSpPr>
        <p:spPr>
          <a:xfrm>
            <a:off x="2077673" y="385896"/>
            <a:ext cx="8836404" cy="923330"/>
          </a:xfrm>
          <a:prstGeom prst="rect">
            <a:avLst/>
          </a:prstGeom>
          <a:noFill/>
        </p:spPr>
        <p:txBody>
          <a:bodyPr wrap="square" rtlCol="0">
            <a:spAutoFit/>
          </a:bodyPr>
          <a:lstStyle/>
          <a:p>
            <a:pPr algn="ctr"/>
            <a:r>
              <a:rPr lang="en-GB" sz="5400" dirty="0">
                <a:solidFill>
                  <a:srgbClr val="3C57A7"/>
                </a:solidFill>
                <a:effectLst>
                  <a:outerShdw blurRad="38100" dist="38100" dir="2700000" algn="tl">
                    <a:srgbClr val="000000">
                      <a:alpha val="43137"/>
                    </a:srgbClr>
                  </a:outerShdw>
                </a:effectLst>
                <a:latin typeface="Franklin Gothic Book" panose="020B0503020102020204" pitchFamily="34" charset="0"/>
              </a:rPr>
              <a:t>Ladder expectations</a:t>
            </a:r>
          </a:p>
        </p:txBody>
      </p:sp>
      <p:sp>
        <p:nvSpPr>
          <p:cNvPr id="3" name="TextBox 2">
            <a:extLst>
              <a:ext uri="{FF2B5EF4-FFF2-40B4-BE49-F238E27FC236}">
                <a16:creationId xmlns:a16="http://schemas.microsoft.com/office/drawing/2014/main" id="{22DD18F7-7C1A-4E72-81CB-F9D4F9F46D43}"/>
              </a:ext>
            </a:extLst>
          </p:cNvPr>
          <p:cNvSpPr txBox="1"/>
          <p:nvPr/>
        </p:nvSpPr>
        <p:spPr>
          <a:xfrm>
            <a:off x="6590950" y="2080470"/>
            <a:ext cx="4521666" cy="3785652"/>
          </a:xfrm>
          <a:prstGeom prst="rect">
            <a:avLst/>
          </a:prstGeom>
          <a:noFill/>
        </p:spPr>
        <p:txBody>
          <a:bodyPr wrap="square" rtlCol="0">
            <a:spAutoFit/>
          </a:bodyPr>
          <a:lstStyle/>
          <a:p>
            <a:r>
              <a:rPr lang="en-GB" sz="2400" dirty="0"/>
              <a:t>Ladder should be a reflective tool and show the journey of how a setting shapes their practice around the pupil. </a:t>
            </a:r>
          </a:p>
          <a:p>
            <a:endParaRPr lang="en-GB" sz="2400" dirty="0"/>
          </a:p>
          <a:p>
            <a:r>
              <a:rPr lang="en-GB" sz="2400" dirty="0"/>
              <a:t>Needs to be in Word-why? It is evidence of your graduated approach and a dialogue between yourselves and WTT-we all need to be able to add to the document.</a:t>
            </a:r>
          </a:p>
        </p:txBody>
      </p:sp>
      <p:pic>
        <p:nvPicPr>
          <p:cNvPr id="4" name="Picture 3">
            <a:extLst>
              <a:ext uri="{FF2B5EF4-FFF2-40B4-BE49-F238E27FC236}">
                <a16:creationId xmlns:a16="http://schemas.microsoft.com/office/drawing/2014/main" id="{CA2D93D3-BC7E-4D50-B473-F563F5EFE3A3}"/>
              </a:ext>
            </a:extLst>
          </p:cNvPr>
          <p:cNvPicPr>
            <a:picLocks noChangeAspect="1"/>
          </p:cNvPicPr>
          <p:nvPr/>
        </p:nvPicPr>
        <p:blipFill>
          <a:blip r:embed="rId3"/>
          <a:stretch>
            <a:fillRect/>
          </a:stretch>
        </p:blipFill>
        <p:spPr>
          <a:xfrm>
            <a:off x="838038" y="2449802"/>
            <a:ext cx="5018338" cy="3124942"/>
          </a:xfrm>
          <a:prstGeom prst="rect">
            <a:avLst/>
          </a:prstGeom>
        </p:spPr>
      </p:pic>
    </p:spTree>
    <p:extLst>
      <p:ext uri="{BB962C8B-B14F-4D97-AF65-F5344CB8AC3E}">
        <p14:creationId xmlns:p14="http://schemas.microsoft.com/office/powerpoint/2010/main" val="1900680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028B1-4F34-4B62-99E6-FFE942F60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00D661A-CF78-4EC7-848D-C52AEB555EB3}"/>
              </a:ext>
            </a:extLst>
          </p:cNvPr>
          <p:cNvSpPr txBox="1"/>
          <p:nvPr/>
        </p:nvSpPr>
        <p:spPr>
          <a:xfrm>
            <a:off x="2077673" y="385896"/>
            <a:ext cx="8769292" cy="830997"/>
          </a:xfrm>
          <a:prstGeom prst="rect">
            <a:avLst/>
          </a:prstGeom>
          <a:noFill/>
        </p:spPr>
        <p:txBody>
          <a:bodyPr wrap="square" rtlCol="0">
            <a:spAutoFit/>
          </a:bodyPr>
          <a:lstStyle/>
          <a:p>
            <a:r>
              <a:rPr lang="en-GB" sz="4800" dirty="0">
                <a:solidFill>
                  <a:srgbClr val="3C57A7"/>
                </a:solidFill>
                <a:effectLst>
                  <a:outerShdw blurRad="38100" dist="38100" dir="2700000" algn="tl">
                    <a:srgbClr val="000000">
                      <a:alpha val="43137"/>
                    </a:srgbClr>
                  </a:outerShdw>
                </a:effectLst>
                <a:latin typeface="Franklin Gothic Book" panose="020B0503020102020204" pitchFamily="34" charset="0"/>
              </a:rPr>
              <a:t>Good practice so far ………</a:t>
            </a:r>
          </a:p>
        </p:txBody>
      </p:sp>
      <p:sp>
        <p:nvSpPr>
          <p:cNvPr id="5" name="TextBox 4">
            <a:extLst>
              <a:ext uri="{FF2B5EF4-FFF2-40B4-BE49-F238E27FC236}">
                <a16:creationId xmlns:a16="http://schemas.microsoft.com/office/drawing/2014/main" id="{4C366235-A3B7-4671-A0D5-987C3C2F9490}"/>
              </a:ext>
            </a:extLst>
          </p:cNvPr>
          <p:cNvSpPr txBox="1"/>
          <p:nvPr/>
        </p:nvSpPr>
        <p:spPr>
          <a:xfrm>
            <a:off x="4639112" y="2185250"/>
            <a:ext cx="6445541" cy="2954655"/>
          </a:xfrm>
          <a:prstGeom prst="rect">
            <a:avLst/>
          </a:prstGeom>
          <a:noFill/>
        </p:spPr>
        <p:txBody>
          <a:bodyPr wrap="square" rtlCol="0">
            <a:spAutoFit/>
          </a:bodyPr>
          <a:lstStyle/>
          <a:p>
            <a:r>
              <a:rPr lang="en-GB" sz="2400" dirty="0"/>
              <a:t>SENCOs looking at the whole school overview. </a:t>
            </a:r>
          </a:p>
          <a:p>
            <a:r>
              <a:rPr lang="en-GB" sz="2400" dirty="0"/>
              <a:t>What do those staff need to upskill/empower them to meet the needs of that pupil? Is it individual pupil support via the Ladder or actually an adult group/whole setting need?</a:t>
            </a:r>
          </a:p>
          <a:p>
            <a:endParaRPr lang="en-GB" sz="2400" dirty="0"/>
          </a:p>
          <a:p>
            <a:endParaRPr lang="en-GB" sz="2400" dirty="0"/>
          </a:p>
          <a:p>
            <a:pPr marL="285750" indent="-285750">
              <a:buFont typeface="Arial" panose="020B0604020202020204" pitchFamily="34" charset="0"/>
              <a:buChar char="•"/>
            </a:pPr>
            <a:endParaRPr lang="en-GB" dirty="0"/>
          </a:p>
        </p:txBody>
      </p:sp>
      <p:sp>
        <p:nvSpPr>
          <p:cNvPr id="2" name="Rectangle 1">
            <a:extLst>
              <a:ext uri="{FF2B5EF4-FFF2-40B4-BE49-F238E27FC236}">
                <a16:creationId xmlns:a16="http://schemas.microsoft.com/office/drawing/2014/main" id="{0D8E8841-8871-4D2E-9CA0-6E55B3B2E5D9}"/>
              </a:ext>
            </a:extLst>
          </p:cNvPr>
          <p:cNvSpPr/>
          <p:nvPr/>
        </p:nvSpPr>
        <p:spPr>
          <a:xfrm>
            <a:off x="720529" y="2185250"/>
            <a:ext cx="3198055" cy="1200329"/>
          </a:xfrm>
          <a:prstGeom prst="rect">
            <a:avLst/>
          </a:prstGeom>
        </p:spPr>
        <p:txBody>
          <a:bodyPr wrap="square">
            <a:spAutoFit/>
          </a:bodyPr>
          <a:lstStyle/>
          <a:p>
            <a:r>
              <a:rPr lang="en-GB" sz="2400" dirty="0"/>
              <a:t>Describing what is working well and what the child’s strengths are.</a:t>
            </a:r>
          </a:p>
        </p:txBody>
      </p:sp>
      <p:pic>
        <p:nvPicPr>
          <p:cNvPr id="8" name="Picture 7">
            <a:extLst>
              <a:ext uri="{FF2B5EF4-FFF2-40B4-BE49-F238E27FC236}">
                <a16:creationId xmlns:a16="http://schemas.microsoft.com/office/drawing/2014/main" id="{44BB9A64-2972-4C3D-B875-2E00504B846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07435" y="4276578"/>
            <a:ext cx="2675607" cy="1748029"/>
          </a:xfrm>
          <a:prstGeom prst="rect">
            <a:avLst/>
          </a:prstGeom>
        </p:spPr>
      </p:pic>
      <p:pic>
        <p:nvPicPr>
          <p:cNvPr id="11" name="Picture 10">
            <a:extLst>
              <a:ext uri="{FF2B5EF4-FFF2-40B4-BE49-F238E27FC236}">
                <a16:creationId xmlns:a16="http://schemas.microsoft.com/office/drawing/2014/main" id="{5F2CF4F5-D698-4F74-A720-6787F46DC92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319978" y="4138787"/>
            <a:ext cx="3135086" cy="1763486"/>
          </a:xfrm>
          <a:prstGeom prst="rect">
            <a:avLst/>
          </a:prstGeom>
        </p:spPr>
      </p:pic>
    </p:spTree>
    <p:extLst>
      <p:ext uri="{BB962C8B-B14F-4D97-AF65-F5344CB8AC3E}">
        <p14:creationId xmlns:p14="http://schemas.microsoft.com/office/powerpoint/2010/main" val="2447621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028B1-4F34-4B62-99E6-FFE942F60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00D661A-CF78-4EC7-848D-C52AEB555EB3}"/>
              </a:ext>
            </a:extLst>
          </p:cNvPr>
          <p:cNvSpPr txBox="1"/>
          <p:nvPr/>
        </p:nvSpPr>
        <p:spPr>
          <a:xfrm>
            <a:off x="2077673" y="385896"/>
            <a:ext cx="8769292" cy="830997"/>
          </a:xfrm>
          <a:prstGeom prst="rect">
            <a:avLst/>
          </a:prstGeom>
          <a:noFill/>
        </p:spPr>
        <p:txBody>
          <a:bodyPr wrap="square" rtlCol="0">
            <a:spAutoFit/>
          </a:bodyPr>
          <a:lstStyle/>
          <a:p>
            <a:r>
              <a:rPr lang="en-GB" sz="4800" dirty="0">
                <a:solidFill>
                  <a:srgbClr val="3C57A7"/>
                </a:solidFill>
                <a:effectLst>
                  <a:outerShdw blurRad="38100" dist="38100" dir="2700000" algn="tl">
                    <a:srgbClr val="000000">
                      <a:alpha val="43137"/>
                    </a:srgbClr>
                  </a:outerShdw>
                </a:effectLst>
                <a:latin typeface="Franklin Gothic Book" panose="020B0503020102020204" pitchFamily="34" charset="0"/>
              </a:rPr>
              <a:t>Good practice so far ………</a:t>
            </a:r>
          </a:p>
        </p:txBody>
      </p:sp>
      <p:sp>
        <p:nvSpPr>
          <p:cNvPr id="5" name="TextBox 4">
            <a:extLst>
              <a:ext uri="{FF2B5EF4-FFF2-40B4-BE49-F238E27FC236}">
                <a16:creationId xmlns:a16="http://schemas.microsoft.com/office/drawing/2014/main" id="{4C366235-A3B7-4671-A0D5-987C3C2F9490}"/>
              </a:ext>
            </a:extLst>
          </p:cNvPr>
          <p:cNvSpPr txBox="1"/>
          <p:nvPr/>
        </p:nvSpPr>
        <p:spPr>
          <a:xfrm>
            <a:off x="4639112" y="2185250"/>
            <a:ext cx="6445541" cy="3416320"/>
          </a:xfrm>
          <a:prstGeom prst="rect">
            <a:avLst/>
          </a:prstGeom>
          <a:noFill/>
        </p:spPr>
        <p:txBody>
          <a:bodyPr wrap="square" rtlCol="0">
            <a:spAutoFit/>
          </a:bodyPr>
          <a:lstStyle/>
          <a:p>
            <a:r>
              <a:rPr lang="en-GB" sz="2400" dirty="0"/>
              <a:t>NOT x will not hit</a:t>
            </a:r>
          </a:p>
          <a:p>
            <a:endParaRPr lang="en-GB" sz="2400" dirty="0"/>
          </a:p>
          <a:p>
            <a:r>
              <a:rPr lang="en-GB" sz="2400" dirty="0"/>
              <a:t>BUT </a:t>
            </a:r>
            <a:r>
              <a:rPr lang="en-GB" sz="2400" b="1" dirty="0"/>
              <a:t>x will leave a situation</a:t>
            </a:r>
            <a:r>
              <a:rPr lang="en-GB" sz="2400" dirty="0"/>
              <a:t> that is making him cross (supported by adult prompts, social story, visual reminders, celebrating success etc)</a:t>
            </a:r>
          </a:p>
          <a:p>
            <a:endParaRPr lang="en-GB" sz="2400" dirty="0"/>
          </a:p>
          <a:p>
            <a:r>
              <a:rPr lang="en-GB" sz="2400" dirty="0"/>
              <a:t>Explaining how adult practice is already being adapted based on understanding of autism and the pupils unique profile. </a:t>
            </a:r>
          </a:p>
        </p:txBody>
      </p:sp>
      <p:sp>
        <p:nvSpPr>
          <p:cNvPr id="2" name="Rectangle 1">
            <a:extLst>
              <a:ext uri="{FF2B5EF4-FFF2-40B4-BE49-F238E27FC236}">
                <a16:creationId xmlns:a16="http://schemas.microsoft.com/office/drawing/2014/main" id="{0D8E8841-8871-4D2E-9CA0-6E55B3B2E5D9}"/>
              </a:ext>
            </a:extLst>
          </p:cNvPr>
          <p:cNvSpPr/>
          <p:nvPr/>
        </p:nvSpPr>
        <p:spPr>
          <a:xfrm>
            <a:off x="720529" y="2185250"/>
            <a:ext cx="3198055" cy="3416320"/>
          </a:xfrm>
          <a:prstGeom prst="rect">
            <a:avLst/>
          </a:prstGeom>
        </p:spPr>
        <p:txBody>
          <a:bodyPr wrap="square">
            <a:spAutoFit/>
          </a:bodyPr>
          <a:lstStyle/>
          <a:p>
            <a:r>
              <a:rPr lang="en-GB" sz="4800" dirty="0"/>
              <a:t>Positive language in success statements.</a:t>
            </a:r>
          </a:p>
          <a:p>
            <a:endParaRPr lang="en-GB" sz="2400" dirty="0"/>
          </a:p>
        </p:txBody>
      </p:sp>
    </p:spTree>
    <p:extLst>
      <p:ext uri="{BB962C8B-B14F-4D97-AF65-F5344CB8AC3E}">
        <p14:creationId xmlns:p14="http://schemas.microsoft.com/office/powerpoint/2010/main" val="1677006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028B1-4F34-4B62-99E6-FFE942F60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00D661A-CF78-4EC7-848D-C52AEB555EB3}"/>
              </a:ext>
            </a:extLst>
          </p:cNvPr>
          <p:cNvSpPr txBox="1"/>
          <p:nvPr/>
        </p:nvSpPr>
        <p:spPr>
          <a:xfrm>
            <a:off x="2077673" y="385896"/>
            <a:ext cx="8769292" cy="1569660"/>
          </a:xfrm>
          <a:prstGeom prst="rect">
            <a:avLst/>
          </a:prstGeom>
          <a:noFill/>
        </p:spPr>
        <p:txBody>
          <a:bodyPr wrap="square" rtlCol="0">
            <a:spAutoFit/>
          </a:bodyPr>
          <a:lstStyle/>
          <a:p>
            <a:r>
              <a:rPr lang="en-GB" sz="4800" dirty="0">
                <a:solidFill>
                  <a:srgbClr val="3C57A7"/>
                </a:solidFill>
                <a:effectLst>
                  <a:outerShdw blurRad="38100" dist="38100" dir="2700000" algn="tl">
                    <a:srgbClr val="000000">
                      <a:alpha val="43137"/>
                    </a:srgbClr>
                  </a:outerShdw>
                </a:effectLst>
                <a:latin typeface="Franklin Gothic Book" panose="020B0503020102020204" pitchFamily="34" charset="0"/>
              </a:rPr>
              <a:t>Good practice so far ………</a:t>
            </a:r>
          </a:p>
          <a:p>
            <a:endParaRPr lang="en-GB" sz="4800" dirty="0">
              <a:solidFill>
                <a:srgbClr val="3C57A7"/>
              </a:solidFill>
              <a:effectLst>
                <a:outerShdw blurRad="38100" dist="38100" dir="2700000" algn="tl">
                  <a:srgbClr val="000000">
                    <a:alpha val="43137"/>
                  </a:srgbClr>
                </a:outerShdw>
              </a:effectLst>
              <a:latin typeface="Franklin Gothic Book" panose="020B0503020102020204" pitchFamily="34" charset="0"/>
            </a:endParaRPr>
          </a:p>
        </p:txBody>
      </p:sp>
      <p:sp>
        <p:nvSpPr>
          <p:cNvPr id="2" name="TextBox 1">
            <a:extLst>
              <a:ext uri="{FF2B5EF4-FFF2-40B4-BE49-F238E27FC236}">
                <a16:creationId xmlns:a16="http://schemas.microsoft.com/office/drawing/2014/main" id="{BCC04F8F-61B4-406E-98CE-EA5B958C03E5}"/>
              </a:ext>
            </a:extLst>
          </p:cNvPr>
          <p:cNvSpPr txBox="1"/>
          <p:nvPr/>
        </p:nvSpPr>
        <p:spPr>
          <a:xfrm>
            <a:off x="1107347" y="2323750"/>
            <a:ext cx="2382473" cy="646331"/>
          </a:xfrm>
          <a:prstGeom prst="rect">
            <a:avLst/>
          </a:prstGeom>
          <a:noFill/>
        </p:spPr>
        <p:txBody>
          <a:bodyPr wrap="square" rtlCol="0">
            <a:spAutoFit/>
          </a:bodyPr>
          <a:lstStyle/>
          <a:p>
            <a:pPr marL="285750" indent="-285750">
              <a:buFont typeface="Arial" panose="020B0604020202020204" pitchFamily="34" charset="0"/>
              <a:buChar char="•"/>
            </a:pPr>
            <a:r>
              <a:rPr lang="en-GB" dirty="0"/>
              <a:t>VSEND readiness radar</a:t>
            </a:r>
          </a:p>
        </p:txBody>
      </p:sp>
      <p:sp>
        <p:nvSpPr>
          <p:cNvPr id="5" name="TextBox 4">
            <a:extLst>
              <a:ext uri="{FF2B5EF4-FFF2-40B4-BE49-F238E27FC236}">
                <a16:creationId xmlns:a16="http://schemas.microsoft.com/office/drawing/2014/main" id="{4C366235-A3B7-4671-A0D5-987C3C2F9490}"/>
              </a:ext>
            </a:extLst>
          </p:cNvPr>
          <p:cNvSpPr txBox="1"/>
          <p:nvPr/>
        </p:nvSpPr>
        <p:spPr>
          <a:xfrm>
            <a:off x="4639112" y="2185250"/>
            <a:ext cx="6672529" cy="2031325"/>
          </a:xfrm>
          <a:prstGeom prst="rect">
            <a:avLst/>
          </a:prstGeom>
          <a:noFill/>
        </p:spPr>
        <p:txBody>
          <a:bodyPr wrap="square" rtlCol="0">
            <a:spAutoFit/>
          </a:bodyPr>
          <a:lstStyle/>
          <a:p>
            <a:pPr marL="285750" indent="-285750">
              <a:buFont typeface="Arial" panose="020B0604020202020204" pitchFamily="34" charset="0"/>
              <a:buChar char="•"/>
            </a:pPr>
            <a:r>
              <a:rPr lang="en-GB" dirty="0"/>
              <a:t>Pupil voice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p:txBody>
      </p:sp>
      <p:pic>
        <p:nvPicPr>
          <p:cNvPr id="8" name="Picture 7">
            <a:extLst>
              <a:ext uri="{FF2B5EF4-FFF2-40B4-BE49-F238E27FC236}">
                <a16:creationId xmlns:a16="http://schemas.microsoft.com/office/drawing/2014/main" id="{8737E1BA-1ABF-4F61-82A7-4AC6FE1F7D69}"/>
              </a:ext>
            </a:extLst>
          </p:cNvPr>
          <p:cNvPicPr>
            <a:picLocks noChangeAspect="1"/>
          </p:cNvPicPr>
          <p:nvPr/>
        </p:nvPicPr>
        <p:blipFill>
          <a:blip r:embed="rId3"/>
          <a:stretch>
            <a:fillRect/>
          </a:stretch>
        </p:blipFill>
        <p:spPr>
          <a:xfrm>
            <a:off x="6096000" y="2079777"/>
            <a:ext cx="5215641" cy="2423522"/>
          </a:xfrm>
          <a:prstGeom prst="rect">
            <a:avLst/>
          </a:prstGeom>
        </p:spPr>
      </p:pic>
      <p:pic>
        <p:nvPicPr>
          <p:cNvPr id="9" name="image2.png">
            <a:extLst>
              <a:ext uri="{FF2B5EF4-FFF2-40B4-BE49-F238E27FC236}">
                <a16:creationId xmlns:a16="http://schemas.microsoft.com/office/drawing/2014/main" id="{CAC24B51-1AA0-431A-B540-399F0BD0109D}"/>
              </a:ext>
            </a:extLst>
          </p:cNvPr>
          <p:cNvPicPr/>
          <p:nvPr/>
        </p:nvPicPr>
        <p:blipFill>
          <a:blip r:embed="rId4"/>
          <a:srcRect/>
          <a:stretch>
            <a:fillRect/>
          </a:stretch>
        </p:blipFill>
        <p:spPr>
          <a:xfrm>
            <a:off x="880359" y="3275376"/>
            <a:ext cx="2749879" cy="2023692"/>
          </a:xfrm>
          <a:prstGeom prst="rect">
            <a:avLst/>
          </a:prstGeom>
          <a:ln/>
        </p:spPr>
      </p:pic>
      <p:pic>
        <p:nvPicPr>
          <p:cNvPr id="6" name="Picture 5">
            <a:extLst>
              <a:ext uri="{FF2B5EF4-FFF2-40B4-BE49-F238E27FC236}">
                <a16:creationId xmlns:a16="http://schemas.microsoft.com/office/drawing/2014/main" id="{7AA50F95-35F3-4B61-B443-3ECA9E1CEA70}"/>
              </a:ext>
            </a:extLst>
          </p:cNvPr>
          <p:cNvPicPr>
            <a:picLocks noChangeAspect="1"/>
          </p:cNvPicPr>
          <p:nvPr/>
        </p:nvPicPr>
        <p:blipFill>
          <a:blip r:embed="rId5"/>
          <a:stretch>
            <a:fillRect/>
          </a:stretch>
        </p:blipFill>
        <p:spPr>
          <a:xfrm>
            <a:off x="4293653" y="4608772"/>
            <a:ext cx="7165918" cy="1451918"/>
          </a:xfrm>
          <a:prstGeom prst="rect">
            <a:avLst/>
          </a:prstGeom>
        </p:spPr>
      </p:pic>
    </p:spTree>
    <p:extLst>
      <p:ext uri="{BB962C8B-B14F-4D97-AF65-F5344CB8AC3E}">
        <p14:creationId xmlns:p14="http://schemas.microsoft.com/office/powerpoint/2010/main" val="2963483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4028B1-4F34-4B62-99E6-FFE942F60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00D661A-CF78-4EC7-848D-C52AEB555EB3}"/>
              </a:ext>
            </a:extLst>
          </p:cNvPr>
          <p:cNvSpPr txBox="1"/>
          <p:nvPr/>
        </p:nvSpPr>
        <p:spPr>
          <a:xfrm>
            <a:off x="2077673" y="385896"/>
            <a:ext cx="8769292" cy="1569660"/>
          </a:xfrm>
          <a:prstGeom prst="rect">
            <a:avLst/>
          </a:prstGeom>
          <a:noFill/>
        </p:spPr>
        <p:txBody>
          <a:bodyPr wrap="square" rtlCol="0">
            <a:spAutoFit/>
          </a:bodyPr>
          <a:lstStyle/>
          <a:p>
            <a:r>
              <a:rPr lang="en-GB" sz="4800" dirty="0">
                <a:solidFill>
                  <a:srgbClr val="3C57A7"/>
                </a:solidFill>
                <a:effectLst>
                  <a:outerShdw blurRad="38100" dist="38100" dir="2700000" algn="tl">
                    <a:srgbClr val="000000">
                      <a:alpha val="43137"/>
                    </a:srgbClr>
                  </a:outerShdw>
                </a:effectLst>
                <a:latin typeface="Franklin Gothic Book" panose="020B0503020102020204" pitchFamily="34" charset="0"/>
              </a:rPr>
              <a:t>Good practice so far ………</a:t>
            </a:r>
          </a:p>
          <a:p>
            <a:endParaRPr lang="en-GB" sz="4800" dirty="0">
              <a:solidFill>
                <a:srgbClr val="3C57A7"/>
              </a:solidFill>
              <a:effectLst>
                <a:outerShdw blurRad="38100" dist="38100" dir="2700000" algn="tl">
                  <a:srgbClr val="000000">
                    <a:alpha val="43137"/>
                  </a:srgbClr>
                </a:outerShdw>
              </a:effectLst>
              <a:latin typeface="Franklin Gothic Book" panose="020B0503020102020204" pitchFamily="34" charset="0"/>
            </a:endParaRPr>
          </a:p>
        </p:txBody>
      </p:sp>
      <p:sp>
        <p:nvSpPr>
          <p:cNvPr id="2" name="TextBox 1">
            <a:extLst>
              <a:ext uri="{FF2B5EF4-FFF2-40B4-BE49-F238E27FC236}">
                <a16:creationId xmlns:a16="http://schemas.microsoft.com/office/drawing/2014/main" id="{BCC04F8F-61B4-406E-98CE-EA5B958C03E5}"/>
              </a:ext>
            </a:extLst>
          </p:cNvPr>
          <p:cNvSpPr txBox="1"/>
          <p:nvPr/>
        </p:nvSpPr>
        <p:spPr>
          <a:xfrm>
            <a:off x="1107347" y="2323750"/>
            <a:ext cx="2382473" cy="923330"/>
          </a:xfrm>
          <a:prstGeom prst="rect">
            <a:avLst/>
          </a:prstGeom>
          <a:noFill/>
        </p:spPr>
        <p:txBody>
          <a:bodyPr wrap="square" rtlCol="0">
            <a:spAutoFit/>
          </a:bodyPr>
          <a:lstStyle/>
          <a:p>
            <a:pPr marL="285750" indent="-285750">
              <a:buFont typeface="Arial" panose="020B0604020202020204" pitchFamily="34" charset="0"/>
              <a:buChar char="•"/>
            </a:pPr>
            <a:r>
              <a:rPr lang="en-GB" dirty="0"/>
              <a:t>SC /Autism focused and measurable targets</a:t>
            </a:r>
          </a:p>
        </p:txBody>
      </p:sp>
      <p:sp>
        <p:nvSpPr>
          <p:cNvPr id="5" name="TextBox 4">
            <a:extLst>
              <a:ext uri="{FF2B5EF4-FFF2-40B4-BE49-F238E27FC236}">
                <a16:creationId xmlns:a16="http://schemas.microsoft.com/office/drawing/2014/main" id="{4C366235-A3B7-4671-A0D5-987C3C2F9490}"/>
              </a:ext>
            </a:extLst>
          </p:cNvPr>
          <p:cNvSpPr txBox="1"/>
          <p:nvPr/>
        </p:nvSpPr>
        <p:spPr>
          <a:xfrm>
            <a:off x="4639112" y="2185250"/>
            <a:ext cx="6445541" cy="923330"/>
          </a:xfrm>
          <a:prstGeom prst="rect">
            <a:avLst/>
          </a:prstGeom>
          <a:noFill/>
        </p:spPr>
        <p:txBody>
          <a:bodyPr wrap="square" rtlCol="0">
            <a:spAutoFit/>
          </a:bodyPr>
          <a:lstStyle/>
          <a:p>
            <a:r>
              <a:rPr lang="en-GB" dirty="0"/>
              <a:t>Explained scaling</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graphicFrame>
        <p:nvGraphicFramePr>
          <p:cNvPr id="7" name="Table 6">
            <a:extLst>
              <a:ext uri="{FF2B5EF4-FFF2-40B4-BE49-F238E27FC236}">
                <a16:creationId xmlns:a16="http://schemas.microsoft.com/office/drawing/2014/main" id="{52E52396-7437-4145-A7F9-821A18F9060F}"/>
              </a:ext>
            </a:extLst>
          </p:cNvPr>
          <p:cNvGraphicFramePr>
            <a:graphicFrameLocks noGrp="1"/>
          </p:cNvGraphicFramePr>
          <p:nvPr>
            <p:extLst>
              <p:ext uri="{D42A27DB-BD31-4B8C-83A1-F6EECF244321}">
                <p14:modId xmlns:p14="http://schemas.microsoft.com/office/powerpoint/2010/main" val="390145704"/>
              </p:ext>
            </p:extLst>
          </p:nvPr>
        </p:nvGraphicFramePr>
        <p:xfrm>
          <a:off x="4833369" y="2715684"/>
          <a:ext cx="6013596" cy="3149000"/>
        </p:xfrm>
        <a:graphic>
          <a:graphicData uri="http://schemas.openxmlformats.org/drawingml/2006/table">
            <a:tbl>
              <a:tblPr firstRow="1" firstCol="1" bandRow="1">
                <a:tableStyleId>{5C22544A-7EE6-4342-B048-85BDC9FD1C3A}</a:tableStyleId>
              </a:tblPr>
              <a:tblGrid>
                <a:gridCol w="3006798">
                  <a:extLst>
                    <a:ext uri="{9D8B030D-6E8A-4147-A177-3AD203B41FA5}">
                      <a16:colId xmlns:a16="http://schemas.microsoft.com/office/drawing/2014/main" val="967547014"/>
                    </a:ext>
                  </a:extLst>
                </a:gridCol>
                <a:gridCol w="3006798">
                  <a:extLst>
                    <a:ext uri="{9D8B030D-6E8A-4147-A177-3AD203B41FA5}">
                      <a16:colId xmlns:a16="http://schemas.microsoft.com/office/drawing/2014/main" val="1562416705"/>
                    </a:ext>
                  </a:extLst>
                </a:gridCol>
              </a:tblGrid>
              <a:tr h="674786">
                <a:tc>
                  <a:txBody>
                    <a:bodyPr/>
                    <a:lstStyle/>
                    <a:p>
                      <a:pPr>
                        <a:spcAft>
                          <a:spcPts val="0"/>
                        </a:spcAft>
                      </a:pPr>
                      <a:r>
                        <a:rPr lang="en-GB" sz="1100" dirty="0">
                          <a:effectLst/>
                        </a:rPr>
                        <a:t>Success statements</a:t>
                      </a:r>
                      <a:endParaRPr lang="en-GB" sz="11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100" dirty="0">
                          <a:effectLst/>
                        </a:rPr>
                        <a:t>Scaling (0 there are no skills towards this at this time, 10 success achieved consistently)</a:t>
                      </a:r>
                    </a:p>
                    <a:p>
                      <a:pPr>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333376883"/>
                  </a:ext>
                </a:extLst>
              </a:tr>
              <a:tr h="899714">
                <a:tc>
                  <a:txBody>
                    <a:bodyPr/>
                    <a:lstStyle/>
                    <a:p>
                      <a:pPr>
                        <a:spcAft>
                          <a:spcPts val="0"/>
                        </a:spcAft>
                      </a:pPr>
                      <a:r>
                        <a:rPr lang="en-GB" sz="1100" dirty="0">
                          <a:effectLst/>
                        </a:rPr>
                        <a:t>x will make academic progress</a:t>
                      </a:r>
                      <a:endParaRPr lang="en-GB" sz="11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100" dirty="0">
                          <a:effectLst/>
                        </a:rPr>
                        <a:t>1 – Extremely limited progress has been made – he can count to 10 but needs support with 1:1 correspondence</a:t>
                      </a:r>
                    </a:p>
                    <a:p>
                      <a:pPr>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953854691"/>
                  </a:ext>
                </a:extLst>
              </a:tr>
              <a:tr h="899714">
                <a:tc>
                  <a:txBody>
                    <a:bodyPr/>
                    <a:lstStyle/>
                    <a:p>
                      <a:pPr>
                        <a:spcAft>
                          <a:spcPts val="0"/>
                        </a:spcAft>
                      </a:pPr>
                      <a:r>
                        <a:rPr lang="en-GB" sz="1100" dirty="0">
                          <a:effectLst/>
                        </a:rPr>
                        <a:t>X will maintain effective relationships with his peers</a:t>
                      </a:r>
                      <a:endParaRPr lang="en-GB" sz="11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100" dirty="0">
                          <a:effectLst/>
                        </a:rPr>
                        <a:t>0 – Although his peers are very understanding and want to help him, he is not yet able to take part in an age appropriate conversation</a:t>
                      </a:r>
                    </a:p>
                    <a:p>
                      <a:pPr>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059156336"/>
                  </a:ext>
                </a:extLst>
              </a:tr>
              <a:tr h="674786">
                <a:tc>
                  <a:txBody>
                    <a:bodyPr/>
                    <a:lstStyle/>
                    <a:p>
                      <a:pPr>
                        <a:spcAft>
                          <a:spcPts val="0"/>
                        </a:spcAft>
                      </a:pPr>
                      <a:r>
                        <a:rPr lang="en-GB" sz="1100" dirty="0">
                          <a:effectLst/>
                        </a:rPr>
                        <a:t>X  will be able to comprehend age appropriate social situations</a:t>
                      </a:r>
                      <a:endParaRPr lang="en-GB" sz="1100" dirty="0">
                        <a:effectLst/>
                        <a:latin typeface="Calibri" panose="020F0502020204030204" pitchFamily="34" charset="0"/>
                        <a:ea typeface="Calibri" panose="020F0502020204030204" pitchFamily="34" charset="0"/>
                      </a:endParaRPr>
                    </a:p>
                  </a:txBody>
                  <a:tcPr marL="68580" marR="68580" marT="0" marB="0"/>
                </a:tc>
                <a:tc>
                  <a:txBody>
                    <a:bodyPr/>
                    <a:lstStyle/>
                    <a:p>
                      <a:pPr>
                        <a:spcAft>
                          <a:spcPts val="0"/>
                        </a:spcAft>
                      </a:pPr>
                      <a:r>
                        <a:rPr lang="en-GB" sz="1100" dirty="0">
                          <a:effectLst/>
                        </a:rPr>
                        <a:t>0 – X paces the playground and is not able to engage with his peers without support</a:t>
                      </a:r>
                    </a:p>
                    <a:p>
                      <a:pPr>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863550305"/>
                  </a:ext>
                </a:extLst>
              </a:tr>
            </a:tbl>
          </a:graphicData>
        </a:graphic>
      </p:graphicFrame>
      <p:pic>
        <p:nvPicPr>
          <p:cNvPr id="11" name="Picture 10">
            <a:extLst>
              <a:ext uri="{FF2B5EF4-FFF2-40B4-BE49-F238E27FC236}">
                <a16:creationId xmlns:a16="http://schemas.microsoft.com/office/drawing/2014/main" id="{53E2BFDB-F4EA-469B-87C2-91828F765AE9}"/>
              </a:ext>
            </a:extLst>
          </p:cNvPr>
          <p:cNvPicPr>
            <a:picLocks noChangeAspect="1"/>
          </p:cNvPicPr>
          <p:nvPr/>
        </p:nvPicPr>
        <p:blipFill>
          <a:blip r:embed="rId3"/>
          <a:stretch>
            <a:fillRect/>
          </a:stretch>
        </p:blipFill>
        <p:spPr>
          <a:xfrm>
            <a:off x="903170" y="3296629"/>
            <a:ext cx="2790825" cy="2743200"/>
          </a:xfrm>
          <a:prstGeom prst="rect">
            <a:avLst/>
          </a:prstGeom>
        </p:spPr>
      </p:pic>
    </p:spTree>
    <p:extLst>
      <p:ext uri="{BB962C8B-B14F-4D97-AF65-F5344CB8AC3E}">
        <p14:creationId xmlns:p14="http://schemas.microsoft.com/office/powerpoint/2010/main" val="570217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691</Words>
  <Application>Microsoft Office PowerPoint</Application>
  <PresentationFormat>Widescreen</PresentationFormat>
  <Paragraphs>79</Paragraphs>
  <Slides>12</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Comic Sans MS</vt:lpstr>
      <vt:lpstr>Franklin Gothic Book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 Munton</dc:creator>
  <cp:lastModifiedBy>Nicola Carter</cp:lastModifiedBy>
  <cp:revision>23</cp:revision>
  <dcterms:created xsi:type="dcterms:W3CDTF">2022-07-20T09:19:22Z</dcterms:created>
  <dcterms:modified xsi:type="dcterms:W3CDTF">2022-10-12T08:29:45Z</dcterms:modified>
</cp:coreProperties>
</file>