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57" r:id="rId3"/>
    <p:sldId id="259" r:id="rId4"/>
    <p:sldId id="258" r:id="rId5"/>
    <p:sldId id="264" r:id="rId6"/>
    <p:sldId id="263" r:id="rId7"/>
    <p:sldId id="269" r:id="rId8"/>
    <p:sldId id="260" r:id="rId9"/>
    <p:sldId id="265" r:id="rId10"/>
    <p:sldId id="266" r:id="rId11"/>
    <p:sldId id="267" r:id="rId12"/>
    <p:sldId id="268"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C57A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269" autoAdjust="0"/>
  </p:normalViewPr>
  <p:slideViewPr>
    <p:cSldViewPr snapToGrid="0">
      <p:cViewPr varScale="1">
        <p:scale>
          <a:sx n="85" d="100"/>
          <a:sy n="85" d="100"/>
        </p:scale>
        <p:origin x="66" y="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34DA3D-2CAE-4A27-970D-1436FCBED363}" type="datetimeFigureOut">
              <a:rPr lang="en-GB" smtClean="0"/>
              <a:t>12/10/2022</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B34851-9B53-41AB-AFD1-4B330DC86467}" type="slidenum">
              <a:rPr lang="en-GB" smtClean="0"/>
              <a:t>‹#›</a:t>
            </a:fld>
            <a:endParaRPr lang="en-GB" dirty="0"/>
          </a:p>
        </p:txBody>
      </p:sp>
    </p:spTree>
    <p:extLst>
      <p:ext uri="{BB962C8B-B14F-4D97-AF65-F5344CB8AC3E}">
        <p14:creationId xmlns:p14="http://schemas.microsoft.com/office/powerpoint/2010/main" val="809827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Welcome and introduction.</a:t>
            </a:r>
          </a:p>
          <a:p>
            <a:r>
              <a:rPr lang="en-GB" dirty="0"/>
              <a:t>This session is to build on the information we have already shared with SENCOs across the county about the new WTT ladder .</a:t>
            </a:r>
          </a:p>
          <a:p>
            <a:endParaRPr lang="en-GB" dirty="0"/>
          </a:p>
        </p:txBody>
      </p:sp>
      <p:sp>
        <p:nvSpPr>
          <p:cNvPr id="4" name="Slide Number Placeholder 3"/>
          <p:cNvSpPr>
            <a:spLocks noGrp="1"/>
          </p:cNvSpPr>
          <p:nvPr>
            <p:ph type="sldNum" sz="quarter" idx="5"/>
          </p:nvPr>
        </p:nvSpPr>
        <p:spPr/>
        <p:txBody>
          <a:bodyPr/>
          <a:lstStyle/>
          <a:p>
            <a:fld id="{D9B34851-9B53-41AB-AFD1-4B330DC86467}" type="slidenum">
              <a:rPr lang="en-GB" smtClean="0"/>
              <a:t>1</a:t>
            </a:fld>
            <a:endParaRPr lang="en-GB" dirty="0"/>
          </a:p>
        </p:txBody>
      </p:sp>
    </p:spTree>
    <p:extLst>
      <p:ext uri="{BB962C8B-B14F-4D97-AF65-F5344CB8AC3E}">
        <p14:creationId xmlns:p14="http://schemas.microsoft.com/office/powerpoint/2010/main" val="10765089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Information sessions were held in July and Sept (sent to all mainstream SENCO contacts) and we spoke to over 200 schools this way who are now moving pupils onto the Ladder.</a:t>
            </a:r>
          </a:p>
          <a:p>
            <a:r>
              <a:rPr lang="en-GB" dirty="0"/>
              <a:t>If you were unable to join those sessions, all of the information and a pre-recorded presentation is on our website under Outreach for Education.</a:t>
            </a:r>
          </a:p>
          <a:p>
            <a:r>
              <a:rPr lang="en-GB" dirty="0"/>
              <a:t>A quick recap</a:t>
            </a:r>
          </a:p>
          <a:p>
            <a:r>
              <a:rPr lang="en-GB" dirty="0"/>
              <a:t>Ladder is only for Lincs mainstream settings only.</a:t>
            </a:r>
          </a:p>
          <a:p>
            <a:r>
              <a:rPr lang="en-GB" dirty="0"/>
              <a:t> Specialist settings, Independent and EY can access the central Training offer which can be found on our website</a:t>
            </a:r>
          </a:p>
        </p:txBody>
      </p:sp>
      <p:sp>
        <p:nvSpPr>
          <p:cNvPr id="4" name="Slide Number Placeholder 3"/>
          <p:cNvSpPr>
            <a:spLocks noGrp="1"/>
          </p:cNvSpPr>
          <p:nvPr>
            <p:ph type="sldNum" sz="quarter" idx="5"/>
          </p:nvPr>
        </p:nvSpPr>
        <p:spPr/>
        <p:txBody>
          <a:bodyPr/>
          <a:lstStyle/>
          <a:p>
            <a:fld id="{D9B34851-9B53-41AB-AFD1-4B330DC86467}" type="slidenum">
              <a:rPr lang="en-GB" smtClean="0"/>
              <a:t>2</a:t>
            </a:fld>
            <a:endParaRPr lang="en-GB" dirty="0"/>
          </a:p>
        </p:txBody>
      </p:sp>
    </p:spTree>
    <p:extLst>
      <p:ext uri="{BB962C8B-B14F-4D97-AF65-F5344CB8AC3E}">
        <p14:creationId xmlns:p14="http://schemas.microsoft.com/office/powerpoint/2010/main" val="41178652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9B34851-9B53-41AB-AFD1-4B330DC86467}" type="slidenum">
              <a:rPr lang="en-GB" smtClean="0"/>
              <a:t>3</a:t>
            </a:fld>
            <a:endParaRPr lang="en-GB" dirty="0"/>
          </a:p>
        </p:txBody>
      </p:sp>
    </p:spTree>
    <p:extLst>
      <p:ext uri="{BB962C8B-B14F-4D97-AF65-F5344CB8AC3E}">
        <p14:creationId xmlns:p14="http://schemas.microsoft.com/office/powerpoint/2010/main" val="22912491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9B34851-9B53-41AB-AFD1-4B330DC86467}" type="slidenum">
              <a:rPr lang="en-GB" smtClean="0"/>
              <a:t>11</a:t>
            </a:fld>
            <a:endParaRPr lang="en-GB" dirty="0"/>
          </a:p>
        </p:txBody>
      </p:sp>
    </p:spTree>
    <p:extLst>
      <p:ext uri="{BB962C8B-B14F-4D97-AF65-F5344CB8AC3E}">
        <p14:creationId xmlns:p14="http://schemas.microsoft.com/office/powerpoint/2010/main" val="9327217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9B34851-9B53-41AB-AFD1-4B330DC86467}" type="slidenum">
              <a:rPr lang="en-GB" smtClean="0"/>
              <a:t>12</a:t>
            </a:fld>
            <a:endParaRPr lang="en-GB" dirty="0"/>
          </a:p>
        </p:txBody>
      </p:sp>
    </p:spTree>
    <p:extLst>
      <p:ext uri="{BB962C8B-B14F-4D97-AF65-F5344CB8AC3E}">
        <p14:creationId xmlns:p14="http://schemas.microsoft.com/office/powerpoint/2010/main" val="11572051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3713B7-6A1A-49AB-A0A0-25729B3DDD7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09ACD700-42D9-4020-B476-C086948881F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C2846A8-E8C4-48C7-9BC4-FA7621A8490E}"/>
              </a:ext>
            </a:extLst>
          </p:cNvPr>
          <p:cNvSpPr>
            <a:spLocks noGrp="1"/>
          </p:cNvSpPr>
          <p:nvPr>
            <p:ph type="dt" sz="half" idx="10"/>
          </p:nvPr>
        </p:nvSpPr>
        <p:spPr/>
        <p:txBody>
          <a:bodyPr/>
          <a:lstStyle/>
          <a:p>
            <a:fld id="{110BF7F0-C4CD-436D-9F05-3C4963581333}" type="datetimeFigureOut">
              <a:rPr lang="en-GB" smtClean="0"/>
              <a:t>12/10/2022</a:t>
            </a:fld>
            <a:endParaRPr lang="en-GB" dirty="0"/>
          </a:p>
        </p:txBody>
      </p:sp>
      <p:sp>
        <p:nvSpPr>
          <p:cNvPr id="5" name="Footer Placeholder 4">
            <a:extLst>
              <a:ext uri="{FF2B5EF4-FFF2-40B4-BE49-F238E27FC236}">
                <a16:creationId xmlns:a16="http://schemas.microsoft.com/office/drawing/2014/main" id="{D47D556D-BAB0-4AD9-9044-0E30D52920DB}"/>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AD77A692-3C1E-49CE-A8EA-7574BBB1F6DC}"/>
              </a:ext>
            </a:extLst>
          </p:cNvPr>
          <p:cNvSpPr>
            <a:spLocks noGrp="1"/>
          </p:cNvSpPr>
          <p:nvPr>
            <p:ph type="sldNum" sz="quarter" idx="12"/>
          </p:nvPr>
        </p:nvSpPr>
        <p:spPr/>
        <p:txBody>
          <a:bodyPr/>
          <a:lstStyle/>
          <a:p>
            <a:fld id="{433CB950-08FF-43BD-A81C-DA529AEA5552}" type="slidenum">
              <a:rPr lang="en-GB" smtClean="0"/>
              <a:t>‹#›</a:t>
            </a:fld>
            <a:endParaRPr lang="en-GB" dirty="0"/>
          </a:p>
        </p:txBody>
      </p:sp>
    </p:spTree>
    <p:extLst>
      <p:ext uri="{BB962C8B-B14F-4D97-AF65-F5344CB8AC3E}">
        <p14:creationId xmlns:p14="http://schemas.microsoft.com/office/powerpoint/2010/main" val="9408383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95E62A-94B4-4BA0-9C71-1D3F502AD16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670DFE8-26F9-4310-ACA5-E3862B8B05F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C0524E8-15C0-47B7-91B3-E061AA4DC2B5}"/>
              </a:ext>
            </a:extLst>
          </p:cNvPr>
          <p:cNvSpPr>
            <a:spLocks noGrp="1"/>
          </p:cNvSpPr>
          <p:nvPr>
            <p:ph type="dt" sz="half" idx="10"/>
          </p:nvPr>
        </p:nvSpPr>
        <p:spPr/>
        <p:txBody>
          <a:bodyPr/>
          <a:lstStyle/>
          <a:p>
            <a:fld id="{110BF7F0-C4CD-436D-9F05-3C4963581333}" type="datetimeFigureOut">
              <a:rPr lang="en-GB" smtClean="0"/>
              <a:t>12/10/2022</a:t>
            </a:fld>
            <a:endParaRPr lang="en-GB" dirty="0"/>
          </a:p>
        </p:txBody>
      </p:sp>
      <p:sp>
        <p:nvSpPr>
          <p:cNvPr id="5" name="Footer Placeholder 4">
            <a:extLst>
              <a:ext uri="{FF2B5EF4-FFF2-40B4-BE49-F238E27FC236}">
                <a16:creationId xmlns:a16="http://schemas.microsoft.com/office/drawing/2014/main" id="{C05B5776-0087-4D1F-BAEB-3372880F65FE}"/>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469077FD-EEB3-411A-AFA2-223195D4FF24}"/>
              </a:ext>
            </a:extLst>
          </p:cNvPr>
          <p:cNvSpPr>
            <a:spLocks noGrp="1"/>
          </p:cNvSpPr>
          <p:nvPr>
            <p:ph type="sldNum" sz="quarter" idx="12"/>
          </p:nvPr>
        </p:nvSpPr>
        <p:spPr/>
        <p:txBody>
          <a:bodyPr/>
          <a:lstStyle/>
          <a:p>
            <a:fld id="{433CB950-08FF-43BD-A81C-DA529AEA5552}" type="slidenum">
              <a:rPr lang="en-GB" smtClean="0"/>
              <a:t>‹#›</a:t>
            </a:fld>
            <a:endParaRPr lang="en-GB" dirty="0"/>
          </a:p>
        </p:txBody>
      </p:sp>
    </p:spTree>
    <p:extLst>
      <p:ext uri="{BB962C8B-B14F-4D97-AF65-F5344CB8AC3E}">
        <p14:creationId xmlns:p14="http://schemas.microsoft.com/office/powerpoint/2010/main" val="8198596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A5BDD17-92CB-45BC-A7CD-A2823A6C853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6845FF0-2ED5-4B65-8966-631237DCABD7}"/>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2951CB0-9E1B-4129-85A1-37F4C7FE9CB4}"/>
              </a:ext>
            </a:extLst>
          </p:cNvPr>
          <p:cNvSpPr>
            <a:spLocks noGrp="1"/>
          </p:cNvSpPr>
          <p:nvPr>
            <p:ph type="dt" sz="half" idx="10"/>
          </p:nvPr>
        </p:nvSpPr>
        <p:spPr/>
        <p:txBody>
          <a:bodyPr/>
          <a:lstStyle/>
          <a:p>
            <a:fld id="{110BF7F0-C4CD-436D-9F05-3C4963581333}" type="datetimeFigureOut">
              <a:rPr lang="en-GB" smtClean="0"/>
              <a:t>12/10/2022</a:t>
            </a:fld>
            <a:endParaRPr lang="en-GB" dirty="0"/>
          </a:p>
        </p:txBody>
      </p:sp>
      <p:sp>
        <p:nvSpPr>
          <p:cNvPr id="5" name="Footer Placeholder 4">
            <a:extLst>
              <a:ext uri="{FF2B5EF4-FFF2-40B4-BE49-F238E27FC236}">
                <a16:creationId xmlns:a16="http://schemas.microsoft.com/office/drawing/2014/main" id="{CF61AE91-A1D8-40B7-9FE7-54C46AF2B5B5}"/>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64FC464B-C2F2-4BCE-8321-F7C23F5BA39B}"/>
              </a:ext>
            </a:extLst>
          </p:cNvPr>
          <p:cNvSpPr>
            <a:spLocks noGrp="1"/>
          </p:cNvSpPr>
          <p:nvPr>
            <p:ph type="sldNum" sz="quarter" idx="12"/>
          </p:nvPr>
        </p:nvSpPr>
        <p:spPr/>
        <p:txBody>
          <a:bodyPr/>
          <a:lstStyle/>
          <a:p>
            <a:fld id="{433CB950-08FF-43BD-A81C-DA529AEA5552}" type="slidenum">
              <a:rPr lang="en-GB" smtClean="0"/>
              <a:t>‹#›</a:t>
            </a:fld>
            <a:endParaRPr lang="en-GB" dirty="0"/>
          </a:p>
        </p:txBody>
      </p:sp>
    </p:spTree>
    <p:extLst>
      <p:ext uri="{BB962C8B-B14F-4D97-AF65-F5344CB8AC3E}">
        <p14:creationId xmlns:p14="http://schemas.microsoft.com/office/powerpoint/2010/main" val="10988200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962DF-6F57-45F0-B540-6C5C6D1B643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B5390B0-6D1F-482A-9182-A853438A529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5DDCB18-37D5-4C6F-B2C6-1B078931001C}"/>
              </a:ext>
            </a:extLst>
          </p:cNvPr>
          <p:cNvSpPr>
            <a:spLocks noGrp="1"/>
          </p:cNvSpPr>
          <p:nvPr>
            <p:ph type="dt" sz="half" idx="10"/>
          </p:nvPr>
        </p:nvSpPr>
        <p:spPr/>
        <p:txBody>
          <a:bodyPr/>
          <a:lstStyle/>
          <a:p>
            <a:fld id="{110BF7F0-C4CD-436D-9F05-3C4963581333}" type="datetimeFigureOut">
              <a:rPr lang="en-GB" smtClean="0"/>
              <a:t>12/10/2022</a:t>
            </a:fld>
            <a:endParaRPr lang="en-GB" dirty="0"/>
          </a:p>
        </p:txBody>
      </p:sp>
      <p:sp>
        <p:nvSpPr>
          <p:cNvPr id="5" name="Footer Placeholder 4">
            <a:extLst>
              <a:ext uri="{FF2B5EF4-FFF2-40B4-BE49-F238E27FC236}">
                <a16:creationId xmlns:a16="http://schemas.microsoft.com/office/drawing/2014/main" id="{23CE6F09-3481-42B3-B02B-61EEAD6D5409}"/>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7C70C6A5-DEBD-439A-BC7F-5BAE27ADE779}"/>
              </a:ext>
            </a:extLst>
          </p:cNvPr>
          <p:cNvSpPr>
            <a:spLocks noGrp="1"/>
          </p:cNvSpPr>
          <p:nvPr>
            <p:ph type="sldNum" sz="quarter" idx="12"/>
          </p:nvPr>
        </p:nvSpPr>
        <p:spPr/>
        <p:txBody>
          <a:bodyPr/>
          <a:lstStyle/>
          <a:p>
            <a:fld id="{433CB950-08FF-43BD-A81C-DA529AEA5552}" type="slidenum">
              <a:rPr lang="en-GB" smtClean="0"/>
              <a:t>‹#›</a:t>
            </a:fld>
            <a:endParaRPr lang="en-GB" dirty="0"/>
          </a:p>
        </p:txBody>
      </p:sp>
    </p:spTree>
    <p:extLst>
      <p:ext uri="{BB962C8B-B14F-4D97-AF65-F5344CB8AC3E}">
        <p14:creationId xmlns:p14="http://schemas.microsoft.com/office/powerpoint/2010/main" val="24870612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7F80DD-CBC3-4F8A-96E4-D71BD5C6D90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C4708F00-7E0D-4ED9-858D-171486B09BA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699FCDF-5906-4FE9-8263-D420D3D19E90}"/>
              </a:ext>
            </a:extLst>
          </p:cNvPr>
          <p:cNvSpPr>
            <a:spLocks noGrp="1"/>
          </p:cNvSpPr>
          <p:nvPr>
            <p:ph type="dt" sz="half" idx="10"/>
          </p:nvPr>
        </p:nvSpPr>
        <p:spPr/>
        <p:txBody>
          <a:bodyPr/>
          <a:lstStyle/>
          <a:p>
            <a:fld id="{110BF7F0-C4CD-436D-9F05-3C4963581333}" type="datetimeFigureOut">
              <a:rPr lang="en-GB" smtClean="0"/>
              <a:t>12/10/2022</a:t>
            </a:fld>
            <a:endParaRPr lang="en-GB" dirty="0"/>
          </a:p>
        </p:txBody>
      </p:sp>
      <p:sp>
        <p:nvSpPr>
          <p:cNvPr id="5" name="Footer Placeholder 4">
            <a:extLst>
              <a:ext uri="{FF2B5EF4-FFF2-40B4-BE49-F238E27FC236}">
                <a16:creationId xmlns:a16="http://schemas.microsoft.com/office/drawing/2014/main" id="{C10BE442-EE8B-4300-B949-5FF610845A8A}"/>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3E18A8B1-89FE-4EB0-9258-7588F9A168F1}"/>
              </a:ext>
            </a:extLst>
          </p:cNvPr>
          <p:cNvSpPr>
            <a:spLocks noGrp="1"/>
          </p:cNvSpPr>
          <p:nvPr>
            <p:ph type="sldNum" sz="quarter" idx="12"/>
          </p:nvPr>
        </p:nvSpPr>
        <p:spPr/>
        <p:txBody>
          <a:bodyPr/>
          <a:lstStyle/>
          <a:p>
            <a:fld id="{433CB950-08FF-43BD-A81C-DA529AEA5552}" type="slidenum">
              <a:rPr lang="en-GB" smtClean="0"/>
              <a:t>‹#›</a:t>
            </a:fld>
            <a:endParaRPr lang="en-GB" dirty="0"/>
          </a:p>
        </p:txBody>
      </p:sp>
    </p:spTree>
    <p:extLst>
      <p:ext uri="{BB962C8B-B14F-4D97-AF65-F5344CB8AC3E}">
        <p14:creationId xmlns:p14="http://schemas.microsoft.com/office/powerpoint/2010/main" val="18619149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8F55DD-0974-4E32-BA5B-BA8C984CC25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5110DE0-E0E8-4CF7-B680-0923E7B2E33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66FCB95-7EB2-4335-820C-2402075750D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2350316-2626-420E-B6BD-74C0BE89D893}"/>
              </a:ext>
            </a:extLst>
          </p:cNvPr>
          <p:cNvSpPr>
            <a:spLocks noGrp="1"/>
          </p:cNvSpPr>
          <p:nvPr>
            <p:ph type="dt" sz="half" idx="10"/>
          </p:nvPr>
        </p:nvSpPr>
        <p:spPr/>
        <p:txBody>
          <a:bodyPr/>
          <a:lstStyle/>
          <a:p>
            <a:fld id="{110BF7F0-C4CD-436D-9F05-3C4963581333}" type="datetimeFigureOut">
              <a:rPr lang="en-GB" smtClean="0"/>
              <a:t>12/10/2022</a:t>
            </a:fld>
            <a:endParaRPr lang="en-GB" dirty="0"/>
          </a:p>
        </p:txBody>
      </p:sp>
      <p:sp>
        <p:nvSpPr>
          <p:cNvPr id="6" name="Footer Placeholder 5">
            <a:extLst>
              <a:ext uri="{FF2B5EF4-FFF2-40B4-BE49-F238E27FC236}">
                <a16:creationId xmlns:a16="http://schemas.microsoft.com/office/drawing/2014/main" id="{9B559EAD-B6E6-4687-B7ED-EFA72FEF7AAC}"/>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AFC13307-CE67-429F-AED0-41C11CCF6288}"/>
              </a:ext>
            </a:extLst>
          </p:cNvPr>
          <p:cNvSpPr>
            <a:spLocks noGrp="1"/>
          </p:cNvSpPr>
          <p:nvPr>
            <p:ph type="sldNum" sz="quarter" idx="12"/>
          </p:nvPr>
        </p:nvSpPr>
        <p:spPr/>
        <p:txBody>
          <a:bodyPr/>
          <a:lstStyle/>
          <a:p>
            <a:fld id="{433CB950-08FF-43BD-A81C-DA529AEA5552}" type="slidenum">
              <a:rPr lang="en-GB" smtClean="0"/>
              <a:t>‹#›</a:t>
            </a:fld>
            <a:endParaRPr lang="en-GB" dirty="0"/>
          </a:p>
        </p:txBody>
      </p:sp>
    </p:spTree>
    <p:extLst>
      <p:ext uri="{BB962C8B-B14F-4D97-AF65-F5344CB8AC3E}">
        <p14:creationId xmlns:p14="http://schemas.microsoft.com/office/powerpoint/2010/main" val="3267024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D61905-1660-4814-A3D7-FE7E8B1F0CB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5380570-3655-43F1-AA91-DDFE84D5696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B0A1E90-7B83-4432-9741-6C96890F31A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B072AD5-1E3C-4F42-BA2B-B48DF9EA32E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2F5102D-C5E9-4B4C-8161-EC23775F3FED}"/>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3CF832A-E7C7-4EC6-B69E-5C4B9BE98E35}"/>
              </a:ext>
            </a:extLst>
          </p:cNvPr>
          <p:cNvSpPr>
            <a:spLocks noGrp="1"/>
          </p:cNvSpPr>
          <p:nvPr>
            <p:ph type="dt" sz="half" idx="10"/>
          </p:nvPr>
        </p:nvSpPr>
        <p:spPr/>
        <p:txBody>
          <a:bodyPr/>
          <a:lstStyle/>
          <a:p>
            <a:fld id="{110BF7F0-C4CD-436D-9F05-3C4963581333}" type="datetimeFigureOut">
              <a:rPr lang="en-GB" smtClean="0"/>
              <a:t>12/10/2022</a:t>
            </a:fld>
            <a:endParaRPr lang="en-GB" dirty="0"/>
          </a:p>
        </p:txBody>
      </p:sp>
      <p:sp>
        <p:nvSpPr>
          <p:cNvPr id="8" name="Footer Placeholder 7">
            <a:extLst>
              <a:ext uri="{FF2B5EF4-FFF2-40B4-BE49-F238E27FC236}">
                <a16:creationId xmlns:a16="http://schemas.microsoft.com/office/drawing/2014/main" id="{4AE7A1CC-925F-477D-981C-C4E2C7FF66C8}"/>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05EE9688-7770-419B-8555-201E7FB6D228}"/>
              </a:ext>
            </a:extLst>
          </p:cNvPr>
          <p:cNvSpPr>
            <a:spLocks noGrp="1"/>
          </p:cNvSpPr>
          <p:nvPr>
            <p:ph type="sldNum" sz="quarter" idx="12"/>
          </p:nvPr>
        </p:nvSpPr>
        <p:spPr/>
        <p:txBody>
          <a:bodyPr/>
          <a:lstStyle/>
          <a:p>
            <a:fld id="{433CB950-08FF-43BD-A81C-DA529AEA5552}" type="slidenum">
              <a:rPr lang="en-GB" smtClean="0"/>
              <a:t>‹#›</a:t>
            </a:fld>
            <a:endParaRPr lang="en-GB" dirty="0"/>
          </a:p>
        </p:txBody>
      </p:sp>
    </p:spTree>
    <p:extLst>
      <p:ext uri="{BB962C8B-B14F-4D97-AF65-F5344CB8AC3E}">
        <p14:creationId xmlns:p14="http://schemas.microsoft.com/office/powerpoint/2010/main" val="4032572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FC455-A5EC-4622-A854-4AD6094D05C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17809A0-6363-44C8-8067-F20F9A4F6DD1}"/>
              </a:ext>
            </a:extLst>
          </p:cNvPr>
          <p:cNvSpPr>
            <a:spLocks noGrp="1"/>
          </p:cNvSpPr>
          <p:nvPr>
            <p:ph type="dt" sz="half" idx="10"/>
          </p:nvPr>
        </p:nvSpPr>
        <p:spPr/>
        <p:txBody>
          <a:bodyPr/>
          <a:lstStyle/>
          <a:p>
            <a:fld id="{110BF7F0-C4CD-436D-9F05-3C4963581333}" type="datetimeFigureOut">
              <a:rPr lang="en-GB" smtClean="0"/>
              <a:t>12/10/2022</a:t>
            </a:fld>
            <a:endParaRPr lang="en-GB" dirty="0"/>
          </a:p>
        </p:txBody>
      </p:sp>
      <p:sp>
        <p:nvSpPr>
          <p:cNvPr id="4" name="Footer Placeholder 3">
            <a:extLst>
              <a:ext uri="{FF2B5EF4-FFF2-40B4-BE49-F238E27FC236}">
                <a16:creationId xmlns:a16="http://schemas.microsoft.com/office/drawing/2014/main" id="{3B9BBDA1-DA5E-474E-8A69-2CE794457054}"/>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04680C53-4115-45CA-AB99-72D500154543}"/>
              </a:ext>
            </a:extLst>
          </p:cNvPr>
          <p:cNvSpPr>
            <a:spLocks noGrp="1"/>
          </p:cNvSpPr>
          <p:nvPr>
            <p:ph type="sldNum" sz="quarter" idx="12"/>
          </p:nvPr>
        </p:nvSpPr>
        <p:spPr/>
        <p:txBody>
          <a:bodyPr/>
          <a:lstStyle/>
          <a:p>
            <a:fld id="{433CB950-08FF-43BD-A81C-DA529AEA5552}" type="slidenum">
              <a:rPr lang="en-GB" smtClean="0"/>
              <a:t>‹#›</a:t>
            </a:fld>
            <a:endParaRPr lang="en-GB" dirty="0"/>
          </a:p>
        </p:txBody>
      </p:sp>
    </p:spTree>
    <p:extLst>
      <p:ext uri="{BB962C8B-B14F-4D97-AF65-F5344CB8AC3E}">
        <p14:creationId xmlns:p14="http://schemas.microsoft.com/office/powerpoint/2010/main" val="29326486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4B2B177-4FB3-431D-B0B6-7DD814B9300B}"/>
              </a:ext>
            </a:extLst>
          </p:cNvPr>
          <p:cNvSpPr>
            <a:spLocks noGrp="1"/>
          </p:cNvSpPr>
          <p:nvPr>
            <p:ph type="dt" sz="half" idx="10"/>
          </p:nvPr>
        </p:nvSpPr>
        <p:spPr/>
        <p:txBody>
          <a:bodyPr/>
          <a:lstStyle/>
          <a:p>
            <a:fld id="{110BF7F0-C4CD-436D-9F05-3C4963581333}" type="datetimeFigureOut">
              <a:rPr lang="en-GB" smtClean="0"/>
              <a:t>12/10/2022</a:t>
            </a:fld>
            <a:endParaRPr lang="en-GB" dirty="0"/>
          </a:p>
        </p:txBody>
      </p:sp>
      <p:sp>
        <p:nvSpPr>
          <p:cNvPr id="3" name="Footer Placeholder 2">
            <a:extLst>
              <a:ext uri="{FF2B5EF4-FFF2-40B4-BE49-F238E27FC236}">
                <a16:creationId xmlns:a16="http://schemas.microsoft.com/office/drawing/2014/main" id="{E89F4860-AF0F-4A10-9720-5F09ADB08527}"/>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40D16740-EA6C-492A-A4D6-9DCDE65756D6}"/>
              </a:ext>
            </a:extLst>
          </p:cNvPr>
          <p:cNvSpPr>
            <a:spLocks noGrp="1"/>
          </p:cNvSpPr>
          <p:nvPr>
            <p:ph type="sldNum" sz="quarter" idx="12"/>
          </p:nvPr>
        </p:nvSpPr>
        <p:spPr/>
        <p:txBody>
          <a:bodyPr/>
          <a:lstStyle/>
          <a:p>
            <a:fld id="{433CB950-08FF-43BD-A81C-DA529AEA5552}" type="slidenum">
              <a:rPr lang="en-GB" smtClean="0"/>
              <a:t>‹#›</a:t>
            </a:fld>
            <a:endParaRPr lang="en-GB" dirty="0"/>
          </a:p>
        </p:txBody>
      </p:sp>
    </p:spTree>
    <p:extLst>
      <p:ext uri="{BB962C8B-B14F-4D97-AF65-F5344CB8AC3E}">
        <p14:creationId xmlns:p14="http://schemas.microsoft.com/office/powerpoint/2010/main" val="37976760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D0CC0E-2B5A-4F48-9B23-5A68165A129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D31B970-FC07-4A3A-9823-D3965EE0033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A4CC7B8-56F2-4BBD-9E9D-3C3B884BD4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BED6690-C731-4ACD-B84F-16498ECAEE45}"/>
              </a:ext>
            </a:extLst>
          </p:cNvPr>
          <p:cNvSpPr>
            <a:spLocks noGrp="1"/>
          </p:cNvSpPr>
          <p:nvPr>
            <p:ph type="dt" sz="half" idx="10"/>
          </p:nvPr>
        </p:nvSpPr>
        <p:spPr/>
        <p:txBody>
          <a:bodyPr/>
          <a:lstStyle/>
          <a:p>
            <a:fld id="{110BF7F0-C4CD-436D-9F05-3C4963581333}" type="datetimeFigureOut">
              <a:rPr lang="en-GB" smtClean="0"/>
              <a:t>12/10/2022</a:t>
            </a:fld>
            <a:endParaRPr lang="en-GB" dirty="0"/>
          </a:p>
        </p:txBody>
      </p:sp>
      <p:sp>
        <p:nvSpPr>
          <p:cNvPr id="6" name="Footer Placeholder 5">
            <a:extLst>
              <a:ext uri="{FF2B5EF4-FFF2-40B4-BE49-F238E27FC236}">
                <a16:creationId xmlns:a16="http://schemas.microsoft.com/office/drawing/2014/main" id="{595FA27B-9BE5-4A10-BD7E-E23AA7B008CD}"/>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25E3294A-5245-4E7F-832B-B95E5EF69501}"/>
              </a:ext>
            </a:extLst>
          </p:cNvPr>
          <p:cNvSpPr>
            <a:spLocks noGrp="1"/>
          </p:cNvSpPr>
          <p:nvPr>
            <p:ph type="sldNum" sz="quarter" idx="12"/>
          </p:nvPr>
        </p:nvSpPr>
        <p:spPr/>
        <p:txBody>
          <a:bodyPr/>
          <a:lstStyle/>
          <a:p>
            <a:fld id="{433CB950-08FF-43BD-A81C-DA529AEA5552}" type="slidenum">
              <a:rPr lang="en-GB" smtClean="0"/>
              <a:t>‹#›</a:t>
            </a:fld>
            <a:endParaRPr lang="en-GB" dirty="0"/>
          </a:p>
        </p:txBody>
      </p:sp>
    </p:spTree>
    <p:extLst>
      <p:ext uri="{BB962C8B-B14F-4D97-AF65-F5344CB8AC3E}">
        <p14:creationId xmlns:p14="http://schemas.microsoft.com/office/powerpoint/2010/main" val="33326721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35DA8-227F-4E90-9B7D-3148AC67CC4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4653B8E-8DE2-4446-8F22-58CC6EF5357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43C88AE4-6201-48E7-8714-74912A07C1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87A7E3F-088C-499F-B80A-295572B71B75}"/>
              </a:ext>
            </a:extLst>
          </p:cNvPr>
          <p:cNvSpPr>
            <a:spLocks noGrp="1"/>
          </p:cNvSpPr>
          <p:nvPr>
            <p:ph type="dt" sz="half" idx="10"/>
          </p:nvPr>
        </p:nvSpPr>
        <p:spPr/>
        <p:txBody>
          <a:bodyPr/>
          <a:lstStyle/>
          <a:p>
            <a:fld id="{110BF7F0-C4CD-436D-9F05-3C4963581333}" type="datetimeFigureOut">
              <a:rPr lang="en-GB" smtClean="0"/>
              <a:t>12/10/2022</a:t>
            </a:fld>
            <a:endParaRPr lang="en-GB" dirty="0"/>
          </a:p>
        </p:txBody>
      </p:sp>
      <p:sp>
        <p:nvSpPr>
          <p:cNvPr id="6" name="Footer Placeholder 5">
            <a:extLst>
              <a:ext uri="{FF2B5EF4-FFF2-40B4-BE49-F238E27FC236}">
                <a16:creationId xmlns:a16="http://schemas.microsoft.com/office/drawing/2014/main" id="{3C339BBB-9257-4DF9-A22E-CD6B659E47E2}"/>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A732B31C-B53E-48B1-A212-7B07D5D6FD23}"/>
              </a:ext>
            </a:extLst>
          </p:cNvPr>
          <p:cNvSpPr>
            <a:spLocks noGrp="1"/>
          </p:cNvSpPr>
          <p:nvPr>
            <p:ph type="sldNum" sz="quarter" idx="12"/>
          </p:nvPr>
        </p:nvSpPr>
        <p:spPr/>
        <p:txBody>
          <a:bodyPr/>
          <a:lstStyle/>
          <a:p>
            <a:fld id="{433CB950-08FF-43BD-A81C-DA529AEA5552}" type="slidenum">
              <a:rPr lang="en-GB" smtClean="0"/>
              <a:t>‹#›</a:t>
            </a:fld>
            <a:endParaRPr lang="en-GB" dirty="0"/>
          </a:p>
        </p:txBody>
      </p:sp>
    </p:spTree>
    <p:extLst>
      <p:ext uri="{BB962C8B-B14F-4D97-AF65-F5344CB8AC3E}">
        <p14:creationId xmlns:p14="http://schemas.microsoft.com/office/powerpoint/2010/main" val="10676680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324115F-EBD2-410C-9F0B-C6A1149ADBF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BEFE0BE-8426-4A66-A80D-6537C2876E3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304A6A0-303D-44A8-BC03-E46C63C281D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0BF7F0-C4CD-436D-9F05-3C4963581333}" type="datetimeFigureOut">
              <a:rPr lang="en-GB" smtClean="0"/>
              <a:t>12/10/2022</a:t>
            </a:fld>
            <a:endParaRPr lang="en-GB" dirty="0"/>
          </a:p>
        </p:txBody>
      </p:sp>
      <p:sp>
        <p:nvSpPr>
          <p:cNvPr id="5" name="Footer Placeholder 4">
            <a:extLst>
              <a:ext uri="{FF2B5EF4-FFF2-40B4-BE49-F238E27FC236}">
                <a16:creationId xmlns:a16="http://schemas.microsoft.com/office/drawing/2014/main" id="{CB5DA98B-2357-44F5-AE1D-CF4F107CF52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573062C2-2EB2-41CE-99D2-4DDDCEAB013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3CB950-08FF-43BD-A81C-DA529AEA5552}" type="slidenum">
              <a:rPr lang="en-GB" smtClean="0"/>
              <a:t>‹#›</a:t>
            </a:fld>
            <a:endParaRPr lang="en-GB" dirty="0"/>
          </a:p>
        </p:txBody>
      </p:sp>
    </p:spTree>
    <p:extLst>
      <p:ext uri="{BB962C8B-B14F-4D97-AF65-F5344CB8AC3E}">
        <p14:creationId xmlns:p14="http://schemas.microsoft.com/office/powerpoint/2010/main" val="36532765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hyperlink" Target="http://www.wtt.org.uk/"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hyperlink" Target="http://www.wtt.org.uk/"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www.wtt.org.uk/"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hyperlink" Target="https://www.peoplemattersglobal.com/article/lets-talk-talent/heres-what-managers-need-to-do-to-empower-their-teams-15934" TargetMode="External"/><Relationship Id="rId5" Type="http://schemas.openxmlformats.org/officeDocument/2006/relationships/image" Target="../media/image10.jpg"/><Relationship Id="rId4" Type="http://schemas.openxmlformats.org/officeDocument/2006/relationships/hyperlink" Target="https://foto.wuestenigel.com/what-are-yout-strengths-text-on-blackboard/"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51DF4F1-EA78-49A4-899A-DC8CF9EE87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a:extLst>
              <a:ext uri="{FF2B5EF4-FFF2-40B4-BE49-F238E27FC236}">
                <a16:creationId xmlns:a16="http://schemas.microsoft.com/office/drawing/2014/main" id="{355D2493-0477-401F-92D7-FA2108B05B8B}"/>
              </a:ext>
            </a:extLst>
          </p:cNvPr>
          <p:cNvSpPr txBox="1"/>
          <p:nvPr/>
        </p:nvSpPr>
        <p:spPr>
          <a:xfrm>
            <a:off x="2197917" y="3429000"/>
            <a:ext cx="3898084" cy="2554545"/>
          </a:xfrm>
          <a:prstGeom prst="rect">
            <a:avLst/>
          </a:prstGeom>
          <a:noFill/>
        </p:spPr>
        <p:txBody>
          <a:bodyPr wrap="square" rtlCol="0">
            <a:spAutoFit/>
          </a:bodyPr>
          <a:lstStyle/>
          <a:p>
            <a:pPr algn="ctr"/>
            <a:r>
              <a:rPr lang="en-GB" sz="8000" dirty="0">
                <a:solidFill>
                  <a:schemeClr val="bg1"/>
                </a:solidFill>
                <a:effectLst>
                  <a:outerShdw blurRad="38100" dist="38100" dir="2700000" algn="tl">
                    <a:srgbClr val="000000">
                      <a:alpha val="43137"/>
                    </a:srgbClr>
                  </a:outerShdw>
                </a:effectLst>
                <a:latin typeface="Franklin Gothic Book" panose="020B0503020102020204" pitchFamily="34" charset="0"/>
              </a:rPr>
              <a:t>The WTT Ladder</a:t>
            </a:r>
          </a:p>
        </p:txBody>
      </p:sp>
      <p:pic>
        <p:nvPicPr>
          <p:cNvPr id="2" name="Picture 1">
            <a:extLst>
              <a:ext uri="{FF2B5EF4-FFF2-40B4-BE49-F238E27FC236}">
                <a16:creationId xmlns:a16="http://schemas.microsoft.com/office/drawing/2014/main" id="{F77BC7CE-0D6D-499C-8FE4-471751E2B9CD}"/>
              </a:ext>
            </a:extLst>
          </p:cNvPr>
          <p:cNvPicPr>
            <a:picLocks noChangeAspect="1"/>
          </p:cNvPicPr>
          <p:nvPr/>
        </p:nvPicPr>
        <p:blipFill>
          <a:blip r:embed="rId4"/>
          <a:stretch>
            <a:fillRect/>
          </a:stretch>
        </p:blipFill>
        <p:spPr>
          <a:xfrm>
            <a:off x="7652201" y="2140640"/>
            <a:ext cx="3412742" cy="4717360"/>
          </a:xfrm>
          <a:prstGeom prst="rect">
            <a:avLst/>
          </a:prstGeom>
        </p:spPr>
      </p:pic>
    </p:spTree>
    <p:extLst>
      <p:ext uri="{BB962C8B-B14F-4D97-AF65-F5344CB8AC3E}">
        <p14:creationId xmlns:p14="http://schemas.microsoft.com/office/powerpoint/2010/main" val="2844392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5E5EFFC-415B-4770-BF0A-FF86A7C20A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ADF5013B-3416-4E2B-BCEF-53E263264EDB}"/>
              </a:ext>
            </a:extLst>
          </p:cNvPr>
          <p:cNvSpPr txBox="1"/>
          <p:nvPr/>
        </p:nvSpPr>
        <p:spPr>
          <a:xfrm>
            <a:off x="2077673" y="385896"/>
            <a:ext cx="7846503" cy="1754326"/>
          </a:xfrm>
          <a:prstGeom prst="rect">
            <a:avLst/>
          </a:prstGeom>
          <a:noFill/>
        </p:spPr>
        <p:txBody>
          <a:bodyPr wrap="square" rtlCol="0">
            <a:spAutoFit/>
          </a:bodyPr>
          <a:lstStyle/>
          <a:p>
            <a:r>
              <a:rPr lang="en-GB" sz="5400" dirty="0">
                <a:solidFill>
                  <a:srgbClr val="3C57A7"/>
                </a:solidFill>
                <a:effectLst>
                  <a:outerShdw blurRad="38100" dist="38100" dir="2700000" algn="tl">
                    <a:srgbClr val="000000">
                      <a:alpha val="43137"/>
                    </a:srgbClr>
                  </a:outerShdw>
                </a:effectLst>
                <a:latin typeface="Franklin Gothic Book" panose="020B0503020102020204" pitchFamily="34" charset="0"/>
              </a:rPr>
              <a:t>Things to be aware of ………..</a:t>
            </a:r>
          </a:p>
        </p:txBody>
      </p:sp>
      <p:sp>
        <p:nvSpPr>
          <p:cNvPr id="2" name="TextBox 1">
            <a:extLst>
              <a:ext uri="{FF2B5EF4-FFF2-40B4-BE49-F238E27FC236}">
                <a16:creationId xmlns:a16="http://schemas.microsoft.com/office/drawing/2014/main" id="{10D32753-5892-4C41-84ED-ADF6BB77552F}"/>
              </a:ext>
            </a:extLst>
          </p:cNvPr>
          <p:cNvSpPr txBox="1"/>
          <p:nvPr/>
        </p:nvSpPr>
        <p:spPr>
          <a:xfrm>
            <a:off x="8187397" y="2236763"/>
            <a:ext cx="2996418" cy="1200329"/>
          </a:xfrm>
          <a:prstGeom prst="rect">
            <a:avLst/>
          </a:prstGeom>
          <a:noFill/>
        </p:spPr>
        <p:txBody>
          <a:bodyPr wrap="square" rtlCol="0">
            <a:spAutoFit/>
          </a:bodyPr>
          <a:lstStyle/>
          <a:p>
            <a:pPr algn="ctr"/>
            <a:r>
              <a:rPr lang="en-GB" sz="3600" dirty="0"/>
              <a:t>Incomplete Ladders</a:t>
            </a:r>
          </a:p>
        </p:txBody>
      </p:sp>
      <p:sp>
        <p:nvSpPr>
          <p:cNvPr id="5" name="TextBox 4">
            <a:extLst>
              <a:ext uri="{FF2B5EF4-FFF2-40B4-BE49-F238E27FC236}">
                <a16:creationId xmlns:a16="http://schemas.microsoft.com/office/drawing/2014/main" id="{F34A3E01-F643-4761-BB96-F915B863CDF1}"/>
              </a:ext>
            </a:extLst>
          </p:cNvPr>
          <p:cNvSpPr txBox="1"/>
          <p:nvPr/>
        </p:nvSpPr>
        <p:spPr>
          <a:xfrm>
            <a:off x="8187397" y="4376985"/>
            <a:ext cx="2996418" cy="1446550"/>
          </a:xfrm>
          <a:prstGeom prst="rect">
            <a:avLst/>
          </a:prstGeom>
          <a:noFill/>
        </p:spPr>
        <p:txBody>
          <a:bodyPr wrap="square" rtlCol="0">
            <a:spAutoFit/>
          </a:bodyPr>
          <a:lstStyle/>
          <a:p>
            <a:r>
              <a:rPr lang="en-GB" sz="4400" dirty="0"/>
              <a:t>WTT Ladder Moderation</a:t>
            </a:r>
          </a:p>
        </p:txBody>
      </p:sp>
      <p:sp>
        <p:nvSpPr>
          <p:cNvPr id="6" name="TextBox 5">
            <a:extLst>
              <a:ext uri="{FF2B5EF4-FFF2-40B4-BE49-F238E27FC236}">
                <a16:creationId xmlns:a16="http://schemas.microsoft.com/office/drawing/2014/main" id="{3D1E8506-5627-4ACF-8ECE-072AF30BEB06}"/>
              </a:ext>
            </a:extLst>
          </p:cNvPr>
          <p:cNvSpPr txBox="1"/>
          <p:nvPr/>
        </p:nvSpPr>
        <p:spPr>
          <a:xfrm>
            <a:off x="947225" y="2526118"/>
            <a:ext cx="6292947" cy="3046988"/>
          </a:xfrm>
          <a:prstGeom prst="rect">
            <a:avLst/>
          </a:prstGeom>
          <a:noFill/>
        </p:spPr>
        <p:txBody>
          <a:bodyPr wrap="square" rtlCol="0">
            <a:spAutoFit/>
          </a:bodyPr>
          <a:lstStyle/>
          <a:p>
            <a:pPr marL="571500" indent="-571500">
              <a:buFont typeface="Arial" panose="020B0604020202020204" pitchFamily="34" charset="0"/>
              <a:buChar char="•"/>
            </a:pPr>
            <a:r>
              <a:rPr lang="en-GB" sz="3200" dirty="0"/>
              <a:t>Explore the training offer.</a:t>
            </a:r>
          </a:p>
          <a:p>
            <a:pPr marL="571500" indent="-571500">
              <a:buFont typeface="Arial" panose="020B0604020202020204" pitchFamily="34" charset="0"/>
              <a:buChar char="•"/>
            </a:pPr>
            <a:r>
              <a:rPr lang="en-GB" sz="3200" dirty="0"/>
              <a:t>Include everyone’s voice.</a:t>
            </a:r>
          </a:p>
          <a:p>
            <a:pPr marL="571500" indent="-571500">
              <a:buFont typeface="Arial" panose="020B0604020202020204" pitchFamily="34" charset="0"/>
              <a:buChar char="•"/>
            </a:pPr>
            <a:r>
              <a:rPr lang="en-GB" sz="3200" dirty="0"/>
              <a:t>Include strengths /the positives no matter how small.</a:t>
            </a:r>
          </a:p>
          <a:p>
            <a:pPr marL="571500" indent="-571500">
              <a:buFont typeface="Arial" panose="020B0604020202020204" pitchFamily="34" charset="0"/>
              <a:buChar char="•"/>
            </a:pPr>
            <a:r>
              <a:rPr lang="en-GB" sz="3200" dirty="0"/>
              <a:t>Be prepared to work with WTT advice  to adapt your practice.</a:t>
            </a:r>
          </a:p>
        </p:txBody>
      </p:sp>
    </p:spTree>
    <p:extLst>
      <p:ext uri="{BB962C8B-B14F-4D97-AF65-F5344CB8AC3E}">
        <p14:creationId xmlns:p14="http://schemas.microsoft.com/office/powerpoint/2010/main" val="39960533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7219C82-397A-4ECE-91B1-80FD5B2D9B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2CFD091E-258F-43DB-B1A3-41F9AA9D0053}"/>
              </a:ext>
            </a:extLst>
          </p:cNvPr>
          <p:cNvSpPr txBox="1"/>
          <p:nvPr/>
        </p:nvSpPr>
        <p:spPr>
          <a:xfrm>
            <a:off x="2077673" y="385896"/>
            <a:ext cx="9339744" cy="923330"/>
          </a:xfrm>
          <a:prstGeom prst="rect">
            <a:avLst/>
          </a:prstGeom>
          <a:noFill/>
        </p:spPr>
        <p:txBody>
          <a:bodyPr wrap="square" rtlCol="0">
            <a:spAutoFit/>
          </a:bodyPr>
          <a:lstStyle/>
          <a:p>
            <a:pPr algn="ctr"/>
            <a:r>
              <a:rPr lang="en-GB" sz="5400" dirty="0">
                <a:solidFill>
                  <a:srgbClr val="3C57A7"/>
                </a:solidFill>
                <a:effectLst>
                  <a:outerShdw blurRad="38100" dist="38100" dir="2700000" algn="tl">
                    <a:srgbClr val="000000">
                      <a:alpha val="43137"/>
                    </a:srgbClr>
                  </a:outerShdw>
                </a:effectLst>
                <a:latin typeface="Franklin Gothic Book" panose="020B0503020102020204" pitchFamily="34" charset="0"/>
                <a:hlinkClick r:id="rId4"/>
              </a:rPr>
              <a:t>www.wtt.org.uk</a:t>
            </a:r>
            <a:r>
              <a:rPr lang="en-GB" sz="5400" dirty="0">
                <a:solidFill>
                  <a:srgbClr val="3C57A7"/>
                </a:solidFill>
                <a:effectLst>
                  <a:outerShdw blurRad="38100" dist="38100" dir="2700000" algn="tl">
                    <a:srgbClr val="000000">
                      <a:alpha val="43137"/>
                    </a:srgbClr>
                  </a:outerShdw>
                </a:effectLst>
                <a:latin typeface="Franklin Gothic Book" panose="020B0503020102020204" pitchFamily="34" charset="0"/>
              </a:rPr>
              <a:t> </a:t>
            </a:r>
          </a:p>
        </p:txBody>
      </p:sp>
      <p:sp>
        <p:nvSpPr>
          <p:cNvPr id="7" name="TextBox 6">
            <a:extLst>
              <a:ext uri="{FF2B5EF4-FFF2-40B4-BE49-F238E27FC236}">
                <a16:creationId xmlns:a16="http://schemas.microsoft.com/office/drawing/2014/main" id="{AF93482A-6088-49C7-84E9-45C04B6B5B8A}"/>
              </a:ext>
            </a:extLst>
          </p:cNvPr>
          <p:cNvSpPr txBox="1"/>
          <p:nvPr/>
        </p:nvSpPr>
        <p:spPr>
          <a:xfrm>
            <a:off x="894825" y="2344675"/>
            <a:ext cx="10402349" cy="430887"/>
          </a:xfrm>
          <a:prstGeom prst="rect">
            <a:avLst/>
          </a:prstGeom>
          <a:noFill/>
          <a:ln>
            <a:noFill/>
          </a:ln>
        </p:spPr>
        <p:txBody>
          <a:bodyPr wrap="square" rtlCol="0">
            <a:spAutoFit/>
          </a:bodyPr>
          <a:lstStyle/>
          <a:p>
            <a:pPr marL="685800" indent="-685800">
              <a:buFont typeface="Arial" panose="020B0604020202020204" pitchFamily="34" charset="0"/>
              <a:buChar char="•"/>
            </a:pPr>
            <a:endParaRPr lang="en-GB" sz="2200" dirty="0">
              <a:latin typeface="Comic Sans MS" panose="030F0702030302020204" pitchFamily="66" charset="0"/>
            </a:endParaRPr>
          </a:p>
        </p:txBody>
      </p:sp>
      <p:pic>
        <p:nvPicPr>
          <p:cNvPr id="2" name="Picture 1">
            <a:extLst>
              <a:ext uri="{FF2B5EF4-FFF2-40B4-BE49-F238E27FC236}">
                <a16:creationId xmlns:a16="http://schemas.microsoft.com/office/drawing/2014/main" id="{E971403D-1DAA-4FE0-A2F5-C6CD47C2CD7F}"/>
              </a:ext>
            </a:extLst>
          </p:cNvPr>
          <p:cNvPicPr>
            <a:picLocks noChangeAspect="1"/>
          </p:cNvPicPr>
          <p:nvPr/>
        </p:nvPicPr>
        <p:blipFill>
          <a:blip r:embed="rId5"/>
          <a:stretch>
            <a:fillRect/>
          </a:stretch>
        </p:blipFill>
        <p:spPr>
          <a:xfrm>
            <a:off x="894825" y="2560116"/>
            <a:ext cx="5204829" cy="2926287"/>
          </a:xfrm>
          <a:prstGeom prst="rect">
            <a:avLst/>
          </a:prstGeom>
        </p:spPr>
      </p:pic>
      <p:pic>
        <p:nvPicPr>
          <p:cNvPr id="3" name="Picture 2">
            <a:extLst>
              <a:ext uri="{FF2B5EF4-FFF2-40B4-BE49-F238E27FC236}">
                <a16:creationId xmlns:a16="http://schemas.microsoft.com/office/drawing/2014/main" id="{58D81C48-D42F-4D8F-AC8C-C7F39FBE84D4}"/>
              </a:ext>
            </a:extLst>
          </p:cNvPr>
          <p:cNvPicPr>
            <a:picLocks noChangeAspect="1"/>
          </p:cNvPicPr>
          <p:nvPr/>
        </p:nvPicPr>
        <p:blipFill>
          <a:blip r:embed="rId6"/>
          <a:stretch>
            <a:fillRect/>
          </a:stretch>
        </p:blipFill>
        <p:spPr>
          <a:xfrm>
            <a:off x="6212588" y="2560117"/>
            <a:ext cx="5204829" cy="2926287"/>
          </a:xfrm>
          <a:prstGeom prst="rect">
            <a:avLst/>
          </a:prstGeom>
        </p:spPr>
      </p:pic>
    </p:spTree>
    <p:extLst>
      <p:ext uri="{BB962C8B-B14F-4D97-AF65-F5344CB8AC3E}">
        <p14:creationId xmlns:p14="http://schemas.microsoft.com/office/powerpoint/2010/main" val="20589240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7219C82-397A-4ECE-91B1-80FD5B2D9B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2CFD091E-258F-43DB-B1A3-41F9AA9D0053}"/>
              </a:ext>
            </a:extLst>
          </p:cNvPr>
          <p:cNvSpPr txBox="1"/>
          <p:nvPr/>
        </p:nvSpPr>
        <p:spPr>
          <a:xfrm>
            <a:off x="2077673" y="385896"/>
            <a:ext cx="9339744" cy="923330"/>
          </a:xfrm>
          <a:prstGeom prst="rect">
            <a:avLst/>
          </a:prstGeom>
          <a:noFill/>
        </p:spPr>
        <p:txBody>
          <a:bodyPr wrap="square" rtlCol="0">
            <a:spAutoFit/>
          </a:bodyPr>
          <a:lstStyle/>
          <a:p>
            <a:pPr algn="ctr"/>
            <a:r>
              <a:rPr lang="en-GB" sz="5400" dirty="0">
                <a:solidFill>
                  <a:srgbClr val="3C57A7"/>
                </a:solidFill>
                <a:effectLst>
                  <a:outerShdw blurRad="38100" dist="38100" dir="2700000" algn="tl">
                    <a:srgbClr val="000000">
                      <a:alpha val="43137"/>
                    </a:srgbClr>
                  </a:outerShdw>
                </a:effectLst>
                <a:latin typeface="Franklin Gothic Book" panose="020B0503020102020204" pitchFamily="34" charset="0"/>
                <a:hlinkClick r:id="rId4"/>
              </a:rPr>
              <a:t>www.wtt.org.uk</a:t>
            </a:r>
            <a:r>
              <a:rPr lang="en-GB" sz="5400" dirty="0">
                <a:solidFill>
                  <a:srgbClr val="3C57A7"/>
                </a:solidFill>
                <a:effectLst>
                  <a:outerShdw blurRad="38100" dist="38100" dir="2700000" algn="tl">
                    <a:srgbClr val="000000">
                      <a:alpha val="43137"/>
                    </a:srgbClr>
                  </a:outerShdw>
                </a:effectLst>
                <a:latin typeface="Franklin Gothic Book" panose="020B0503020102020204" pitchFamily="34" charset="0"/>
              </a:rPr>
              <a:t> </a:t>
            </a:r>
          </a:p>
        </p:txBody>
      </p:sp>
      <p:sp>
        <p:nvSpPr>
          <p:cNvPr id="7" name="TextBox 6">
            <a:extLst>
              <a:ext uri="{FF2B5EF4-FFF2-40B4-BE49-F238E27FC236}">
                <a16:creationId xmlns:a16="http://schemas.microsoft.com/office/drawing/2014/main" id="{AF93482A-6088-49C7-84E9-45C04B6B5B8A}"/>
              </a:ext>
            </a:extLst>
          </p:cNvPr>
          <p:cNvSpPr txBox="1"/>
          <p:nvPr/>
        </p:nvSpPr>
        <p:spPr>
          <a:xfrm>
            <a:off x="894825" y="2344675"/>
            <a:ext cx="10402349" cy="430887"/>
          </a:xfrm>
          <a:prstGeom prst="rect">
            <a:avLst/>
          </a:prstGeom>
          <a:noFill/>
          <a:ln>
            <a:noFill/>
          </a:ln>
        </p:spPr>
        <p:txBody>
          <a:bodyPr wrap="square" rtlCol="0">
            <a:spAutoFit/>
          </a:bodyPr>
          <a:lstStyle/>
          <a:p>
            <a:pPr marL="685800" indent="-685800">
              <a:buFont typeface="Arial" panose="020B0604020202020204" pitchFamily="34" charset="0"/>
              <a:buChar char="•"/>
            </a:pPr>
            <a:endParaRPr lang="en-GB" sz="2200" dirty="0">
              <a:latin typeface="Comic Sans MS" panose="030F0702030302020204" pitchFamily="66" charset="0"/>
            </a:endParaRPr>
          </a:p>
        </p:txBody>
      </p:sp>
      <p:pic>
        <p:nvPicPr>
          <p:cNvPr id="4" name="Picture 3">
            <a:extLst>
              <a:ext uri="{FF2B5EF4-FFF2-40B4-BE49-F238E27FC236}">
                <a16:creationId xmlns:a16="http://schemas.microsoft.com/office/drawing/2014/main" id="{E9EF8A75-0F2B-4E16-B91A-F43AF47A8E04}"/>
              </a:ext>
            </a:extLst>
          </p:cNvPr>
          <p:cNvPicPr>
            <a:picLocks noChangeAspect="1"/>
          </p:cNvPicPr>
          <p:nvPr/>
        </p:nvPicPr>
        <p:blipFill>
          <a:blip r:embed="rId5"/>
          <a:stretch>
            <a:fillRect/>
          </a:stretch>
        </p:blipFill>
        <p:spPr>
          <a:xfrm>
            <a:off x="894825" y="2560118"/>
            <a:ext cx="5204828" cy="2926287"/>
          </a:xfrm>
          <a:prstGeom prst="rect">
            <a:avLst/>
          </a:prstGeom>
        </p:spPr>
      </p:pic>
      <p:pic>
        <p:nvPicPr>
          <p:cNvPr id="8" name="Picture 7">
            <a:extLst>
              <a:ext uri="{FF2B5EF4-FFF2-40B4-BE49-F238E27FC236}">
                <a16:creationId xmlns:a16="http://schemas.microsoft.com/office/drawing/2014/main" id="{C3104304-C987-4FE7-A6CE-AFEB4F9380B6}"/>
              </a:ext>
            </a:extLst>
          </p:cNvPr>
          <p:cNvPicPr>
            <a:picLocks noChangeAspect="1"/>
          </p:cNvPicPr>
          <p:nvPr/>
        </p:nvPicPr>
        <p:blipFill>
          <a:blip r:embed="rId6"/>
          <a:stretch>
            <a:fillRect/>
          </a:stretch>
        </p:blipFill>
        <p:spPr>
          <a:xfrm>
            <a:off x="6207595" y="2557310"/>
            <a:ext cx="5209822" cy="2929095"/>
          </a:xfrm>
          <a:prstGeom prst="rect">
            <a:avLst/>
          </a:prstGeom>
        </p:spPr>
      </p:pic>
    </p:spTree>
    <p:extLst>
      <p:ext uri="{BB962C8B-B14F-4D97-AF65-F5344CB8AC3E}">
        <p14:creationId xmlns:p14="http://schemas.microsoft.com/office/powerpoint/2010/main" val="5608087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7219C82-397A-4ECE-91B1-80FD5B2D9B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2CFD091E-258F-43DB-B1A3-41F9AA9D0053}"/>
              </a:ext>
            </a:extLst>
          </p:cNvPr>
          <p:cNvSpPr txBox="1"/>
          <p:nvPr/>
        </p:nvSpPr>
        <p:spPr>
          <a:xfrm>
            <a:off x="2077673" y="385896"/>
            <a:ext cx="9339744" cy="923330"/>
          </a:xfrm>
          <a:prstGeom prst="rect">
            <a:avLst/>
          </a:prstGeom>
          <a:noFill/>
        </p:spPr>
        <p:txBody>
          <a:bodyPr wrap="square" rtlCol="0">
            <a:spAutoFit/>
          </a:bodyPr>
          <a:lstStyle/>
          <a:p>
            <a:pPr algn="ctr"/>
            <a:r>
              <a:rPr lang="en-GB" sz="5400" dirty="0">
                <a:solidFill>
                  <a:srgbClr val="3C57A7"/>
                </a:solidFill>
                <a:effectLst>
                  <a:outerShdw blurRad="38100" dist="38100" dir="2700000" algn="tl">
                    <a:srgbClr val="000000">
                      <a:alpha val="43137"/>
                    </a:srgbClr>
                  </a:outerShdw>
                </a:effectLst>
                <a:latin typeface="Franklin Gothic Book" panose="020B0503020102020204" pitchFamily="34" charset="0"/>
                <a:hlinkClick r:id="rId4"/>
              </a:rPr>
              <a:t>www.wtt.org.uk</a:t>
            </a:r>
            <a:r>
              <a:rPr lang="en-GB" sz="5400" dirty="0">
                <a:solidFill>
                  <a:srgbClr val="3C57A7"/>
                </a:solidFill>
                <a:effectLst>
                  <a:outerShdw blurRad="38100" dist="38100" dir="2700000" algn="tl">
                    <a:srgbClr val="000000">
                      <a:alpha val="43137"/>
                    </a:srgbClr>
                  </a:outerShdw>
                </a:effectLst>
                <a:latin typeface="Franklin Gothic Book" panose="020B0503020102020204" pitchFamily="34" charset="0"/>
              </a:rPr>
              <a:t> </a:t>
            </a:r>
          </a:p>
        </p:txBody>
      </p:sp>
      <p:sp>
        <p:nvSpPr>
          <p:cNvPr id="7" name="TextBox 6">
            <a:extLst>
              <a:ext uri="{FF2B5EF4-FFF2-40B4-BE49-F238E27FC236}">
                <a16:creationId xmlns:a16="http://schemas.microsoft.com/office/drawing/2014/main" id="{AF93482A-6088-49C7-84E9-45C04B6B5B8A}"/>
              </a:ext>
            </a:extLst>
          </p:cNvPr>
          <p:cNvSpPr txBox="1"/>
          <p:nvPr/>
        </p:nvSpPr>
        <p:spPr>
          <a:xfrm>
            <a:off x="894825" y="2344675"/>
            <a:ext cx="10402349" cy="3477875"/>
          </a:xfrm>
          <a:prstGeom prst="rect">
            <a:avLst/>
          </a:prstGeom>
          <a:noFill/>
          <a:ln>
            <a:noFill/>
          </a:ln>
        </p:spPr>
        <p:txBody>
          <a:bodyPr wrap="square" rtlCol="0">
            <a:spAutoFit/>
          </a:bodyPr>
          <a:lstStyle/>
          <a:p>
            <a:pPr marL="685800" indent="-685800">
              <a:buFont typeface="Arial" panose="020B0604020202020204" pitchFamily="34" charset="0"/>
              <a:buChar char="•"/>
            </a:pPr>
            <a:r>
              <a:rPr lang="en-GB" sz="2200" dirty="0">
                <a:latin typeface="Comic Sans MS" panose="030F0702030302020204" pitchFamily="66" charset="0"/>
              </a:rPr>
              <a:t>Forms part of the Graduated Approach.</a:t>
            </a:r>
          </a:p>
          <a:p>
            <a:pPr marL="685800" indent="-685800">
              <a:buFont typeface="Arial" panose="020B0604020202020204" pitchFamily="34" charset="0"/>
              <a:buChar char="•"/>
            </a:pPr>
            <a:r>
              <a:rPr lang="en-GB" sz="2200" dirty="0">
                <a:latin typeface="Comic Sans MS" panose="030F0702030302020204" pitchFamily="66" charset="0"/>
              </a:rPr>
              <a:t>Evidences engagement with WTT support from Step 1</a:t>
            </a:r>
          </a:p>
          <a:p>
            <a:pPr marL="685800" indent="-685800">
              <a:buFont typeface="Arial" panose="020B0604020202020204" pitchFamily="34" charset="0"/>
              <a:buChar char="•"/>
            </a:pPr>
            <a:r>
              <a:rPr lang="en-GB" sz="2200" dirty="0">
                <a:latin typeface="Comic Sans MS" panose="030F0702030302020204" pitchFamily="66" charset="0"/>
              </a:rPr>
              <a:t>Provides an ongoing dialogue between setting/family and WTT about an individual’s differences and how the setting should support them.</a:t>
            </a:r>
          </a:p>
          <a:p>
            <a:pPr marL="685800" indent="-685800">
              <a:buFont typeface="Arial" panose="020B0604020202020204" pitchFamily="34" charset="0"/>
              <a:buChar char="•"/>
            </a:pPr>
            <a:r>
              <a:rPr lang="en-GB" sz="2200" dirty="0">
                <a:latin typeface="Comic Sans MS" panose="030F0702030302020204" pitchFamily="66" charset="0"/>
              </a:rPr>
              <a:t>Opportunity to reflect on and develop existing practice.</a:t>
            </a:r>
          </a:p>
          <a:p>
            <a:pPr marL="685800" indent="-685800">
              <a:buFont typeface="Arial" panose="020B0604020202020204" pitchFamily="34" charset="0"/>
              <a:buChar char="•"/>
            </a:pPr>
            <a:r>
              <a:rPr lang="en-GB" sz="2200" dirty="0">
                <a:latin typeface="Comic Sans MS" panose="030F0702030302020204" pitchFamily="66" charset="0"/>
              </a:rPr>
              <a:t>Focus on what adults will do to enable success for the child/young person.</a:t>
            </a:r>
          </a:p>
          <a:p>
            <a:pPr marL="685800" indent="-685800">
              <a:buFont typeface="Arial" panose="020B0604020202020204" pitchFamily="34" charset="0"/>
              <a:buChar char="•"/>
            </a:pPr>
            <a:r>
              <a:rPr lang="en-GB" sz="2200" dirty="0">
                <a:latin typeface="Comic Sans MS" panose="030F0702030302020204" pitchFamily="66" charset="0"/>
              </a:rPr>
              <a:t>Mainstream settings continue to have a WTT outreach teacher linked to their school/academy. </a:t>
            </a:r>
          </a:p>
          <a:p>
            <a:pPr marL="685800" indent="-685800">
              <a:buFont typeface="Arial" panose="020B0604020202020204" pitchFamily="34" charset="0"/>
              <a:buChar char="•"/>
            </a:pPr>
            <a:r>
              <a:rPr lang="en-GB" sz="2200" dirty="0">
                <a:latin typeface="Comic Sans MS" panose="030F0702030302020204" pitchFamily="66" charset="0"/>
              </a:rPr>
              <a:t>Ladder will capture all pupils-new and existing. </a:t>
            </a:r>
          </a:p>
        </p:txBody>
      </p:sp>
    </p:spTree>
    <p:extLst>
      <p:ext uri="{BB962C8B-B14F-4D97-AF65-F5344CB8AC3E}">
        <p14:creationId xmlns:p14="http://schemas.microsoft.com/office/powerpoint/2010/main" val="14974835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D875E0B-CC3A-45F5-9EC6-653F6900BF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12A43A0C-D8AF-4F34-95C4-BBF0BED5893A}"/>
              </a:ext>
            </a:extLst>
          </p:cNvPr>
          <p:cNvSpPr txBox="1"/>
          <p:nvPr/>
        </p:nvSpPr>
        <p:spPr>
          <a:xfrm>
            <a:off x="1073791" y="3724712"/>
            <a:ext cx="9907398" cy="2554545"/>
          </a:xfrm>
          <a:prstGeom prst="rect">
            <a:avLst/>
          </a:prstGeom>
          <a:noFill/>
        </p:spPr>
        <p:txBody>
          <a:bodyPr wrap="square" rtlCol="0">
            <a:spAutoFit/>
          </a:bodyPr>
          <a:lstStyle/>
          <a:p>
            <a:pPr marL="285750" indent="-285750">
              <a:buFont typeface="Arial" panose="020B0604020202020204" pitchFamily="34" charset="0"/>
              <a:buChar char="•"/>
            </a:pPr>
            <a:r>
              <a:rPr lang="en-GB" sz="3200" dirty="0"/>
              <a:t>Planning meeting with WTT</a:t>
            </a:r>
          </a:p>
          <a:p>
            <a:pPr marL="285750" indent="-285750">
              <a:buFont typeface="Arial" panose="020B0604020202020204" pitchFamily="34" charset="0"/>
              <a:buChar char="•"/>
            </a:pPr>
            <a:r>
              <a:rPr lang="en-GB" sz="3200" dirty="0"/>
              <a:t>Training workshop offer (Update AET MSA-essential)</a:t>
            </a:r>
          </a:p>
          <a:p>
            <a:pPr marL="285750" indent="-285750">
              <a:buFont typeface="Arial" panose="020B0604020202020204" pitchFamily="34" charset="0"/>
              <a:buChar char="•"/>
            </a:pPr>
            <a:r>
              <a:rPr lang="en-GB" sz="3200" dirty="0"/>
              <a:t>Weekly Online helpline for queries about the new process</a:t>
            </a:r>
          </a:p>
          <a:p>
            <a:pPr marL="285750" indent="-285750">
              <a:buFont typeface="Arial" panose="020B0604020202020204" pitchFamily="34" charset="0"/>
              <a:buChar char="•"/>
            </a:pPr>
            <a:r>
              <a:rPr lang="en-GB" sz="3200" dirty="0"/>
              <a:t>Support and information for parents/carers on website</a:t>
            </a:r>
          </a:p>
        </p:txBody>
      </p:sp>
      <p:sp>
        <p:nvSpPr>
          <p:cNvPr id="6" name="TextBox 5">
            <a:extLst>
              <a:ext uri="{FF2B5EF4-FFF2-40B4-BE49-F238E27FC236}">
                <a16:creationId xmlns:a16="http://schemas.microsoft.com/office/drawing/2014/main" id="{95740C40-6019-4EB2-B90E-CF7DBBCE3EA9}"/>
              </a:ext>
            </a:extLst>
          </p:cNvPr>
          <p:cNvSpPr txBox="1"/>
          <p:nvPr/>
        </p:nvSpPr>
        <p:spPr>
          <a:xfrm>
            <a:off x="2027583" y="409465"/>
            <a:ext cx="8662059" cy="954107"/>
          </a:xfrm>
          <a:prstGeom prst="rect">
            <a:avLst/>
          </a:prstGeom>
          <a:noFill/>
        </p:spPr>
        <p:txBody>
          <a:bodyPr wrap="square" rtlCol="0">
            <a:spAutoFit/>
          </a:bodyPr>
          <a:lstStyle/>
          <a:p>
            <a:pPr algn="ctr"/>
            <a:r>
              <a:rPr lang="en-GB" sz="2800" dirty="0">
                <a:solidFill>
                  <a:srgbClr val="0070C0"/>
                </a:solidFill>
                <a:effectLst>
                  <a:outerShdw blurRad="38100" dist="38100" dir="2700000" algn="tl">
                    <a:srgbClr val="000000">
                      <a:alpha val="43137"/>
                    </a:srgbClr>
                  </a:outerShdw>
                </a:effectLst>
                <a:latin typeface="Franklin Gothic Book" panose="020B0503020102020204" pitchFamily="34" charset="0"/>
              </a:rPr>
              <a:t>WTT Ladder-documenting engagement and utilisation of the service offer</a:t>
            </a:r>
          </a:p>
        </p:txBody>
      </p:sp>
      <p:sp>
        <p:nvSpPr>
          <p:cNvPr id="7" name="TextBox 6">
            <a:extLst>
              <a:ext uri="{FF2B5EF4-FFF2-40B4-BE49-F238E27FC236}">
                <a16:creationId xmlns:a16="http://schemas.microsoft.com/office/drawing/2014/main" id="{8916982C-DE70-4D56-BC27-CD79335BFB6C}"/>
              </a:ext>
            </a:extLst>
          </p:cNvPr>
          <p:cNvSpPr txBox="1"/>
          <p:nvPr/>
        </p:nvSpPr>
        <p:spPr>
          <a:xfrm>
            <a:off x="1073791" y="2005533"/>
            <a:ext cx="10150800" cy="954107"/>
          </a:xfrm>
          <a:prstGeom prst="rect">
            <a:avLst/>
          </a:prstGeom>
          <a:noFill/>
        </p:spPr>
        <p:txBody>
          <a:bodyPr wrap="square" rtlCol="0">
            <a:spAutoFit/>
          </a:bodyPr>
          <a:lstStyle/>
          <a:p>
            <a:pPr marL="285750" indent="-285750">
              <a:buFont typeface="Arial" panose="020B0604020202020204" pitchFamily="34" charset="0"/>
              <a:buChar char="•"/>
            </a:pPr>
            <a:r>
              <a:rPr lang="en-GB" sz="2800" dirty="0"/>
              <a:t>No need to consult with WTT to start the Ladder (if unsure, talk to AskSALL first)</a:t>
            </a:r>
          </a:p>
        </p:txBody>
      </p:sp>
    </p:spTree>
    <p:extLst>
      <p:ext uri="{BB962C8B-B14F-4D97-AF65-F5344CB8AC3E}">
        <p14:creationId xmlns:p14="http://schemas.microsoft.com/office/powerpoint/2010/main" val="33707989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F570861-57FF-4085-A2B7-8899574FFE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7250A29A-23EE-4E63-9145-FA0E1C4E0254}"/>
              </a:ext>
            </a:extLst>
          </p:cNvPr>
          <p:cNvSpPr txBox="1"/>
          <p:nvPr/>
        </p:nvSpPr>
        <p:spPr>
          <a:xfrm>
            <a:off x="2077673" y="385896"/>
            <a:ext cx="8836404" cy="923330"/>
          </a:xfrm>
          <a:prstGeom prst="rect">
            <a:avLst/>
          </a:prstGeom>
          <a:noFill/>
        </p:spPr>
        <p:txBody>
          <a:bodyPr wrap="square" rtlCol="0">
            <a:spAutoFit/>
          </a:bodyPr>
          <a:lstStyle/>
          <a:p>
            <a:pPr algn="ctr"/>
            <a:r>
              <a:rPr lang="en-GB" sz="5400" dirty="0">
                <a:solidFill>
                  <a:srgbClr val="3C57A7"/>
                </a:solidFill>
                <a:effectLst>
                  <a:outerShdw blurRad="38100" dist="38100" dir="2700000" algn="tl">
                    <a:srgbClr val="000000">
                      <a:alpha val="43137"/>
                    </a:srgbClr>
                  </a:outerShdw>
                </a:effectLst>
                <a:latin typeface="Franklin Gothic Book" panose="020B0503020102020204" pitchFamily="34" charset="0"/>
              </a:rPr>
              <a:t>Ladder expectations</a:t>
            </a:r>
          </a:p>
        </p:txBody>
      </p:sp>
      <p:sp>
        <p:nvSpPr>
          <p:cNvPr id="2" name="TextBox 1">
            <a:extLst>
              <a:ext uri="{FF2B5EF4-FFF2-40B4-BE49-F238E27FC236}">
                <a16:creationId xmlns:a16="http://schemas.microsoft.com/office/drawing/2014/main" id="{941759FC-7359-44EC-A039-2C5405161386}"/>
              </a:ext>
            </a:extLst>
          </p:cNvPr>
          <p:cNvSpPr txBox="1"/>
          <p:nvPr/>
        </p:nvSpPr>
        <p:spPr>
          <a:xfrm>
            <a:off x="1182848" y="2080470"/>
            <a:ext cx="4328719" cy="4431983"/>
          </a:xfrm>
          <a:prstGeom prst="rect">
            <a:avLst/>
          </a:prstGeom>
          <a:noFill/>
        </p:spPr>
        <p:txBody>
          <a:bodyPr wrap="square" rtlCol="0">
            <a:spAutoFit/>
          </a:bodyPr>
          <a:lstStyle/>
          <a:p>
            <a:pPr marL="285750" indent="-285750">
              <a:buFont typeface="Arial" panose="020B0604020202020204" pitchFamily="34" charset="0"/>
              <a:buChar char="•"/>
            </a:pPr>
            <a:r>
              <a:rPr lang="en-GB" sz="2400" dirty="0"/>
              <a:t>Graduated Approach targets should have a social communication focus (not purely academic)</a:t>
            </a:r>
          </a:p>
          <a:p>
            <a:pPr marL="285750" indent="-285750">
              <a:buFont typeface="Arial" panose="020B0604020202020204" pitchFamily="34" charset="0"/>
              <a:buChar char="•"/>
            </a:pPr>
            <a:r>
              <a:rPr lang="en-GB" sz="2400" dirty="0"/>
              <a:t>Focus on child's strengths</a:t>
            </a:r>
          </a:p>
          <a:p>
            <a:pPr marL="285750" indent="-285750">
              <a:buFont typeface="Arial" panose="020B0604020202020204" pitchFamily="34" charset="0"/>
              <a:buChar char="•"/>
            </a:pPr>
            <a:r>
              <a:rPr lang="en-GB" sz="2400" dirty="0"/>
              <a:t>Importance of pupil voice</a:t>
            </a:r>
          </a:p>
          <a:p>
            <a:pPr marL="285750" indent="-285750">
              <a:buFont typeface="Arial" panose="020B0604020202020204" pitchFamily="34" charset="0"/>
              <a:buChar char="•"/>
            </a:pPr>
            <a:r>
              <a:rPr lang="en-GB" sz="2400" dirty="0"/>
              <a:t>WTT are commissioned to develop schools autism inclusive practice through the graduated approach and not a means to an end.</a:t>
            </a:r>
          </a:p>
          <a:p>
            <a:endParaRPr lang="en-GB" dirty="0"/>
          </a:p>
        </p:txBody>
      </p:sp>
      <p:sp>
        <p:nvSpPr>
          <p:cNvPr id="3" name="TextBox 2">
            <a:extLst>
              <a:ext uri="{FF2B5EF4-FFF2-40B4-BE49-F238E27FC236}">
                <a16:creationId xmlns:a16="http://schemas.microsoft.com/office/drawing/2014/main" id="{22DD18F7-7C1A-4E72-81CB-F9D4F9F46D43}"/>
              </a:ext>
            </a:extLst>
          </p:cNvPr>
          <p:cNvSpPr txBox="1"/>
          <p:nvPr/>
        </p:nvSpPr>
        <p:spPr>
          <a:xfrm>
            <a:off x="6590950" y="2080470"/>
            <a:ext cx="4521666" cy="461665"/>
          </a:xfrm>
          <a:prstGeom prst="rect">
            <a:avLst/>
          </a:prstGeom>
          <a:noFill/>
        </p:spPr>
        <p:txBody>
          <a:bodyPr wrap="square" rtlCol="0">
            <a:spAutoFit/>
          </a:bodyPr>
          <a:lstStyle/>
          <a:p>
            <a:pPr marL="285750" indent="-285750">
              <a:buFont typeface="Arial" panose="020B0604020202020204" pitchFamily="34" charset="0"/>
              <a:buChar char="•"/>
            </a:pPr>
            <a:endParaRPr lang="en-GB" sz="2400" dirty="0"/>
          </a:p>
        </p:txBody>
      </p:sp>
      <p:pic>
        <p:nvPicPr>
          <p:cNvPr id="4" name="Picture 3">
            <a:extLst>
              <a:ext uri="{FF2B5EF4-FFF2-40B4-BE49-F238E27FC236}">
                <a16:creationId xmlns:a16="http://schemas.microsoft.com/office/drawing/2014/main" id="{0B925860-E4DF-4F58-A593-24522A859FC1}"/>
              </a:ext>
            </a:extLst>
          </p:cNvPr>
          <p:cNvPicPr>
            <a:picLocks noChangeAspect="1"/>
          </p:cNvPicPr>
          <p:nvPr/>
        </p:nvPicPr>
        <p:blipFill>
          <a:blip r:embed="rId3"/>
          <a:stretch>
            <a:fillRect/>
          </a:stretch>
        </p:blipFill>
        <p:spPr>
          <a:xfrm>
            <a:off x="6590950" y="2402414"/>
            <a:ext cx="4588395" cy="3299094"/>
          </a:xfrm>
          <a:prstGeom prst="rect">
            <a:avLst/>
          </a:prstGeom>
        </p:spPr>
      </p:pic>
    </p:spTree>
    <p:extLst>
      <p:ext uri="{BB962C8B-B14F-4D97-AF65-F5344CB8AC3E}">
        <p14:creationId xmlns:p14="http://schemas.microsoft.com/office/powerpoint/2010/main" val="20861305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F570861-57FF-4085-A2B7-8899574FFE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7250A29A-23EE-4E63-9145-FA0E1C4E0254}"/>
              </a:ext>
            </a:extLst>
          </p:cNvPr>
          <p:cNvSpPr txBox="1"/>
          <p:nvPr/>
        </p:nvSpPr>
        <p:spPr>
          <a:xfrm>
            <a:off x="2077673" y="385896"/>
            <a:ext cx="8836404" cy="923330"/>
          </a:xfrm>
          <a:prstGeom prst="rect">
            <a:avLst/>
          </a:prstGeom>
          <a:noFill/>
        </p:spPr>
        <p:txBody>
          <a:bodyPr wrap="square" rtlCol="0">
            <a:spAutoFit/>
          </a:bodyPr>
          <a:lstStyle/>
          <a:p>
            <a:pPr algn="ctr"/>
            <a:r>
              <a:rPr lang="en-GB" sz="5400" dirty="0">
                <a:solidFill>
                  <a:srgbClr val="3C57A7"/>
                </a:solidFill>
                <a:effectLst>
                  <a:outerShdw blurRad="38100" dist="38100" dir="2700000" algn="tl">
                    <a:srgbClr val="000000">
                      <a:alpha val="43137"/>
                    </a:srgbClr>
                  </a:outerShdw>
                </a:effectLst>
                <a:latin typeface="Franklin Gothic Book" panose="020B0503020102020204" pitchFamily="34" charset="0"/>
              </a:rPr>
              <a:t>Ladder expectations</a:t>
            </a:r>
          </a:p>
        </p:txBody>
      </p:sp>
      <p:sp>
        <p:nvSpPr>
          <p:cNvPr id="3" name="TextBox 2">
            <a:extLst>
              <a:ext uri="{FF2B5EF4-FFF2-40B4-BE49-F238E27FC236}">
                <a16:creationId xmlns:a16="http://schemas.microsoft.com/office/drawing/2014/main" id="{22DD18F7-7C1A-4E72-81CB-F9D4F9F46D43}"/>
              </a:ext>
            </a:extLst>
          </p:cNvPr>
          <p:cNvSpPr txBox="1"/>
          <p:nvPr/>
        </p:nvSpPr>
        <p:spPr>
          <a:xfrm>
            <a:off x="6590950" y="2080470"/>
            <a:ext cx="4521666" cy="3785652"/>
          </a:xfrm>
          <a:prstGeom prst="rect">
            <a:avLst/>
          </a:prstGeom>
          <a:noFill/>
        </p:spPr>
        <p:txBody>
          <a:bodyPr wrap="square" rtlCol="0">
            <a:spAutoFit/>
          </a:bodyPr>
          <a:lstStyle/>
          <a:p>
            <a:r>
              <a:rPr lang="en-GB" sz="2400" dirty="0"/>
              <a:t>Ladder should be a reflective tool and show the journey of how a setting shapes their practice around the pupil. </a:t>
            </a:r>
          </a:p>
          <a:p>
            <a:endParaRPr lang="en-GB" sz="2400" dirty="0"/>
          </a:p>
          <a:p>
            <a:r>
              <a:rPr lang="en-GB" sz="2400" dirty="0"/>
              <a:t>Needs to be in Word-why? It is evidence of your graduated approach and a dialogue between yourselves and WTT-we all need to be able to add to the document.</a:t>
            </a:r>
          </a:p>
        </p:txBody>
      </p:sp>
      <p:pic>
        <p:nvPicPr>
          <p:cNvPr id="4" name="Picture 3">
            <a:extLst>
              <a:ext uri="{FF2B5EF4-FFF2-40B4-BE49-F238E27FC236}">
                <a16:creationId xmlns:a16="http://schemas.microsoft.com/office/drawing/2014/main" id="{CA2D93D3-BC7E-4D50-B473-F563F5EFE3A3}"/>
              </a:ext>
            </a:extLst>
          </p:cNvPr>
          <p:cNvPicPr>
            <a:picLocks noChangeAspect="1"/>
          </p:cNvPicPr>
          <p:nvPr/>
        </p:nvPicPr>
        <p:blipFill>
          <a:blip r:embed="rId3"/>
          <a:stretch>
            <a:fillRect/>
          </a:stretch>
        </p:blipFill>
        <p:spPr>
          <a:xfrm>
            <a:off x="838038" y="2449802"/>
            <a:ext cx="5018338" cy="3124942"/>
          </a:xfrm>
          <a:prstGeom prst="rect">
            <a:avLst/>
          </a:prstGeom>
        </p:spPr>
      </p:pic>
    </p:spTree>
    <p:extLst>
      <p:ext uri="{BB962C8B-B14F-4D97-AF65-F5344CB8AC3E}">
        <p14:creationId xmlns:p14="http://schemas.microsoft.com/office/powerpoint/2010/main" val="19006807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04028B1-4F34-4B62-99E6-FFE942F60B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800D661A-CF78-4EC7-848D-C52AEB555EB3}"/>
              </a:ext>
            </a:extLst>
          </p:cNvPr>
          <p:cNvSpPr txBox="1"/>
          <p:nvPr/>
        </p:nvSpPr>
        <p:spPr>
          <a:xfrm>
            <a:off x="2077673" y="385896"/>
            <a:ext cx="8769292" cy="830997"/>
          </a:xfrm>
          <a:prstGeom prst="rect">
            <a:avLst/>
          </a:prstGeom>
          <a:noFill/>
        </p:spPr>
        <p:txBody>
          <a:bodyPr wrap="square" rtlCol="0">
            <a:spAutoFit/>
          </a:bodyPr>
          <a:lstStyle/>
          <a:p>
            <a:r>
              <a:rPr lang="en-GB" sz="4800" dirty="0">
                <a:solidFill>
                  <a:srgbClr val="3C57A7"/>
                </a:solidFill>
                <a:effectLst>
                  <a:outerShdw blurRad="38100" dist="38100" dir="2700000" algn="tl">
                    <a:srgbClr val="000000">
                      <a:alpha val="43137"/>
                    </a:srgbClr>
                  </a:outerShdw>
                </a:effectLst>
                <a:latin typeface="Franklin Gothic Book" panose="020B0503020102020204" pitchFamily="34" charset="0"/>
              </a:rPr>
              <a:t>Good practice so far ………</a:t>
            </a:r>
          </a:p>
        </p:txBody>
      </p:sp>
      <p:sp>
        <p:nvSpPr>
          <p:cNvPr id="5" name="TextBox 4">
            <a:extLst>
              <a:ext uri="{FF2B5EF4-FFF2-40B4-BE49-F238E27FC236}">
                <a16:creationId xmlns:a16="http://schemas.microsoft.com/office/drawing/2014/main" id="{4C366235-A3B7-4671-A0D5-987C3C2F9490}"/>
              </a:ext>
            </a:extLst>
          </p:cNvPr>
          <p:cNvSpPr txBox="1"/>
          <p:nvPr/>
        </p:nvSpPr>
        <p:spPr>
          <a:xfrm>
            <a:off x="4639112" y="2185250"/>
            <a:ext cx="6445541" cy="2954655"/>
          </a:xfrm>
          <a:prstGeom prst="rect">
            <a:avLst/>
          </a:prstGeom>
          <a:noFill/>
        </p:spPr>
        <p:txBody>
          <a:bodyPr wrap="square" rtlCol="0">
            <a:spAutoFit/>
          </a:bodyPr>
          <a:lstStyle/>
          <a:p>
            <a:r>
              <a:rPr lang="en-GB" sz="2400" dirty="0"/>
              <a:t>SENCOs looking at the whole school overview. </a:t>
            </a:r>
          </a:p>
          <a:p>
            <a:r>
              <a:rPr lang="en-GB" sz="2400" dirty="0"/>
              <a:t>What do those staff need to upskill/empower them to meet the needs of that pupil? Is it individual pupil support via the Ladder or actually an adult group/whole setting need?</a:t>
            </a:r>
          </a:p>
          <a:p>
            <a:endParaRPr lang="en-GB" sz="2400" dirty="0"/>
          </a:p>
          <a:p>
            <a:endParaRPr lang="en-GB" sz="2400" dirty="0"/>
          </a:p>
          <a:p>
            <a:pPr marL="285750" indent="-285750">
              <a:buFont typeface="Arial" panose="020B0604020202020204" pitchFamily="34" charset="0"/>
              <a:buChar char="•"/>
            </a:pPr>
            <a:endParaRPr lang="en-GB" dirty="0"/>
          </a:p>
        </p:txBody>
      </p:sp>
      <p:sp>
        <p:nvSpPr>
          <p:cNvPr id="2" name="Rectangle 1">
            <a:extLst>
              <a:ext uri="{FF2B5EF4-FFF2-40B4-BE49-F238E27FC236}">
                <a16:creationId xmlns:a16="http://schemas.microsoft.com/office/drawing/2014/main" id="{0D8E8841-8871-4D2E-9CA0-6E55B3B2E5D9}"/>
              </a:ext>
            </a:extLst>
          </p:cNvPr>
          <p:cNvSpPr/>
          <p:nvPr/>
        </p:nvSpPr>
        <p:spPr>
          <a:xfrm>
            <a:off x="720529" y="2185250"/>
            <a:ext cx="3198055" cy="1200329"/>
          </a:xfrm>
          <a:prstGeom prst="rect">
            <a:avLst/>
          </a:prstGeom>
        </p:spPr>
        <p:txBody>
          <a:bodyPr wrap="square">
            <a:spAutoFit/>
          </a:bodyPr>
          <a:lstStyle/>
          <a:p>
            <a:r>
              <a:rPr lang="en-GB" sz="2400" dirty="0"/>
              <a:t>Describing what is working well and what the child’s strengths are.</a:t>
            </a:r>
          </a:p>
        </p:txBody>
      </p:sp>
      <p:pic>
        <p:nvPicPr>
          <p:cNvPr id="8" name="Picture 7">
            <a:extLst>
              <a:ext uri="{FF2B5EF4-FFF2-40B4-BE49-F238E27FC236}">
                <a16:creationId xmlns:a16="http://schemas.microsoft.com/office/drawing/2014/main" id="{44BB9A64-2972-4C3D-B875-2E00504B8468}"/>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907435" y="4276578"/>
            <a:ext cx="2675607" cy="1748029"/>
          </a:xfrm>
          <a:prstGeom prst="rect">
            <a:avLst/>
          </a:prstGeom>
        </p:spPr>
      </p:pic>
      <p:pic>
        <p:nvPicPr>
          <p:cNvPr id="11" name="Picture 10">
            <a:extLst>
              <a:ext uri="{FF2B5EF4-FFF2-40B4-BE49-F238E27FC236}">
                <a16:creationId xmlns:a16="http://schemas.microsoft.com/office/drawing/2014/main" id="{5F2CF4F5-D698-4F74-A720-6787F46DC920}"/>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6319978" y="4138787"/>
            <a:ext cx="3135086" cy="1763486"/>
          </a:xfrm>
          <a:prstGeom prst="rect">
            <a:avLst/>
          </a:prstGeom>
        </p:spPr>
      </p:pic>
    </p:spTree>
    <p:extLst>
      <p:ext uri="{BB962C8B-B14F-4D97-AF65-F5344CB8AC3E}">
        <p14:creationId xmlns:p14="http://schemas.microsoft.com/office/powerpoint/2010/main" val="24476215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04028B1-4F34-4B62-99E6-FFE942F60B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800D661A-CF78-4EC7-848D-C52AEB555EB3}"/>
              </a:ext>
            </a:extLst>
          </p:cNvPr>
          <p:cNvSpPr txBox="1"/>
          <p:nvPr/>
        </p:nvSpPr>
        <p:spPr>
          <a:xfrm>
            <a:off x="2077673" y="385896"/>
            <a:ext cx="8769292" cy="830997"/>
          </a:xfrm>
          <a:prstGeom prst="rect">
            <a:avLst/>
          </a:prstGeom>
          <a:noFill/>
        </p:spPr>
        <p:txBody>
          <a:bodyPr wrap="square" rtlCol="0">
            <a:spAutoFit/>
          </a:bodyPr>
          <a:lstStyle/>
          <a:p>
            <a:r>
              <a:rPr lang="en-GB" sz="4800" dirty="0">
                <a:solidFill>
                  <a:srgbClr val="3C57A7"/>
                </a:solidFill>
                <a:effectLst>
                  <a:outerShdw blurRad="38100" dist="38100" dir="2700000" algn="tl">
                    <a:srgbClr val="000000">
                      <a:alpha val="43137"/>
                    </a:srgbClr>
                  </a:outerShdw>
                </a:effectLst>
                <a:latin typeface="Franklin Gothic Book" panose="020B0503020102020204" pitchFamily="34" charset="0"/>
              </a:rPr>
              <a:t>Good practice so far ………</a:t>
            </a:r>
          </a:p>
        </p:txBody>
      </p:sp>
      <p:sp>
        <p:nvSpPr>
          <p:cNvPr id="5" name="TextBox 4">
            <a:extLst>
              <a:ext uri="{FF2B5EF4-FFF2-40B4-BE49-F238E27FC236}">
                <a16:creationId xmlns:a16="http://schemas.microsoft.com/office/drawing/2014/main" id="{4C366235-A3B7-4671-A0D5-987C3C2F9490}"/>
              </a:ext>
            </a:extLst>
          </p:cNvPr>
          <p:cNvSpPr txBox="1"/>
          <p:nvPr/>
        </p:nvSpPr>
        <p:spPr>
          <a:xfrm>
            <a:off x="4639112" y="2185250"/>
            <a:ext cx="6445541" cy="3416320"/>
          </a:xfrm>
          <a:prstGeom prst="rect">
            <a:avLst/>
          </a:prstGeom>
          <a:noFill/>
        </p:spPr>
        <p:txBody>
          <a:bodyPr wrap="square" rtlCol="0">
            <a:spAutoFit/>
          </a:bodyPr>
          <a:lstStyle/>
          <a:p>
            <a:r>
              <a:rPr lang="en-GB" sz="2400" dirty="0"/>
              <a:t>NOT x will not hit</a:t>
            </a:r>
          </a:p>
          <a:p>
            <a:endParaRPr lang="en-GB" sz="2400" dirty="0"/>
          </a:p>
          <a:p>
            <a:r>
              <a:rPr lang="en-GB" sz="2400" dirty="0"/>
              <a:t>BUT </a:t>
            </a:r>
            <a:r>
              <a:rPr lang="en-GB" sz="2400" b="1" dirty="0"/>
              <a:t>x will leave a situation</a:t>
            </a:r>
            <a:r>
              <a:rPr lang="en-GB" sz="2400" dirty="0"/>
              <a:t> that is making him cross (supported by adult prompts, social story, visual reminders, celebrating success etc)</a:t>
            </a:r>
          </a:p>
          <a:p>
            <a:endParaRPr lang="en-GB" sz="2400" dirty="0"/>
          </a:p>
          <a:p>
            <a:r>
              <a:rPr lang="en-GB" sz="2400" dirty="0"/>
              <a:t>Explaining how adult practice is already being adapted based on understanding of autism and the pupils unique profile. </a:t>
            </a:r>
          </a:p>
        </p:txBody>
      </p:sp>
      <p:sp>
        <p:nvSpPr>
          <p:cNvPr id="2" name="Rectangle 1">
            <a:extLst>
              <a:ext uri="{FF2B5EF4-FFF2-40B4-BE49-F238E27FC236}">
                <a16:creationId xmlns:a16="http://schemas.microsoft.com/office/drawing/2014/main" id="{0D8E8841-8871-4D2E-9CA0-6E55B3B2E5D9}"/>
              </a:ext>
            </a:extLst>
          </p:cNvPr>
          <p:cNvSpPr/>
          <p:nvPr/>
        </p:nvSpPr>
        <p:spPr>
          <a:xfrm>
            <a:off x="720529" y="2185250"/>
            <a:ext cx="3198055" cy="3416320"/>
          </a:xfrm>
          <a:prstGeom prst="rect">
            <a:avLst/>
          </a:prstGeom>
        </p:spPr>
        <p:txBody>
          <a:bodyPr wrap="square">
            <a:spAutoFit/>
          </a:bodyPr>
          <a:lstStyle/>
          <a:p>
            <a:r>
              <a:rPr lang="en-GB" sz="4800" dirty="0"/>
              <a:t>Positive language in success statements.</a:t>
            </a:r>
          </a:p>
          <a:p>
            <a:endParaRPr lang="en-GB" sz="2400" dirty="0"/>
          </a:p>
        </p:txBody>
      </p:sp>
    </p:spTree>
    <p:extLst>
      <p:ext uri="{BB962C8B-B14F-4D97-AF65-F5344CB8AC3E}">
        <p14:creationId xmlns:p14="http://schemas.microsoft.com/office/powerpoint/2010/main" val="16770065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04028B1-4F34-4B62-99E6-FFE942F60B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800D661A-CF78-4EC7-848D-C52AEB555EB3}"/>
              </a:ext>
            </a:extLst>
          </p:cNvPr>
          <p:cNvSpPr txBox="1"/>
          <p:nvPr/>
        </p:nvSpPr>
        <p:spPr>
          <a:xfrm>
            <a:off x="2077673" y="385896"/>
            <a:ext cx="8769292" cy="1569660"/>
          </a:xfrm>
          <a:prstGeom prst="rect">
            <a:avLst/>
          </a:prstGeom>
          <a:noFill/>
        </p:spPr>
        <p:txBody>
          <a:bodyPr wrap="square" rtlCol="0">
            <a:spAutoFit/>
          </a:bodyPr>
          <a:lstStyle/>
          <a:p>
            <a:r>
              <a:rPr lang="en-GB" sz="4800" dirty="0">
                <a:solidFill>
                  <a:srgbClr val="3C57A7"/>
                </a:solidFill>
                <a:effectLst>
                  <a:outerShdw blurRad="38100" dist="38100" dir="2700000" algn="tl">
                    <a:srgbClr val="000000">
                      <a:alpha val="43137"/>
                    </a:srgbClr>
                  </a:outerShdw>
                </a:effectLst>
                <a:latin typeface="Franklin Gothic Book" panose="020B0503020102020204" pitchFamily="34" charset="0"/>
              </a:rPr>
              <a:t>Good practice so far ………</a:t>
            </a:r>
          </a:p>
          <a:p>
            <a:endParaRPr lang="en-GB" sz="4800" dirty="0">
              <a:solidFill>
                <a:srgbClr val="3C57A7"/>
              </a:solidFill>
              <a:effectLst>
                <a:outerShdw blurRad="38100" dist="38100" dir="2700000" algn="tl">
                  <a:srgbClr val="000000">
                    <a:alpha val="43137"/>
                  </a:srgbClr>
                </a:outerShdw>
              </a:effectLst>
              <a:latin typeface="Franklin Gothic Book" panose="020B0503020102020204" pitchFamily="34" charset="0"/>
            </a:endParaRPr>
          </a:p>
        </p:txBody>
      </p:sp>
      <p:sp>
        <p:nvSpPr>
          <p:cNvPr id="2" name="TextBox 1">
            <a:extLst>
              <a:ext uri="{FF2B5EF4-FFF2-40B4-BE49-F238E27FC236}">
                <a16:creationId xmlns:a16="http://schemas.microsoft.com/office/drawing/2014/main" id="{BCC04F8F-61B4-406E-98CE-EA5B958C03E5}"/>
              </a:ext>
            </a:extLst>
          </p:cNvPr>
          <p:cNvSpPr txBox="1"/>
          <p:nvPr/>
        </p:nvSpPr>
        <p:spPr>
          <a:xfrm>
            <a:off x="1107347" y="2323750"/>
            <a:ext cx="2382473" cy="646331"/>
          </a:xfrm>
          <a:prstGeom prst="rect">
            <a:avLst/>
          </a:prstGeom>
          <a:noFill/>
        </p:spPr>
        <p:txBody>
          <a:bodyPr wrap="square" rtlCol="0">
            <a:spAutoFit/>
          </a:bodyPr>
          <a:lstStyle/>
          <a:p>
            <a:pPr marL="285750" indent="-285750">
              <a:buFont typeface="Arial" panose="020B0604020202020204" pitchFamily="34" charset="0"/>
              <a:buChar char="•"/>
            </a:pPr>
            <a:r>
              <a:rPr lang="en-GB" dirty="0"/>
              <a:t>VSEND readiness radar</a:t>
            </a:r>
          </a:p>
        </p:txBody>
      </p:sp>
      <p:sp>
        <p:nvSpPr>
          <p:cNvPr id="5" name="TextBox 4">
            <a:extLst>
              <a:ext uri="{FF2B5EF4-FFF2-40B4-BE49-F238E27FC236}">
                <a16:creationId xmlns:a16="http://schemas.microsoft.com/office/drawing/2014/main" id="{4C366235-A3B7-4671-A0D5-987C3C2F9490}"/>
              </a:ext>
            </a:extLst>
          </p:cNvPr>
          <p:cNvSpPr txBox="1"/>
          <p:nvPr/>
        </p:nvSpPr>
        <p:spPr>
          <a:xfrm>
            <a:off x="4639112" y="2185250"/>
            <a:ext cx="6672529" cy="2031325"/>
          </a:xfrm>
          <a:prstGeom prst="rect">
            <a:avLst/>
          </a:prstGeom>
          <a:noFill/>
        </p:spPr>
        <p:txBody>
          <a:bodyPr wrap="square" rtlCol="0">
            <a:spAutoFit/>
          </a:bodyPr>
          <a:lstStyle/>
          <a:p>
            <a:pPr marL="285750" indent="-285750">
              <a:buFont typeface="Arial" panose="020B0604020202020204" pitchFamily="34" charset="0"/>
              <a:buChar char="•"/>
            </a:pPr>
            <a:r>
              <a:rPr lang="en-GB" dirty="0"/>
              <a:t>Pupil voice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endParaRPr lang="en-GB" dirty="0"/>
          </a:p>
          <a:p>
            <a:pPr marL="285750" indent="-285750">
              <a:buFont typeface="Arial" panose="020B0604020202020204" pitchFamily="34" charset="0"/>
              <a:buChar char="•"/>
            </a:pPr>
            <a:endParaRPr lang="en-GB" dirty="0"/>
          </a:p>
        </p:txBody>
      </p:sp>
      <p:pic>
        <p:nvPicPr>
          <p:cNvPr id="8" name="Picture 7">
            <a:extLst>
              <a:ext uri="{FF2B5EF4-FFF2-40B4-BE49-F238E27FC236}">
                <a16:creationId xmlns:a16="http://schemas.microsoft.com/office/drawing/2014/main" id="{8737E1BA-1ABF-4F61-82A7-4AC6FE1F7D69}"/>
              </a:ext>
            </a:extLst>
          </p:cNvPr>
          <p:cNvPicPr>
            <a:picLocks noChangeAspect="1"/>
          </p:cNvPicPr>
          <p:nvPr/>
        </p:nvPicPr>
        <p:blipFill>
          <a:blip r:embed="rId3"/>
          <a:stretch>
            <a:fillRect/>
          </a:stretch>
        </p:blipFill>
        <p:spPr>
          <a:xfrm>
            <a:off x="6096000" y="2079777"/>
            <a:ext cx="5215641" cy="2423522"/>
          </a:xfrm>
          <a:prstGeom prst="rect">
            <a:avLst/>
          </a:prstGeom>
        </p:spPr>
      </p:pic>
      <p:pic>
        <p:nvPicPr>
          <p:cNvPr id="9" name="image2.png">
            <a:extLst>
              <a:ext uri="{FF2B5EF4-FFF2-40B4-BE49-F238E27FC236}">
                <a16:creationId xmlns:a16="http://schemas.microsoft.com/office/drawing/2014/main" id="{CAC24B51-1AA0-431A-B540-399F0BD0109D}"/>
              </a:ext>
            </a:extLst>
          </p:cNvPr>
          <p:cNvPicPr/>
          <p:nvPr/>
        </p:nvPicPr>
        <p:blipFill>
          <a:blip r:embed="rId4"/>
          <a:srcRect/>
          <a:stretch>
            <a:fillRect/>
          </a:stretch>
        </p:blipFill>
        <p:spPr>
          <a:xfrm>
            <a:off x="880359" y="3275376"/>
            <a:ext cx="2749879" cy="2023692"/>
          </a:xfrm>
          <a:prstGeom prst="rect">
            <a:avLst/>
          </a:prstGeom>
          <a:ln/>
        </p:spPr>
      </p:pic>
      <p:pic>
        <p:nvPicPr>
          <p:cNvPr id="6" name="Picture 5">
            <a:extLst>
              <a:ext uri="{FF2B5EF4-FFF2-40B4-BE49-F238E27FC236}">
                <a16:creationId xmlns:a16="http://schemas.microsoft.com/office/drawing/2014/main" id="{7AA50F95-35F3-4B61-B443-3ECA9E1CEA70}"/>
              </a:ext>
            </a:extLst>
          </p:cNvPr>
          <p:cNvPicPr>
            <a:picLocks noChangeAspect="1"/>
          </p:cNvPicPr>
          <p:nvPr/>
        </p:nvPicPr>
        <p:blipFill>
          <a:blip r:embed="rId5"/>
          <a:stretch>
            <a:fillRect/>
          </a:stretch>
        </p:blipFill>
        <p:spPr>
          <a:xfrm>
            <a:off x="4293653" y="4608772"/>
            <a:ext cx="7165918" cy="1451918"/>
          </a:xfrm>
          <a:prstGeom prst="rect">
            <a:avLst/>
          </a:prstGeom>
        </p:spPr>
      </p:pic>
    </p:spTree>
    <p:extLst>
      <p:ext uri="{BB962C8B-B14F-4D97-AF65-F5344CB8AC3E}">
        <p14:creationId xmlns:p14="http://schemas.microsoft.com/office/powerpoint/2010/main" val="29634832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04028B1-4F34-4B62-99E6-FFE942F60B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800D661A-CF78-4EC7-848D-C52AEB555EB3}"/>
              </a:ext>
            </a:extLst>
          </p:cNvPr>
          <p:cNvSpPr txBox="1"/>
          <p:nvPr/>
        </p:nvSpPr>
        <p:spPr>
          <a:xfrm>
            <a:off x="2077673" y="385896"/>
            <a:ext cx="8769292" cy="1569660"/>
          </a:xfrm>
          <a:prstGeom prst="rect">
            <a:avLst/>
          </a:prstGeom>
          <a:noFill/>
        </p:spPr>
        <p:txBody>
          <a:bodyPr wrap="square" rtlCol="0">
            <a:spAutoFit/>
          </a:bodyPr>
          <a:lstStyle/>
          <a:p>
            <a:r>
              <a:rPr lang="en-GB" sz="4800" dirty="0">
                <a:solidFill>
                  <a:srgbClr val="3C57A7"/>
                </a:solidFill>
                <a:effectLst>
                  <a:outerShdw blurRad="38100" dist="38100" dir="2700000" algn="tl">
                    <a:srgbClr val="000000">
                      <a:alpha val="43137"/>
                    </a:srgbClr>
                  </a:outerShdw>
                </a:effectLst>
                <a:latin typeface="Franklin Gothic Book" panose="020B0503020102020204" pitchFamily="34" charset="0"/>
              </a:rPr>
              <a:t>Good practice so far ………</a:t>
            </a:r>
          </a:p>
          <a:p>
            <a:endParaRPr lang="en-GB" sz="4800" dirty="0">
              <a:solidFill>
                <a:srgbClr val="3C57A7"/>
              </a:solidFill>
              <a:effectLst>
                <a:outerShdw blurRad="38100" dist="38100" dir="2700000" algn="tl">
                  <a:srgbClr val="000000">
                    <a:alpha val="43137"/>
                  </a:srgbClr>
                </a:outerShdw>
              </a:effectLst>
              <a:latin typeface="Franklin Gothic Book" panose="020B0503020102020204" pitchFamily="34" charset="0"/>
            </a:endParaRPr>
          </a:p>
        </p:txBody>
      </p:sp>
      <p:sp>
        <p:nvSpPr>
          <p:cNvPr id="2" name="TextBox 1">
            <a:extLst>
              <a:ext uri="{FF2B5EF4-FFF2-40B4-BE49-F238E27FC236}">
                <a16:creationId xmlns:a16="http://schemas.microsoft.com/office/drawing/2014/main" id="{BCC04F8F-61B4-406E-98CE-EA5B958C03E5}"/>
              </a:ext>
            </a:extLst>
          </p:cNvPr>
          <p:cNvSpPr txBox="1"/>
          <p:nvPr/>
        </p:nvSpPr>
        <p:spPr>
          <a:xfrm>
            <a:off x="1107347" y="2323750"/>
            <a:ext cx="2382473" cy="923330"/>
          </a:xfrm>
          <a:prstGeom prst="rect">
            <a:avLst/>
          </a:prstGeom>
          <a:noFill/>
        </p:spPr>
        <p:txBody>
          <a:bodyPr wrap="square" rtlCol="0">
            <a:spAutoFit/>
          </a:bodyPr>
          <a:lstStyle/>
          <a:p>
            <a:pPr marL="285750" indent="-285750">
              <a:buFont typeface="Arial" panose="020B0604020202020204" pitchFamily="34" charset="0"/>
              <a:buChar char="•"/>
            </a:pPr>
            <a:r>
              <a:rPr lang="en-GB" dirty="0"/>
              <a:t>SC /Autism focused and measurable targets</a:t>
            </a:r>
          </a:p>
        </p:txBody>
      </p:sp>
      <p:sp>
        <p:nvSpPr>
          <p:cNvPr id="5" name="TextBox 4">
            <a:extLst>
              <a:ext uri="{FF2B5EF4-FFF2-40B4-BE49-F238E27FC236}">
                <a16:creationId xmlns:a16="http://schemas.microsoft.com/office/drawing/2014/main" id="{4C366235-A3B7-4671-A0D5-987C3C2F9490}"/>
              </a:ext>
            </a:extLst>
          </p:cNvPr>
          <p:cNvSpPr txBox="1"/>
          <p:nvPr/>
        </p:nvSpPr>
        <p:spPr>
          <a:xfrm>
            <a:off x="4639112" y="2185250"/>
            <a:ext cx="6445541" cy="923330"/>
          </a:xfrm>
          <a:prstGeom prst="rect">
            <a:avLst/>
          </a:prstGeom>
          <a:noFill/>
        </p:spPr>
        <p:txBody>
          <a:bodyPr wrap="square" rtlCol="0">
            <a:spAutoFit/>
          </a:bodyPr>
          <a:lstStyle/>
          <a:p>
            <a:r>
              <a:rPr lang="en-GB" dirty="0"/>
              <a:t>Explained scaling</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p:txBody>
      </p:sp>
      <p:graphicFrame>
        <p:nvGraphicFramePr>
          <p:cNvPr id="7" name="Table 6">
            <a:extLst>
              <a:ext uri="{FF2B5EF4-FFF2-40B4-BE49-F238E27FC236}">
                <a16:creationId xmlns:a16="http://schemas.microsoft.com/office/drawing/2014/main" id="{52E52396-7437-4145-A7F9-821A18F9060F}"/>
              </a:ext>
            </a:extLst>
          </p:cNvPr>
          <p:cNvGraphicFramePr>
            <a:graphicFrameLocks noGrp="1"/>
          </p:cNvGraphicFramePr>
          <p:nvPr>
            <p:extLst>
              <p:ext uri="{D42A27DB-BD31-4B8C-83A1-F6EECF244321}">
                <p14:modId xmlns:p14="http://schemas.microsoft.com/office/powerpoint/2010/main" val="390145704"/>
              </p:ext>
            </p:extLst>
          </p:nvPr>
        </p:nvGraphicFramePr>
        <p:xfrm>
          <a:off x="4833369" y="2715684"/>
          <a:ext cx="6013596" cy="3149000"/>
        </p:xfrm>
        <a:graphic>
          <a:graphicData uri="http://schemas.openxmlformats.org/drawingml/2006/table">
            <a:tbl>
              <a:tblPr firstRow="1" firstCol="1" bandRow="1">
                <a:tableStyleId>{5C22544A-7EE6-4342-B048-85BDC9FD1C3A}</a:tableStyleId>
              </a:tblPr>
              <a:tblGrid>
                <a:gridCol w="3006798">
                  <a:extLst>
                    <a:ext uri="{9D8B030D-6E8A-4147-A177-3AD203B41FA5}">
                      <a16:colId xmlns:a16="http://schemas.microsoft.com/office/drawing/2014/main" val="967547014"/>
                    </a:ext>
                  </a:extLst>
                </a:gridCol>
                <a:gridCol w="3006798">
                  <a:extLst>
                    <a:ext uri="{9D8B030D-6E8A-4147-A177-3AD203B41FA5}">
                      <a16:colId xmlns:a16="http://schemas.microsoft.com/office/drawing/2014/main" val="1562416705"/>
                    </a:ext>
                  </a:extLst>
                </a:gridCol>
              </a:tblGrid>
              <a:tr h="674786">
                <a:tc>
                  <a:txBody>
                    <a:bodyPr/>
                    <a:lstStyle/>
                    <a:p>
                      <a:pPr>
                        <a:spcAft>
                          <a:spcPts val="0"/>
                        </a:spcAft>
                      </a:pPr>
                      <a:r>
                        <a:rPr lang="en-GB" sz="1100" dirty="0">
                          <a:effectLst/>
                        </a:rPr>
                        <a:t>Success statements</a:t>
                      </a:r>
                      <a:endParaRPr lang="en-GB" sz="1100" dirty="0">
                        <a:effectLst/>
                        <a:latin typeface="Calibri" panose="020F0502020204030204" pitchFamily="34" charset="0"/>
                        <a:ea typeface="Calibri" panose="020F0502020204030204" pitchFamily="34" charset="0"/>
                      </a:endParaRPr>
                    </a:p>
                  </a:txBody>
                  <a:tcPr marL="68580" marR="68580" marT="0" marB="0"/>
                </a:tc>
                <a:tc>
                  <a:txBody>
                    <a:bodyPr/>
                    <a:lstStyle/>
                    <a:p>
                      <a:pPr>
                        <a:spcAft>
                          <a:spcPts val="0"/>
                        </a:spcAft>
                      </a:pPr>
                      <a:r>
                        <a:rPr lang="en-GB" sz="1100" dirty="0">
                          <a:effectLst/>
                        </a:rPr>
                        <a:t>Scaling (0 there are no skills towards this at this time, 10 success achieved consistently)</a:t>
                      </a:r>
                    </a:p>
                    <a:p>
                      <a:pPr>
                        <a:spcAft>
                          <a:spcPts val="0"/>
                        </a:spcAft>
                      </a:pPr>
                      <a:r>
                        <a:rPr lang="en-GB" sz="1100" dirty="0">
                          <a:effectLst/>
                        </a:rPr>
                        <a:t> </a:t>
                      </a:r>
                      <a:endParaRPr lang="en-GB" sz="1100" dirty="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2333376883"/>
                  </a:ext>
                </a:extLst>
              </a:tr>
              <a:tr h="899714">
                <a:tc>
                  <a:txBody>
                    <a:bodyPr/>
                    <a:lstStyle/>
                    <a:p>
                      <a:pPr>
                        <a:spcAft>
                          <a:spcPts val="0"/>
                        </a:spcAft>
                      </a:pPr>
                      <a:r>
                        <a:rPr lang="en-GB" sz="1100" dirty="0">
                          <a:effectLst/>
                        </a:rPr>
                        <a:t>x will make academic progress</a:t>
                      </a:r>
                      <a:endParaRPr lang="en-GB" sz="1100" dirty="0">
                        <a:effectLst/>
                        <a:latin typeface="Calibri" panose="020F0502020204030204" pitchFamily="34" charset="0"/>
                        <a:ea typeface="Calibri" panose="020F0502020204030204" pitchFamily="34" charset="0"/>
                      </a:endParaRPr>
                    </a:p>
                  </a:txBody>
                  <a:tcPr marL="68580" marR="68580" marT="0" marB="0"/>
                </a:tc>
                <a:tc>
                  <a:txBody>
                    <a:bodyPr/>
                    <a:lstStyle/>
                    <a:p>
                      <a:pPr>
                        <a:spcAft>
                          <a:spcPts val="0"/>
                        </a:spcAft>
                      </a:pPr>
                      <a:r>
                        <a:rPr lang="en-GB" sz="1100" dirty="0">
                          <a:effectLst/>
                        </a:rPr>
                        <a:t>1 – Extremely limited progress has been made – he can count to 10 but needs support with 1:1 correspondence</a:t>
                      </a:r>
                    </a:p>
                    <a:p>
                      <a:pPr>
                        <a:spcAft>
                          <a:spcPts val="0"/>
                        </a:spcAft>
                      </a:pPr>
                      <a:r>
                        <a:rPr lang="en-GB" sz="1100" dirty="0">
                          <a:effectLst/>
                        </a:rPr>
                        <a:t> </a:t>
                      </a:r>
                      <a:endParaRPr lang="en-GB" sz="1100" dirty="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1953854691"/>
                  </a:ext>
                </a:extLst>
              </a:tr>
              <a:tr h="899714">
                <a:tc>
                  <a:txBody>
                    <a:bodyPr/>
                    <a:lstStyle/>
                    <a:p>
                      <a:pPr>
                        <a:spcAft>
                          <a:spcPts val="0"/>
                        </a:spcAft>
                      </a:pPr>
                      <a:r>
                        <a:rPr lang="en-GB" sz="1100" dirty="0">
                          <a:effectLst/>
                        </a:rPr>
                        <a:t>X will maintain effective relationships with his peers</a:t>
                      </a:r>
                      <a:endParaRPr lang="en-GB" sz="1100" dirty="0">
                        <a:effectLst/>
                        <a:latin typeface="Calibri" panose="020F0502020204030204" pitchFamily="34" charset="0"/>
                        <a:ea typeface="Calibri" panose="020F0502020204030204" pitchFamily="34" charset="0"/>
                      </a:endParaRPr>
                    </a:p>
                  </a:txBody>
                  <a:tcPr marL="68580" marR="68580" marT="0" marB="0"/>
                </a:tc>
                <a:tc>
                  <a:txBody>
                    <a:bodyPr/>
                    <a:lstStyle/>
                    <a:p>
                      <a:pPr>
                        <a:spcAft>
                          <a:spcPts val="0"/>
                        </a:spcAft>
                      </a:pPr>
                      <a:r>
                        <a:rPr lang="en-GB" sz="1100" dirty="0">
                          <a:effectLst/>
                        </a:rPr>
                        <a:t>0 – Although his peers are very understanding and want to help him, he is not yet able to take part in an age appropriate conversation</a:t>
                      </a:r>
                    </a:p>
                    <a:p>
                      <a:pPr>
                        <a:spcAft>
                          <a:spcPts val="0"/>
                        </a:spcAft>
                      </a:pPr>
                      <a:r>
                        <a:rPr lang="en-GB" sz="1100" dirty="0">
                          <a:effectLst/>
                        </a:rPr>
                        <a:t> </a:t>
                      </a:r>
                      <a:endParaRPr lang="en-GB" sz="1100" dirty="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2059156336"/>
                  </a:ext>
                </a:extLst>
              </a:tr>
              <a:tr h="674786">
                <a:tc>
                  <a:txBody>
                    <a:bodyPr/>
                    <a:lstStyle/>
                    <a:p>
                      <a:pPr>
                        <a:spcAft>
                          <a:spcPts val="0"/>
                        </a:spcAft>
                      </a:pPr>
                      <a:r>
                        <a:rPr lang="en-GB" sz="1100" dirty="0">
                          <a:effectLst/>
                        </a:rPr>
                        <a:t>X  will be able to comprehend age appropriate social situations</a:t>
                      </a:r>
                      <a:endParaRPr lang="en-GB" sz="1100" dirty="0">
                        <a:effectLst/>
                        <a:latin typeface="Calibri" panose="020F0502020204030204" pitchFamily="34" charset="0"/>
                        <a:ea typeface="Calibri" panose="020F0502020204030204" pitchFamily="34" charset="0"/>
                      </a:endParaRPr>
                    </a:p>
                  </a:txBody>
                  <a:tcPr marL="68580" marR="68580" marT="0" marB="0"/>
                </a:tc>
                <a:tc>
                  <a:txBody>
                    <a:bodyPr/>
                    <a:lstStyle/>
                    <a:p>
                      <a:pPr>
                        <a:spcAft>
                          <a:spcPts val="0"/>
                        </a:spcAft>
                      </a:pPr>
                      <a:r>
                        <a:rPr lang="en-GB" sz="1100" dirty="0">
                          <a:effectLst/>
                        </a:rPr>
                        <a:t>0 – X paces the playground and is not able to engage with his peers without support</a:t>
                      </a:r>
                    </a:p>
                    <a:p>
                      <a:pPr>
                        <a:spcAft>
                          <a:spcPts val="0"/>
                        </a:spcAft>
                      </a:pPr>
                      <a:r>
                        <a:rPr lang="en-GB" sz="1100" dirty="0">
                          <a:effectLst/>
                        </a:rPr>
                        <a:t> </a:t>
                      </a:r>
                      <a:endParaRPr lang="en-GB" sz="1100" dirty="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1863550305"/>
                  </a:ext>
                </a:extLst>
              </a:tr>
            </a:tbl>
          </a:graphicData>
        </a:graphic>
      </p:graphicFrame>
      <p:pic>
        <p:nvPicPr>
          <p:cNvPr id="11" name="Picture 10">
            <a:extLst>
              <a:ext uri="{FF2B5EF4-FFF2-40B4-BE49-F238E27FC236}">
                <a16:creationId xmlns:a16="http://schemas.microsoft.com/office/drawing/2014/main" id="{53E2BFDB-F4EA-469B-87C2-91828F765AE9}"/>
              </a:ext>
            </a:extLst>
          </p:cNvPr>
          <p:cNvPicPr>
            <a:picLocks noChangeAspect="1"/>
          </p:cNvPicPr>
          <p:nvPr/>
        </p:nvPicPr>
        <p:blipFill>
          <a:blip r:embed="rId3"/>
          <a:stretch>
            <a:fillRect/>
          </a:stretch>
        </p:blipFill>
        <p:spPr>
          <a:xfrm>
            <a:off x="903170" y="3296629"/>
            <a:ext cx="2790825" cy="2743200"/>
          </a:xfrm>
          <a:prstGeom prst="rect">
            <a:avLst/>
          </a:prstGeom>
        </p:spPr>
      </p:pic>
    </p:spTree>
    <p:extLst>
      <p:ext uri="{BB962C8B-B14F-4D97-AF65-F5344CB8AC3E}">
        <p14:creationId xmlns:p14="http://schemas.microsoft.com/office/powerpoint/2010/main" val="5702175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394</TotalTime>
  <Words>691</Words>
  <Application>Microsoft Office PowerPoint</Application>
  <PresentationFormat>Widescreen</PresentationFormat>
  <Paragraphs>79</Paragraphs>
  <Slides>12</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Calibri Light</vt:lpstr>
      <vt:lpstr>Comic Sans MS</vt:lpstr>
      <vt:lpstr>Franklin Gothic Book</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Will Munton</dc:creator>
  <cp:lastModifiedBy>Nicola Carter</cp:lastModifiedBy>
  <cp:revision>23</cp:revision>
  <dcterms:created xsi:type="dcterms:W3CDTF">2022-07-20T09:19:22Z</dcterms:created>
  <dcterms:modified xsi:type="dcterms:W3CDTF">2022-10-12T08:29:45Z</dcterms:modified>
</cp:coreProperties>
</file>