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56" r:id="rId5"/>
    <p:sldId id="257" r:id="rId6"/>
    <p:sldId id="260" r:id="rId7"/>
    <p:sldId id="261" r:id="rId8"/>
    <p:sldId id="262" r:id="rId9"/>
    <p:sldId id="275" r:id="rId10"/>
    <p:sldId id="276" r:id="rId11"/>
    <p:sldId id="277" r:id="rId12"/>
    <p:sldId id="278" r:id="rId13"/>
    <p:sldId id="274" r:id="rId14"/>
    <p:sldId id="263"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5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41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8B4E7C-5956-4FB5-89FE-ACF4A26A5EA8}" v="17" dt="2022-10-04T14:18:13.9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9" d="100"/>
          <a:sy n="119" d="100"/>
        </p:scale>
        <p:origin x="1296" y="114"/>
      </p:cViewPr>
      <p:guideLst>
        <p:guide orient="horz" pos="2160"/>
        <p:guide pos="5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5E604F-03DB-44B1-83B5-FE7F8286A85F}" type="datetimeFigureOut">
              <a:rPr lang="en-GB" smtClean="0"/>
              <a:t>06/10/2022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522109-A62B-4DBA-ADB5-E7020E52A198}" type="slidenum">
              <a:rPr lang="en-GB" smtClean="0"/>
              <a:t>‹#›</a:t>
            </a:fld>
            <a:endParaRPr lang="en-GB"/>
          </a:p>
        </p:txBody>
      </p:sp>
    </p:spTree>
    <p:extLst>
      <p:ext uri="{BB962C8B-B14F-4D97-AF65-F5344CB8AC3E}">
        <p14:creationId xmlns:p14="http://schemas.microsoft.com/office/powerpoint/2010/main" val="3506339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Where are we currently using the Valuing Care tool?</a:t>
            </a:r>
          </a:p>
          <a:p>
            <a:pPr marL="171450" indent="-171450">
              <a:buFontTx/>
              <a:buChar char="-"/>
            </a:pPr>
            <a:r>
              <a:rPr lang="en-GB" dirty="0"/>
              <a:t>A child in Care plan and discussed in the Child in Care review</a:t>
            </a:r>
          </a:p>
          <a:p>
            <a:pPr marL="171450" indent="-171450">
              <a:buFontTx/>
              <a:buChar char="-"/>
            </a:pPr>
            <a:r>
              <a:rPr lang="en-GB" dirty="0"/>
              <a:t>A Pathway Plan</a:t>
            </a:r>
          </a:p>
          <a:p>
            <a:pPr marL="171450" indent="-171450">
              <a:buFontTx/>
              <a:buChar char="-"/>
            </a:pPr>
            <a:r>
              <a:rPr lang="en-GB" dirty="0"/>
              <a:t>Placement matching</a:t>
            </a:r>
          </a:p>
          <a:p>
            <a:pPr marL="171450" indent="-171450">
              <a:buFontTx/>
              <a:buChar char="-"/>
            </a:pPr>
            <a:r>
              <a:rPr lang="en-GB" dirty="0"/>
              <a:t>A child returning to their family</a:t>
            </a:r>
          </a:p>
        </p:txBody>
      </p:sp>
      <p:sp>
        <p:nvSpPr>
          <p:cNvPr id="4" name="Slide Number Placeholder 3"/>
          <p:cNvSpPr>
            <a:spLocks noGrp="1"/>
          </p:cNvSpPr>
          <p:nvPr>
            <p:ph type="sldNum" sz="quarter" idx="5"/>
          </p:nvPr>
        </p:nvSpPr>
        <p:spPr/>
        <p:txBody>
          <a:bodyPr/>
          <a:lstStyle/>
          <a:p>
            <a:fld id="{AD522109-A62B-4DBA-ADB5-E7020E52A198}" type="slidenum">
              <a:rPr lang="en-GB" smtClean="0"/>
              <a:t>10</a:t>
            </a:fld>
            <a:endParaRPr lang="en-GB"/>
          </a:p>
        </p:txBody>
      </p:sp>
    </p:spTree>
    <p:extLst>
      <p:ext uri="{BB962C8B-B14F-4D97-AF65-F5344CB8AC3E}">
        <p14:creationId xmlns:p14="http://schemas.microsoft.com/office/powerpoint/2010/main" val="2602123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254265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844335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159622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942930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32AE287-75DA-564E-BA35-19C78295DD53}"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44359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D32AE287-75DA-564E-BA35-19C78295DD53}"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887067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D32AE287-75DA-564E-BA35-19C78295DD53}" type="datetimeFigureOut">
              <a:rPr lang="en-US" smtClean="0"/>
              <a:t>10/6/2022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161942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D32AE287-75DA-564E-BA35-19C78295DD53}" type="datetimeFigureOut">
              <a:rPr lang="en-US" smtClean="0"/>
              <a:t>10/6/2022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403476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AE287-75DA-564E-BA35-19C78295DD53}" type="datetimeFigureOut">
              <a:rPr lang="en-US" smtClean="0"/>
              <a:t>10/6/2022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579434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4114442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234882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AE287-75DA-564E-BA35-19C78295DD53}" type="datetimeFigureOut">
              <a:rPr lang="en-US" smtClean="0"/>
              <a:t>10/6/2022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347C92-EE80-F341-862C-E334F660FDA8}" type="slidenum">
              <a:rPr lang="en-US" smtClean="0"/>
              <a:t>‹#›</a:t>
            </a:fld>
            <a:endParaRPr lang="en-US"/>
          </a:p>
        </p:txBody>
      </p:sp>
    </p:spTree>
    <p:extLst>
      <p:ext uri="{BB962C8B-B14F-4D97-AF65-F5344CB8AC3E}">
        <p14:creationId xmlns:p14="http://schemas.microsoft.com/office/powerpoint/2010/main" val="3315333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safeguardinglincolnshire.vc-enable.co.uk/" TargetMode="Externa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lide background superimp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9240" y="970672"/>
            <a:ext cx="4276655" cy="4149968"/>
          </a:xfrm>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A0B419"/>
                </a:solidFill>
                <a:effectLst/>
                <a:uLnTx/>
                <a:uFillTx/>
                <a:latin typeface="Calibri"/>
                <a:ea typeface="+mn-ea"/>
                <a:cs typeface="Calibri"/>
              </a:rPr>
              <a:t>SENDCO and Designated Safeguarding Leads briefing in relation to 'Valuing Care' </a:t>
            </a:r>
            <a:endParaRPr lang="en-US" sz="3600" b="1" dirty="0">
              <a:solidFill>
                <a:srgbClr val="000000"/>
              </a:solidFill>
              <a:latin typeface="Open Sans"/>
              <a:ea typeface="ＭＳ Ｐゴシック"/>
              <a:cs typeface="Open Sans"/>
            </a:endParaRPr>
          </a:p>
        </p:txBody>
      </p:sp>
      <p:sp>
        <p:nvSpPr>
          <p:cNvPr id="3" name="Subtitle 2"/>
          <p:cNvSpPr>
            <a:spLocks noGrp="1"/>
          </p:cNvSpPr>
          <p:nvPr>
            <p:ph type="subTitle" idx="1"/>
          </p:nvPr>
        </p:nvSpPr>
        <p:spPr>
          <a:xfrm>
            <a:off x="689240" y="4859065"/>
            <a:ext cx="4655952" cy="521609"/>
          </a:xfrm>
        </p:spPr>
        <p:txBody>
          <a:bodyPr>
            <a:normAutofit fontScale="77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A0B419"/>
                </a:solidFill>
                <a:effectLst/>
                <a:uLnTx/>
                <a:uFillTx/>
                <a:latin typeface="Calibri"/>
                <a:ea typeface="+mn-ea"/>
                <a:cs typeface="Calibri"/>
              </a:rPr>
              <a:t>October and November 2022</a:t>
            </a:r>
            <a:endParaRPr kumimoji="0" lang="en-US" sz="3600" b="1" i="0" u="none" strike="noStrike" kern="1200" cap="none" spc="0" normalizeH="0" baseline="0" noProof="0" dirty="0">
              <a:ln>
                <a:noFill/>
              </a:ln>
              <a:solidFill>
                <a:srgbClr val="A0B419"/>
              </a:solidFill>
              <a:effectLst/>
              <a:uLnTx/>
              <a:uFillTx/>
              <a:latin typeface="Calibri" panose="020F0502020204030204" pitchFamily="34" charset="0"/>
              <a:ea typeface="+mn-ea"/>
              <a:cs typeface="Calibri" panose="020F0502020204030204" pitchFamily="34" charset="0"/>
            </a:endParaRPr>
          </a:p>
          <a:p>
            <a:pPr algn="l"/>
            <a:endParaRPr lang="en-US" sz="2400" dirty="0">
              <a:solidFill>
                <a:schemeClr val="tx1"/>
              </a:solidFill>
              <a:latin typeface="Open Sans"/>
              <a:ea typeface="ＭＳ Ｐゴシック" charset="0"/>
              <a:cs typeface="Open Sans"/>
            </a:endParaRPr>
          </a:p>
          <a:p>
            <a:pPr algn="l"/>
            <a:endParaRPr lang="en-US" sz="2400" dirty="0">
              <a:solidFill>
                <a:schemeClr val="tx1"/>
              </a:solidFill>
              <a:latin typeface="Open Sans"/>
              <a:cs typeface="Open Sans"/>
            </a:endParaRPr>
          </a:p>
        </p:txBody>
      </p:sp>
      <p:sp>
        <p:nvSpPr>
          <p:cNvPr id="5" name="Rectangle 4">
            <a:extLst>
              <a:ext uri="{FF2B5EF4-FFF2-40B4-BE49-F238E27FC236}">
                <a16:creationId xmlns:a16="http://schemas.microsoft.com/office/drawing/2014/main" id="{E7BBC159-4AC9-F2CD-8DEC-CB733C0EF15D}"/>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spTree>
    <p:extLst>
      <p:ext uri="{BB962C8B-B14F-4D97-AF65-F5344CB8AC3E}">
        <p14:creationId xmlns:p14="http://schemas.microsoft.com/office/powerpoint/2010/main" val="3573143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 y="23786"/>
            <a:ext cx="9144000" cy="6858000"/>
          </a:xfrm>
          <a:prstGeom prst="rect">
            <a:avLst/>
          </a:prstGeom>
        </p:spPr>
      </p:pic>
      <p:sp>
        <p:nvSpPr>
          <p:cNvPr id="5" name="Title 1"/>
          <p:cNvSpPr txBox="1">
            <a:spLocks/>
          </p:cNvSpPr>
          <p:nvPr/>
        </p:nvSpPr>
        <p:spPr>
          <a:xfrm>
            <a:off x="736918" y="498516"/>
            <a:ext cx="7658100" cy="907513"/>
          </a:xfrm>
          <a:prstGeom prst="rect">
            <a:avLst/>
          </a:prstGeom>
        </p:spPr>
        <p:txBody>
          <a:bodyPr vert="horz" lIns="91440" tIns="45720" rIns="91440" bIns="45720" rtlCol="0" anchor="ctr">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9800" b="1" i="0" u="none" strike="noStrike" kern="1200" cap="none" spc="0" normalizeH="0" baseline="0" noProof="0" dirty="0">
                <a:ln>
                  <a:noFill/>
                </a:ln>
                <a:solidFill>
                  <a:srgbClr val="99AB21"/>
                </a:solidFill>
                <a:effectLst/>
                <a:uLnTx/>
                <a:uFillTx/>
                <a:latin typeface="Calibri"/>
                <a:ea typeface="+mn-ea"/>
                <a:cs typeface="+mn-cs"/>
              </a:rPr>
              <a:t>How </a:t>
            </a:r>
            <a:r>
              <a:rPr lang="en-GB" sz="9800" b="1" dirty="0">
                <a:solidFill>
                  <a:srgbClr val="99AB21"/>
                </a:solidFill>
                <a:latin typeface="Calibri"/>
                <a:ea typeface="+mn-ea"/>
                <a:cs typeface="+mn-cs"/>
              </a:rPr>
              <a:t>will I be involved in the completion of the Valuing Care tool?</a:t>
            </a:r>
            <a:endParaRPr kumimoji="0" lang="en-GB" sz="9800" b="1" i="0" u="none" strike="noStrike" kern="1200" cap="none" spc="0" normalizeH="0" baseline="0" noProof="0" dirty="0">
              <a:ln>
                <a:noFill/>
              </a:ln>
              <a:solidFill>
                <a:srgbClr val="99AB21"/>
              </a:solidFill>
              <a:effectLst/>
              <a:uLnTx/>
              <a:uFillTx/>
              <a:latin typeface="Calibri"/>
              <a:ea typeface="+mn-ea"/>
              <a:cs typeface="+mn-cs"/>
            </a:endParaRPr>
          </a:p>
        </p:txBody>
      </p:sp>
      <p:sp>
        <p:nvSpPr>
          <p:cNvPr id="6" name="TextBox 5"/>
          <p:cNvSpPr txBox="1"/>
          <p:nvPr/>
        </p:nvSpPr>
        <p:spPr>
          <a:xfrm>
            <a:off x="748982" y="1406029"/>
            <a:ext cx="7658100" cy="4770537"/>
          </a:xfrm>
          <a:prstGeom prst="rect">
            <a:avLst/>
          </a:prstGeom>
          <a:noFill/>
        </p:spPr>
        <p:txBody>
          <a:bodyPr wrap="square" rtlCol="0">
            <a:spAutoFit/>
          </a:bodyPr>
          <a:lstStyle/>
          <a:p>
            <a:r>
              <a:rPr lang="en-US" sz="2000" b="1" dirty="0">
                <a:ea typeface="+mn-lt"/>
                <a:cs typeface="+mn-lt"/>
              </a:rPr>
              <a:t>The tool is completed where possible in a multi-agency setting and in consultation with the young person and their networks.</a:t>
            </a:r>
          </a:p>
          <a:p>
            <a:endParaRPr lang="en-US" sz="2400" b="1" dirty="0"/>
          </a:p>
          <a:p>
            <a:pPr marL="342900" indent="-342900">
              <a:buFont typeface="Wingdings" panose="05000000000000000000" pitchFamily="2" charset="2"/>
              <a:buChar char="ü"/>
            </a:pPr>
            <a:r>
              <a:rPr lang="en-US" sz="2000" dirty="0">
                <a:ea typeface="+mn-lt"/>
                <a:cs typeface="+mn-lt"/>
              </a:rPr>
              <a:t>This means that whenever a Social Worker is undertaking an assessment of any kind, they may ask you to be involved in completing one as part of that holistic approach.  This may be undertaken within existing meetings you are already part of.</a:t>
            </a:r>
          </a:p>
          <a:p>
            <a:endParaRPr lang="en-US" sz="2000" dirty="0">
              <a:ea typeface="+mn-lt"/>
              <a:cs typeface="+mn-lt"/>
            </a:endParaRPr>
          </a:p>
          <a:p>
            <a:pPr marL="342900" indent="-342900">
              <a:buFont typeface="Wingdings" panose="05000000000000000000" pitchFamily="2" charset="2"/>
              <a:buChar char="ü"/>
            </a:pPr>
            <a:r>
              <a:rPr lang="en-US" sz="2000" dirty="0">
                <a:ea typeface="+mn-lt"/>
                <a:cs typeface="+mn-lt"/>
              </a:rPr>
              <a:t>You may be asked to complete one of the domains before a meeting or a review.</a:t>
            </a:r>
          </a:p>
          <a:p>
            <a:pPr marL="342900" indent="-342900">
              <a:buFont typeface="Wingdings" panose="05000000000000000000" pitchFamily="2" charset="2"/>
              <a:buChar char="ü"/>
            </a:pPr>
            <a:endParaRPr lang="en-US" sz="2000" dirty="0">
              <a:ea typeface="+mn-lt"/>
              <a:cs typeface="+mn-lt"/>
            </a:endParaRPr>
          </a:p>
          <a:p>
            <a:pPr marL="342900" indent="-342900">
              <a:buFont typeface="Wingdings" panose="05000000000000000000" pitchFamily="2" charset="2"/>
              <a:buChar char="ü"/>
            </a:pPr>
            <a:r>
              <a:rPr lang="en-US" sz="2000" dirty="0">
                <a:ea typeface="+mn-lt"/>
                <a:cs typeface="+mn-lt"/>
              </a:rPr>
              <a:t>Completion of the V SEND tool will inform the completion of the Valuing Care tool.</a:t>
            </a:r>
          </a:p>
          <a:p>
            <a:endParaRPr lang="en-US" sz="2000" dirty="0">
              <a:ea typeface="+mn-lt"/>
              <a:cs typeface="+mn-lt"/>
            </a:endParaRPr>
          </a:p>
          <a:p>
            <a:endParaRPr lang="en-US" sz="2000" dirty="0">
              <a:cs typeface="Calibri"/>
            </a:endParaRP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spTree>
    <p:extLst>
      <p:ext uri="{BB962C8B-B14F-4D97-AF65-F5344CB8AC3E}">
        <p14:creationId xmlns:p14="http://schemas.microsoft.com/office/powerpoint/2010/main" val="839308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23786"/>
            <a:ext cx="9144000" cy="6858000"/>
          </a:xfrm>
          <a:prstGeom prst="rect">
            <a:avLst/>
          </a:prstGeom>
        </p:spPr>
      </p:pic>
      <p:sp>
        <p:nvSpPr>
          <p:cNvPr id="5" name="Title 1"/>
          <p:cNvSpPr txBox="1">
            <a:spLocks/>
          </p:cNvSpPr>
          <p:nvPr/>
        </p:nvSpPr>
        <p:spPr>
          <a:xfrm>
            <a:off x="736918" y="498516"/>
            <a:ext cx="7658100" cy="907513"/>
          </a:xfrm>
          <a:prstGeom prst="rect">
            <a:avLst/>
          </a:prstGeom>
        </p:spPr>
        <p:txBody>
          <a:bodyPr vert="horz" lIns="91440" tIns="45720" rIns="91440" bIns="45720" rtlCol="0" anchor="ctr">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lang="en-GB" sz="9800" b="1" dirty="0">
                <a:solidFill>
                  <a:srgbClr val="99AB21"/>
                </a:solidFill>
                <a:latin typeface="Calibri"/>
                <a:ea typeface="+mn-ea"/>
                <a:cs typeface="+mn-cs"/>
              </a:rPr>
              <a:t>What can support your understanding of Valuing Care?</a:t>
            </a:r>
            <a:endParaRPr kumimoji="0" lang="en-GB" sz="9800" b="1" i="0" u="none" strike="noStrike" kern="1200" cap="none" spc="0" normalizeH="0" baseline="0" noProof="0" dirty="0">
              <a:ln>
                <a:noFill/>
              </a:ln>
              <a:solidFill>
                <a:srgbClr val="99AB21"/>
              </a:solidFill>
              <a:effectLst/>
              <a:uLnTx/>
              <a:uFillTx/>
              <a:latin typeface="Calibri"/>
              <a:ea typeface="+mn-ea"/>
              <a:cs typeface="+mn-cs"/>
            </a:endParaRPr>
          </a:p>
        </p:txBody>
      </p:sp>
      <p:sp>
        <p:nvSpPr>
          <p:cNvPr id="6" name="TextBox 5"/>
          <p:cNvSpPr txBox="1"/>
          <p:nvPr/>
        </p:nvSpPr>
        <p:spPr>
          <a:xfrm>
            <a:off x="748982" y="1406029"/>
            <a:ext cx="7658100" cy="3847207"/>
          </a:xfrm>
          <a:prstGeom prst="rect">
            <a:avLst/>
          </a:prstGeom>
          <a:noFill/>
        </p:spPr>
        <p:txBody>
          <a:bodyPr wrap="square" rtlCol="0">
            <a:spAutoFit/>
          </a:bodyPr>
          <a:lstStyle/>
          <a:p>
            <a:r>
              <a:rPr lang="en-US" sz="2000" dirty="0">
                <a:ea typeface="+mn-lt"/>
                <a:cs typeface="+mn-lt"/>
              </a:rPr>
              <a:t>From June 2022  an e-learning package was created within our LSCP website. </a:t>
            </a:r>
          </a:p>
          <a:p>
            <a:r>
              <a:rPr lang="en-US" sz="2000" dirty="0">
                <a:ea typeface="+mn-lt"/>
                <a:cs typeface="+mn-lt"/>
                <a:hlinkClick r:id="rId3"/>
              </a:rPr>
              <a:t>https://safeguardinglincolnshire.vc-enable.co.uk/</a:t>
            </a:r>
            <a:endParaRPr lang="en-US" sz="2000" dirty="0">
              <a:ea typeface="+mn-lt"/>
              <a:cs typeface="+mn-lt"/>
            </a:endParaRPr>
          </a:p>
          <a:p>
            <a:endParaRPr lang="en-US" sz="2400" dirty="0"/>
          </a:p>
          <a:p>
            <a:pPr marL="342900" indent="-342900">
              <a:buFont typeface="Wingdings" panose="05000000000000000000" pitchFamily="2" charset="2"/>
              <a:buChar char="ü"/>
            </a:pPr>
            <a:r>
              <a:rPr lang="en-US" sz="2000" dirty="0">
                <a:ea typeface="+mn-lt"/>
                <a:cs typeface="+mn-lt"/>
              </a:rPr>
              <a:t>This is a short development session with a  voiceover that guides you through a brief overview of what Valuing Care is; coupled with ' what does this mean for me ?’ </a:t>
            </a:r>
          </a:p>
          <a:p>
            <a:endParaRPr lang="en-US" sz="2000" dirty="0">
              <a:ea typeface="+mn-lt"/>
              <a:cs typeface="+mn-lt"/>
            </a:endParaRPr>
          </a:p>
          <a:p>
            <a:pPr marL="342900" indent="-342900">
              <a:buFont typeface="Wingdings" panose="05000000000000000000" pitchFamily="2" charset="2"/>
              <a:buChar char="ü"/>
            </a:pPr>
            <a:r>
              <a:rPr lang="en-US" sz="2000" dirty="0">
                <a:ea typeface="+mn-lt"/>
                <a:cs typeface="+mn-lt"/>
              </a:rPr>
              <a:t>You will also find attached documents that the voiceover will take you through and opportunities to pause the session while you take time to reflect about how this can support the Children and Young People you work with.</a:t>
            </a:r>
            <a:endParaRPr lang="en-US" sz="2000" dirty="0">
              <a:cs typeface="Calibri"/>
            </a:endParaRP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spTree>
    <p:extLst>
      <p:ext uri="{BB962C8B-B14F-4D97-AF65-F5344CB8AC3E}">
        <p14:creationId xmlns:p14="http://schemas.microsoft.com/office/powerpoint/2010/main" val="1787721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12781"/>
            <a:ext cx="9144000" cy="6858000"/>
          </a:xfrm>
          <a:prstGeom prst="rect">
            <a:avLst/>
          </a:prstGeom>
        </p:spPr>
      </p:pic>
      <p:sp>
        <p:nvSpPr>
          <p:cNvPr id="5" name="Title 1"/>
          <p:cNvSpPr txBox="1">
            <a:spLocks/>
          </p:cNvSpPr>
          <p:nvPr/>
        </p:nvSpPr>
        <p:spPr>
          <a:xfrm>
            <a:off x="736918" y="498516"/>
            <a:ext cx="7658100" cy="738665"/>
          </a:xfrm>
          <a:prstGeom prst="rect">
            <a:avLst/>
          </a:prstGeom>
        </p:spPr>
        <p:txBody>
          <a:bodyPr vert="horz" lIns="91440" tIns="45720" rIns="91440" bIns="45720" rtlCol="0" anchor="ctr">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9800" b="1" i="0" u="none" strike="noStrike" kern="1200" cap="none" spc="0" normalizeH="0" baseline="0" noProof="0" dirty="0">
                <a:ln>
                  <a:noFill/>
                </a:ln>
                <a:solidFill>
                  <a:srgbClr val="99AB21"/>
                </a:solidFill>
                <a:effectLst/>
                <a:uLnTx/>
                <a:uFillTx/>
                <a:latin typeface="Calibri"/>
                <a:ea typeface="+mn-ea"/>
                <a:cs typeface="+mn-cs"/>
              </a:rPr>
              <a:t>Children in Care Transformation Programme</a:t>
            </a:r>
          </a:p>
        </p:txBody>
      </p:sp>
      <p:sp>
        <p:nvSpPr>
          <p:cNvPr id="6" name="TextBox 5"/>
          <p:cNvSpPr txBox="1"/>
          <p:nvPr/>
        </p:nvSpPr>
        <p:spPr>
          <a:xfrm>
            <a:off x="748982" y="1406029"/>
            <a:ext cx="7658100" cy="3785652"/>
          </a:xfrm>
          <a:prstGeom prst="rect">
            <a:avLst/>
          </a:prstGeom>
          <a:noFill/>
        </p:spPr>
        <p:txBody>
          <a:bodyPr wrap="square" rtlCol="0">
            <a:spAutoFit/>
          </a:bodyPr>
          <a:lstStyle/>
          <a:p>
            <a:pPr algn="l" hangingPunct="0"/>
            <a:r>
              <a:rPr lang="en-GB" sz="2000" dirty="0">
                <a:solidFill>
                  <a:schemeClr val="tx1"/>
                </a:solidFill>
              </a:rPr>
              <a:t>Our Children In Care Transformation Programme is both innovative and ambitious, while embracing our key strategic goals:</a:t>
            </a:r>
          </a:p>
          <a:p>
            <a:pPr algn="l" hangingPunct="0"/>
            <a:endParaRPr lang="en-GB" sz="2000" dirty="0">
              <a:solidFill>
                <a:schemeClr val="tx1"/>
              </a:solidFill>
            </a:endParaRPr>
          </a:p>
          <a:p>
            <a:pPr marL="342900" indent="-342900" algn="l" hangingPunct="0">
              <a:buFont typeface="Wingdings" panose="05000000000000000000" pitchFamily="2" charset="2"/>
              <a:buChar char="ü"/>
            </a:pPr>
            <a:r>
              <a:rPr lang="en-GB" sz="2000" dirty="0">
                <a:solidFill>
                  <a:schemeClr val="tx1"/>
                </a:solidFill>
              </a:rPr>
              <a:t>To reduce the need for statutory intervention in families lives, by providing the right help to the right children at the right time and for the right duration.</a:t>
            </a:r>
          </a:p>
          <a:p>
            <a:pPr marL="342900" indent="-342900" algn="l" hangingPunct="0">
              <a:buFont typeface="Wingdings" panose="05000000000000000000" pitchFamily="2" charset="2"/>
              <a:buChar char="ü"/>
            </a:pPr>
            <a:r>
              <a:rPr lang="en-GB" sz="2000" dirty="0">
                <a:solidFill>
                  <a:schemeClr val="tx1"/>
                </a:solidFill>
              </a:rPr>
              <a:t>To support families to come to their own solutions by focusing upon building networks which they have in place.</a:t>
            </a:r>
          </a:p>
          <a:p>
            <a:pPr marL="342900" indent="-342900" algn="l" hangingPunct="0">
              <a:buFont typeface="Wingdings" panose="05000000000000000000" pitchFamily="2" charset="2"/>
              <a:buChar char="ü"/>
            </a:pPr>
            <a:r>
              <a:rPr lang="en-GB" sz="2000" dirty="0">
                <a:solidFill>
                  <a:schemeClr val="tx1"/>
                </a:solidFill>
              </a:rPr>
              <a:t>To improve outcomes for our Children and Young People, by providing care locally within Lincolnshire rather than care at a distance to keep children and Young People within their own communities where they can be close to their networks.</a:t>
            </a: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spTree>
    <p:extLst>
      <p:ext uri="{BB962C8B-B14F-4D97-AF65-F5344CB8AC3E}">
        <p14:creationId xmlns:p14="http://schemas.microsoft.com/office/powerpoint/2010/main" val="1429683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12781"/>
            <a:ext cx="9144000" cy="6858000"/>
          </a:xfrm>
          <a:prstGeom prst="rect">
            <a:avLst/>
          </a:prstGeom>
        </p:spPr>
      </p:pic>
      <p:sp>
        <p:nvSpPr>
          <p:cNvPr id="5" name="Title 1"/>
          <p:cNvSpPr txBox="1">
            <a:spLocks/>
          </p:cNvSpPr>
          <p:nvPr/>
        </p:nvSpPr>
        <p:spPr>
          <a:xfrm>
            <a:off x="736918" y="498516"/>
            <a:ext cx="7658100" cy="907513"/>
          </a:xfrm>
          <a:prstGeom prst="rect">
            <a:avLst/>
          </a:prstGeom>
        </p:spPr>
        <p:txBody>
          <a:bodyPr vert="horz" lIns="91440" tIns="45720" rIns="91440" bIns="45720" rtlCol="0" anchor="ctr">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lang="en-GB" sz="11100" b="1" dirty="0">
                <a:solidFill>
                  <a:srgbClr val="99AB21"/>
                </a:solidFill>
                <a:latin typeface="Calibri"/>
                <a:ea typeface="+mn-ea"/>
                <a:cs typeface="+mn-cs"/>
              </a:rPr>
              <a:t>Valuing Care</a:t>
            </a:r>
            <a:endParaRPr kumimoji="0" lang="en-GB" sz="11100" b="1" i="0" u="none" strike="noStrike" kern="1200" cap="none" spc="0" normalizeH="0" baseline="0" noProof="0" dirty="0">
              <a:ln>
                <a:noFill/>
              </a:ln>
              <a:solidFill>
                <a:srgbClr val="99AB21"/>
              </a:solidFill>
              <a:effectLst/>
              <a:uLnTx/>
              <a:uFillTx/>
              <a:latin typeface="Calibri"/>
              <a:ea typeface="+mn-ea"/>
              <a:cs typeface="+mn-cs"/>
            </a:endParaRPr>
          </a:p>
          <a:p>
            <a:pPr algn="l"/>
            <a:br>
              <a:rPr lang="en-GB" b="1" dirty="0">
                <a:latin typeface="Open Sans"/>
                <a:ea typeface="ＭＳ Ｐゴシック" charset="0"/>
                <a:cs typeface="Open Sans"/>
              </a:rPr>
            </a:br>
            <a:endParaRPr lang="en-GB" b="1" dirty="0">
              <a:solidFill>
                <a:schemeClr val="bg1"/>
              </a:solidFill>
              <a:latin typeface="Open Sans"/>
              <a:ea typeface="ＭＳ Ｐゴシック" charset="0"/>
              <a:cs typeface="Open Sans"/>
            </a:endParaRPr>
          </a:p>
        </p:txBody>
      </p:sp>
      <p:sp>
        <p:nvSpPr>
          <p:cNvPr id="6" name="TextBox 5"/>
          <p:cNvSpPr txBox="1"/>
          <p:nvPr/>
        </p:nvSpPr>
        <p:spPr>
          <a:xfrm>
            <a:off x="748982" y="1406029"/>
            <a:ext cx="7658100" cy="4708981"/>
          </a:xfrm>
          <a:prstGeom prst="rect">
            <a:avLst/>
          </a:prstGeom>
          <a:noFill/>
        </p:spPr>
        <p:txBody>
          <a:bodyPr wrap="square" rtlCol="0">
            <a:spAutoFit/>
          </a:bodyPr>
          <a:lstStyle/>
          <a:p>
            <a:pPr algn="l" hangingPunct="0"/>
            <a:endParaRPr lang="en-GB" sz="2000" dirty="0">
              <a:solidFill>
                <a:schemeClr val="tx1"/>
              </a:solidFill>
            </a:endParaRPr>
          </a:p>
          <a:p>
            <a:pPr algn="l" hangingPunct="0"/>
            <a:endParaRPr lang="en-GB" sz="2000" dirty="0">
              <a:solidFill>
                <a:schemeClr val="tx1"/>
              </a:solidFill>
            </a:endParaRPr>
          </a:p>
          <a:p>
            <a:pPr algn="l" hangingPunct="0"/>
            <a:endParaRPr lang="en-GB" sz="2000" dirty="0"/>
          </a:p>
          <a:p>
            <a:pPr algn="l" hangingPunct="0"/>
            <a:endParaRPr lang="en-GB" sz="2000" dirty="0">
              <a:solidFill>
                <a:schemeClr val="tx1"/>
              </a:solidFill>
            </a:endParaRPr>
          </a:p>
          <a:p>
            <a:pPr algn="l" hangingPunct="0"/>
            <a:endParaRPr lang="en-GB" sz="2000" dirty="0"/>
          </a:p>
          <a:p>
            <a:pPr algn="l" hangingPunct="0"/>
            <a:endParaRPr lang="en-GB" sz="2000" dirty="0"/>
          </a:p>
          <a:p>
            <a:pPr algn="l" hangingPunct="0"/>
            <a:r>
              <a:rPr lang="en-GB" sz="2000" dirty="0"/>
              <a:t>Our Aim:</a:t>
            </a:r>
          </a:p>
          <a:p>
            <a:pPr marL="342900" indent="-342900" algn="l">
              <a:buFont typeface="Wingdings" panose="05000000000000000000" pitchFamily="2" charset="2"/>
              <a:buChar char="ü"/>
            </a:pPr>
            <a:r>
              <a:rPr lang="en-US" sz="2000" dirty="0">
                <a:solidFill>
                  <a:schemeClr val="tx1"/>
                </a:solidFill>
                <a:ea typeface="+mn-lt"/>
                <a:cs typeface="+mn-lt"/>
              </a:rPr>
              <a:t>Every Child in our Care has a Valuing Care Tool</a:t>
            </a:r>
          </a:p>
          <a:p>
            <a:pPr marL="342900" indent="-342900" algn="l">
              <a:buFont typeface="Wingdings" panose="05000000000000000000" pitchFamily="2" charset="2"/>
              <a:buChar char="ü"/>
            </a:pPr>
            <a:r>
              <a:rPr lang="en-US" sz="2000" dirty="0">
                <a:solidFill>
                  <a:schemeClr val="tx1"/>
                </a:solidFill>
                <a:ea typeface="+mn-lt"/>
                <a:cs typeface="+mn-lt"/>
              </a:rPr>
              <a:t>Supporting Evidenced based decision making and placement/permanence planning</a:t>
            </a:r>
          </a:p>
          <a:p>
            <a:pPr marL="342900" indent="-342900" algn="l">
              <a:buFont typeface="Wingdings" panose="05000000000000000000" pitchFamily="2" charset="2"/>
              <a:buChar char="ü"/>
            </a:pPr>
            <a:r>
              <a:rPr lang="en-US" sz="2000" dirty="0">
                <a:solidFill>
                  <a:schemeClr val="tx1"/>
                </a:solidFill>
                <a:ea typeface="+mn-lt"/>
                <a:cs typeface="+mn-lt"/>
              </a:rPr>
              <a:t>Enabling us to ensure the right placement is identified for the child/young person</a:t>
            </a:r>
          </a:p>
          <a:p>
            <a:pPr marL="342900" indent="-342900" algn="l">
              <a:buFont typeface="Wingdings" panose="05000000000000000000" pitchFamily="2" charset="2"/>
              <a:buChar char="ü"/>
            </a:pPr>
            <a:r>
              <a:rPr lang="en-US" sz="2000" dirty="0">
                <a:solidFill>
                  <a:schemeClr val="tx1"/>
                </a:solidFill>
                <a:ea typeface="+mn-lt"/>
                <a:cs typeface="+mn-lt"/>
              </a:rPr>
              <a:t>Enabling us to measure the needs and progress of the child/young person</a:t>
            </a:r>
            <a:endParaRPr lang="en-US" sz="2000" b="1" dirty="0">
              <a:solidFill>
                <a:schemeClr val="tx1"/>
              </a:solidFill>
              <a:ea typeface="+mn-lt"/>
              <a:cs typeface="+mn-lt"/>
            </a:endParaRPr>
          </a:p>
          <a:p>
            <a:pPr algn="l" hangingPunct="0"/>
            <a:endParaRPr lang="en-GB" sz="2000" dirty="0">
              <a:solidFill>
                <a:schemeClr val="tx1"/>
              </a:solidFill>
            </a:endParaRP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sp>
        <p:nvSpPr>
          <p:cNvPr id="2" name="Rectangle: Rounded Corners 1">
            <a:extLst>
              <a:ext uri="{FF2B5EF4-FFF2-40B4-BE49-F238E27FC236}">
                <a16:creationId xmlns:a16="http://schemas.microsoft.com/office/drawing/2014/main" id="{84DC7F08-3B48-B4A1-0108-02FB8A5C591F}"/>
              </a:ext>
            </a:extLst>
          </p:cNvPr>
          <p:cNvSpPr/>
          <p:nvPr/>
        </p:nvSpPr>
        <p:spPr>
          <a:xfrm>
            <a:off x="748982" y="1139484"/>
            <a:ext cx="7658100" cy="206795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Valuing Care is a new approach to explain, record and track needs and outcomes for children and young people on an individual and cohort level. This approach enables the team around the child to build-up a holistic assessment of both the needs and the strengths of the child / young person at a point in time, and to track how a child / young person’s needs may change over time.</a:t>
            </a:r>
          </a:p>
        </p:txBody>
      </p:sp>
    </p:spTree>
    <p:extLst>
      <p:ext uri="{BB962C8B-B14F-4D97-AF65-F5344CB8AC3E}">
        <p14:creationId xmlns:p14="http://schemas.microsoft.com/office/powerpoint/2010/main" val="1472432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12781"/>
            <a:ext cx="9144000" cy="6858000"/>
          </a:xfrm>
          <a:prstGeom prst="rect">
            <a:avLst/>
          </a:prstGeom>
        </p:spPr>
      </p:pic>
      <p:sp>
        <p:nvSpPr>
          <p:cNvPr id="5" name="Title 1"/>
          <p:cNvSpPr txBox="1">
            <a:spLocks/>
          </p:cNvSpPr>
          <p:nvPr/>
        </p:nvSpPr>
        <p:spPr>
          <a:xfrm>
            <a:off x="736918" y="498516"/>
            <a:ext cx="7658100" cy="73866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srgbClr val="99AB21"/>
                </a:solidFill>
                <a:effectLst/>
                <a:uLnTx/>
                <a:uFillTx/>
                <a:latin typeface="Calibri"/>
                <a:ea typeface="+mn-ea"/>
                <a:cs typeface="+mn-cs"/>
              </a:rPr>
              <a:t>Children in Care Transformation</a:t>
            </a: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pic>
        <p:nvPicPr>
          <p:cNvPr id="9" name="Picture 2">
            <a:extLst>
              <a:ext uri="{FF2B5EF4-FFF2-40B4-BE49-F238E27FC236}">
                <a16:creationId xmlns:a16="http://schemas.microsoft.com/office/drawing/2014/main" id="{959CD350-F586-4031-A719-B663DAA77B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761" y="1722916"/>
            <a:ext cx="8126413" cy="298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6235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0"/>
            <a:ext cx="9144000" cy="6858000"/>
          </a:xfrm>
          <a:prstGeom prst="rect">
            <a:avLst/>
          </a:prstGeom>
        </p:spPr>
      </p:pic>
      <p:sp>
        <p:nvSpPr>
          <p:cNvPr id="5" name="Title 1"/>
          <p:cNvSpPr txBox="1">
            <a:spLocks/>
          </p:cNvSpPr>
          <p:nvPr/>
        </p:nvSpPr>
        <p:spPr>
          <a:xfrm>
            <a:off x="736918" y="498516"/>
            <a:ext cx="7658100" cy="738665"/>
          </a:xfrm>
          <a:prstGeom prst="rect">
            <a:avLst/>
          </a:prstGeom>
        </p:spPr>
        <p:txBody>
          <a:bodyPr vert="horz" lIns="91440" tIns="45720" rIns="91440" bIns="45720" rtlCol="0" anchor="ctr">
            <a:normAutofit fontScale="47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lang="en-GB" sz="9800" b="1" dirty="0">
                <a:solidFill>
                  <a:srgbClr val="99AB21"/>
                </a:solidFill>
                <a:latin typeface="Calibri"/>
                <a:ea typeface="+mn-ea"/>
                <a:cs typeface="+mn-cs"/>
              </a:rPr>
              <a:t>Programme impacts so far</a:t>
            </a:r>
            <a:endParaRPr kumimoji="0" lang="en-GB" sz="9800" b="1" i="0" u="none" strike="noStrike" kern="1200" cap="none" spc="0" normalizeH="0" baseline="0" noProof="0" dirty="0">
              <a:ln>
                <a:noFill/>
              </a:ln>
              <a:solidFill>
                <a:srgbClr val="99AB21"/>
              </a:solidFill>
              <a:effectLst/>
              <a:uLnTx/>
              <a:uFillTx/>
              <a:latin typeface="Calibri"/>
              <a:ea typeface="+mn-ea"/>
              <a:cs typeface="+mn-cs"/>
            </a:endParaRP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sp>
        <p:nvSpPr>
          <p:cNvPr id="9" name="Flowchart: Alternate Process 10">
            <a:extLst>
              <a:ext uri="{FF2B5EF4-FFF2-40B4-BE49-F238E27FC236}">
                <a16:creationId xmlns:a16="http://schemas.microsoft.com/office/drawing/2014/main" id="{CE0E8CAC-347A-929B-9130-919696D1849D}"/>
              </a:ext>
            </a:extLst>
          </p:cNvPr>
          <p:cNvSpPr/>
          <p:nvPr/>
        </p:nvSpPr>
        <p:spPr>
          <a:xfrm>
            <a:off x="440604" y="1406029"/>
            <a:ext cx="2701020" cy="1656184"/>
          </a:xfrm>
          <a:prstGeom prst="flowChartAlternateProcess">
            <a:avLst/>
          </a:prstGeom>
          <a:solidFill>
            <a:schemeClr val="accent4">
              <a:lumMod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dirty="0">
                <a:solidFill>
                  <a:schemeClr val="bg1"/>
                </a:solidFill>
                <a:latin typeface="Calibri" panose="020F0502020204030204" pitchFamily="34" charset="0"/>
                <a:cs typeface="Calibri" panose="020F0502020204030204" pitchFamily="34" charset="0"/>
              </a:rPr>
              <a:t>Launched our new Early Help Strategy </a:t>
            </a:r>
            <a:r>
              <a:rPr lang="en-US" dirty="0">
                <a:solidFill>
                  <a:schemeClr val="bg1"/>
                </a:solidFill>
                <a:latin typeface="Calibri" panose="020F0502020204030204" pitchFamily="34" charset="0"/>
                <a:cs typeface="Calibri" panose="020F0502020204030204" pitchFamily="34" charset="0"/>
              </a:rPr>
              <a:t>that is fully reflective of our strengths and priorities and owned by LCC and our partners</a:t>
            </a:r>
            <a:endParaRPr lang="en-GB" dirty="0">
              <a:solidFill>
                <a:schemeClr val="bg1"/>
              </a:solidFill>
            </a:endParaRPr>
          </a:p>
        </p:txBody>
      </p:sp>
      <p:sp>
        <p:nvSpPr>
          <p:cNvPr id="10" name="Flowchart: Alternate Process 1">
            <a:extLst>
              <a:ext uri="{FF2B5EF4-FFF2-40B4-BE49-F238E27FC236}">
                <a16:creationId xmlns:a16="http://schemas.microsoft.com/office/drawing/2014/main" id="{127F5AD4-8C02-A982-3B4D-ED93A1FC429A}"/>
              </a:ext>
            </a:extLst>
          </p:cNvPr>
          <p:cNvSpPr/>
          <p:nvPr/>
        </p:nvSpPr>
        <p:spPr>
          <a:xfrm>
            <a:off x="3301358" y="1419321"/>
            <a:ext cx="2701020" cy="1656184"/>
          </a:xfrm>
          <a:prstGeom prst="flowChartAlternateProcess">
            <a:avLst/>
          </a:prstGeom>
          <a:solidFill>
            <a:schemeClr val="accent4">
              <a:lumMod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dirty="0"/>
              <a:t>The strategic management of placements and the VC tool is resulting in better planning, outcomes and realising opportunities.</a:t>
            </a:r>
          </a:p>
        </p:txBody>
      </p:sp>
      <p:sp>
        <p:nvSpPr>
          <p:cNvPr id="11" name="Flowchart: Alternate Process 9">
            <a:extLst>
              <a:ext uri="{FF2B5EF4-FFF2-40B4-BE49-F238E27FC236}">
                <a16:creationId xmlns:a16="http://schemas.microsoft.com/office/drawing/2014/main" id="{8F4A52A9-1CAF-D879-7784-29BB360B0A82}"/>
              </a:ext>
            </a:extLst>
          </p:cNvPr>
          <p:cNvSpPr/>
          <p:nvPr/>
        </p:nvSpPr>
        <p:spPr>
          <a:xfrm>
            <a:off x="6162112" y="1419321"/>
            <a:ext cx="2701020" cy="1656184"/>
          </a:xfrm>
          <a:prstGeom prst="flowChartAlternateProcess">
            <a:avLst/>
          </a:prstGeom>
          <a:solidFill>
            <a:schemeClr val="accent4">
              <a:lumMod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dirty="0"/>
              <a:t> The development of a Placement Tracker keeps the focus on progressing  opportunities and tracking potential savings </a:t>
            </a:r>
          </a:p>
        </p:txBody>
      </p:sp>
      <p:sp>
        <p:nvSpPr>
          <p:cNvPr id="12" name="Flowchart: Alternate Process 11">
            <a:extLst>
              <a:ext uri="{FF2B5EF4-FFF2-40B4-BE49-F238E27FC236}">
                <a16:creationId xmlns:a16="http://schemas.microsoft.com/office/drawing/2014/main" id="{92F4A658-CE4E-F8A9-5B7F-886DA5A3CCE3}"/>
              </a:ext>
            </a:extLst>
          </p:cNvPr>
          <p:cNvSpPr/>
          <p:nvPr/>
        </p:nvSpPr>
        <p:spPr>
          <a:xfrm>
            <a:off x="440604" y="3408873"/>
            <a:ext cx="2701020" cy="1656184"/>
          </a:xfrm>
          <a:prstGeom prst="flowChartAlternateProcess">
            <a:avLst/>
          </a:prstGeom>
          <a:solidFill>
            <a:schemeClr val="accent4">
              <a:lumMod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dirty="0"/>
              <a:t>The development of a ‘one referral’ form through Mosaic, will save social worker time and result in better quality referrals paperwork.</a:t>
            </a:r>
          </a:p>
        </p:txBody>
      </p:sp>
      <p:sp>
        <p:nvSpPr>
          <p:cNvPr id="13" name="Flowchart: Alternate Process 12">
            <a:extLst>
              <a:ext uri="{FF2B5EF4-FFF2-40B4-BE49-F238E27FC236}">
                <a16:creationId xmlns:a16="http://schemas.microsoft.com/office/drawing/2014/main" id="{7122A0E4-0E4F-E40E-4977-44739DD9BEDD}"/>
              </a:ext>
            </a:extLst>
          </p:cNvPr>
          <p:cNvSpPr/>
          <p:nvPr/>
        </p:nvSpPr>
        <p:spPr>
          <a:xfrm>
            <a:off x="3301358" y="3408873"/>
            <a:ext cx="2701020" cy="1656184"/>
          </a:xfrm>
          <a:prstGeom prst="flowChartAlternateProcess">
            <a:avLst/>
          </a:prstGeom>
          <a:solidFill>
            <a:schemeClr val="accent4">
              <a:lumMod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dirty="0"/>
              <a:t>We are changing culture, social workers are thinking of trajectories and using the VC tool to support planning.</a:t>
            </a:r>
          </a:p>
        </p:txBody>
      </p:sp>
      <p:sp>
        <p:nvSpPr>
          <p:cNvPr id="14" name="Flowchart: Alternate Process 13">
            <a:extLst>
              <a:ext uri="{FF2B5EF4-FFF2-40B4-BE49-F238E27FC236}">
                <a16:creationId xmlns:a16="http://schemas.microsoft.com/office/drawing/2014/main" id="{8D97D565-E875-0194-7CC6-C130E42CC44B}"/>
              </a:ext>
            </a:extLst>
          </p:cNvPr>
          <p:cNvSpPr/>
          <p:nvPr/>
        </p:nvSpPr>
        <p:spPr>
          <a:xfrm>
            <a:off x="6219663" y="3408873"/>
            <a:ext cx="2701020" cy="1656184"/>
          </a:xfrm>
          <a:prstGeom prst="flowChartAlternateProcess">
            <a:avLst/>
          </a:prstGeom>
          <a:solidFill>
            <a:schemeClr val="accent4">
              <a:lumMod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GB" dirty="0"/>
              <a:t>Exit planning upon a child's entry into an external placement provision</a:t>
            </a:r>
          </a:p>
        </p:txBody>
      </p:sp>
    </p:spTree>
    <p:extLst>
      <p:ext uri="{BB962C8B-B14F-4D97-AF65-F5344CB8AC3E}">
        <p14:creationId xmlns:p14="http://schemas.microsoft.com/office/powerpoint/2010/main" val="1934903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23786"/>
            <a:ext cx="9144000" cy="6858000"/>
          </a:xfrm>
          <a:prstGeom prst="rect">
            <a:avLst/>
          </a:prstGeom>
        </p:spPr>
      </p:pic>
      <p:sp>
        <p:nvSpPr>
          <p:cNvPr id="5" name="Title 1"/>
          <p:cNvSpPr txBox="1">
            <a:spLocks/>
          </p:cNvSpPr>
          <p:nvPr/>
        </p:nvSpPr>
        <p:spPr>
          <a:xfrm>
            <a:off x="736918" y="498516"/>
            <a:ext cx="7658100" cy="907513"/>
          </a:xfrm>
          <a:prstGeom prst="rect">
            <a:avLst/>
          </a:prstGeom>
        </p:spPr>
        <p:txBody>
          <a:bodyPr vert="horz" lIns="91440" tIns="45720" rIns="91440" bIns="45720" rtlCol="0" anchor="ctr">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lang="en-GB" sz="9800" b="1" dirty="0">
                <a:solidFill>
                  <a:srgbClr val="99AB21"/>
                </a:solidFill>
                <a:latin typeface="Calibri"/>
                <a:ea typeface="+mn-ea"/>
                <a:cs typeface="+mn-cs"/>
              </a:rPr>
              <a:t>What does the Valuing Care tool look like?</a:t>
            </a:r>
            <a:endParaRPr kumimoji="0" lang="en-GB" sz="9800" b="1" i="0" u="none" strike="noStrike" kern="1200" cap="none" spc="0" normalizeH="0" baseline="0" noProof="0" dirty="0">
              <a:ln>
                <a:noFill/>
              </a:ln>
              <a:solidFill>
                <a:srgbClr val="99AB21"/>
              </a:solidFill>
              <a:effectLst/>
              <a:uLnTx/>
              <a:uFillTx/>
              <a:latin typeface="Calibri"/>
              <a:ea typeface="+mn-ea"/>
              <a:cs typeface="+mn-cs"/>
            </a:endParaRPr>
          </a:p>
        </p:txBody>
      </p:sp>
      <p:sp>
        <p:nvSpPr>
          <p:cNvPr id="6" name="TextBox 5"/>
          <p:cNvSpPr txBox="1"/>
          <p:nvPr/>
        </p:nvSpPr>
        <p:spPr>
          <a:xfrm>
            <a:off x="748982" y="1406029"/>
            <a:ext cx="7658100" cy="707886"/>
          </a:xfrm>
          <a:prstGeom prst="rect">
            <a:avLst/>
          </a:prstGeom>
          <a:noFill/>
        </p:spPr>
        <p:txBody>
          <a:bodyPr wrap="square" rtlCol="0">
            <a:spAutoFit/>
          </a:bodyPr>
          <a:lstStyle/>
          <a:p>
            <a:endParaRPr lang="en-US" sz="2000" dirty="0">
              <a:ea typeface="+mn-lt"/>
              <a:cs typeface="+mn-lt"/>
            </a:endParaRPr>
          </a:p>
          <a:p>
            <a:endParaRPr lang="en-US" sz="2000" dirty="0">
              <a:cs typeface="Calibri"/>
            </a:endParaRP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pic>
        <p:nvPicPr>
          <p:cNvPr id="2" name="Picture 1">
            <a:extLst>
              <a:ext uri="{FF2B5EF4-FFF2-40B4-BE49-F238E27FC236}">
                <a16:creationId xmlns:a16="http://schemas.microsoft.com/office/drawing/2014/main" id="{D342D133-631B-A679-E4DA-01611CE5D5D7}"/>
              </a:ext>
            </a:extLst>
          </p:cNvPr>
          <p:cNvPicPr>
            <a:picLocks noChangeAspect="1"/>
          </p:cNvPicPr>
          <p:nvPr/>
        </p:nvPicPr>
        <p:blipFill>
          <a:blip r:embed="rId3"/>
          <a:stretch>
            <a:fillRect/>
          </a:stretch>
        </p:blipFill>
        <p:spPr>
          <a:xfrm>
            <a:off x="0" y="1606344"/>
            <a:ext cx="9144000" cy="3645312"/>
          </a:xfrm>
          <a:prstGeom prst="rect">
            <a:avLst/>
          </a:prstGeom>
        </p:spPr>
      </p:pic>
    </p:spTree>
    <p:extLst>
      <p:ext uri="{BB962C8B-B14F-4D97-AF65-F5344CB8AC3E}">
        <p14:creationId xmlns:p14="http://schemas.microsoft.com/office/powerpoint/2010/main" val="268200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23786"/>
            <a:ext cx="9144000" cy="6858000"/>
          </a:xfrm>
          <a:prstGeom prst="rect">
            <a:avLst/>
          </a:prstGeom>
        </p:spPr>
      </p:pic>
      <p:sp>
        <p:nvSpPr>
          <p:cNvPr id="5" name="Title 1"/>
          <p:cNvSpPr txBox="1">
            <a:spLocks/>
          </p:cNvSpPr>
          <p:nvPr/>
        </p:nvSpPr>
        <p:spPr>
          <a:xfrm>
            <a:off x="736918" y="498516"/>
            <a:ext cx="7658100" cy="907513"/>
          </a:xfrm>
          <a:prstGeom prst="rect">
            <a:avLst/>
          </a:prstGeom>
        </p:spPr>
        <p:txBody>
          <a:bodyPr vert="horz" lIns="91440" tIns="45720" rIns="91440" bIns="45720" rtlCol="0" anchor="ctr">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9800" b="1" i="0" u="none" strike="noStrike" kern="1200" cap="none" spc="0" normalizeH="0" baseline="0" noProof="0" dirty="0">
                <a:ln>
                  <a:noFill/>
                </a:ln>
                <a:solidFill>
                  <a:srgbClr val="99AB21"/>
                </a:solidFill>
                <a:effectLst/>
                <a:uLnTx/>
                <a:uFillTx/>
                <a:latin typeface="Calibri"/>
                <a:ea typeface="+mn-ea"/>
                <a:cs typeface="+mn-cs"/>
              </a:rPr>
              <a:t>What does the Valuing Care tool look like?</a:t>
            </a:r>
          </a:p>
        </p:txBody>
      </p:sp>
      <p:sp>
        <p:nvSpPr>
          <p:cNvPr id="6" name="TextBox 5"/>
          <p:cNvSpPr txBox="1"/>
          <p:nvPr/>
        </p:nvSpPr>
        <p:spPr>
          <a:xfrm>
            <a:off x="748982" y="1254038"/>
            <a:ext cx="7658100" cy="1631216"/>
          </a:xfrm>
          <a:prstGeom prst="rect">
            <a:avLst/>
          </a:prstGeom>
          <a:noFill/>
        </p:spPr>
        <p:txBody>
          <a:bodyPr wrap="square" rtlCol="0">
            <a:spAutoFit/>
          </a:bodyPr>
          <a:lstStyle/>
          <a:p>
            <a:pPr marL="342900" indent="-342900">
              <a:buFont typeface="Wingdings" panose="05000000000000000000" pitchFamily="2" charset="2"/>
              <a:buChar char="ü"/>
            </a:pPr>
            <a:r>
              <a:rPr lang="en-US" sz="2000" dirty="0">
                <a:ea typeface="+mn-lt"/>
                <a:cs typeface="+mn-lt"/>
              </a:rPr>
              <a:t>13 domains</a:t>
            </a:r>
          </a:p>
          <a:p>
            <a:pPr marL="342900" indent="-342900">
              <a:buFont typeface="Wingdings" panose="05000000000000000000" pitchFamily="2" charset="2"/>
              <a:buChar char="ü"/>
            </a:pPr>
            <a:r>
              <a:rPr lang="en-US" sz="2000" dirty="0">
                <a:ea typeface="+mn-lt"/>
                <a:cs typeface="+mn-lt"/>
              </a:rPr>
              <a:t>Guidance document to support the completion of the tool.</a:t>
            </a:r>
          </a:p>
          <a:p>
            <a:endParaRPr lang="en-US" sz="2000" dirty="0">
              <a:ea typeface="+mn-lt"/>
              <a:cs typeface="+mn-lt"/>
            </a:endParaRPr>
          </a:p>
          <a:p>
            <a:endParaRPr lang="en-US" sz="2000" dirty="0">
              <a:ea typeface="+mn-lt"/>
              <a:cs typeface="+mn-lt"/>
            </a:endParaRPr>
          </a:p>
          <a:p>
            <a:endParaRPr lang="en-US" sz="2000" dirty="0">
              <a:cs typeface="Calibri"/>
            </a:endParaRP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pic>
        <p:nvPicPr>
          <p:cNvPr id="9" name="Picture 8">
            <a:extLst>
              <a:ext uri="{FF2B5EF4-FFF2-40B4-BE49-F238E27FC236}">
                <a16:creationId xmlns:a16="http://schemas.microsoft.com/office/drawing/2014/main" id="{BFF33CE3-3977-3DEB-1490-4CF4DB134F9A}"/>
              </a:ext>
            </a:extLst>
          </p:cNvPr>
          <p:cNvPicPr>
            <a:picLocks noChangeAspect="1"/>
          </p:cNvPicPr>
          <p:nvPr/>
        </p:nvPicPr>
        <p:blipFill>
          <a:blip r:embed="rId3"/>
          <a:stretch>
            <a:fillRect/>
          </a:stretch>
        </p:blipFill>
        <p:spPr>
          <a:xfrm>
            <a:off x="298579" y="2069646"/>
            <a:ext cx="8238931" cy="3750224"/>
          </a:xfrm>
          <a:prstGeom prst="rect">
            <a:avLst/>
          </a:prstGeom>
        </p:spPr>
      </p:pic>
    </p:spTree>
    <p:extLst>
      <p:ext uri="{BB962C8B-B14F-4D97-AF65-F5344CB8AC3E}">
        <p14:creationId xmlns:p14="http://schemas.microsoft.com/office/powerpoint/2010/main" val="130812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1"/>
          <p:cNvSpPr txBox="1">
            <a:spLocks/>
          </p:cNvSpPr>
          <p:nvPr/>
        </p:nvSpPr>
        <p:spPr>
          <a:xfrm>
            <a:off x="736918" y="498516"/>
            <a:ext cx="7658100" cy="907513"/>
          </a:xfrm>
          <a:prstGeom prst="rect">
            <a:avLst/>
          </a:prstGeom>
        </p:spPr>
        <p:txBody>
          <a:bodyPr vert="horz" lIns="91440" tIns="45720" rIns="91440" bIns="45720" rtlCol="0" anchor="ctr">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lang="en-GB" sz="9800" b="1" dirty="0">
                <a:solidFill>
                  <a:srgbClr val="99AB21"/>
                </a:solidFill>
                <a:latin typeface="Calibri"/>
                <a:ea typeface="+mn-ea"/>
                <a:cs typeface="+mn-cs"/>
              </a:rPr>
              <a:t>What does the Valuing Care tool look like?</a:t>
            </a:r>
            <a:endParaRPr kumimoji="0" lang="en-GB" sz="9800" b="1" i="0" u="none" strike="noStrike" kern="1200" cap="none" spc="0" normalizeH="0" baseline="0" noProof="0" dirty="0">
              <a:ln>
                <a:noFill/>
              </a:ln>
              <a:solidFill>
                <a:srgbClr val="99AB21"/>
              </a:solidFill>
              <a:effectLst/>
              <a:uLnTx/>
              <a:uFillTx/>
              <a:latin typeface="Calibri"/>
              <a:ea typeface="+mn-ea"/>
              <a:cs typeface="+mn-cs"/>
            </a:endParaRPr>
          </a:p>
        </p:txBody>
      </p:sp>
      <p:sp>
        <p:nvSpPr>
          <p:cNvPr id="6" name="TextBox 5"/>
          <p:cNvSpPr txBox="1"/>
          <p:nvPr/>
        </p:nvSpPr>
        <p:spPr>
          <a:xfrm>
            <a:off x="748982" y="1406029"/>
            <a:ext cx="7658100" cy="707886"/>
          </a:xfrm>
          <a:prstGeom prst="rect">
            <a:avLst/>
          </a:prstGeom>
          <a:noFill/>
        </p:spPr>
        <p:txBody>
          <a:bodyPr wrap="square" rtlCol="0">
            <a:spAutoFit/>
          </a:bodyPr>
          <a:lstStyle/>
          <a:p>
            <a:endParaRPr lang="en-US" sz="2000" dirty="0">
              <a:ea typeface="+mn-lt"/>
              <a:cs typeface="+mn-lt"/>
            </a:endParaRPr>
          </a:p>
          <a:p>
            <a:endParaRPr lang="en-US" sz="2000" dirty="0">
              <a:cs typeface="Calibri"/>
            </a:endParaRP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pic>
        <p:nvPicPr>
          <p:cNvPr id="3" name="Picture 2">
            <a:extLst>
              <a:ext uri="{FF2B5EF4-FFF2-40B4-BE49-F238E27FC236}">
                <a16:creationId xmlns:a16="http://schemas.microsoft.com/office/drawing/2014/main" id="{FE9B4681-39EE-66A3-4D0A-134441376AB1}"/>
              </a:ext>
            </a:extLst>
          </p:cNvPr>
          <p:cNvPicPr>
            <a:picLocks noChangeAspect="1"/>
          </p:cNvPicPr>
          <p:nvPr/>
        </p:nvPicPr>
        <p:blipFill>
          <a:blip r:embed="rId3"/>
          <a:stretch>
            <a:fillRect/>
          </a:stretch>
        </p:blipFill>
        <p:spPr>
          <a:xfrm>
            <a:off x="4404049" y="1775363"/>
            <a:ext cx="4454882" cy="3624387"/>
          </a:xfrm>
          <a:prstGeom prst="rect">
            <a:avLst/>
          </a:prstGeom>
        </p:spPr>
      </p:pic>
      <p:pic>
        <p:nvPicPr>
          <p:cNvPr id="9" name="Picture 8">
            <a:extLst>
              <a:ext uri="{FF2B5EF4-FFF2-40B4-BE49-F238E27FC236}">
                <a16:creationId xmlns:a16="http://schemas.microsoft.com/office/drawing/2014/main" id="{56A4605F-34B2-A8C7-6B7B-B82A53428833}"/>
              </a:ext>
            </a:extLst>
          </p:cNvPr>
          <p:cNvPicPr>
            <a:picLocks noChangeAspect="1"/>
          </p:cNvPicPr>
          <p:nvPr/>
        </p:nvPicPr>
        <p:blipFill>
          <a:blip r:embed="rId4"/>
          <a:stretch>
            <a:fillRect/>
          </a:stretch>
        </p:blipFill>
        <p:spPr>
          <a:xfrm>
            <a:off x="1147755" y="1343009"/>
            <a:ext cx="2857521" cy="4171981"/>
          </a:xfrm>
          <a:prstGeom prst="rect">
            <a:avLst/>
          </a:prstGeom>
        </p:spPr>
      </p:pic>
    </p:spTree>
    <p:extLst>
      <p:ext uri="{BB962C8B-B14F-4D97-AF65-F5344CB8AC3E}">
        <p14:creationId xmlns:p14="http://schemas.microsoft.com/office/powerpoint/2010/main" val="1397088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2" y="23786"/>
            <a:ext cx="9144000" cy="6858000"/>
          </a:xfrm>
          <a:prstGeom prst="rect">
            <a:avLst/>
          </a:prstGeom>
        </p:spPr>
      </p:pic>
      <p:sp>
        <p:nvSpPr>
          <p:cNvPr id="5" name="Title 1"/>
          <p:cNvSpPr txBox="1">
            <a:spLocks/>
          </p:cNvSpPr>
          <p:nvPr/>
        </p:nvSpPr>
        <p:spPr>
          <a:xfrm>
            <a:off x="736918" y="498516"/>
            <a:ext cx="7658100" cy="907513"/>
          </a:xfrm>
          <a:prstGeom prst="rect">
            <a:avLst/>
          </a:prstGeom>
        </p:spPr>
        <p:txBody>
          <a:bodyPr vert="horz" lIns="91440" tIns="45720" rIns="91440" bIns="45720" rtlCol="0" anchor="ctr">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100000"/>
              </a:lnSpc>
              <a:spcBef>
                <a:spcPts val="0"/>
              </a:spcBef>
              <a:spcAft>
                <a:spcPts val="0"/>
              </a:spcAft>
              <a:buClrTx/>
              <a:buSzTx/>
              <a:buFontTx/>
              <a:buNone/>
              <a:tabLst/>
              <a:defRPr/>
            </a:pPr>
            <a:r>
              <a:rPr lang="en-GB" sz="9800" b="1" dirty="0">
                <a:solidFill>
                  <a:srgbClr val="99AB21"/>
                </a:solidFill>
                <a:latin typeface="Calibri"/>
                <a:ea typeface="+mn-ea"/>
                <a:cs typeface="+mn-cs"/>
              </a:rPr>
              <a:t>What does the Valuing Care tool look like?</a:t>
            </a:r>
            <a:endParaRPr kumimoji="0" lang="en-GB" sz="9800" b="1" i="0" u="none" strike="noStrike" kern="1200" cap="none" spc="0" normalizeH="0" baseline="0" noProof="0" dirty="0">
              <a:ln>
                <a:noFill/>
              </a:ln>
              <a:solidFill>
                <a:srgbClr val="99AB21"/>
              </a:solidFill>
              <a:effectLst/>
              <a:uLnTx/>
              <a:uFillTx/>
              <a:latin typeface="Calibri"/>
              <a:ea typeface="+mn-ea"/>
              <a:cs typeface="+mn-cs"/>
            </a:endParaRPr>
          </a:p>
        </p:txBody>
      </p:sp>
      <p:sp>
        <p:nvSpPr>
          <p:cNvPr id="6" name="TextBox 5"/>
          <p:cNvSpPr txBox="1"/>
          <p:nvPr/>
        </p:nvSpPr>
        <p:spPr>
          <a:xfrm>
            <a:off x="748982" y="1406029"/>
            <a:ext cx="7658100" cy="707886"/>
          </a:xfrm>
          <a:prstGeom prst="rect">
            <a:avLst/>
          </a:prstGeom>
          <a:noFill/>
        </p:spPr>
        <p:txBody>
          <a:bodyPr wrap="square" rtlCol="0">
            <a:spAutoFit/>
          </a:bodyPr>
          <a:lstStyle/>
          <a:p>
            <a:endParaRPr lang="en-US" sz="2000" dirty="0">
              <a:ea typeface="+mn-lt"/>
              <a:cs typeface="+mn-lt"/>
            </a:endParaRPr>
          </a:p>
          <a:p>
            <a:endParaRPr lang="en-US" sz="2000" dirty="0">
              <a:cs typeface="Calibri"/>
            </a:endParaRPr>
          </a:p>
        </p:txBody>
      </p:sp>
      <p:sp>
        <p:nvSpPr>
          <p:cNvPr id="8" name="Rectangle 7">
            <a:extLst>
              <a:ext uri="{FF2B5EF4-FFF2-40B4-BE49-F238E27FC236}">
                <a16:creationId xmlns:a16="http://schemas.microsoft.com/office/drawing/2014/main" id="{F58FB384-7716-D3C0-85D8-6CC04F4432D5}"/>
              </a:ext>
            </a:extLst>
          </p:cNvPr>
          <p:cNvSpPr/>
          <p:nvPr/>
        </p:nvSpPr>
        <p:spPr>
          <a:xfrm>
            <a:off x="689240" y="5750005"/>
            <a:ext cx="5657259" cy="738664"/>
          </a:xfrm>
          <a:prstGeom prst="rect">
            <a:avLst/>
          </a:prstGeom>
        </p:spPr>
        <p:txBody>
          <a:bodyPr wrap="square">
            <a:spAutoFit/>
          </a:bodyPr>
          <a:lstStyle/>
          <a:p>
            <a:pPr algn="ctr"/>
            <a:r>
              <a:rPr lang="en-US" sz="2800" b="1" dirty="0">
                <a:solidFill>
                  <a:srgbClr val="A0B419"/>
                </a:solidFill>
                <a:effectLst>
                  <a:outerShdw blurRad="38100" dist="38100" dir="2700000" algn="tl">
                    <a:srgbClr val="000000">
                      <a:alpha val="43137"/>
                    </a:srgbClr>
                  </a:outerShdw>
                </a:effectLst>
                <a:latin typeface="Gill Sans MT"/>
                <a:cs typeface="Gill Sans MT"/>
              </a:rPr>
              <a:t>R</a:t>
            </a:r>
            <a:r>
              <a:rPr lang="en-US" sz="2800" dirty="0">
                <a:solidFill>
                  <a:srgbClr val="A0B419"/>
                </a:solidFill>
                <a:effectLst>
                  <a:outerShdw blurRad="38100" dist="38100" dir="2700000" algn="tl">
                    <a:srgbClr val="000000">
                      <a:alpha val="43137"/>
                    </a:srgbClr>
                  </a:outerShdw>
                </a:effectLst>
                <a:latin typeface="Gill Sans MT"/>
                <a:cs typeface="Gill Sans MT"/>
              </a:rPr>
              <a:t>ight</a:t>
            </a:r>
            <a:r>
              <a:rPr lang="en-US" sz="2800" b="1" dirty="0">
                <a:solidFill>
                  <a:srgbClr val="A0B419"/>
                </a:solidFill>
                <a:effectLst>
                  <a:outerShdw blurRad="38100" dist="38100" dir="2700000" algn="tl">
                    <a:srgbClr val="000000">
                      <a:alpha val="43137"/>
                    </a:srgbClr>
                  </a:outerShdw>
                </a:effectLst>
                <a:latin typeface="Gill Sans MT"/>
                <a:cs typeface="Gill Sans MT"/>
              </a:rPr>
              <a:t>4U</a:t>
            </a:r>
            <a:br>
              <a:rPr lang="en-US" sz="2000" dirty="0">
                <a:solidFill>
                  <a:srgbClr val="A0B419"/>
                </a:solidFill>
                <a:latin typeface="Gill Sans MT"/>
                <a:cs typeface="Gill Sans MT"/>
              </a:rPr>
            </a:br>
            <a:r>
              <a:rPr lang="en-US" sz="1400" i="1" dirty="0">
                <a:solidFill>
                  <a:srgbClr val="A0B419"/>
                </a:solidFill>
                <a:latin typeface="Gill Sans MT"/>
                <a:cs typeface="Gill Sans MT"/>
              </a:rPr>
              <a:t>wrapping the Right Care around children, young people and families</a:t>
            </a:r>
            <a:endParaRPr lang="en-GB" sz="1400" b="1" dirty="0">
              <a:solidFill>
                <a:srgbClr val="A0B419"/>
              </a:solidFill>
            </a:endParaRPr>
          </a:p>
        </p:txBody>
      </p:sp>
      <p:pic>
        <p:nvPicPr>
          <p:cNvPr id="3" name="Picture 2">
            <a:extLst>
              <a:ext uri="{FF2B5EF4-FFF2-40B4-BE49-F238E27FC236}">
                <a16:creationId xmlns:a16="http://schemas.microsoft.com/office/drawing/2014/main" id="{CC74FE90-9E50-9212-DB12-FE1191F5FD68}"/>
              </a:ext>
            </a:extLst>
          </p:cNvPr>
          <p:cNvPicPr>
            <a:picLocks noChangeAspect="1"/>
          </p:cNvPicPr>
          <p:nvPr/>
        </p:nvPicPr>
        <p:blipFill>
          <a:blip r:embed="rId3"/>
          <a:stretch>
            <a:fillRect/>
          </a:stretch>
        </p:blipFill>
        <p:spPr>
          <a:xfrm>
            <a:off x="606490" y="1655666"/>
            <a:ext cx="8229600" cy="3796305"/>
          </a:xfrm>
          <a:prstGeom prst="rect">
            <a:avLst/>
          </a:prstGeom>
        </p:spPr>
      </p:pic>
    </p:spTree>
    <p:extLst>
      <p:ext uri="{BB962C8B-B14F-4D97-AF65-F5344CB8AC3E}">
        <p14:creationId xmlns:p14="http://schemas.microsoft.com/office/powerpoint/2010/main" val="354224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11d7dfa7-68bf-4d7b-85e3-cfc91e21ee8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423F7790C75FE4B8A68B2E51078F498" ma:contentTypeVersion="13" ma:contentTypeDescription="Create a new document." ma:contentTypeScope="" ma:versionID="100d7437594c49483707262feaec40a2">
  <xsd:schema xmlns:xsd="http://www.w3.org/2001/XMLSchema" xmlns:xs="http://www.w3.org/2001/XMLSchema" xmlns:p="http://schemas.microsoft.com/office/2006/metadata/properties" xmlns:ns2="11d7dfa7-68bf-4d7b-85e3-cfc91e21ee89" xmlns:ns3="72917732-a0b1-4e85-b943-6cbb0711772b" targetNamespace="http://schemas.microsoft.com/office/2006/metadata/properties" ma:root="true" ma:fieldsID="fba5e434eae699681bcca50653544805" ns2:_="" ns3:_="">
    <xsd:import namespace="11d7dfa7-68bf-4d7b-85e3-cfc91e21ee89"/>
    <xsd:import namespace="72917732-a0b1-4e85-b943-6cbb0711772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d7dfa7-68bf-4d7b-85e3-cfc91e21ee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Flow_SignoffStatus" ma:index="19" nillable="true" ma:displayName="Sign-off status" ma:internalName="Sign_x002d_off_x0020_status">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2917732-a0b1-4e85-b943-6cbb0711772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92C59C-AAA1-4C57-A2B9-092A0F45055A}">
  <ds:schemaRefs>
    <ds:schemaRef ds:uri="11d7dfa7-68bf-4d7b-85e3-cfc91e21ee89"/>
    <ds:schemaRef ds:uri="72917732-a0b1-4e85-b943-6cbb0711772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5F0A1E0-5ACC-4B92-A968-47048597FD7D}">
  <ds:schemaRefs>
    <ds:schemaRef ds:uri="11d7dfa7-68bf-4d7b-85e3-cfc91e21ee89"/>
    <ds:schemaRef ds:uri="72917732-a0b1-4e85-b943-6cbb0711772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4F9F33D-3347-4010-8DA2-87C1F024A9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61</TotalTime>
  <Words>825</Words>
  <Application>Microsoft Office PowerPoint</Application>
  <PresentationFormat>On-screen Show (4:3)</PresentationFormat>
  <Paragraphs>69</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Gill Sans MT</vt:lpstr>
      <vt:lpstr>Open Sans</vt:lpstr>
      <vt:lpstr>Wingdings</vt:lpstr>
      <vt:lpstr>Office Theme</vt:lpstr>
      <vt:lpstr>SENDCO and Designated Safeguarding Leads briefing in relation to 'Valuing Care'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Neil2</dc:creator>
  <cp:lastModifiedBy>Nicola Carter</cp:lastModifiedBy>
  <cp:revision>4</cp:revision>
  <dcterms:created xsi:type="dcterms:W3CDTF">2020-10-29T15:13:27Z</dcterms:created>
  <dcterms:modified xsi:type="dcterms:W3CDTF">2022-10-06T08:29:14Z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0x0101007423F7790C75FE4B8A68B2E51078F498</vt:lpwstr>
  </property>
</Properties>
</file>