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6" r:id="rId5"/>
    <p:sldId id="267" r:id="rId6"/>
    <p:sldId id="316" r:id="rId7"/>
    <p:sldId id="299" r:id="rId8"/>
    <p:sldId id="319" r:id="rId9"/>
    <p:sldId id="300" r:id="rId10"/>
    <p:sldId id="314" r:id="rId11"/>
    <p:sldId id="312" r:id="rId12"/>
    <p:sldId id="317" r:id="rId13"/>
    <p:sldId id="307" r:id="rId14"/>
    <p:sldId id="306" r:id="rId15"/>
    <p:sldId id="318" r:id="rId16"/>
    <p:sldId id="321" r:id="rId17"/>
    <p:sldId id="32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098"/>
    <a:srgbClr val="397DC0"/>
    <a:srgbClr val="89B749"/>
    <a:srgbClr val="BBC738"/>
    <a:srgbClr val="26AB6B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1E3F0A-01B8-4008-88BA-000A5CBEA17B}" v="218" dt="2022-10-10T10:59:28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school led factors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CCFD0-3DF8-4488-AA47-51770CC5F63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A9731B-ECB6-4079-9C23-2F2D30F46727}">
      <dgm:prSet phldrT="[Text]"/>
      <dgm:spPr/>
      <dgm:t>
        <a:bodyPr/>
        <a:lstStyle/>
        <a:p>
          <a:r>
            <a:rPr lang="en-GB" dirty="0"/>
            <a:t>BOSS</a:t>
          </a:r>
        </a:p>
      </dgm:t>
    </dgm:pt>
    <dgm:pt modelId="{B7659159-6941-4853-BDEC-8EE1F38309D9}" type="parTrans" cxnId="{603DA25E-3D20-4B76-9932-B0674C8A0DD7}">
      <dgm:prSet/>
      <dgm:spPr/>
      <dgm:t>
        <a:bodyPr/>
        <a:lstStyle/>
        <a:p>
          <a:endParaRPr lang="en-GB"/>
        </a:p>
      </dgm:t>
    </dgm:pt>
    <dgm:pt modelId="{532128EF-BF82-4E1D-8217-814C5E7ECFD0}" type="sibTrans" cxnId="{603DA25E-3D20-4B76-9932-B0674C8A0DD7}">
      <dgm:prSet/>
      <dgm:spPr/>
      <dgm:t>
        <a:bodyPr/>
        <a:lstStyle/>
        <a:p>
          <a:endParaRPr lang="en-GB"/>
        </a:p>
      </dgm:t>
    </dgm:pt>
    <dgm:pt modelId="{3AD7EA6B-53A9-4BDB-96B6-3CCF3136CC5A}">
      <dgm:prSet phldrT="[Text]"/>
      <dgm:spPr/>
      <dgm:t>
        <a:bodyPr/>
        <a:lstStyle/>
        <a:p>
          <a:r>
            <a:rPr lang="en-GB" dirty="0"/>
            <a:t>Targeted support </a:t>
          </a:r>
        </a:p>
      </dgm:t>
    </dgm:pt>
    <dgm:pt modelId="{821A2A3C-4B8B-4CAA-84C4-E6DA82F90155}" type="parTrans" cxnId="{1C2BCC46-685C-45E7-A3A1-021A3A21CF8B}">
      <dgm:prSet/>
      <dgm:spPr/>
      <dgm:t>
        <a:bodyPr/>
        <a:lstStyle/>
        <a:p>
          <a:endParaRPr lang="en-GB"/>
        </a:p>
      </dgm:t>
    </dgm:pt>
    <dgm:pt modelId="{E08D1113-F020-44D4-BC31-039348EB1464}" type="sibTrans" cxnId="{1C2BCC46-685C-45E7-A3A1-021A3A21CF8B}">
      <dgm:prSet/>
      <dgm:spPr/>
      <dgm:t>
        <a:bodyPr/>
        <a:lstStyle/>
        <a:p>
          <a:endParaRPr lang="en-GB"/>
        </a:p>
      </dgm:t>
    </dgm:pt>
    <dgm:pt modelId="{BB4416EF-3DF7-4FCD-8F6E-48902353363C}">
      <dgm:prSet phldrT="[Text]"/>
      <dgm:spPr/>
      <dgm:t>
        <a:bodyPr/>
        <a:lstStyle/>
        <a:p>
          <a:r>
            <a:rPr lang="en-GB" dirty="0"/>
            <a:t>Training </a:t>
          </a:r>
        </a:p>
      </dgm:t>
    </dgm:pt>
    <dgm:pt modelId="{DE449936-F435-4390-B679-474DF1F5D798}" type="parTrans" cxnId="{61E859DC-F810-4507-8DD5-D92F3DB74448}">
      <dgm:prSet/>
      <dgm:spPr/>
      <dgm:t>
        <a:bodyPr/>
        <a:lstStyle/>
        <a:p>
          <a:endParaRPr lang="en-GB"/>
        </a:p>
      </dgm:t>
    </dgm:pt>
    <dgm:pt modelId="{242935ED-1772-4F04-89F4-41F9EC30CD0A}" type="sibTrans" cxnId="{61E859DC-F810-4507-8DD5-D92F3DB74448}">
      <dgm:prSet/>
      <dgm:spPr/>
      <dgm:t>
        <a:bodyPr/>
        <a:lstStyle/>
        <a:p>
          <a:endParaRPr lang="en-GB"/>
        </a:p>
      </dgm:t>
    </dgm:pt>
    <dgm:pt modelId="{CCA2C83D-A0BE-49F5-AE39-A22A3BF2A752}">
      <dgm:prSet phldrT="[Text]"/>
      <dgm:spPr/>
      <dgm:t>
        <a:bodyPr/>
        <a:lstStyle/>
        <a:p>
          <a:r>
            <a:rPr lang="en-GB" dirty="0"/>
            <a:t>PSP</a:t>
          </a:r>
        </a:p>
      </dgm:t>
    </dgm:pt>
    <dgm:pt modelId="{FFD4A7F7-A410-463D-AB28-FECD4A8ADD81}" type="parTrans" cxnId="{CEA4DCB9-BC61-4F1F-B825-26E0415380DC}">
      <dgm:prSet/>
      <dgm:spPr/>
      <dgm:t>
        <a:bodyPr/>
        <a:lstStyle/>
        <a:p>
          <a:endParaRPr lang="en-GB"/>
        </a:p>
      </dgm:t>
    </dgm:pt>
    <dgm:pt modelId="{2FF5AAC4-058B-4236-AFDD-74E656D41719}" type="sibTrans" cxnId="{CEA4DCB9-BC61-4F1F-B825-26E0415380DC}">
      <dgm:prSet/>
      <dgm:spPr/>
      <dgm:t>
        <a:bodyPr/>
        <a:lstStyle/>
        <a:p>
          <a:endParaRPr lang="en-GB"/>
        </a:p>
      </dgm:t>
    </dgm:pt>
    <dgm:pt modelId="{E3CB8E64-9B11-48DC-85CF-C201199B3142}">
      <dgm:prSet phldrT="[Text]"/>
      <dgm:spPr/>
      <dgm:t>
        <a:bodyPr/>
        <a:lstStyle/>
        <a:p>
          <a:r>
            <a:rPr lang="en-GB" dirty="0"/>
            <a:t>Intensive Support </a:t>
          </a:r>
        </a:p>
      </dgm:t>
    </dgm:pt>
    <dgm:pt modelId="{231EF42A-818F-487D-95CE-4232A520D441}" type="sibTrans" cxnId="{6A11F5F6-9D26-4859-BB76-72C6A22AB34B}">
      <dgm:prSet/>
      <dgm:spPr/>
      <dgm:t>
        <a:bodyPr/>
        <a:lstStyle/>
        <a:p>
          <a:endParaRPr lang="en-GB"/>
        </a:p>
      </dgm:t>
    </dgm:pt>
    <dgm:pt modelId="{3C8C0F18-818E-4330-B2AA-06494D2AE3D2}" type="parTrans" cxnId="{6A11F5F6-9D26-4859-BB76-72C6A22AB34B}">
      <dgm:prSet/>
      <dgm:spPr/>
      <dgm:t>
        <a:bodyPr/>
        <a:lstStyle/>
        <a:p>
          <a:endParaRPr lang="en-GB"/>
        </a:p>
      </dgm:t>
    </dgm:pt>
    <dgm:pt modelId="{331053CD-5C22-4E86-82F5-706B14A43111}" type="pres">
      <dgm:prSet presAssocID="{216CCFD0-3DF8-4488-AA47-51770CC5F6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56FD2A-5093-4790-8914-C2DC80BDFC93}" type="pres">
      <dgm:prSet presAssocID="{A9A9731B-ECB6-4079-9C23-2F2D30F46727}" presName="hierRoot1" presStyleCnt="0">
        <dgm:presLayoutVars>
          <dgm:hierBranch val="init"/>
        </dgm:presLayoutVars>
      </dgm:prSet>
      <dgm:spPr/>
    </dgm:pt>
    <dgm:pt modelId="{5019CBF8-5D6C-4D86-AAF6-DBC3114F1334}" type="pres">
      <dgm:prSet presAssocID="{A9A9731B-ECB6-4079-9C23-2F2D30F46727}" presName="rootComposite1" presStyleCnt="0"/>
      <dgm:spPr/>
    </dgm:pt>
    <dgm:pt modelId="{94D00D63-EDD0-4CD2-A25B-E3FEDD229933}" type="pres">
      <dgm:prSet presAssocID="{A9A9731B-ECB6-4079-9C23-2F2D30F46727}" presName="rootText1" presStyleLbl="node0" presStyleIdx="0" presStyleCnt="2">
        <dgm:presLayoutVars>
          <dgm:chPref val="3"/>
        </dgm:presLayoutVars>
      </dgm:prSet>
      <dgm:spPr/>
    </dgm:pt>
    <dgm:pt modelId="{DE9DD08A-8BF8-4447-9999-76208230621F}" type="pres">
      <dgm:prSet presAssocID="{A9A9731B-ECB6-4079-9C23-2F2D30F46727}" presName="rootConnector1" presStyleLbl="node1" presStyleIdx="0" presStyleCnt="0"/>
      <dgm:spPr/>
    </dgm:pt>
    <dgm:pt modelId="{A515EFAC-63E1-4EBD-8069-D1526C1686EC}" type="pres">
      <dgm:prSet presAssocID="{A9A9731B-ECB6-4079-9C23-2F2D30F46727}" presName="hierChild2" presStyleCnt="0"/>
      <dgm:spPr/>
    </dgm:pt>
    <dgm:pt modelId="{A96A1EE0-D566-41E7-8EB8-98D9AFD41AE2}" type="pres">
      <dgm:prSet presAssocID="{821A2A3C-4B8B-4CAA-84C4-E6DA82F90155}" presName="Name37" presStyleLbl="parChTrans1D2" presStyleIdx="0" presStyleCnt="3"/>
      <dgm:spPr/>
    </dgm:pt>
    <dgm:pt modelId="{A6E41C44-5A04-43ED-A5D7-F664655BEE25}" type="pres">
      <dgm:prSet presAssocID="{3AD7EA6B-53A9-4BDB-96B6-3CCF3136CC5A}" presName="hierRoot2" presStyleCnt="0">
        <dgm:presLayoutVars>
          <dgm:hierBranch val="init"/>
        </dgm:presLayoutVars>
      </dgm:prSet>
      <dgm:spPr/>
    </dgm:pt>
    <dgm:pt modelId="{90874780-45A5-4FCF-89BD-775F3933AEA6}" type="pres">
      <dgm:prSet presAssocID="{3AD7EA6B-53A9-4BDB-96B6-3CCF3136CC5A}" presName="rootComposite" presStyleCnt="0"/>
      <dgm:spPr/>
    </dgm:pt>
    <dgm:pt modelId="{4F20BA34-E493-4F0E-8878-61669EE2085D}" type="pres">
      <dgm:prSet presAssocID="{3AD7EA6B-53A9-4BDB-96B6-3CCF3136CC5A}" presName="rootText" presStyleLbl="node2" presStyleIdx="0" presStyleCnt="3">
        <dgm:presLayoutVars>
          <dgm:chPref val="3"/>
        </dgm:presLayoutVars>
      </dgm:prSet>
      <dgm:spPr/>
    </dgm:pt>
    <dgm:pt modelId="{AAE9312A-99F1-413A-9BB2-09B153D39EE1}" type="pres">
      <dgm:prSet presAssocID="{3AD7EA6B-53A9-4BDB-96B6-3CCF3136CC5A}" presName="rootConnector" presStyleLbl="node2" presStyleIdx="0" presStyleCnt="3"/>
      <dgm:spPr/>
    </dgm:pt>
    <dgm:pt modelId="{5547A77B-0627-42FD-AC15-B84CC4804B2C}" type="pres">
      <dgm:prSet presAssocID="{3AD7EA6B-53A9-4BDB-96B6-3CCF3136CC5A}" presName="hierChild4" presStyleCnt="0"/>
      <dgm:spPr/>
    </dgm:pt>
    <dgm:pt modelId="{6D3AEDAF-05B1-468B-9532-CAF405BDD959}" type="pres">
      <dgm:prSet presAssocID="{3AD7EA6B-53A9-4BDB-96B6-3CCF3136CC5A}" presName="hierChild5" presStyleCnt="0"/>
      <dgm:spPr/>
    </dgm:pt>
    <dgm:pt modelId="{91EB62CA-BCDB-4B35-9895-05E773B1708E}" type="pres">
      <dgm:prSet presAssocID="{DE449936-F435-4390-B679-474DF1F5D798}" presName="Name37" presStyleLbl="parChTrans1D2" presStyleIdx="1" presStyleCnt="3"/>
      <dgm:spPr/>
    </dgm:pt>
    <dgm:pt modelId="{75ED1697-A0BA-40D1-B293-F022C6EB6574}" type="pres">
      <dgm:prSet presAssocID="{BB4416EF-3DF7-4FCD-8F6E-48902353363C}" presName="hierRoot2" presStyleCnt="0">
        <dgm:presLayoutVars>
          <dgm:hierBranch val="init"/>
        </dgm:presLayoutVars>
      </dgm:prSet>
      <dgm:spPr/>
    </dgm:pt>
    <dgm:pt modelId="{8FB26731-2326-4146-AF5C-602F4448B546}" type="pres">
      <dgm:prSet presAssocID="{BB4416EF-3DF7-4FCD-8F6E-48902353363C}" presName="rootComposite" presStyleCnt="0"/>
      <dgm:spPr/>
    </dgm:pt>
    <dgm:pt modelId="{37DFFE60-2345-4CDB-87DE-021765AAB1C7}" type="pres">
      <dgm:prSet presAssocID="{BB4416EF-3DF7-4FCD-8F6E-48902353363C}" presName="rootText" presStyleLbl="node2" presStyleIdx="1" presStyleCnt="3" custLinFactNeighborX="0" custLinFactNeighborY="-2306">
        <dgm:presLayoutVars>
          <dgm:chPref val="3"/>
        </dgm:presLayoutVars>
      </dgm:prSet>
      <dgm:spPr/>
    </dgm:pt>
    <dgm:pt modelId="{E5850B25-1504-4CC4-A7DF-B55960BB9EDE}" type="pres">
      <dgm:prSet presAssocID="{BB4416EF-3DF7-4FCD-8F6E-48902353363C}" presName="rootConnector" presStyleLbl="node2" presStyleIdx="1" presStyleCnt="3"/>
      <dgm:spPr/>
    </dgm:pt>
    <dgm:pt modelId="{2507C2CF-8187-4E73-94B7-4906CB18F85D}" type="pres">
      <dgm:prSet presAssocID="{BB4416EF-3DF7-4FCD-8F6E-48902353363C}" presName="hierChild4" presStyleCnt="0"/>
      <dgm:spPr/>
    </dgm:pt>
    <dgm:pt modelId="{27332B17-701B-40F4-87FF-B1A1D600DD79}" type="pres">
      <dgm:prSet presAssocID="{BB4416EF-3DF7-4FCD-8F6E-48902353363C}" presName="hierChild5" presStyleCnt="0"/>
      <dgm:spPr/>
    </dgm:pt>
    <dgm:pt modelId="{8F7C1E6D-63DE-4305-A466-0F3F9460B2E1}" type="pres">
      <dgm:prSet presAssocID="{3C8C0F18-818E-4330-B2AA-06494D2AE3D2}" presName="Name37" presStyleLbl="parChTrans1D2" presStyleIdx="2" presStyleCnt="3"/>
      <dgm:spPr/>
    </dgm:pt>
    <dgm:pt modelId="{06F51448-B43C-42C2-954F-758FBD18EF94}" type="pres">
      <dgm:prSet presAssocID="{E3CB8E64-9B11-48DC-85CF-C201199B3142}" presName="hierRoot2" presStyleCnt="0">
        <dgm:presLayoutVars>
          <dgm:hierBranch val="init"/>
        </dgm:presLayoutVars>
      </dgm:prSet>
      <dgm:spPr/>
    </dgm:pt>
    <dgm:pt modelId="{C859E4BD-8EC2-46D5-B31C-9E4F5DC055D9}" type="pres">
      <dgm:prSet presAssocID="{E3CB8E64-9B11-48DC-85CF-C201199B3142}" presName="rootComposite" presStyleCnt="0"/>
      <dgm:spPr/>
    </dgm:pt>
    <dgm:pt modelId="{D8B0E14B-4456-4BA2-97D8-917A1D3DEACC}" type="pres">
      <dgm:prSet presAssocID="{E3CB8E64-9B11-48DC-85CF-C201199B3142}" presName="rootText" presStyleLbl="node2" presStyleIdx="2" presStyleCnt="3" custLinFactNeighborX="576">
        <dgm:presLayoutVars>
          <dgm:chPref val="3"/>
        </dgm:presLayoutVars>
      </dgm:prSet>
      <dgm:spPr/>
    </dgm:pt>
    <dgm:pt modelId="{6DCF4B1C-40EC-4D9A-AA56-494121FC37D3}" type="pres">
      <dgm:prSet presAssocID="{E3CB8E64-9B11-48DC-85CF-C201199B3142}" presName="rootConnector" presStyleLbl="node2" presStyleIdx="2" presStyleCnt="3"/>
      <dgm:spPr/>
    </dgm:pt>
    <dgm:pt modelId="{C56D6012-24E1-446E-BE6C-246A6F5B251C}" type="pres">
      <dgm:prSet presAssocID="{E3CB8E64-9B11-48DC-85CF-C201199B3142}" presName="hierChild4" presStyleCnt="0"/>
      <dgm:spPr/>
    </dgm:pt>
    <dgm:pt modelId="{4470E004-4B66-4CCC-968F-C9B9A17134FC}" type="pres">
      <dgm:prSet presAssocID="{E3CB8E64-9B11-48DC-85CF-C201199B3142}" presName="hierChild5" presStyleCnt="0"/>
      <dgm:spPr/>
    </dgm:pt>
    <dgm:pt modelId="{A55955A1-4AEE-41EF-A8DB-FA35AC5BF2A4}" type="pres">
      <dgm:prSet presAssocID="{A9A9731B-ECB6-4079-9C23-2F2D30F46727}" presName="hierChild3" presStyleCnt="0"/>
      <dgm:spPr/>
    </dgm:pt>
    <dgm:pt modelId="{560C1398-95DB-4838-BA13-BFE0DF289FBA}" type="pres">
      <dgm:prSet presAssocID="{CCA2C83D-A0BE-49F5-AE39-A22A3BF2A752}" presName="hierRoot1" presStyleCnt="0">
        <dgm:presLayoutVars>
          <dgm:hierBranch val="init"/>
        </dgm:presLayoutVars>
      </dgm:prSet>
      <dgm:spPr/>
    </dgm:pt>
    <dgm:pt modelId="{6559E170-DC9B-41DB-AD8C-1DD4193E7F39}" type="pres">
      <dgm:prSet presAssocID="{CCA2C83D-A0BE-49F5-AE39-A22A3BF2A752}" presName="rootComposite1" presStyleCnt="0"/>
      <dgm:spPr/>
    </dgm:pt>
    <dgm:pt modelId="{F2A7F2CA-C208-471A-8ECE-C391DD8ADDCD}" type="pres">
      <dgm:prSet presAssocID="{CCA2C83D-A0BE-49F5-AE39-A22A3BF2A752}" presName="rootText1" presStyleLbl="node0" presStyleIdx="1" presStyleCnt="2" custScaleX="90703" custScaleY="90386" custLinFactX="-16351" custLinFactY="-27768" custLinFactNeighborX="-100000" custLinFactNeighborY="-100000">
        <dgm:presLayoutVars>
          <dgm:chPref val="3"/>
        </dgm:presLayoutVars>
      </dgm:prSet>
      <dgm:spPr/>
    </dgm:pt>
    <dgm:pt modelId="{8B38CE26-AED3-4F7E-A1FC-58AA5A4CD8CF}" type="pres">
      <dgm:prSet presAssocID="{CCA2C83D-A0BE-49F5-AE39-A22A3BF2A752}" presName="rootConnector1" presStyleLbl="node1" presStyleIdx="0" presStyleCnt="0"/>
      <dgm:spPr/>
    </dgm:pt>
    <dgm:pt modelId="{9F0CE1AF-B748-4AE7-BACB-989E869A16EB}" type="pres">
      <dgm:prSet presAssocID="{CCA2C83D-A0BE-49F5-AE39-A22A3BF2A752}" presName="hierChild2" presStyleCnt="0"/>
      <dgm:spPr/>
    </dgm:pt>
    <dgm:pt modelId="{C2F166AE-BF7B-40D0-9972-ABA6F8DA76D4}" type="pres">
      <dgm:prSet presAssocID="{CCA2C83D-A0BE-49F5-AE39-A22A3BF2A752}" presName="hierChild3" presStyleCnt="0"/>
      <dgm:spPr/>
    </dgm:pt>
  </dgm:ptLst>
  <dgm:cxnLst>
    <dgm:cxn modelId="{559CD21E-9B38-4945-9869-D4FB39856C16}" type="presOf" srcId="{A9A9731B-ECB6-4079-9C23-2F2D30F46727}" destId="{94D00D63-EDD0-4CD2-A25B-E3FEDD229933}" srcOrd="0" destOrd="0" presId="urn:microsoft.com/office/officeart/2005/8/layout/orgChart1"/>
    <dgm:cxn modelId="{AEBFE226-063F-433B-A87B-F0C983DD249A}" type="presOf" srcId="{3AD7EA6B-53A9-4BDB-96B6-3CCF3136CC5A}" destId="{AAE9312A-99F1-413A-9BB2-09B153D39EE1}" srcOrd="1" destOrd="0" presId="urn:microsoft.com/office/officeart/2005/8/layout/orgChart1"/>
    <dgm:cxn modelId="{5DFA0E40-5945-4DD8-AE16-FA3DABED718C}" type="presOf" srcId="{A9A9731B-ECB6-4079-9C23-2F2D30F46727}" destId="{DE9DD08A-8BF8-4447-9999-76208230621F}" srcOrd="1" destOrd="0" presId="urn:microsoft.com/office/officeart/2005/8/layout/orgChart1"/>
    <dgm:cxn modelId="{603DA25E-3D20-4B76-9932-B0674C8A0DD7}" srcId="{216CCFD0-3DF8-4488-AA47-51770CC5F63F}" destId="{A9A9731B-ECB6-4079-9C23-2F2D30F46727}" srcOrd="0" destOrd="0" parTransId="{B7659159-6941-4853-BDEC-8EE1F38309D9}" sibTransId="{532128EF-BF82-4E1D-8217-814C5E7ECFD0}"/>
    <dgm:cxn modelId="{1C2BCC46-685C-45E7-A3A1-021A3A21CF8B}" srcId="{A9A9731B-ECB6-4079-9C23-2F2D30F46727}" destId="{3AD7EA6B-53A9-4BDB-96B6-3CCF3136CC5A}" srcOrd="0" destOrd="0" parTransId="{821A2A3C-4B8B-4CAA-84C4-E6DA82F90155}" sibTransId="{E08D1113-F020-44D4-BC31-039348EB1464}"/>
    <dgm:cxn modelId="{137E4851-6602-44C7-AE3B-EA3025855D1E}" type="presOf" srcId="{BB4416EF-3DF7-4FCD-8F6E-48902353363C}" destId="{37DFFE60-2345-4CDB-87DE-021765AAB1C7}" srcOrd="0" destOrd="0" presId="urn:microsoft.com/office/officeart/2005/8/layout/orgChart1"/>
    <dgm:cxn modelId="{D9808474-BFF5-43A2-9D70-B40C8ADCDDCE}" type="presOf" srcId="{E3CB8E64-9B11-48DC-85CF-C201199B3142}" destId="{6DCF4B1C-40EC-4D9A-AA56-494121FC37D3}" srcOrd="1" destOrd="0" presId="urn:microsoft.com/office/officeart/2005/8/layout/orgChart1"/>
    <dgm:cxn modelId="{4AE435A4-5FC7-43F1-8A40-06946F301A61}" type="presOf" srcId="{DE449936-F435-4390-B679-474DF1F5D798}" destId="{91EB62CA-BCDB-4B35-9895-05E773B1708E}" srcOrd="0" destOrd="0" presId="urn:microsoft.com/office/officeart/2005/8/layout/orgChart1"/>
    <dgm:cxn modelId="{72FD16A5-8CAD-4155-8B41-F6C411AD2042}" type="presOf" srcId="{CCA2C83D-A0BE-49F5-AE39-A22A3BF2A752}" destId="{F2A7F2CA-C208-471A-8ECE-C391DD8ADDCD}" srcOrd="0" destOrd="0" presId="urn:microsoft.com/office/officeart/2005/8/layout/orgChart1"/>
    <dgm:cxn modelId="{D0669DA9-6BAD-4D8E-86F2-AF23AD1C8BE6}" type="presOf" srcId="{3C8C0F18-818E-4330-B2AA-06494D2AE3D2}" destId="{8F7C1E6D-63DE-4305-A466-0F3F9460B2E1}" srcOrd="0" destOrd="0" presId="urn:microsoft.com/office/officeart/2005/8/layout/orgChart1"/>
    <dgm:cxn modelId="{8137A0B0-FA6C-49BC-8904-5CE0384D6416}" type="presOf" srcId="{3AD7EA6B-53A9-4BDB-96B6-3CCF3136CC5A}" destId="{4F20BA34-E493-4F0E-8878-61669EE2085D}" srcOrd="0" destOrd="0" presId="urn:microsoft.com/office/officeart/2005/8/layout/orgChart1"/>
    <dgm:cxn modelId="{CEA4DCB9-BC61-4F1F-B825-26E0415380DC}" srcId="{216CCFD0-3DF8-4488-AA47-51770CC5F63F}" destId="{CCA2C83D-A0BE-49F5-AE39-A22A3BF2A752}" srcOrd="1" destOrd="0" parTransId="{FFD4A7F7-A410-463D-AB28-FECD4A8ADD81}" sibTransId="{2FF5AAC4-058B-4236-AFDD-74E656D41719}"/>
    <dgm:cxn modelId="{C9B7A2BD-41F7-463B-805C-DD0F03A69DAD}" type="presOf" srcId="{BB4416EF-3DF7-4FCD-8F6E-48902353363C}" destId="{E5850B25-1504-4CC4-A7DF-B55960BB9EDE}" srcOrd="1" destOrd="0" presId="urn:microsoft.com/office/officeart/2005/8/layout/orgChart1"/>
    <dgm:cxn modelId="{13C7E6C6-8348-450F-B5F3-87490F6AEAC3}" type="presOf" srcId="{216CCFD0-3DF8-4488-AA47-51770CC5F63F}" destId="{331053CD-5C22-4E86-82F5-706B14A43111}" srcOrd="0" destOrd="0" presId="urn:microsoft.com/office/officeart/2005/8/layout/orgChart1"/>
    <dgm:cxn modelId="{D73913D8-2B55-451A-88DA-AC9C1F3D7670}" type="presOf" srcId="{821A2A3C-4B8B-4CAA-84C4-E6DA82F90155}" destId="{A96A1EE0-D566-41E7-8EB8-98D9AFD41AE2}" srcOrd="0" destOrd="0" presId="urn:microsoft.com/office/officeart/2005/8/layout/orgChart1"/>
    <dgm:cxn modelId="{61E859DC-F810-4507-8DD5-D92F3DB74448}" srcId="{A9A9731B-ECB6-4079-9C23-2F2D30F46727}" destId="{BB4416EF-3DF7-4FCD-8F6E-48902353363C}" srcOrd="1" destOrd="0" parTransId="{DE449936-F435-4390-B679-474DF1F5D798}" sibTransId="{242935ED-1772-4F04-89F4-41F9EC30CD0A}"/>
    <dgm:cxn modelId="{A177E5F3-4D50-4AFE-84A5-3AB7F9318B5B}" type="presOf" srcId="{E3CB8E64-9B11-48DC-85CF-C201199B3142}" destId="{D8B0E14B-4456-4BA2-97D8-917A1D3DEACC}" srcOrd="0" destOrd="0" presId="urn:microsoft.com/office/officeart/2005/8/layout/orgChart1"/>
    <dgm:cxn modelId="{6A11F5F6-9D26-4859-BB76-72C6A22AB34B}" srcId="{A9A9731B-ECB6-4079-9C23-2F2D30F46727}" destId="{E3CB8E64-9B11-48DC-85CF-C201199B3142}" srcOrd="2" destOrd="0" parTransId="{3C8C0F18-818E-4330-B2AA-06494D2AE3D2}" sibTransId="{231EF42A-818F-487D-95CE-4232A520D441}"/>
    <dgm:cxn modelId="{5ECA31FD-943D-435F-9707-BE8FC684EC37}" type="presOf" srcId="{CCA2C83D-A0BE-49F5-AE39-A22A3BF2A752}" destId="{8B38CE26-AED3-4F7E-A1FC-58AA5A4CD8CF}" srcOrd="1" destOrd="0" presId="urn:microsoft.com/office/officeart/2005/8/layout/orgChart1"/>
    <dgm:cxn modelId="{48E6D463-D205-47D4-8836-FFEBD71F471D}" type="presParOf" srcId="{331053CD-5C22-4E86-82F5-706B14A43111}" destId="{AA56FD2A-5093-4790-8914-C2DC80BDFC93}" srcOrd="0" destOrd="0" presId="urn:microsoft.com/office/officeart/2005/8/layout/orgChart1"/>
    <dgm:cxn modelId="{702FB643-790D-4431-8ABC-13A5FBA25522}" type="presParOf" srcId="{AA56FD2A-5093-4790-8914-C2DC80BDFC93}" destId="{5019CBF8-5D6C-4D86-AAF6-DBC3114F1334}" srcOrd="0" destOrd="0" presId="urn:microsoft.com/office/officeart/2005/8/layout/orgChart1"/>
    <dgm:cxn modelId="{78F6E40E-C712-46B0-928C-E2382DDBA9BB}" type="presParOf" srcId="{5019CBF8-5D6C-4D86-AAF6-DBC3114F1334}" destId="{94D00D63-EDD0-4CD2-A25B-E3FEDD229933}" srcOrd="0" destOrd="0" presId="urn:microsoft.com/office/officeart/2005/8/layout/orgChart1"/>
    <dgm:cxn modelId="{9696AB5B-1385-40BF-8B34-A9570D6DD7EC}" type="presParOf" srcId="{5019CBF8-5D6C-4D86-AAF6-DBC3114F1334}" destId="{DE9DD08A-8BF8-4447-9999-76208230621F}" srcOrd="1" destOrd="0" presId="urn:microsoft.com/office/officeart/2005/8/layout/orgChart1"/>
    <dgm:cxn modelId="{E759214B-7E69-48A0-8ADF-3413E7AA08CE}" type="presParOf" srcId="{AA56FD2A-5093-4790-8914-C2DC80BDFC93}" destId="{A515EFAC-63E1-4EBD-8069-D1526C1686EC}" srcOrd="1" destOrd="0" presId="urn:microsoft.com/office/officeart/2005/8/layout/orgChart1"/>
    <dgm:cxn modelId="{D5EF1103-E542-42FE-8069-EAEAFB27F747}" type="presParOf" srcId="{A515EFAC-63E1-4EBD-8069-D1526C1686EC}" destId="{A96A1EE0-D566-41E7-8EB8-98D9AFD41AE2}" srcOrd="0" destOrd="0" presId="urn:microsoft.com/office/officeart/2005/8/layout/orgChart1"/>
    <dgm:cxn modelId="{BFC45A65-298C-4A53-BA03-59772919B391}" type="presParOf" srcId="{A515EFAC-63E1-4EBD-8069-D1526C1686EC}" destId="{A6E41C44-5A04-43ED-A5D7-F664655BEE25}" srcOrd="1" destOrd="0" presId="urn:microsoft.com/office/officeart/2005/8/layout/orgChart1"/>
    <dgm:cxn modelId="{8022AAD1-B356-4AA2-8A41-C902C95B7C4B}" type="presParOf" srcId="{A6E41C44-5A04-43ED-A5D7-F664655BEE25}" destId="{90874780-45A5-4FCF-89BD-775F3933AEA6}" srcOrd="0" destOrd="0" presId="urn:microsoft.com/office/officeart/2005/8/layout/orgChart1"/>
    <dgm:cxn modelId="{6F09175A-59CE-4D49-8277-876F2280706B}" type="presParOf" srcId="{90874780-45A5-4FCF-89BD-775F3933AEA6}" destId="{4F20BA34-E493-4F0E-8878-61669EE2085D}" srcOrd="0" destOrd="0" presId="urn:microsoft.com/office/officeart/2005/8/layout/orgChart1"/>
    <dgm:cxn modelId="{D54AB23A-E2B6-4076-BBCB-7BC3C5E37FF8}" type="presParOf" srcId="{90874780-45A5-4FCF-89BD-775F3933AEA6}" destId="{AAE9312A-99F1-413A-9BB2-09B153D39EE1}" srcOrd="1" destOrd="0" presId="urn:microsoft.com/office/officeart/2005/8/layout/orgChart1"/>
    <dgm:cxn modelId="{5F27F007-06FA-4045-97CD-C4A5CA834A6C}" type="presParOf" srcId="{A6E41C44-5A04-43ED-A5D7-F664655BEE25}" destId="{5547A77B-0627-42FD-AC15-B84CC4804B2C}" srcOrd="1" destOrd="0" presId="urn:microsoft.com/office/officeart/2005/8/layout/orgChart1"/>
    <dgm:cxn modelId="{1BFD242D-D5F0-421C-8586-8CD58A2A89CC}" type="presParOf" srcId="{A6E41C44-5A04-43ED-A5D7-F664655BEE25}" destId="{6D3AEDAF-05B1-468B-9532-CAF405BDD959}" srcOrd="2" destOrd="0" presId="urn:microsoft.com/office/officeart/2005/8/layout/orgChart1"/>
    <dgm:cxn modelId="{5C35908F-0586-4225-B93E-3B2CCFB3E317}" type="presParOf" srcId="{A515EFAC-63E1-4EBD-8069-D1526C1686EC}" destId="{91EB62CA-BCDB-4B35-9895-05E773B1708E}" srcOrd="2" destOrd="0" presId="urn:microsoft.com/office/officeart/2005/8/layout/orgChart1"/>
    <dgm:cxn modelId="{663C9B6F-8F18-4877-A0DA-FFA4E5BF63D1}" type="presParOf" srcId="{A515EFAC-63E1-4EBD-8069-D1526C1686EC}" destId="{75ED1697-A0BA-40D1-B293-F022C6EB6574}" srcOrd="3" destOrd="0" presId="urn:microsoft.com/office/officeart/2005/8/layout/orgChart1"/>
    <dgm:cxn modelId="{35A103DE-BCA9-469F-BBC5-16EE8742B9CC}" type="presParOf" srcId="{75ED1697-A0BA-40D1-B293-F022C6EB6574}" destId="{8FB26731-2326-4146-AF5C-602F4448B546}" srcOrd="0" destOrd="0" presId="urn:microsoft.com/office/officeart/2005/8/layout/orgChart1"/>
    <dgm:cxn modelId="{C8D9C9A5-5C0C-4811-A923-4F704632A43C}" type="presParOf" srcId="{8FB26731-2326-4146-AF5C-602F4448B546}" destId="{37DFFE60-2345-4CDB-87DE-021765AAB1C7}" srcOrd="0" destOrd="0" presId="urn:microsoft.com/office/officeart/2005/8/layout/orgChart1"/>
    <dgm:cxn modelId="{2B3FBAD2-9354-40AF-8CC5-B00CE06C9A3C}" type="presParOf" srcId="{8FB26731-2326-4146-AF5C-602F4448B546}" destId="{E5850B25-1504-4CC4-A7DF-B55960BB9EDE}" srcOrd="1" destOrd="0" presId="urn:microsoft.com/office/officeart/2005/8/layout/orgChart1"/>
    <dgm:cxn modelId="{F6A3A1DE-D85F-4A76-932B-67909D0B99D7}" type="presParOf" srcId="{75ED1697-A0BA-40D1-B293-F022C6EB6574}" destId="{2507C2CF-8187-4E73-94B7-4906CB18F85D}" srcOrd="1" destOrd="0" presId="urn:microsoft.com/office/officeart/2005/8/layout/orgChart1"/>
    <dgm:cxn modelId="{E3487053-7A90-4951-A2D8-CB2F2720D384}" type="presParOf" srcId="{75ED1697-A0BA-40D1-B293-F022C6EB6574}" destId="{27332B17-701B-40F4-87FF-B1A1D600DD79}" srcOrd="2" destOrd="0" presId="urn:microsoft.com/office/officeart/2005/8/layout/orgChart1"/>
    <dgm:cxn modelId="{D95F851D-EE98-4834-9FEC-75A3AADF66F4}" type="presParOf" srcId="{A515EFAC-63E1-4EBD-8069-D1526C1686EC}" destId="{8F7C1E6D-63DE-4305-A466-0F3F9460B2E1}" srcOrd="4" destOrd="0" presId="urn:microsoft.com/office/officeart/2005/8/layout/orgChart1"/>
    <dgm:cxn modelId="{121898A2-1E04-484C-8D56-BD729C8F3F13}" type="presParOf" srcId="{A515EFAC-63E1-4EBD-8069-D1526C1686EC}" destId="{06F51448-B43C-42C2-954F-758FBD18EF94}" srcOrd="5" destOrd="0" presId="urn:microsoft.com/office/officeart/2005/8/layout/orgChart1"/>
    <dgm:cxn modelId="{B6D395C1-A832-46A2-B966-C5980EA9CC02}" type="presParOf" srcId="{06F51448-B43C-42C2-954F-758FBD18EF94}" destId="{C859E4BD-8EC2-46D5-B31C-9E4F5DC055D9}" srcOrd="0" destOrd="0" presId="urn:microsoft.com/office/officeart/2005/8/layout/orgChart1"/>
    <dgm:cxn modelId="{8E683377-EDB0-4EEA-BFCA-7C997E348720}" type="presParOf" srcId="{C859E4BD-8EC2-46D5-B31C-9E4F5DC055D9}" destId="{D8B0E14B-4456-4BA2-97D8-917A1D3DEACC}" srcOrd="0" destOrd="0" presId="urn:microsoft.com/office/officeart/2005/8/layout/orgChart1"/>
    <dgm:cxn modelId="{0358CCE7-B8C3-48D7-8DCE-ACA024CC40FC}" type="presParOf" srcId="{C859E4BD-8EC2-46D5-B31C-9E4F5DC055D9}" destId="{6DCF4B1C-40EC-4D9A-AA56-494121FC37D3}" srcOrd="1" destOrd="0" presId="urn:microsoft.com/office/officeart/2005/8/layout/orgChart1"/>
    <dgm:cxn modelId="{B67D8E33-5BA5-40F0-B829-7D6EA1EED11C}" type="presParOf" srcId="{06F51448-B43C-42C2-954F-758FBD18EF94}" destId="{C56D6012-24E1-446E-BE6C-246A6F5B251C}" srcOrd="1" destOrd="0" presId="urn:microsoft.com/office/officeart/2005/8/layout/orgChart1"/>
    <dgm:cxn modelId="{2BE83353-F480-4A3C-9297-5FDBC7B0E78A}" type="presParOf" srcId="{06F51448-B43C-42C2-954F-758FBD18EF94}" destId="{4470E004-4B66-4CCC-968F-C9B9A17134FC}" srcOrd="2" destOrd="0" presId="urn:microsoft.com/office/officeart/2005/8/layout/orgChart1"/>
    <dgm:cxn modelId="{94CAF6C8-E019-4ABC-BF61-737C05096DF5}" type="presParOf" srcId="{AA56FD2A-5093-4790-8914-C2DC80BDFC93}" destId="{A55955A1-4AEE-41EF-A8DB-FA35AC5BF2A4}" srcOrd="2" destOrd="0" presId="urn:microsoft.com/office/officeart/2005/8/layout/orgChart1"/>
    <dgm:cxn modelId="{63DF3B8C-63E6-4C5F-90F1-CF6606DCDE44}" type="presParOf" srcId="{331053CD-5C22-4E86-82F5-706B14A43111}" destId="{560C1398-95DB-4838-BA13-BFE0DF289FBA}" srcOrd="1" destOrd="0" presId="urn:microsoft.com/office/officeart/2005/8/layout/orgChart1"/>
    <dgm:cxn modelId="{9A70CEFC-AD0B-4E46-A5F4-D9B9B9C59038}" type="presParOf" srcId="{560C1398-95DB-4838-BA13-BFE0DF289FBA}" destId="{6559E170-DC9B-41DB-AD8C-1DD4193E7F39}" srcOrd="0" destOrd="0" presId="urn:microsoft.com/office/officeart/2005/8/layout/orgChart1"/>
    <dgm:cxn modelId="{8CDDC532-29FE-411C-A6C4-CD9A82954FCF}" type="presParOf" srcId="{6559E170-DC9B-41DB-AD8C-1DD4193E7F39}" destId="{F2A7F2CA-C208-471A-8ECE-C391DD8ADDCD}" srcOrd="0" destOrd="0" presId="urn:microsoft.com/office/officeart/2005/8/layout/orgChart1"/>
    <dgm:cxn modelId="{2CF842CA-9671-44D6-8D03-F0D14CBDC15A}" type="presParOf" srcId="{6559E170-DC9B-41DB-AD8C-1DD4193E7F39}" destId="{8B38CE26-AED3-4F7E-A1FC-58AA5A4CD8CF}" srcOrd="1" destOrd="0" presId="urn:microsoft.com/office/officeart/2005/8/layout/orgChart1"/>
    <dgm:cxn modelId="{FCCC0156-A4A0-4F0B-9650-3E28F8A6DA5B}" type="presParOf" srcId="{560C1398-95DB-4838-BA13-BFE0DF289FBA}" destId="{9F0CE1AF-B748-4AE7-BACB-989E869A16EB}" srcOrd="1" destOrd="0" presId="urn:microsoft.com/office/officeart/2005/8/layout/orgChart1"/>
    <dgm:cxn modelId="{1646406A-078C-452B-A457-BDE48EC63157}" type="presParOf" srcId="{560C1398-95DB-4838-BA13-BFE0DF289FBA}" destId="{C2F166AE-BF7B-40D0-9972-ABA6F8DA76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C1E6D-63DE-4305-A466-0F3F9460B2E1}">
      <dsp:nvSpPr>
        <dsp:cNvPr id="0" name=""/>
        <dsp:cNvSpPr/>
      </dsp:nvSpPr>
      <dsp:spPr>
        <a:xfrm>
          <a:off x="3048000" y="2122126"/>
          <a:ext cx="2156891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891" y="187132"/>
              </a:lnTo>
              <a:lnTo>
                <a:pt x="2156891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B62CA-BCDB-4B35-9895-05E773B1708E}">
      <dsp:nvSpPr>
        <dsp:cNvPr id="0" name=""/>
        <dsp:cNvSpPr/>
      </dsp:nvSpPr>
      <dsp:spPr>
        <a:xfrm>
          <a:off x="3002280" y="2122126"/>
          <a:ext cx="91440" cy="3537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7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A1EE0-D566-41E7-8EB8-98D9AFD41AE2}">
      <dsp:nvSpPr>
        <dsp:cNvPr id="0" name=""/>
        <dsp:cNvSpPr/>
      </dsp:nvSpPr>
      <dsp:spPr>
        <a:xfrm>
          <a:off x="891517" y="2122126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00D63-EDD0-4CD2-A25B-E3FEDD229933}">
      <dsp:nvSpPr>
        <dsp:cNvPr id="0" name=""/>
        <dsp:cNvSpPr/>
      </dsp:nvSpPr>
      <dsp:spPr>
        <a:xfrm>
          <a:off x="2156891" y="1231018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BOSS</a:t>
          </a:r>
        </a:p>
      </dsp:txBody>
      <dsp:txXfrm>
        <a:off x="2156891" y="1231018"/>
        <a:ext cx="1782216" cy="891108"/>
      </dsp:txXfrm>
    </dsp:sp>
    <dsp:sp modelId="{4F20BA34-E493-4F0E-8878-61669EE2085D}">
      <dsp:nvSpPr>
        <dsp:cNvPr id="0" name=""/>
        <dsp:cNvSpPr/>
      </dsp:nvSpPr>
      <dsp:spPr>
        <a:xfrm>
          <a:off x="409" y="249639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Targeted support </a:t>
          </a:r>
        </a:p>
      </dsp:txBody>
      <dsp:txXfrm>
        <a:off x="409" y="2496392"/>
        <a:ext cx="1782216" cy="891108"/>
      </dsp:txXfrm>
    </dsp:sp>
    <dsp:sp modelId="{37DFFE60-2345-4CDB-87DE-021765AAB1C7}">
      <dsp:nvSpPr>
        <dsp:cNvPr id="0" name=""/>
        <dsp:cNvSpPr/>
      </dsp:nvSpPr>
      <dsp:spPr>
        <a:xfrm>
          <a:off x="2156891" y="2475843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Training </a:t>
          </a:r>
        </a:p>
      </dsp:txBody>
      <dsp:txXfrm>
        <a:off x="2156891" y="2475843"/>
        <a:ext cx="1782216" cy="891108"/>
      </dsp:txXfrm>
    </dsp:sp>
    <dsp:sp modelId="{D8B0E14B-4456-4BA2-97D8-917A1D3DEACC}">
      <dsp:nvSpPr>
        <dsp:cNvPr id="0" name=""/>
        <dsp:cNvSpPr/>
      </dsp:nvSpPr>
      <dsp:spPr>
        <a:xfrm>
          <a:off x="4313783" y="249639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Intensive Support </a:t>
          </a:r>
        </a:p>
      </dsp:txBody>
      <dsp:txXfrm>
        <a:off x="4313783" y="2496392"/>
        <a:ext cx="1782216" cy="891108"/>
      </dsp:txXfrm>
    </dsp:sp>
    <dsp:sp modelId="{F2A7F2CA-C208-471A-8ECE-C391DD8ADDCD}">
      <dsp:nvSpPr>
        <dsp:cNvPr id="0" name=""/>
        <dsp:cNvSpPr/>
      </dsp:nvSpPr>
      <dsp:spPr>
        <a:xfrm>
          <a:off x="2239746" y="92466"/>
          <a:ext cx="1616524" cy="805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PSP</a:t>
          </a:r>
        </a:p>
      </dsp:txBody>
      <dsp:txXfrm>
        <a:off x="2239746" y="92466"/>
        <a:ext cx="1616524" cy="805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27D7B-E713-2748-8A4E-2CFE805B4913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8CB4C-07D1-594A-9E64-FB7D6B7A3D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82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2CE19-3228-4440-85B1-7B7B6BF6BAD9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ED686-B6E5-8B4C-B471-CE3215582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44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62200"/>
            <a:ext cx="77724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i="0">
                <a:solidFill>
                  <a:srgbClr val="89B749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Headline title style</a:t>
            </a:r>
            <a:br>
              <a:rPr lang="en-GB"/>
            </a:br>
            <a:r>
              <a:rPr lang="en-GB"/>
              <a:t>Ariel bold 32pt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429000"/>
            <a:ext cx="3352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Date here 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62200"/>
            <a:ext cx="77724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i="0">
                <a:solidFill>
                  <a:srgbClr val="89B749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Divider title style</a:t>
            </a:r>
            <a:br>
              <a:rPr lang="en-GB"/>
            </a:br>
            <a:r>
              <a:rPr lang="en-GB"/>
              <a:t>Ariel bold 32pt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4638"/>
            <a:ext cx="7696200" cy="56356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solidFill>
                  <a:srgbClr val="26AB6B"/>
                </a:solidFill>
                <a:latin typeface="Arial Bold"/>
                <a:cs typeface="Arial Bold"/>
              </a:defRPr>
            </a:lvl1pPr>
          </a:lstStyle>
          <a:p>
            <a:r>
              <a:rPr lang="en-GB"/>
              <a:t>Stronger than ever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838200"/>
            <a:ext cx="76962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rgbClr val="BBC7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Ariel Bold 32pt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1676400"/>
            <a:ext cx="76962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• Copy here</a:t>
            </a:r>
          </a:p>
          <a:p>
            <a:pPr lvl="0"/>
            <a:br>
              <a:rPr lang="en-GB"/>
            </a:br>
            <a:r>
              <a:rPr lang="en-GB"/>
              <a:t>• Copy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an.Green@family-action.org.uk" TargetMode="External"/><Relationship Id="rId2" Type="http://schemas.openxmlformats.org/officeDocument/2006/relationships/hyperlink" Target="https://services.family-action.org.uk/s/BOSS-training-registration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Rachel.Whipps@family-action.org.uk" TargetMode="External"/><Relationship Id="rId4" Type="http://schemas.openxmlformats.org/officeDocument/2006/relationships/hyperlink" Target="mailto:Nicole.Gurton@family-action.org.u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6xsKlWySK5pkfytMdYNcYkHBsVjkQ9KA" TargetMode="External"/><Relationship Id="rId2" Type="http://schemas.openxmlformats.org/officeDocument/2006/relationships/hyperlink" Target="https://www.family-action.org.uk/what-we-do/children-families/lincs-boss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_msoanchor_1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pPr algn="ctr"/>
            <a:r>
              <a:rPr lang="en-US" dirty="0">
                <a:latin typeface="VAG Rounded Std" panose="020F0502020204020204" pitchFamily="34" charset="0"/>
              </a:rPr>
              <a:t>Behaviour Outreach Support Service</a:t>
            </a:r>
            <a:br>
              <a:rPr lang="en-US" dirty="0">
                <a:latin typeface="VAG Rounded Std" panose="020F0502020204020204" pitchFamily="34" charset="0"/>
              </a:rPr>
            </a:br>
            <a:r>
              <a:rPr lang="en-US" sz="4000" dirty="0">
                <a:latin typeface="VAG Rounded Std" panose="020F0502020204020204" pitchFamily="34" charset="0"/>
              </a:rPr>
              <a:t>BOSS</a:t>
            </a:r>
            <a:br>
              <a:rPr lang="en-US" dirty="0">
                <a:latin typeface="VAG Rounded Std" panose="020F0502020204020204" pitchFamily="34" charset="0"/>
              </a:rPr>
            </a:br>
            <a:r>
              <a:rPr lang="en-US" dirty="0"/>
              <a:t> </a:t>
            </a:r>
            <a:br>
              <a:rPr lang="en-US" dirty="0"/>
            </a:br>
            <a:r>
              <a:rPr lang="en-GB" sz="2000" dirty="0">
                <a:latin typeface="VAG Rounded Std" panose="020F0502020204020204" pitchFamily="34" charset="0"/>
              </a:rPr>
              <a:t>for pupils in Lincolnshire mainstream schools and academies</a:t>
            </a:r>
            <a:br>
              <a:rPr lang="en-GB" sz="2000" dirty="0">
                <a:latin typeface="VAG Rounded Std" panose="020F0502020204020204" pitchFamily="34" charset="0"/>
              </a:rPr>
            </a:br>
            <a:r>
              <a:rPr lang="en-GB" sz="2000" dirty="0">
                <a:latin typeface="VAG Rounded Std" panose="020F0502020204020204" pitchFamily="34" charset="0"/>
              </a:rPr>
              <a:t>displaying distressed behaviours that compromise their school</a:t>
            </a:r>
            <a:br>
              <a:rPr lang="en-GB" sz="2000" dirty="0">
                <a:latin typeface="VAG Rounded Std" panose="020F0502020204020204" pitchFamily="34" charset="0"/>
              </a:rPr>
            </a:br>
            <a:r>
              <a:rPr lang="en-GB" sz="2000" dirty="0">
                <a:latin typeface="VAG Rounded Std" panose="020F0502020204020204" pitchFamily="34" charset="0"/>
              </a:rPr>
              <a:t>attendance and learning and/or learning of their peers</a:t>
            </a:r>
            <a:br>
              <a:rPr lang="en-GB" sz="2000" dirty="0">
                <a:latin typeface="VAG Rounded Std" panose="020F0502020204020204" pitchFamily="34" charset="0"/>
              </a:rPr>
            </a:br>
            <a:endParaRPr lang="en-US" sz="2000" dirty="0">
              <a:latin typeface="VAG Rounded Std" panose="020F05020202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t"/>
          <a:lstStyle/>
          <a:p>
            <a:r>
              <a:rPr lang="en-US" dirty="0">
                <a:solidFill>
                  <a:srgbClr val="92D050"/>
                </a:solidFill>
              </a:rPr>
              <a:t>Booking Training 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1052736"/>
            <a:ext cx="7696200" cy="5509033"/>
          </a:xfrm>
        </p:spPr>
        <p:txBody>
          <a:bodyPr lIns="91440" tIns="45720" rIns="91440" bIns="45720" anchor="t"/>
          <a:lstStyle/>
          <a:p>
            <a:endParaRPr lang="en-GB" sz="1800" dirty="0">
              <a:latin typeface="VAG Rounded Std" panose="020F0502020204020204" pitchFamily="34" charset="0"/>
            </a:endParaRPr>
          </a:p>
          <a:p>
            <a:r>
              <a:rPr lang="en-GB" sz="1800" b="1" dirty="0">
                <a:latin typeface="VAG Rounded Std" panose="020F0502020204020204" pitchFamily="34" charset="0"/>
              </a:rPr>
              <a:t>Virtual Training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To register for this training please visit our training platform </a:t>
            </a:r>
            <a:r>
              <a:rPr lang="en-GB" sz="1800" dirty="0">
                <a:latin typeface="VAG Rounded Std" panose="020F0502020204020204" pitchFamily="34" charset="0"/>
                <a:hlinkClick r:id="rId2"/>
              </a:rPr>
              <a:t>https://services.family-action.org.uk/s/BOSS-training-registration</a:t>
            </a:r>
            <a:r>
              <a:rPr lang="en-GB" sz="1800" dirty="0">
                <a:latin typeface="VAG Rounded Std" panose="020F0502020204020204" pitchFamily="34" charset="0"/>
              </a:rPr>
              <a:t> </a:t>
            </a:r>
          </a:p>
          <a:p>
            <a:endParaRPr lang="en-GB" sz="1800" b="1" dirty="0">
              <a:latin typeface="VAG Rounded Std" panose="020F0502020204020204" pitchFamily="34" charset="0"/>
            </a:endParaRPr>
          </a:p>
          <a:p>
            <a:r>
              <a:rPr lang="en-GB" sz="1800" b="1" dirty="0">
                <a:latin typeface="VAG Rounded Std" panose="020F0502020204020204" pitchFamily="34" charset="0"/>
              </a:rPr>
              <a:t>Face to Face </a:t>
            </a:r>
            <a:r>
              <a:rPr lang="en-GB" sz="1800" dirty="0">
                <a:latin typeface="VAG Rounded Std" panose="020F0502020204020204" pitchFamily="34" charset="0"/>
              </a:rPr>
              <a:t>Book via Service Locality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South Holland/South Kesteven- </a:t>
            </a:r>
            <a:r>
              <a:rPr lang="en-GB" sz="1800" dirty="0">
                <a:latin typeface="VAG Rounded Std" panose="020F0502020204020204" pitchFamily="34" charset="0"/>
                <a:hlinkClick r:id="rId3"/>
              </a:rPr>
              <a:t>Jan.Green@family-action.org.uk</a:t>
            </a:r>
            <a:endParaRPr lang="en-GB" sz="1800" dirty="0">
              <a:latin typeface="VAG Rounded Std" panose="020F0502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VAG Rounded Std" panose="020F0502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Boston/East Lindsey – </a:t>
            </a:r>
            <a:r>
              <a:rPr lang="en-GB" sz="1800" dirty="0">
                <a:latin typeface="VAG Rounded Std" panose="020F0502020204020204" pitchFamily="34" charset="0"/>
                <a:hlinkClick r:id="rId4"/>
              </a:rPr>
              <a:t>Nicole.Gurton@family-action.org.uk</a:t>
            </a:r>
            <a:r>
              <a:rPr lang="en-GB" sz="1800" dirty="0">
                <a:latin typeface="VAG Rounded Std" panose="020F05020202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VAG Rounded Std" panose="020F0502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Lincoln/ West Lindsey/ North Kesteven- </a:t>
            </a:r>
            <a:r>
              <a:rPr lang="en-GB" sz="1800" dirty="0">
                <a:latin typeface="VAG Rounded Std" panose="020F0502020204020204" pitchFamily="34" charset="0"/>
                <a:hlinkClick r:id="rId5"/>
              </a:rPr>
              <a:t>Rachel.Whipps@family-action.org.uk</a:t>
            </a:r>
            <a:r>
              <a:rPr lang="en-GB" sz="1800" dirty="0">
                <a:latin typeface="VAG Rounded Std" panose="020F05020202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VAG Rounded Std" panose="020F0502020204020204" pitchFamily="34" charset="0"/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1935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t"/>
          <a:lstStyle/>
          <a:p>
            <a:r>
              <a:rPr lang="en-GB" dirty="0">
                <a:solidFill>
                  <a:srgbClr val="92D050"/>
                </a:solidFill>
              </a:rPr>
              <a:t>Intensive Support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91841419"/>
              </p:ext>
            </p:extLst>
          </p:nvPr>
        </p:nvGraphicFramePr>
        <p:xfrm>
          <a:off x="527868" y="3600445"/>
          <a:ext cx="2664296" cy="29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DF01B0-8112-62F6-0D6D-4B9F292CBB16}"/>
              </a:ext>
            </a:extLst>
          </p:cNvPr>
          <p:cNvSpPr txBox="1"/>
          <p:nvPr/>
        </p:nvSpPr>
        <p:spPr>
          <a:xfrm>
            <a:off x="527868" y="1522953"/>
            <a:ext cx="79303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AG Rounded Std" panose="020F0502020204020204" pitchFamily="34" charset="0"/>
              </a:rPr>
              <a:t>Supporting transition from Alternative Provision and Specialist Provision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AG Rounded Std" panose="020F0502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AG Rounded Std" panose="020F0502020204020204" pitchFamily="34" charset="0"/>
              </a:rPr>
              <a:t>PX/specialist referrals come via PRT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AG Rounded Std" panose="020F0502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AG Rounded Std" panose="020F0502020204020204" pitchFamily="34" charset="0"/>
              </a:rPr>
              <a:t>16 week placement referrals come via </a:t>
            </a:r>
            <a:r>
              <a:rPr lang="en-GB" dirty="0" err="1">
                <a:latin typeface="VAG Rounded Std" panose="020F0502020204020204" pitchFamily="34" charset="0"/>
              </a:rPr>
              <a:t>springwell</a:t>
            </a:r>
            <a:endParaRPr lang="en-GB" dirty="0">
              <a:latin typeface="VAG Rounded Std" panose="020F0502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AG Rounded Std" panose="020F0502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AG Rounded Std" panose="020F0502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AG Rounded Std" panose="020F0502020204020204" pitchFamily="34" charset="0"/>
            </a:endParaRPr>
          </a:p>
          <a:p>
            <a:r>
              <a:rPr lang="en-GB" dirty="0">
                <a:latin typeface="VAG Rounded Std" panose="020F0502020204020204" pitchFamily="34" charset="0"/>
              </a:rPr>
              <a:t>This includes working in partnership to develop a bespoke plan, which could include direct evidence-based work with pupils and training for school staff to ensure a seamless and successful transition for the pupil back into their mainstream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45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836E4-9F3C-BA7B-E73F-47BC5B00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2D050"/>
                </a:solidFill>
              </a:rPr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EEDA3-88D6-E14E-1DF0-0784E0824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263721"/>
            <a:ext cx="7696200" cy="54966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Regulation Toolkit: Primary and Secondary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Transition Booklets: Infant- Junior, Primary- Secondary, Post 16.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https://www.family-action.org.uk/what-we-do/children-families/lincs-boss/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Bitesize Training Video’s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Supporting children with attachment difficulties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Profile of Demand Avoidance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Regulation and escalation</a:t>
            </a:r>
          </a:p>
          <a:p>
            <a:endParaRPr lang="en-GB" dirty="0"/>
          </a:p>
          <a:p>
            <a:r>
              <a:rPr lang="en-GB" b="1" dirty="0"/>
              <a:t>Parents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Maintaining positive behaviours in the home</a:t>
            </a:r>
          </a:p>
          <a:p>
            <a:r>
              <a:rPr lang="en-GB" dirty="0">
                <a:hlinkClick r:id="rId3"/>
              </a:rPr>
              <a:t>https://www.youtube.com/playlist?list=PL6xsKlWySK5pkfytMdYNcYkHBsVjkQ9KA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Twitter @Lincolnshire BOSS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92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C7A648-7F5B-A91B-E036-E7B44FF4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72" y="2428982"/>
            <a:ext cx="907551" cy="90755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40F70-3D41-51EF-3747-C70B905F4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811658"/>
            <a:ext cx="7696200" cy="5208142"/>
          </a:xfrm>
        </p:spPr>
        <p:txBody>
          <a:bodyPr/>
          <a:lstStyle/>
          <a:p>
            <a:r>
              <a:rPr lang="en-GB" sz="3200" dirty="0">
                <a:solidFill>
                  <a:srgbClr val="92D050"/>
                </a:solidFill>
                <a:latin typeface="VAGRounded LT Bold" panose="02000803030000020004" pitchFamily="2" charset="0"/>
              </a:rPr>
              <a:t>Twitter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AD972-2C21-5FC1-5645-AAD801986EC5}"/>
              </a:ext>
            </a:extLst>
          </p:cNvPr>
          <p:cNvSpPr txBox="1"/>
          <p:nvPr/>
        </p:nvSpPr>
        <p:spPr>
          <a:xfrm>
            <a:off x="2125895" y="2537716"/>
            <a:ext cx="3309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@LincsBOSS</a:t>
            </a:r>
          </a:p>
        </p:txBody>
      </p:sp>
    </p:spTree>
    <p:extLst>
      <p:ext uri="{BB962C8B-B14F-4D97-AF65-F5344CB8AC3E}">
        <p14:creationId xmlns:p14="http://schemas.microsoft.com/office/powerpoint/2010/main" val="124635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92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35739" y="1175851"/>
            <a:ext cx="7772400" cy="4176464"/>
          </a:xfrm>
        </p:spPr>
        <p:txBody>
          <a:bodyPr lIns="91440" tIns="45720" rIns="91440" bIns="45720" anchor="t">
            <a:normAutofit fontScale="90000"/>
          </a:bodyPr>
          <a:lstStyle/>
          <a:p>
            <a:pPr algn="l"/>
            <a:br>
              <a:rPr lang="en-US" sz="1600" dirty="0"/>
            </a:br>
            <a:b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2000" b="0" dirty="0">
                <a:solidFill>
                  <a:srgbClr val="000000"/>
                </a:solidFill>
                <a:latin typeface="VAG Rounded Std" panose="020F0502020204020204" pitchFamily="34" charset="0"/>
              </a:rPr>
              <a:t>Since 2016,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  <a:t>BOSS have </a:t>
            </a:r>
            <a:r>
              <a:rPr lang="en-GB" sz="2000" b="0" dirty="0">
                <a:solidFill>
                  <a:srgbClr val="000000"/>
                </a:solidFill>
                <a:latin typeface="VAG Rounded Std" panose="020F0502020204020204" pitchFamily="34" charset="0"/>
              </a:rPr>
              <a:t>been an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  <a:t>integral part of the Lincolnshire Ladder of Behavioural Intervention which provides a protocol for Lincolnshire mainstream schools and academies to follow a stepped approach to supporting the needs of pupils at risk of exclusion.</a:t>
            </a:r>
            <a:br>
              <a:rPr lang="en-GB" sz="2000" b="0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</a:br>
            <a:br>
              <a:rPr lang="en-GB" sz="1800" b="0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</a:br>
            <a:b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87736" y="680910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508228"/>
            <a:ext cx="2375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 </a:t>
            </a: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Times New Roman" panose="02020603050405020304" pitchFamily="18" charset="0"/>
                <a:hlinkClick r:id="rId3"/>
              </a:rPr>
              <a:t>[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 r="33790" b="13749"/>
          <a:stretch/>
        </p:blipFill>
        <p:spPr bwMode="auto">
          <a:xfrm>
            <a:off x="6512272" y="3200400"/>
            <a:ext cx="1689362" cy="2107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E515F1-0AD7-46AB-94F0-317B3AA5E386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E8F604-629E-4B07-9AB6-D8E7797F7D42}"/>
              </a:ext>
            </a:extLst>
          </p:cNvPr>
          <p:cNvSpPr txBox="1"/>
          <p:nvPr/>
        </p:nvSpPr>
        <p:spPr>
          <a:xfrm>
            <a:off x="843618" y="371738"/>
            <a:ext cx="538573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92D050"/>
                </a:solidFill>
                <a:latin typeface="Arial"/>
                <a:cs typeface="Calibri"/>
              </a:rPr>
              <a:t>Introduction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506222B-E435-B2BD-9DBA-A4FCA5D7D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282552"/>
              </p:ext>
            </p:extLst>
          </p:nvPr>
        </p:nvGraphicFramePr>
        <p:xfrm>
          <a:off x="1524000" y="842481"/>
          <a:ext cx="6096000" cy="4618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C91524-3971-31ED-6AF0-DD6079283F07}"/>
              </a:ext>
            </a:extLst>
          </p:cNvPr>
          <p:cNvCxnSpPr/>
          <p:nvPr/>
        </p:nvCxnSpPr>
        <p:spPr>
          <a:xfrm>
            <a:off x="4572000" y="1633591"/>
            <a:ext cx="0" cy="410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57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t"/>
          <a:lstStyle/>
          <a:p>
            <a:r>
              <a:rPr lang="en-GB">
                <a:solidFill>
                  <a:srgbClr val="92D050"/>
                </a:solidFill>
              </a:rPr>
              <a:t>Pastoral Support Plan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366463"/>
            <a:ext cx="7696200" cy="4653337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Early intervention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Assess for any unmet learning needs including communication and understanding.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VSEND/AskSALL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Implement school led interventions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Access PSP funding through PRT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Consider support from other agencies/TAC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Inclusion toolkit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latin typeface="VAG Rounded Std" panose="020F0502020204020204" pitchFamily="34" charset="0"/>
            </a:endParaRPr>
          </a:p>
          <a:p>
            <a:pPr marL="342900" indent="-342900">
              <a:buFontTx/>
              <a:buChar char="-"/>
            </a:pPr>
            <a:endParaRPr lang="en-GB" sz="1800" dirty="0">
              <a:latin typeface="VAG Rounded Std" panose="020F0502020204020204" pitchFamily="34" charset="0"/>
            </a:endParaRPr>
          </a:p>
          <a:p>
            <a:r>
              <a:rPr lang="en-GB" sz="1800" dirty="0">
                <a:latin typeface="VAG Rounded Std" panose="020F0502020204020204" pitchFamily="34" charset="0"/>
              </a:rPr>
              <a:t>PRT can support with PSP’s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7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E0953-C06A-36A1-F582-BA2743BC2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Targeted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12BEF-BB9A-E818-5ACB-B3DC25D30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676399"/>
            <a:ext cx="7696200" cy="4940157"/>
          </a:xfrm>
        </p:spPr>
        <p:txBody>
          <a:bodyPr/>
          <a:lstStyle/>
          <a:p>
            <a:r>
              <a:rPr lang="en-GB" dirty="0"/>
              <a:t>BOSS provide a package of flexible high-quality targeted outreach support, delivered to mainstream schools and academies for pupils at risk of exclusion.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Direct evidence-based interventions </a:t>
            </a:r>
            <a:r>
              <a:rPr lang="en-GB" dirty="0" err="1"/>
              <a:t>e.g</a:t>
            </a:r>
            <a:r>
              <a:rPr lang="en-GB" dirty="0"/>
              <a:t>  trauma-informed, solutions focused and strengths-based 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Partnership working with other relevant services to ensure the pupil accesses the right intervention support in order to meet their needs.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Advice and guidance to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35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6102"/>
            <a:ext cx="7696200" cy="491196"/>
          </a:xfrm>
        </p:spPr>
        <p:txBody>
          <a:bodyPr vert="horz" lIns="91440" tIns="45720" rIns="91440" bIns="45720" anchor="t"/>
          <a:lstStyle/>
          <a:p>
            <a:r>
              <a:rPr lang="en-GB">
                <a:solidFill>
                  <a:srgbClr val="92D050"/>
                </a:solidFill>
              </a:rPr>
              <a:t>Referrals to BOSS</a:t>
            </a:r>
            <a:br>
              <a:rPr lang="en-GB">
                <a:solidFill>
                  <a:srgbClr val="92D050"/>
                </a:solidFill>
              </a:rPr>
            </a:br>
            <a:br>
              <a:rPr lang="en-GB"/>
            </a:b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9221" y="967357"/>
            <a:ext cx="7696200" cy="5554541"/>
          </a:xfrm>
        </p:spPr>
        <p:txBody>
          <a:bodyPr lIns="91440" tIns="45720" rIns="91440" bIns="45720" anchor="t"/>
          <a:lstStyle/>
          <a:p>
            <a:endParaRPr lang="en-GB" sz="1800" b="1" dirty="0">
              <a:latin typeface="VAG Rounded Std" panose="020F0502020204020204" pitchFamily="34" charset="0"/>
            </a:endParaRPr>
          </a:p>
          <a:p>
            <a:r>
              <a:rPr lang="en-GB" sz="1800" b="1" dirty="0">
                <a:latin typeface="VAG Rounded Std" panose="020F0502020204020204" pitchFamily="34" charset="0"/>
              </a:rPr>
              <a:t>Please complete all sections on referral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Reason for referral- What do the behaviours look like?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Reading 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Screened for unmet learning needs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Attendance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TAC/CIN/CP/LAC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EHCP/SEND Support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Reviewed PSP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VSEND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u="sng" dirty="0">
              <a:latin typeface="VAG Rounded Std" panose="020F0502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u="sng" dirty="0">
              <a:latin typeface="VAG Rounded Std" panose="020F0502020204020204" pitchFamily="34" charset="0"/>
            </a:endParaRPr>
          </a:p>
          <a:p>
            <a:r>
              <a:rPr lang="en-GB" sz="1800" b="1" u="sng" dirty="0">
                <a:latin typeface="VAG Rounded Std" panose="020F0502020204020204" pitchFamily="34" charset="0"/>
              </a:rPr>
              <a:t> Referrals to BOSS are sent via the PRT.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7937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6102"/>
            <a:ext cx="7696200" cy="491196"/>
          </a:xfrm>
        </p:spPr>
        <p:txBody>
          <a:bodyPr vert="horz" lIns="91440" tIns="45720" rIns="91440" bIns="45720" anchor="t"/>
          <a:lstStyle/>
          <a:p>
            <a:r>
              <a:rPr lang="en-GB">
                <a:solidFill>
                  <a:srgbClr val="92D050"/>
                </a:solidFill>
              </a:rPr>
              <a:t>BOSS Assessment</a:t>
            </a: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157511"/>
            <a:ext cx="7696200" cy="5543225"/>
          </a:xfrm>
        </p:spPr>
        <p:txBody>
          <a:bodyPr lIns="91440" tIns="45720" rIns="91440" bIns="45720" anchor="t"/>
          <a:lstStyle/>
          <a:p>
            <a:endParaRPr lang="en-GB" sz="16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Complete a Boxall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Read the child's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Complete observations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Meet with the child to hear their voice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Meet with school staff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VAG Rounded Std" panose="020F0502020204020204" pitchFamily="34" charset="0"/>
              </a:rPr>
              <a:t>Meet with parents </a:t>
            </a:r>
          </a:p>
          <a:p>
            <a:endParaRPr lang="en-GB" sz="1800" b="1" u="sng" dirty="0">
              <a:latin typeface="VAG Rounded Std" panose="020F0502020204020204" pitchFamily="34" charset="0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3097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BF95-7A77-4BA4-9748-74F42C74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t"/>
          <a:lstStyle/>
          <a:p>
            <a:r>
              <a:rPr lang="en-US" dirty="0">
                <a:solidFill>
                  <a:srgbClr val="92D050"/>
                </a:solidFill>
              </a:rPr>
              <a:t>Behaviour</a:t>
            </a:r>
            <a:r>
              <a:rPr lang="en-US" dirty="0"/>
              <a:t> </a:t>
            </a:r>
            <a:r>
              <a:rPr lang="en-US" dirty="0">
                <a:solidFill>
                  <a:srgbClr val="92D050"/>
                </a:solidFill>
              </a:rPr>
              <a:t>Intervention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55524-032C-444E-B749-9C492645B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144509"/>
            <a:ext cx="7696200" cy="5497716"/>
          </a:xfrm>
        </p:spPr>
        <p:txBody>
          <a:bodyPr lIns="91440" tIns="45720" rIns="91440" bIns="45720" anchor="t"/>
          <a:lstStyle/>
          <a:p>
            <a:r>
              <a:rPr lang="en-US" sz="1800" b="1" dirty="0">
                <a:latin typeface="VAG Rounded Std" panose="020F0502020204020204" pitchFamily="34" charset="0"/>
              </a:rPr>
              <a:t>Focuses on 8 areas</a:t>
            </a:r>
          </a:p>
          <a:p>
            <a:pPr marL="342900" indent="-342900">
              <a:buChar char="•"/>
            </a:pPr>
            <a:r>
              <a:rPr lang="en-US" sz="1800" dirty="0">
                <a:latin typeface="VAG Rounded Std" panose="020F0502020204020204" pitchFamily="34" charset="0"/>
              </a:rPr>
              <a:t>Relationships and restorative work</a:t>
            </a:r>
          </a:p>
          <a:p>
            <a:pPr marL="342900" indent="-342900">
              <a:buChar char="•"/>
            </a:pPr>
            <a:r>
              <a:rPr lang="en-US" sz="1800" dirty="0">
                <a:latin typeface="VAG Rounded Std" panose="020F0502020204020204" pitchFamily="34" charset="0"/>
              </a:rPr>
              <a:t>Communication and interaction</a:t>
            </a:r>
          </a:p>
          <a:p>
            <a:pPr marL="342900" indent="-342900">
              <a:buChar char="•"/>
            </a:pPr>
            <a:r>
              <a:rPr lang="en-US" sz="1800" dirty="0">
                <a:latin typeface="VAG Rounded Std" panose="020F0502020204020204" pitchFamily="34" charset="0"/>
              </a:rPr>
              <a:t>Cognition and learning</a:t>
            </a:r>
          </a:p>
          <a:p>
            <a:pPr marL="342900" indent="-342900">
              <a:buChar char="•"/>
            </a:pPr>
            <a:r>
              <a:rPr lang="en-US" sz="1800" dirty="0">
                <a:latin typeface="VAG Rounded Std" panose="020F0502020204020204" pitchFamily="34" charset="0"/>
              </a:rPr>
              <a:t>SEMH</a:t>
            </a:r>
          </a:p>
          <a:p>
            <a:pPr marL="342900" indent="-342900">
              <a:buChar char="•"/>
            </a:pPr>
            <a:r>
              <a:rPr lang="en-US" sz="1800" dirty="0">
                <a:latin typeface="VAG Rounded Std" panose="020F0502020204020204" pitchFamily="34" charset="0"/>
              </a:rPr>
              <a:t>Sensory and physical needs</a:t>
            </a:r>
          </a:p>
          <a:p>
            <a:pPr marL="342900" indent="-342900">
              <a:buChar char="•"/>
            </a:pPr>
            <a:r>
              <a:rPr lang="en-US" sz="1800" dirty="0">
                <a:latin typeface="VAG Rounded Std" panose="020F0502020204020204" pitchFamily="34" charset="0"/>
              </a:rPr>
              <a:t>Transition planning</a:t>
            </a:r>
          </a:p>
          <a:p>
            <a:pPr marL="342900" indent="-342900">
              <a:buChar char="•"/>
            </a:pPr>
            <a:r>
              <a:rPr lang="en-US" sz="1800" dirty="0">
                <a:latin typeface="VAG Rounded Std" panose="020F0502020204020204" pitchFamily="34" charset="0"/>
              </a:rPr>
              <a:t>Learning environment and wider school considerations</a:t>
            </a:r>
          </a:p>
          <a:p>
            <a:pPr marL="342900" indent="-342900">
              <a:buChar char="•"/>
            </a:pPr>
            <a:r>
              <a:rPr lang="en-US" sz="1800" dirty="0">
                <a:latin typeface="VAG Rounded Std" panose="020F0502020204020204" pitchFamily="34" charset="0"/>
              </a:rPr>
              <a:t>Extra curricular activity and support from home.</a:t>
            </a:r>
          </a:p>
          <a:p>
            <a:pPr marL="342900" indent="-342900">
              <a:buChar char="•"/>
            </a:pPr>
            <a:endParaRPr lang="en-US" sz="1800" b="1" dirty="0">
              <a:latin typeface="VAG Rounded Std" panose="020F0502020204020204" pitchFamily="34" charset="0"/>
            </a:endParaRPr>
          </a:p>
          <a:p>
            <a:r>
              <a:rPr lang="en-US" sz="1800" b="1" dirty="0">
                <a:latin typeface="VAG Rounded Std" panose="020F0502020204020204" pitchFamily="34" charset="0"/>
              </a:rPr>
              <a:t>BOSS provides</a:t>
            </a:r>
            <a:endParaRPr lang="en-US" sz="1800" dirty="0">
              <a:latin typeface="VAG Rounded Std" panose="020F0502020204020204" pitchFamily="34" charset="0"/>
            </a:endParaRPr>
          </a:p>
          <a:p>
            <a:pPr marL="342900" indent="-342900">
              <a:buChar char="•"/>
            </a:pPr>
            <a:r>
              <a:rPr lang="en-US" sz="1800" dirty="0">
                <a:latin typeface="VAG Rounded Std" panose="020F0502020204020204" pitchFamily="34" charset="0"/>
              </a:rPr>
              <a:t>Training </a:t>
            </a:r>
          </a:p>
          <a:p>
            <a:pPr marL="342900" indent="-342900">
              <a:buChar char="•"/>
            </a:pPr>
            <a:r>
              <a:rPr lang="en-US" sz="1800" dirty="0">
                <a:latin typeface="VAG Rounded Std" panose="020F0502020204020204" pitchFamily="34" charset="0"/>
              </a:rPr>
              <a:t>Direct work with the child/young person</a:t>
            </a:r>
          </a:p>
          <a:p>
            <a:pPr marL="342900" indent="-342900">
              <a:buChar char="•"/>
            </a:pPr>
            <a:r>
              <a:rPr lang="en-US" sz="1800" dirty="0">
                <a:latin typeface="VAG Rounded Std" panose="020F0502020204020204" pitchFamily="34" charset="0"/>
              </a:rPr>
              <a:t>Advice, guidance and support to implement strategies and interventions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8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3E8F-73A1-5807-59A9-2706D01BB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62338"/>
            <a:ext cx="7772400" cy="606175"/>
          </a:xfrm>
        </p:spPr>
        <p:txBody>
          <a:bodyPr/>
          <a:lstStyle/>
          <a:p>
            <a:r>
              <a:rPr lang="en-GB" dirty="0"/>
              <a:t>Training Offer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86FA6-39D9-9747-04CE-4A10D865E120}"/>
              </a:ext>
            </a:extLst>
          </p:cNvPr>
          <p:cNvSpPr txBox="1"/>
          <p:nvPr/>
        </p:nvSpPr>
        <p:spPr>
          <a:xfrm>
            <a:off x="195209" y="1017142"/>
            <a:ext cx="87227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i="0" u="none" strike="noStrike" baseline="0" dirty="0">
              <a:solidFill>
                <a:srgbClr val="000000"/>
              </a:solidFill>
              <a:latin typeface="VAG Rounded Std" panose="020F0502020204020204" pitchFamily="34" charset="0"/>
            </a:endParaRPr>
          </a:p>
          <a:p>
            <a:r>
              <a:rPr lang="en-GB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  <a:t>• De-escalation and Regulation</a:t>
            </a:r>
          </a:p>
          <a:p>
            <a:r>
              <a:rPr lang="en-GB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  <a:t>• Attachment and Trauma</a:t>
            </a:r>
          </a:p>
          <a:p>
            <a:r>
              <a:rPr lang="en-GB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  <a:t>• Relational Awareness</a:t>
            </a:r>
          </a:p>
          <a:p>
            <a:r>
              <a:rPr lang="en-GB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  <a:t>• Profile of Demand Avoidance</a:t>
            </a:r>
          </a:p>
          <a:p>
            <a:r>
              <a:rPr lang="en-GB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  <a:t>• ADHD</a:t>
            </a:r>
          </a:p>
          <a:p>
            <a:r>
              <a:rPr lang="en-GB" b="1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  <a:t>• Understanding Behaviour as a Communication</a:t>
            </a:r>
          </a:p>
          <a:p>
            <a:r>
              <a:rPr lang="en-GB" b="1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  <a:t>• Supporting Pupils with SEND</a:t>
            </a:r>
          </a:p>
          <a:p>
            <a:r>
              <a:rPr lang="en-GB" b="1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  <a:t>• Whole School Approach to Nurture</a:t>
            </a:r>
          </a:p>
          <a:p>
            <a:r>
              <a:rPr lang="en-GB" b="1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  <a:t>• Young Carers – How to Recognise and Support Their Behaviours in School</a:t>
            </a:r>
          </a:p>
          <a:p>
            <a:r>
              <a:rPr lang="en-GB" b="1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  <a:t>• </a:t>
            </a:r>
            <a:r>
              <a:rPr lang="en-GB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  <a:t>Primary Behaviour Support Hubs</a:t>
            </a:r>
          </a:p>
          <a:p>
            <a:r>
              <a:rPr lang="en-GB" b="1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  <a:t>• Secondary Behaviour Support Hubs</a:t>
            </a:r>
          </a:p>
          <a:p>
            <a:r>
              <a:rPr lang="en-GB" b="1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  <a:t>• Transition to Primary School</a:t>
            </a:r>
          </a:p>
          <a:p>
            <a:r>
              <a:rPr lang="en-GB" b="1" i="0" u="none" strike="noStrike" baseline="0" dirty="0">
                <a:solidFill>
                  <a:srgbClr val="000000"/>
                </a:solidFill>
                <a:latin typeface="VAG Rounded Std" panose="020F0502020204020204" pitchFamily="34" charset="0"/>
              </a:rPr>
              <a:t>• Transition from Primary School to Secondary School</a:t>
            </a:r>
          </a:p>
          <a:p>
            <a:endParaRPr lang="en-GB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54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49083C529A9E49B385B2B283449698" ma:contentTypeVersion="4" ma:contentTypeDescription="Create a new document." ma:contentTypeScope="" ma:versionID="07b5a6e8d4073ba83871e288527a506b">
  <xsd:schema xmlns:xsd="http://www.w3.org/2001/XMLSchema" xmlns:xs="http://www.w3.org/2001/XMLSchema" xmlns:p="http://schemas.microsoft.com/office/2006/metadata/properties" xmlns:ns2="1df0949b-dd35-4561-9b17-7245132048eb" targetNamespace="http://schemas.microsoft.com/office/2006/metadata/properties" ma:root="true" ma:fieldsID="8a2fe5a5d64b8bb963ef83b826206e2a" ns2:_="">
    <xsd:import namespace="1df0949b-dd35-4561-9b17-7245132048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0949b-dd35-4561-9b17-7245132048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MediaLengthInSeconds xmlns="1df0949b-dd35-4561-9b17-7245132048eb" xsi:nil="true"/>
  </documentManagement>
</p:properties>
</file>

<file path=customXml/itemProps1.xml><?xml version="1.0" encoding="utf-8"?>
<ds:datastoreItem xmlns:ds="http://schemas.openxmlformats.org/officeDocument/2006/customXml" ds:itemID="{36754871-5026-4338-A4FB-9F3C6456E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f0949b-dd35-4561-9b17-724513204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648EA0-4F7C-4B2C-A483-E3D4136F75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11E982-D4EF-424C-9BC6-E3B54E6DE37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2c54716-05b0-4d37-a3f9-c35de2c06597"/>
    <ds:schemaRef ds:uri="http://purl.org/dc/terms/"/>
    <ds:schemaRef ds:uri="http://schemas.openxmlformats.org/package/2006/metadata/core-properties"/>
    <ds:schemaRef ds:uri="51f354e8-e84d-46f4-bad4-57fe735c801d"/>
    <ds:schemaRef ds:uri="http://www.w3.org/XML/1998/namespace"/>
    <ds:schemaRef ds:uri="1df0949b-dd35-4561-9b17-7245132048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On-screen Show (4:3)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Bold</vt:lpstr>
      <vt:lpstr>Calibri</vt:lpstr>
      <vt:lpstr>Corbel</vt:lpstr>
      <vt:lpstr>VAG Rounded Std</vt:lpstr>
      <vt:lpstr>VAGRounded LT Bold</vt:lpstr>
      <vt:lpstr>Office Theme</vt:lpstr>
      <vt:lpstr>Behaviour Outreach Support Service BOSS   for pupils in Lincolnshire mainstream schools and academies displaying distressed behaviours that compromise their school attendance and learning and/or learning of their peers </vt:lpstr>
      <vt:lpstr>  Since 2016, BOSS have been an integral part of the Lincolnshire Ladder of Behavioural Intervention which provides a protocol for Lincolnshire mainstream schools and academies to follow a stepped approach to supporting the needs of pupils at risk of exclusion.           </vt:lpstr>
      <vt:lpstr>PowerPoint Presentation</vt:lpstr>
      <vt:lpstr>Pastoral Support Plan</vt:lpstr>
      <vt:lpstr>PowerPoint Presentation</vt:lpstr>
      <vt:lpstr>Referrals to BOSS  </vt:lpstr>
      <vt:lpstr>BOSS Assessment  </vt:lpstr>
      <vt:lpstr>Behaviour Intervention Plan</vt:lpstr>
      <vt:lpstr>Training Offer</vt:lpstr>
      <vt:lpstr>Booking Training </vt:lpstr>
      <vt:lpstr>Intensive Support</vt:lpstr>
      <vt:lpstr>Resources</vt:lpstr>
      <vt:lpstr>PowerPoint Presentation</vt:lpstr>
      <vt:lpstr>PowerPoint Presentation</vt:lpstr>
    </vt:vector>
  </TitlesOfParts>
  <Company>Peter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 Walker</dc:creator>
  <cp:lastModifiedBy>Nicola Carter</cp:lastModifiedBy>
  <cp:revision>28</cp:revision>
  <dcterms:created xsi:type="dcterms:W3CDTF">2014-07-30T19:18:43Z</dcterms:created>
  <dcterms:modified xsi:type="dcterms:W3CDTF">2022-10-11T15:56:22Z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0x0101001549083C529A9E49B385B2B283449698</vt:lpwstr>
  </property>
  <property fmtid="{D5CDD505-2E9C-101B-9397-08002B2CF9AE}" pid="3" name="Order">
    <vt:r8>811400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