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79" r:id="rId6"/>
    <p:sldId id="284" r:id="rId7"/>
    <p:sldId id="288" r:id="rId8"/>
    <p:sldId id="286" r:id="rId9"/>
    <p:sldId id="290" r:id="rId10"/>
    <p:sldId id="291" r:id="rId11"/>
    <p:sldId id="287" r:id="rId12"/>
    <p:sldId id="292" r:id="rId13"/>
    <p:sldId id="293" r:id="rId14"/>
    <p:sldId id="280" r:id="rId15"/>
    <p:sldId id="29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B4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showGuides="1">
      <p:cViewPr varScale="1">
        <p:scale>
          <a:sx n="90" d="100"/>
          <a:sy n="90" d="100"/>
        </p:scale>
        <p:origin x="786" y="60"/>
      </p:cViewPr>
      <p:guideLst>
        <p:guide orient="horz" pos="2160"/>
        <p:guide pos="54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25426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844335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115962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32AE287-75DA-564E-BA35-19C78295DD53}"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942930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32AE287-75DA-564E-BA35-19C78295DD53}" type="datetimeFigureOut">
              <a:rPr lang="en-US" smtClean="0"/>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4435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32AE287-75DA-564E-BA35-19C78295DD53}" type="datetimeFigureOut">
              <a:rPr lang="en-US" smtClean="0"/>
              <a:t>10/17/2022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288706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32AE287-75DA-564E-BA35-19C78295DD53}" type="datetimeFigureOut">
              <a:rPr lang="en-US" smtClean="0"/>
              <a:t>10/17/2022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316194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32AE287-75DA-564E-BA35-19C78295DD53}" type="datetimeFigureOut">
              <a:rPr lang="en-US" smtClean="0"/>
              <a:t>10/17/2022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140347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AE287-75DA-564E-BA35-19C78295DD53}" type="datetimeFigureOut">
              <a:rPr lang="en-US" smtClean="0"/>
              <a:t>10/17/2022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357943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32AE287-75DA-564E-BA35-19C78295DD53}" type="datetimeFigureOut">
              <a:rPr lang="en-US" smtClean="0"/>
              <a:t>10/17/2022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4114442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32AE287-75DA-564E-BA35-19C78295DD53}" type="datetimeFigureOut">
              <a:rPr lang="en-US" smtClean="0"/>
              <a:t>10/17/2022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47C92-EE80-F341-862C-E334F660FDA8}" type="slidenum">
              <a:rPr lang="en-US" smtClean="0"/>
              <a:t>‹#›</a:t>
            </a:fld>
            <a:endParaRPr lang="en-US"/>
          </a:p>
        </p:txBody>
      </p:sp>
    </p:spTree>
    <p:extLst>
      <p:ext uri="{BB962C8B-B14F-4D97-AF65-F5344CB8AC3E}">
        <p14:creationId xmlns:p14="http://schemas.microsoft.com/office/powerpoint/2010/main" val="323488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AE287-75DA-564E-BA35-19C78295DD53}" type="datetimeFigureOut">
              <a:rPr lang="en-US" smtClean="0"/>
              <a:t>10/17/2022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47C92-EE80-F341-862C-E334F660FDA8}" type="slidenum">
              <a:rPr lang="en-US" smtClean="0"/>
              <a:t>‹#›</a:t>
            </a:fld>
            <a:endParaRPr lang="en-US"/>
          </a:p>
        </p:txBody>
      </p:sp>
    </p:spTree>
    <p:extLst>
      <p:ext uri="{BB962C8B-B14F-4D97-AF65-F5344CB8AC3E}">
        <p14:creationId xmlns:p14="http://schemas.microsoft.com/office/powerpoint/2010/main" val="3315333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PRT@lincolnshire.gov.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gov.uk/government/publications/understanding-your-data-a-guide-for-school-governors-and-academy-trustees/understanding-your-data-a-guide-for-school-governors-and-academy-truste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1101498/Suspension_and_Permanent_Exclusion_from_maintained_schools__academies_and_pupil_referral_units_in_England__including_pupil_movement.pdf" TargetMode="External"/><Relationship Id="rId2" Type="http://schemas.openxmlformats.org/officeDocument/2006/relationships/hyperlink" Target="https://assets.publishing.service.gov.uk/government/uploads/system/uploads/attachment_data/file/1101597/Behaviour_in_schools_guidance_sept_22.pdf" TargetMode="Externa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s://perspective.angelsolutions.co.uk/perspective/login.asp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9161" y="639193"/>
            <a:ext cx="2678858" cy="3573516"/>
          </a:xfrm>
        </p:spPr>
        <p:txBody>
          <a:bodyPr>
            <a:normAutofit/>
          </a:bodyPr>
          <a:lstStyle/>
          <a:p>
            <a:pPr algn="l">
              <a:lnSpc>
                <a:spcPct val="90000"/>
              </a:lnSpc>
            </a:pPr>
            <a:r>
              <a:rPr lang="en-US" sz="3200" dirty="0">
                <a:latin typeface="+mn-lt"/>
                <a:cs typeface="Open Sans"/>
              </a:rPr>
              <a:t>Reducing the risk of Suspension or Permanent Exclusion for pupils with SEND</a:t>
            </a:r>
          </a:p>
        </p:txBody>
      </p:sp>
      <p:sp>
        <p:nvSpPr>
          <p:cNvPr id="3" name="Subtitle 2"/>
          <p:cNvSpPr>
            <a:spLocks noGrp="1"/>
          </p:cNvSpPr>
          <p:nvPr>
            <p:ph type="subTitle" idx="1"/>
          </p:nvPr>
        </p:nvSpPr>
        <p:spPr>
          <a:xfrm>
            <a:off x="479161" y="4631161"/>
            <a:ext cx="2678858" cy="1559327"/>
          </a:xfrm>
        </p:spPr>
        <p:txBody>
          <a:bodyPr>
            <a:normAutofit/>
          </a:bodyPr>
          <a:lstStyle/>
          <a:p>
            <a:pPr algn="l">
              <a:lnSpc>
                <a:spcPct val="90000"/>
              </a:lnSpc>
            </a:pPr>
            <a:r>
              <a:rPr lang="en-US" sz="1800" dirty="0">
                <a:ea typeface="ＭＳ Ｐゴシック" charset="0"/>
                <a:cs typeface="Open Sans"/>
              </a:rPr>
              <a:t>Pupil Re-integration Team</a:t>
            </a:r>
          </a:p>
          <a:p>
            <a:pPr algn="l">
              <a:lnSpc>
                <a:spcPct val="90000"/>
              </a:lnSpc>
            </a:pPr>
            <a:r>
              <a:rPr lang="en-US" sz="1800" dirty="0">
                <a:ea typeface="ＭＳ Ｐゴシック" charset="0"/>
                <a:cs typeface="Open Sans"/>
                <a:hlinkClick r:id="rId2"/>
              </a:rPr>
              <a:t>PRT@lincolnshire.gov.uk</a:t>
            </a:r>
            <a:endParaRPr lang="en-US" sz="1800" dirty="0">
              <a:ea typeface="ＭＳ Ｐゴシック" charset="0"/>
              <a:cs typeface="Open Sans"/>
            </a:endParaRPr>
          </a:p>
          <a:p>
            <a:pPr algn="l">
              <a:lnSpc>
                <a:spcPct val="90000"/>
              </a:lnSpc>
            </a:pPr>
            <a:endParaRPr lang="en-US" sz="1800" dirty="0">
              <a:latin typeface="Open Sans"/>
              <a:ea typeface="ＭＳ Ｐゴシック" charset="0"/>
              <a:cs typeface="Open Sans"/>
            </a:endParaRPr>
          </a:p>
          <a:p>
            <a:pPr algn="l">
              <a:lnSpc>
                <a:spcPct val="90000"/>
              </a:lnSpc>
            </a:pPr>
            <a:br>
              <a:rPr lang="en-US" sz="1800" dirty="0">
                <a:latin typeface="Open Sans"/>
                <a:ea typeface="ＭＳ Ｐゴシック" charset="0"/>
                <a:cs typeface="Open Sans"/>
              </a:rPr>
            </a:br>
            <a:endParaRPr lang="en-US" sz="1800" dirty="0">
              <a:latin typeface="Open Sans"/>
              <a:cs typeface="Open Sans"/>
            </a:endParaRPr>
          </a:p>
        </p:txBody>
      </p:sp>
      <p:sp>
        <p:nvSpPr>
          <p:cNvPr id="46"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58" y="4409267"/>
            <a:ext cx="2441321" cy="18288"/>
          </a:xfrm>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 name="connsiteX0" fmla="*/ 0 w 2441321"/>
              <a:gd name="connsiteY0" fmla="*/ 0 h 18288"/>
              <a:gd name="connsiteX1" fmla="*/ 585917 w 2441321"/>
              <a:gd name="connsiteY1" fmla="*/ 0 h 18288"/>
              <a:gd name="connsiteX2" fmla="*/ 1123008 w 2441321"/>
              <a:gd name="connsiteY2" fmla="*/ 0 h 18288"/>
              <a:gd name="connsiteX3" fmla="*/ 1782164 w 2441321"/>
              <a:gd name="connsiteY3" fmla="*/ 0 h 18288"/>
              <a:gd name="connsiteX4" fmla="*/ 2441321 w 2441321"/>
              <a:gd name="connsiteY4" fmla="*/ 0 h 18288"/>
              <a:gd name="connsiteX5" fmla="*/ 2441321 w 2441321"/>
              <a:gd name="connsiteY5" fmla="*/ 18288 h 18288"/>
              <a:gd name="connsiteX6" fmla="*/ 1879817 w 2441321"/>
              <a:gd name="connsiteY6" fmla="*/ 18288 h 18288"/>
              <a:gd name="connsiteX7" fmla="*/ 1318313 w 2441321"/>
              <a:gd name="connsiteY7" fmla="*/ 18288 h 18288"/>
              <a:gd name="connsiteX8" fmla="*/ 659157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80302" y="-6619"/>
                  <a:pt x="363201" y="4913"/>
                  <a:pt x="585917" y="0"/>
                </a:cubicBezTo>
                <a:cubicBezTo>
                  <a:pt x="832357" y="-10107"/>
                  <a:pt x="996738" y="-34312"/>
                  <a:pt x="1196247" y="0"/>
                </a:cubicBezTo>
                <a:cubicBezTo>
                  <a:pt x="1357180" y="16623"/>
                  <a:pt x="1575042" y="-11041"/>
                  <a:pt x="1806578" y="0"/>
                </a:cubicBezTo>
                <a:cubicBezTo>
                  <a:pt x="2016334" y="246"/>
                  <a:pt x="2239353" y="-8732"/>
                  <a:pt x="2441321" y="0"/>
                </a:cubicBezTo>
                <a:cubicBezTo>
                  <a:pt x="2441188" y="8366"/>
                  <a:pt x="2440365" y="10017"/>
                  <a:pt x="2441321" y="18288"/>
                </a:cubicBezTo>
                <a:cubicBezTo>
                  <a:pt x="2159375" y="49009"/>
                  <a:pt x="2054495" y="45666"/>
                  <a:pt x="1830991" y="18288"/>
                </a:cubicBezTo>
                <a:cubicBezTo>
                  <a:pt x="1615846" y="7509"/>
                  <a:pt x="1521674" y="-5422"/>
                  <a:pt x="1269487" y="18288"/>
                </a:cubicBezTo>
                <a:cubicBezTo>
                  <a:pt x="1019660" y="53960"/>
                  <a:pt x="886911" y="42351"/>
                  <a:pt x="707983" y="18288"/>
                </a:cubicBezTo>
                <a:cubicBezTo>
                  <a:pt x="523434" y="27321"/>
                  <a:pt x="307885" y="34316"/>
                  <a:pt x="0" y="18288"/>
                </a:cubicBezTo>
                <a:cubicBezTo>
                  <a:pt x="-595" y="11182"/>
                  <a:pt x="-5" y="6307"/>
                  <a:pt x="0" y="0"/>
                </a:cubicBezTo>
                <a:close/>
              </a:path>
              <a:path w="2441321" h="18288" stroke="0" extrusionOk="0">
                <a:moveTo>
                  <a:pt x="0" y="0"/>
                </a:moveTo>
                <a:cubicBezTo>
                  <a:pt x="212126" y="-10265"/>
                  <a:pt x="442910" y="-11728"/>
                  <a:pt x="585917" y="0"/>
                </a:cubicBezTo>
                <a:cubicBezTo>
                  <a:pt x="724579" y="21751"/>
                  <a:pt x="879365" y="-33198"/>
                  <a:pt x="1123008" y="0"/>
                </a:cubicBezTo>
                <a:cubicBezTo>
                  <a:pt x="1377247" y="11220"/>
                  <a:pt x="1597861" y="-34280"/>
                  <a:pt x="1782164" y="0"/>
                </a:cubicBezTo>
                <a:cubicBezTo>
                  <a:pt x="1975975" y="-3055"/>
                  <a:pt x="2116392" y="-15531"/>
                  <a:pt x="2441321" y="0"/>
                </a:cubicBezTo>
                <a:cubicBezTo>
                  <a:pt x="2441666" y="6144"/>
                  <a:pt x="2441358" y="10525"/>
                  <a:pt x="2441321" y="18288"/>
                </a:cubicBezTo>
                <a:cubicBezTo>
                  <a:pt x="2180658" y="18322"/>
                  <a:pt x="2084222" y="5934"/>
                  <a:pt x="1879817" y="18288"/>
                </a:cubicBezTo>
                <a:cubicBezTo>
                  <a:pt x="1668182" y="16222"/>
                  <a:pt x="1551159" y="-6477"/>
                  <a:pt x="1318313" y="18288"/>
                </a:cubicBezTo>
                <a:cubicBezTo>
                  <a:pt x="1059871" y="56395"/>
                  <a:pt x="901959" y="23831"/>
                  <a:pt x="659157" y="18288"/>
                </a:cubicBezTo>
                <a:cubicBezTo>
                  <a:pt x="444692" y="28483"/>
                  <a:pt x="245032" y="39882"/>
                  <a:pt x="0" y="18288"/>
                </a:cubicBezTo>
                <a:cubicBezTo>
                  <a:pt x="-11" y="10485"/>
                  <a:pt x="-221" y="3288"/>
                  <a:pt x="0" y="0"/>
                </a:cubicBezTo>
                <a:close/>
              </a:path>
              <a:path w="2441321" h="18288" fill="none" stroke="0" extrusionOk="0">
                <a:moveTo>
                  <a:pt x="0" y="0"/>
                </a:moveTo>
                <a:cubicBezTo>
                  <a:pt x="265389" y="-22361"/>
                  <a:pt x="344845" y="-65"/>
                  <a:pt x="585917" y="0"/>
                </a:cubicBezTo>
                <a:cubicBezTo>
                  <a:pt x="858472" y="13102"/>
                  <a:pt x="949265" y="-8078"/>
                  <a:pt x="1196247" y="0"/>
                </a:cubicBezTo>
                <a:cubicBezTo>
                  <a:pt x="1379248" y="30707"/>
                  <a:pt x="1585336" y="24963"/>
                  <a:pt x="1806578" y="0"/>
                </a:cubicBezTo>
                <a:cubicBezTo>
                  <a:pt x="1986731" y="-19207"/>
                  <a:pt x="2264933" y="16601"/>
                  <a:pt x="2441321" y="0"/>
                </a:cubicBezTo>
                <a:cubicBezTo>
                  <a:pt x="2441440" y="8687"/>
                  <a:pt x="2440452" y="9944"/>
                  <a:pt x="2441321" y="18288"/>
                </a:cubicBezTo>
                <a:cubicBezTo>
                  <a:pt x="2149099" y="27348"/>
                  <a:pt x="2027305" y="56470"/>
                  <a:pt x="1830991" y="18288"/>
                </a:cubicBezTo>
                <a:cubicBezTo>
                  <a:pt x="1614571" y="-18764"/>
                  <a:pt x="1500998" y="10727"/>
                  <a:pt x="1269487" y="18288"/>
                </a:cubicBezTo>
                <a:cubicBezTo>
                  <a:pt x="1042399" y="37834"/>
                  <a:pt x="927922" y="45822"/>
                  <a:pt x="707983" y="18288"/>
                </a:cubicBezTo>
                <a:cubicBezTo>
                  <a:pt x="502575" y="-5380"/>
                  <a:pt x="350393" y="34499"/>
                  <a:pt x="0" y="18288"/>
                </a:cubicBezTo>
                <a:cubicBezTo>
                  <a:pt x="-394" y="12154"/>
                  <a:pt x="907" y="6688"/>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73217" y="-17533"/>
                          <a:pt x="355785" y="-4171"/>
                          <a:pt x="585917" y="0"/>
                        </a:cubicBezTo>
                        <a:cubicBezTo>
                          <a:pt x="816049" y="4171"/>
                          <a:pt x="991446" y="-9419"/>
                          <a:pt x="1196247" y="0"/>
                        </a:cubicBezTo>
                        <a:cubicBezTo>
                          <a:pt x="1401048" y="9419"/>
                          <a:pt x="1589984" y="-731"/>
                          <a:pt x="1806578" y="0"/>
                        </a:cubicBezTo>
                        <a:cubicBezTo>
                          <a:pt x="2023172" y="731"/>
                          <a:pt x="2247754" y="8393"/>
                          <a:pt x="2441321" y="0"/>
                        </a:cubicBezTo>
                        <a:cubicBezTo>
                          <a:pt x="2441167" y="8655"/>
                          <a:pt x="2440437" y="9975"/>
                          <a:pt x="2441321" y="18288"/>
                        </a:cubicBezTo>
                        <a:cubicBezTo>
                          <a:pt x="2169723" y="30506"/>
                          <a:pt x="2045712" y="39140"/>
                          <a:pt x="1830991" y="18288"/>
                        </a:cubicBezTo>
                        <a:cubicBezTo>
                          <a:pt x="1616270" y="-2564"/>
                          <a:pt x="1505876" y="3949"/>
                          <a:pt x="1269487" y="18288"/>
                        </a:cubicBezTo>
                        <a:cubicBezTo>
                          <a:pt x="1033098" y="32627"/>
                          <a:pt x="908661" y="41191"/>
                          <a:pt x="707983" y="18288"/>
                        </a:cubicBezTo>
                        <a:cubicBezTo>
                          <a:pt x="507305" y="-4615"/>
                          <a:pt x="333592" y="20759"/>
                          <a:pt x="0" y="18288"/>
                        </a:cubicBezTo>
                        <a:cubicBezTo>
                          <a:pt x="-688" y="11716"/>
                          <a:pt x="875" y="6357"/>
                          <a:pt x="0" y="0"/>
                        </a:cubicBezTo>
                        <a:close/>
                      </a:path>
                      <a:path w="2441321" h="18288" stroke="0" extrusionOk="0">
                        <a:moveTo>
                          <a:pt x="0" y="0"/>
                        </a:moveTo>
                        <a:cubicBezTo>
                          <a:pt x="207071" y="-14617"/>
                          <a:pt x="444194" y="-15606"/>
                          <a:pt x="585917" y="0"/>
                        </a:cubicBezTo>
                        <a:cubicBezTo>
                          <a:pt x="727640" y="15606"/>
                          <a:pt x="904326" y="-79"/>
                          <a:pt x="1123008" y="0"/>
                        </a:cubicBezTo>
                        <a:cubicBezTo>
                          <a:pt x="1341690" y="79"/>
                          <a:pt x="1600014" y="10401"/>
                          <a:pt x="1782164" y="0"/>
                        </a:cubicBezTo>
                        <a:cubicBezTo>
                          <a:pt x="1964314" y="-10401"/>
                          <a:pt x="2143537" y="-21488"/>
                          <a:pt x="2441321" y="0"/>
                        </a:cubicBezTo>
                        <a:cubicBezTo>
                          <a:pt x="2441735" y="5928"/>
                          <a:pt x="2441551" y="11133"/>
                          <a:pt x="2441321" y="18288"/>
                        </a:cubicBezTo>
                        <a:cubicBezTo>
                          <a:pt x="2166745" y="28773"/>
                          <a:pt x="2078726" y="15476"/>
                          <a:pt x="1879817" y="18288"/>
                        </a:cubicBezTo>
                        <a:cubicBezTo>
                          <a:pt x="1680908" y="21100"/>
                          <a:pt x="1548770" y="-4127"/>
                          <a:pt x="1318313" y="18288"/>
                        </a:cubicBezTo>
                        <a:cubicBezTo>
                          <a:pt x="1087856" y="40703"/>
                          <a:pt x="894613" y="3927"/>
                          <a:pt x="659157" y="18288"/>
                        </a:cubicBezTo>
                        <a:cubicBezTo>
                          <a:pt x="423701" y="32649"/>
                          <a:pt x="246611" y="33975"/>
                          <a:pt x="0" y="18288"/>
                        </a:cubicBezTo>
                        <a:cubicBezTo>
                          <a:pt x="-348" y="10388"/>
                          <a:pt x="-12" y="3969"/>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lide background superimp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0722" y="133965"/>
            <a:ext cx="5410962" cy="6536748"/>
          </a:xfrm>
          <a:prstGeom prst="rect">
            <a:avLst/>
          </a:prstGeom>
        </p:spPr>
      </p:pic>
    </p:spTree>
    <p:extLst>
      <p:ext uri="{BB962C8B-B14F-4D97-AF65-F5344CB8AC3E}">
        <p14:creationId xmlns:p14="http://schemas.microsoft.com/office/powerpoint/2010/main" val="3573143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C77243B-6D9A-795D-71D8-5CF63338CD81}"/>
              </a:ext>
            </a:extLst>
          </p:cNvPr>
          <p:cNvSpPr txBox="1"/>
          <p:nvPr/>
        </p:nvSpPr>
        <p:spPr>
          <a:xfrm>
            <a:off x="429369" y="1749056"/>
            <a:ext cx="5035164" cy="4800600"/>
          </a:xfrm>
          <a:prstGeom prst="rect">
            <a:avLst/>
          </a:prstGeom>
        </p:spPr>
        <p:txBody>
          <a:bodyPr vert="horz" lIns="91440" tIns="45720" rIns="91440" bIns="45720" rtlCol="0" anchor="t">
            <a:noAutofit/>
          </a:bodyPr>
          <a:lstStyle/>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t>There is also a period of dual registration to ensure everyone is happy with how the transition has worked and that adequate support is in place.</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t>It’s at the point all parties agree to the move permanently that the EHCP is updated, and the new school is formally consulted. The period of dual registration will end and the mainstream setting will single register the young person</a:t>
            </a:r>
          </a:p>
          <a:p>
            <a:pPr marL="342900" lvl="0" indent="-228600" algn="just" defTabSz="914400">
              <a:lnSpc>
                <a:spcPct val="90000"/>
              </a:lnSpc>
              <a:spcAft>
                <a:spcPts val="800"/>
              </a:spcAft>
              <a:buSzPts val="1000"/>
              <a:buFont typeface="Arial" panose="020B0604020202020204" pitchFamily="34" charset="0"/>
              <a:buChar char="•"/>
              <a:tabLst>
                <a:tab pos="228600" algn="l"/>
              </a:tabLst>
            </a:pPr>
            <a:endParaRPr lang="en-US" sz="1400" dirty="0"/>
          </a:p>
          <a:p>
            <a:pPr marL="342900" lvl="0" indent="-228600" defTabSz="914400">
              <a:lnSpc>
                <a:spcPct val="90000"/>
              </a:lnSpc>
              <a:spcAft>
                <a:spcPts val="800"/>
              </a:spcAft>
              <a:buSzPts val="1000"/>
              <a:buFont typeface="Arial" panose="020B0604020202020204" pitchFamily="34" charset="0"/>
              <a:buChar char="•"/>
              <a:tabLst>
                <a:tab pos="228600" algn="l"/>
              </a:tabLst>
            </a:pPr>
            <a:endParaRPr lang="en-US" sz="1400" dirty="0"/>
          </a:p>
          <a:p>
            <a:pPr marL="342900" lvl="0" indent="-228600" defTabSz="914400">
              <a:lnSpc>
                <a:spcPct val="90000"/>
              </a:lnSpc>
              <a:spcAft>
                <a:spcPts val="800"/>
              </a:spcAft>
              <a:buSzPts val="1000"/>
              <a:buFont typeface="Arial" panose="020B0604020202020204" pitchFamily="34" charset="0"/>
              <a:buChar char="•"/>
              <a:tabLst>
                <a:tab pos="228600" algn="l"/>
              </a:tabLst>
            </a:pPr>
            <a:endParaRPr lang="en-US" sz="1400" dirty="0">
              <a:effectLst/>
            </a:endParaRPr>
          </a:p>
          <a:p>
            <a:pPr marL="342900" lvl="0" indent="-228600" defTabSz="914400">
              <a:lnSpc>
                <a:spcPct val="90000"/>
              </a:lnSpc>
              <a:spcAft>
                <a:spcPts val="800"/>
              </a:spcAft>
              <a:buSzPts val="1000"/>
              <a:buFont typeface="Arial" panose="020B0604020202020204" pitchFamily="34" charset="0"/>
              <a:buChar char="•"/>
              <a:tabLst>
                <a:tab pos="228600" algn="l"/>
              </a:tabLst>
            </a:pPr>
            <a:endParaRPr lang="en-US" sz="1400" dirty="0">
              <a:effectLst/>
            </a:endParaRPr>
          </a:p>
        </p:txBody>
      </p:sp>
      <p:pic>
        <p:nvPicPr>
          <p:cNvPr id="4" name="Picture 3" descr="Slide background superimp_v2.jpg">
            <a:extLst>
              <a:ext uri="{FF2B5EF4-FFF2-40B4-BE49-F238E27FC236}">
                <a16:creationId xmlns:a16="http://schemas.microsoft.com/office/drawing/2014/main" id="{420F7BA8-3139-031F-0E7B-637298A58677}"/>
              </a:ext>
            </a:extLst>
          </p:cNvPr>
          <p:cNvPicPr>
            <a:picLocks noChangeAspect="1"/>
          </p:cNvPicPr>
          <p:nvPr/>
        </p:nvPicPr>
        <p:blipFill rotWithShape="1">
          <a:blip r:embed="rId2">
            <a:extLst>
              <a:ext uri="{28A0092B-C50C-407E-A947-70E740481C1C}">
                <a14:useLocalDpi xmlns:a14="http://schemas.microsoft.com/office/drawing/2010/main" val="0"/>
              </a:ext>
            </a:extLst>
          </a:blip>
          <a:srcRect l="45885"/>
          <a:stretch/>
        </p:blipFill>
        <p:spPr>
          <a:xfrm>
            <a:off x="5756743" y="2093976"/>
            <a:ext cx="2955798" cy="4096512"/>
          </a:xfrm>
          <a:prstGeom prst="rect">
            <a:avLst/>
          </a:prstGeom>
        </p:spPr>
      </p:pic>
    </p:spTree>
    <p:extLst>
      <p:ext uri="{BB962C8B-B14F-4D97-AF65-F5344CB8AC3E}">
        <p14:creationId xmlns:p14="http://schemas.microsoft.com/office/powerpoint/2010/main" val="1033730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B534D3-03F6-3C4E-8FA7-EADB4B883775}"/>
              </a:ext>
            </a:extLst>
          </p:cNvPr>
          <p:cNvSpPr>
            <a:spLocks noGrp="1"/>
          </p:cNvSpPr>
          <p:nvPr>
            <p:ph type="title"/>
          </p:nvPr>
        </p:nvSpPr>
        <p:spPr>
          <a:xfrm>
            <a:off x="429369" y="238539"/>
            <a:ext cx="8263890" cy="1434415"/>
          </a:xfrm>
        </p:spPr>
        <p:txBody>
          <a:bodyPr anchor="b">
            <a:normAutofit/>
          </a:bodyPr>
          <a:lstStyle/>
          <a:p>
            <a:r>
              <a:rPr lang="en-GB" sz="4700" dirty="0"/>
              <a:t>EVALUATING EXCLUSIONS</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A9715A9-DA93-7035-B2CC-04607A8A79AC}"/>
              </a:ext>
            </a:extLst>
          </p:cNvPr>
          <p:cNvSpPr>
            <a:spLocks noGrp="1"/>
          </p:cNvSpPr>
          <p:nvPr>
            <p:ph idx="1"/>
          </p:nvPr>
        </p:nvSpPr>
        <p:spPr>
          <a:xfrm>
            <a:off x="429369" y="2071316"/>
            <a:ext cx="5035164" cy="4119172"/>
          </a:xfrm>
        </p:spPr>
        <p:txBody>
          <a:bodyPr anchor="t">
            <a:normAutofit/>
          </a:bodyPr>
          <a:lstStyle/>
          <a:p>
            <a:pPr algn="just">
              <a:lnSpc>
                <a:spcPct val="90000"/>
              </a:lnSpc>
              <a:spcAft>
                <a:spcPts val="1000"/>
              </a:spcAft>
            </a:pPr>
            <a:r>
              <a:rPr lang="en-GB" sz="1600" dirty="0">
                <a:latin typeface="Calibri" panose="020F0502020204030204" pitchFamily="34" charset="0"/>
                <a:ea typeface="Calibri" panose="020F0502020204030204" pitchFamily="34" charset="0"/>
                <a:cs typeface="Times New Roman" panose="02020603050405020304" pitchFamily="18" charset="0"/>
              </a:rPr>
              <a:t>In the recently published Ofsted Inspection Handbook Inspectors will evaluate the effectiveness of Suspensions including, rates, patterns and reasons for Suspensions and whether any pupils are repeatedly suspended.</a:t>
            </a:r>
          </a:p>
          <a:p>
            <a:pPr algn="just">
              <a:lnSpc>
                <a:spcPct val="90000"/>
              </a:lnSpc>
              <a:spcAft>
                <a:spcPts val="10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Inspectors will consider how well the school </a:t>
            </a:r>
            <a:r>
              <a:rPr lang="en-GB" sz="1600" dirty="0">
                <a:latin typeface="Calibri" panose="020F0502020204030204" pitchFamily="34" charset="0"/>
                <a:ea typeface="Calibri" panose="020F0502020204030204" pitchFamily="34" charset="0"/>
                <a:cs typeface="Times New Roman" panose="02020603050405020304" pitchFamily="18" charset="0"/>
              </a:rPr>
              <a:t>is recognising and managing future behaviour.</a:t>
            </a:r>
            <a:r>
              <a:rPr lang="en-US" sz="1600" b="0" i="0" dirty="0">
                <a:effectLst/>
                <a:latin typeface="GDS Transport"/>
              </a:rPr>
              <a:t> It is important everyone on the board has the skills to understand the performance data for their school or academy trust so they can hold school leaders to account.</a:t>
            </a:r>
            <a:r>
              <a:rPr lang="en-GB" sz="1600" dirty="0">
                <a:latin typeface="Calibri" panose="020F0502020204030204" pitchFamily="34" charset="0"/>
                <a:ea typeface="Calibri" panose="020F0502020204030204" pitchFamily="34" charset="0"/>
                <a:cs typeface="Times New Roman" panose="02020603050405020304" pitchFamily="18" charset="0"/>
              </a:rPr>
              <a:t> </a:t>
            </a:r>
            <a:r>
              <a:rPr lang="en-GB" sz="1600" dirty="0">
                <a:effectLst/>
                <a:latin typeface="Calibri" panose="020F0502020204030204" pitchFamily="34" charset="0"/>
                <a:ea typeface="Calibri" panose="020F0502020204030204" pitchFamily="34" charset="0"/>
                <a:cs typeface="Times New Roman" panose="02020603050405020304" pitchFamily="18" charset="0"/>
                <a:hlinkClick r:id="rId2"/>
              </a:rPr>
              <a:t>https://www.gov.uk/government/publications/understanding-your-data-a-guide-for-school-governors-and-academy-trustees/understanding-your-data-a-guide-for-school-governors-and-academy-trustees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10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US" sz="1600" dirty="0"/>
          </a:p>
          <a:p>
            <a:pPr>
              <a:lnSpc>
                <a:spcPct val="90000"/>
              </a:lnSpc>
            </a:pPr>
            <a:endParaRPr lang="en-US" sz="1600" dirty="0"/>
          </a:p>
          <a:p>
            <a:pPr marL="0" indent="0">
              <a:lnSpc>
                <a:spcPct val="90000"/>
              </a:lnSpc>
              <a:buNone/>
            </a:pPr>
            <a:endParaRPr lang="en-US" sz="1600" dirty="0"/>
          </a:p>
          <a:p>
            <a:pPr>
              <a:lnSpc>
                <a:spcPct val="90000"/>
              </a:lnSpc>
            </a:pPr>
            <a:endParaRPr lang="en-GB" sz="1600" dirty="0"/>
          </a:p>
        </p:txBody>
      </p:sp>
      <p:pic>
        <p:nvPicPr>
          <p:cNvPr id="4" name="Picture 3" descr="Slide background superimp_v2.jpg">
            <a:extLst>
              <a:ext uri="{FF2B5EF4-FFF2-40B4-BE49-F238E27FC236}">
                <a16:creationId xmlns:a16="http://schemas.microsoft.com/office/drawing/2014/main" id="{608B4E5A-A8CF-D0AB-1D60-281359B69D93}"/>
              </a:ext>
            </a:extLst>
          </p:cNvPr>
          <p:cNvPicPr>
            <a:picLocks noChangeAspect="1"/>
          </p:cNvPicPr>
          <p:nvPr/>
        </p:nvPicPr>
        <p:blipFill rotWithShape="1">
          <a:blip r:embed="rId3">
            <a:extLst>
              <a:ext uri="{28A0092B-C50C-407E-A947-70E740481C1C}">
                <a14:useLocalDpi xmlns:a14="http://schemas.microsoft.com/office/drawing/2010/main" val="0"/>
              </a:ext>
            </a:extLst>
          </a:blip>
          <a:srcRect l="45885"/>
          <a:stretch/>
        </p:blipFill>
        <p:spPr>
          <a:xfrm>
            <a:off x="5756743" y="2093976"/>
            <a:ext cx="2955798" cy="4096512"/>
          </a:xfrm>
          <a:prstGeom prst="rect">
            <a:avLst/>
          </a:prstGeom>
        </p:spPr>
      </p:pic>
    </p:spTree>
    <p:extLst>
      <p:ext uri="{BB962C8B-B14F-4D97-AF65-F5344CB8AC3E}">
        <p14:creationId xmlns:p14="http://schemas.microsoft.com/office/powerpoint/2010/main" val="1665640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B534D3-03F6-3C4E-8FA7-EADB4B883775}"/>
              </a:ext>
            </a:extLst>
          </p:cNvPr>
          <p:cNvSpPr>
            <a:spLocks noGrp="1"/>
          </p:cNvSpPr>
          <p:nvPr>
            <p:ph type="title"/>
          </p:nvPr>
        </p:nvSpPr>
        <p:spPr>
          <a:xfrm>
            <a:off x="429369" y="238539"/>
            <a:ext cx="8263890" cy="1434415"/>
          </a:xfrm>
        </p:spPr>
        <p:txBody>
          <a:bodyPr anchor="b">
            <a:normAutofit/>
          </a:bodyPr>
          <a:lstStyle/>
          <a:p>
            <a:r>
              <a:rPr lang="en-GB" sz="4700" dirty="0"/>
              <a:t>USEFUL LINKS</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A9715A9-DA93-7035-B2CC-04607A8A79AC}"/>
              </a:ext>
            </a:extLst>
          </p:cNvPr>
          <p:cNvSpPr>
            <a:spLocks noGrp="1"/>
          </p:cNvSpPr>
          <p:nvPr>
            <p:ph idx="1"/>
          </p:nvPr>
        </p:nvSpPr>
        <p:spPr>
          <a:xfrm>
            <a:off x="429369" y="2071316"/>
            <a:ext cx="5035164" cy="4119172"/>
          </a:xfrm>
        </p:spPr>
        <p:txBody>
          <a:bodyPr anchor="t">
            <a:normAutofit/>
          </a:bodyPr>
          <a:lstStyle/>
          <a:p>
            <a:pPr marL="0" indent="0">
              <a:lnSpc>
                <a:spcPct val="90000"/>
              </a:lnSpc>
              <a:spcAft>
                <a:spcPts val="1000"/>
              </a:spcAft>
              <a:buNone/>
            </a:pPr>
            <a:r>
              <a:rPr lang="en-GB" sz="1600" dirty="0">
                <a:effectLst/>
                <a:latin typeface="Calibri" panose="020F0502020204030204" pitchFamily="34" charset="0"/>
                <a:ea typeface="Calibri" panose="020F0502020204030204" pitchFamily="34" charset="0"/>
                <a:cs typeface="Times New Roman" panose="02020603050405020304" pitchFamily="18" charset="0"/>
                <a:hlinkClick r:id="rId2"/>
              </a:rPr>
              <a:t>https://assets.publishing.service.gov.uk/government/uploads/system/uploads/attachment_data/file/1101597/Behaviour_in_schools_guidance_sept_22.pdf</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Aft>
                <a:spcPts val="1000"/>
              </a:spcAft>
              <a:buNone/>
            </a:pPr>
            <a:r>
              <a:rPr lang="en-GB" sz="1600" dirty="0">
                <a:effectLst/>
                <a:latin typeface="Calibri" panose="020F0502020204030204" pitchFamily="34" charset="0"/>
                <a:ea typeface="Calibri" panose="020F0502020204030204" pitchFamily="34" charset="0"/>
                <a:cs typeface="Times New Roman" panose="02020603050405020304" pitchFamily="18" charset="0"/>
                <a:hlinkClick r:id="rId3"/>
              </a:rPr>
              <a:t>https://assets.publishing.service.gov.uk/government/uploads/system/uploads/attachment_data/file/1101498/Suspension_and_Permanent_Exclusion_from_maintained_schools__academies_and_pupil_referral_units_in_England__including_pupil_movement.pdf</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Aft>
                <a:spcPts val="1000"/>
              </a:spcAft>
              <a:buNone/>
            </a:pPr>
            <a:r>
              <a:rPr lang="en-GB" sz="1600" dirty="0">
                <a:effectLst/>
                <a:latin typeface="Calibri" panose="020F0502020204030204" pitchFamily="34" charset="0"/>
                <a:ea typeface="Calibri" panose="020F0502020204030204" pitchFamily="34" charset="0"/>
                <a:cs typeface="Times New Roman" panose="02020603050405020304" pitchFamily="18" charset="0"/>
                <a:hlinkClick r:id="rId4"/>
              </a:rPr>
              <a:t>https://perspective.angelsolutions.co.uk/perspective/login</a:t>
            </a:r>
            <a:r>
              <a:rPr lang="en-GB" sz="1600">
                <a:effectLst/>
                <a:latin typeface="Calibri" panose="020F0502020204030204" pitchFamily="34" charset="0"/>
                <a:ea typeface="Calibri" panose="020F0502020204030204" pitchFamily="34" charset="0"/>
                <a:cs typeface="Times New Roman" panose="02020603050405020304" pitchFamily="18" charset="0"/>
                <a:hlinkClick r:id="rId4"/>
              </a:rPr>
              <a:t>.aspx</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Aft>
                <a:spcPts val="1000"/>
              </a:spcAft>
              <a:buNone/>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spcAft>
                <a:spcPts val="1000"/>
              </a:spcAft>
              <a:buNone/>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buNone/>
            </a:pPr>
            <a:endParaRPr lang="en-US" sz="1600" dirty="0"/>
          </a:p>
          <a:p>
            <a:pPr marL="0" indent="0">
              <a:lnSpc>
                <a:spcPct val="90000"/>
              </a:lnSpc>
              <a:buNone/>
            </a:pPr>
            <a:endParaRPr lang="en-US" sz="1600" dirty="0"/>
          </a:p>
          <a:p>
            <a:pPr>
              <a:lnSpc>
                <a:spcPct val="90000"/>
              </a:lnSpc>
            </a:pPr>
            <a:endParaRPr lang="en-GB" sz="1600" dirty="0"/>
          </a:p>
        </p:txBody>
      </p:sp>
      <p:pic>
        <p:nvPicPr>
          <p:cNvPr id="4" name="Picture 3" descr="Slide background superimp_v2.jpg">
            <a:extLst>
              <a:ext uri="{FF2B5EF4-FFF2-40B4-BE49-F238E27FC236}">
                <a16:creationId xmlns:a16="http://schemas.microsoft.com/office/drawing/2014/main" id="{608B4E5A-A8CF-D0AB-1D60-281359B69D93}"/>
              </a:ext>
            </a:extLst>
          </p:cNvPr>
          <p:cNvPicPr>
            <a:picLocks noChangeAspect="1"/>
          </p:cNvPicPr>
          <p:nvPr/>
        </p:nvPicPr>
        <p:blipFill rotWithShape="1">
          <a:blip r:embed="rId5">
            <a:extLst>
              <a:ext uri="{28A0092B-C50C-407E-A947-70E740481C1C}">
                <a14:useLocalDpi xmlns:a14="http://schemas.microsoft.com/office/drawing/2010/main" val="0"/>
              </a:ext>
            </a:extLst>
          </a:blip>
          <a:srcRect l="45885"/>
          <a:stretch/>
        </p:blipFill>
        <p:spPr>
          <a:xfrm>
            <a:off x="5756743" y="2093976"/>
            <a:ext cx="2955798" cy="4096512"/>
          </a:xfrm>
          <a:prstGeom prst="rect">
            <a:avLst/>
          </a:prstGeom>
        </p:spPr>
      </p:pic>
    </p:spTree>
    <p:extLst>
      <p:ext uri="{BB962C8B-B14F-4D97-AF65-F5344CB8AC3E}">
        <p14:creationId xmlns:p14="http://schemas.microsoft.com/office/powerpoint/2010/main" val="177119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534D3-03F6-3C4E-8FA7-EADB4B883775}"/>
              </a:ext>
            </a:extLst>
          </p:cNvPr>
          <p:cNvSpPr>
            <a:spLocks noGrp="1"/>
          </p:cNvSpPr>
          <p:nvPr>
            <p:ph type="title"/>
          </p:nvPr>
        </p:nvSpPr>
        <p:spPr/>
        <p:txBody>
          <a:bodyPr/>
          <a:lstStyle/>
          <a:p>
            <a:r>
              <a:rPr lang="en-GB" dirty="0"/>
              <a:t>EXCLUSIONS DATA</a:t>
            </a:r>
          </a:p>
        </p:txBody>
      </p:sp>
      <p:graphicFrame>
        <p:nvGraphicFramePr>
          <p:cNvPr id="5" name="Content Placeholder 4">
            <a:extLst>
              <a:ext uri="{FF2B5EF4-FFF2-40B4-BE49-F238E27FC236}">
                <a16:creationId xmlns:a16="http://schemas.microsoft.com/office/drawing/2014/main" id="{714954E1-FF8E-C4AA-A488-5F63C8C7D847}"/>
              </a:ext>
            </a:extLst>
          </p:cNvPr>
          <p:cNvGraphicFramePr>
            <a:graphicFrameLocks noGrp="1"/>
          </p:cNvGraphicFramePr>
          <p:nvPr>
            <p:ph idx="1"/>
            <p:extLst>
              <p:ext uri="{D42A27DB-BD31-4B8C-83A1-F6EECF244321}">
                <p14:modId xmlns:p14="http://schemas.microsoft.com/office/powerpoint/2010/main" val="1655617072"/>
              </p:ext>
            </p:extLst>
          </p:nvPr>
        </p:nvGraphicFramePr>
        <p:xfrm>
          <a:off x="457200" y="1600200"/>
          <a:ext cx="5424598" cy="4157328"/>
        </p:xfrm>
        <a:graphic>
          <a:graphicData uri="http://schemas.openxmlformats.org/drawingml/2006/table">
            <a:tbl>
              <a:tblPr firstRow="1" firstCol="1" bandRow="1">
                <a:tableStyleId>{5C22544A-7EE6-4342-B048-85BDC9FD1C3A}</a:tableStyleId>
              </a:tblPr>
              <a:tblGrid>
                <a:gridCol w="1028616">
                  <a:extLst>
                    <a:ext uri="{9D8B030D-6E8A-4147-A177-3AD203B41FA5}">
                      <a16:colId xmlns:a16="http://schemas.microsoft.com/office/drawing/2014/main" val="3569149325"/>
                    </a:ext>
                  </a:extLst>
                </a:gridCol>
                <a:gridCol w="736273">
                  <a:extLst>
                    <a:ext uri="{9D8B030D-6E8A-4147-A177-3AD203B41FA5}">
                      <a16:colId xmlns:a16="http://schemas.microsoft.com/office/drawing/2014/main" val="416637832"/>
                    </a:ext>
                  </a:extLst>
                </a:gridCol>
                <a:gridCol w="920341">
                  <a:extLst>
                    <a:ext uri="{9D8B030D-6E8A-4147-A177-3AD203B41FA5}">
                      <a16:colId xmlns:a16="http://schemas.microsoft.com/office/drawing/2014/main" val="3848003592"/>
                    </a:ext>
                  </a:extLst>
                </a:gridCol>
                <a:gridCol w="898686">
                  <a:extLst>
                    <a:ext uri="{9D8B030D-6E8A-4147-A177-3AD203B41FA5}">
                      <a16:colId xmlns:a16="http://schemas.microsoft.com/office/drawing/2014/main" val="3547297804"/>
                    </a:ext>
                  </a:extLst>
                </a:gridCol>
                <a:gridCol w="920341">
                  <a:extLst>
                    <a:ext uri="{9D8B030D-6E8A-4147-A177-3AD203B41FA5}">
                      <a16:colId xmlns:a16="http://schemas.microsoft.com/office/drawing/2014/main" val="1900581155"/>
                    </a:ext>
                  </a:extLst>
                </a:gridCol>
                <a:gridCol w="920341">
                  <a:extLst>
                    <a:ext uri="{9D8B030D-6E8A-4147-A177-3AD203B41FA5}">
                      <a16:colId xmlns:a16="http://schemas.microsoft.com/office/drawing/2014/main" val="4176164497"/>
                    </a:ext>
                  </a:extLst>
                </a:gridCol>
              </a:tblGrid>
              <a:tr h="296952">
                <a:tc>
                  <a:txBody>
                    <a:bodyPr/>
                    <a:lstStyle/>
                    <a:p>
                      <a:r>
                        <a:rPr lang="en-GB" sz="1400" dirty="0">
                          <a:effectLst/>
                        </a:rPr>
                        <a:t>EHCP PX</a:t>
                      </a:r>
                      <a:endParaRPr lang="en-GB" sz="1400" dirty="0">
                        <a:effectLst/>
                        <a:latin typeface="Calibri" panose="020F0502020204030204" pitchFamily="34" charset="0"/>
                        <a:ea typeface="Calibri" panose="020F0502020204030204" pitchFamily="34" charset="0"/>
                      </a:endParaRPr>
                    </a:p>
                  </a:txBody>
                  <a:tcPr marL="49530" marR="49530" marT="0" marB="0" anchor="b"/>
                </a:tc>
                <a:tc>
                  <a:txBody>
                    <a:bodyPr/>
                    <a:lstStyle/>
                    <a:p>
                      <a:endParaRPr lang="en-GB" sz="1400">
                        <a:effectLst/>
                        <a:latin typeface="Times New Roman" panose="02020603050405020304" pitchFamily="18" charset="0"/>
                      </a:endParaRPr>
                    </a:p>
                  </a:txBody>
                  <a:tcPr marL="49530" marR="49530" marT="0" marB="0" anchor="b"/>
                </a:tc>
                <a:tc>
                  <a:txBody>
                    <a:bodyPr/>
                    <a:lstStyle/>
                    <a:p>
                      <a:endParaRPr lang="en-GB" sz="1400">
                        <a:effectLst/>
                        <a:latin typeface="Times New Roman" panose="02020603050405020304" pitchFamily="18" charset="0"/>
                      </a:endParaRPr>
                    </a:p>
                  </a:txBody>
                  <a:tcPr marL="49530" marR="49530" marT="0" marB="0" anchor="b"/>
                </a:tc>
                <a:tc>
                  <a:txBody>
                    <a:bodyPr/>
                    <a:lstStyle/>
                    <a:p>
                      <a:endParaRPr lang="en-GB" sz="1400">
                        <a:effectLst/>
                        <a:latin typeface="Times New Roman" panose="02020603050405020304" pitchFamily="18" charset="0"/>
                      </a:endParaRPr>
                    </a:p>
                  </a:txBody>
                  <a:tcPr marL="49530" marR="49530" marT="0" marB="0" anchor="b"/>
                </a:tc>
                <a:tc>
                  <a:txBody>
                    <a:bodyPr/>
                    <a:lstStyle/>
                    <a:p>
                      <a:endParaRPr lang="en-GB" sz="1400">
                        <a:effectLst/>
                        <a:latin typeface="Times New Roman" panose="02020603050405020304" pitchFamily="18" charset="0"/>
                      </a:endParaRPr>
                    </a:p>
                  </a:txBody>
                  <a:tcPr marL="49530" marR="49530" marT="0" marB="0" anchor="b"/>
                </a:tc>
                <a:tc>
                  <a:txBody>
                    <a:bodyPr/>
                    <a:lstStyle/>
                    <a:p>
                      <a:endParaRPr lang="en-GB" sz="1400">
                        <a:effectLst/>
                        <a:latin typeface="Times New Roman" panose="02020603050405020304" pitchFamily="18" charset="0"/>
                      </a:endParaRPr>
                    </a:p>
                  </a:txBody>
                  <a:tcPr marL="49530" marR="49530" marT="0" marB="0" anchor="b"/>
                </a:tc>
                <a:extLst>
                  <a:ext uri="{0D108BD9-81ED-4DB2-BD59-A6C34878D82A}">
                    <a16:rowId xmlns:a16="http://schemas.microsoft.com/office/drawing/2014/main" val="2334714069"/>
                  </a:ext>
                </a:extLst>
              </a:tr>
              <a:tr h="296952">
                <a:tc>
                  <a:txBody>
                    <a:bodyPr/>
                    <a:lstStyle/>
                    <a:p>
                      <a:endParaRPr lang="en-GB" sz="1400">
                        <a:effectLst/>
                        <a:latin typeface="Times New Roman" panose="02020603050405020304" pitchFamily="18" charset="0"/>
                      </a:endParaRPr>
                    </a:p>
                  </a:txBody>
                  <a:tcPr marL="49530" marR="49530" marT="0" marB="0" anchor="b"/>
                </a:tc>
                <a:tc>
                  <a:txBody>
                    <a:bodyPr/>
                    <a:lstStyle/>
                    <a:p>
                      <a:endParaRPr lang="en-GB" sz="1400">
                        <a:effectLst/>
                        <a:latin typeface="Times New Roman" panose="02020603050405020304" pitchFamily="18" charset="0"/>
                      </a:endParaRPr>
                    </a:p>
                  </a:txBody>
                  <a:tcPr marL="49530" marR="49530" marT="0" marB="0" anchor="b"/>
                </a:tc>
                <a:tc>
                  <a:txBody>
                    <a:bodyPr/>
                    <a:lstStyle/>
                    <a:p>
                      <a:endParaRPr lang="en-GB" sz="1400" dirty="0">
                        <a:effectLst/>
                        <a:latin typeface="Times New Roman" panose="02020603050405020304" pitchFamily="18" charset="0"/>
                      </a:endParaRPr>
                    </a:p>
                  </a:txBody>
                  <a:tcPr marL="49530" marR="49530" marT="0" marB="0" anchor="b"/>
                </a:tc>
                <a:tc>
                  <a:txBody>
                    <a:bodyPr/>
                    <a:lstStyle/>
                    <a:p>
                      <a:endParaRPr lang="en-GB" sz="1400">
                        <a:effectLst/>
                        <a:latin typeface="Times New Roman" panose="02020603050405020304" pitchFamily="18" charset="0"/>
                      </a:endParaRPr>
                    </a:p>
                  </a:txBody>
                  <a:tcPr marL="49530" marR="49530" marT="0" marB="0" anchor="b"/>
                </a:tc>
                <a:tc>
                  <a:txBody>
                    <a:bodyPr/>
                    <a:lstStyle/>
                    <a:p>
                      <a:endParaRPr lang="en-GB" sz="1400">
                        <a:effectLst/>
                        <a:latin typeface="Times New Roman" panose="02020603050405020304" pitchFamily="18" charset="0"/>
                      </a:endParaRPr>
                    </a:p>
                  </a:txBody>
                  <a:tcPr marL="49530" marR="49530" marT="0" marB="0" anchor="b"/>
                </a:tc>
                <a:tc>
                  <a:txBody>
                    <a:bodyPr/>
                    <a:lstStyle/>
                    <a:p>
                      <a:endParaRPr lang="en-GB" sz="1400">
                        <a:effectLst/>
                        <a:latin typeface="Times New Roman" panose="02020603050405020304" pitchFamily="18" charset="0"/>
                      </a:endParaRPr>
                    </a:p>
                  </a:txBody>
                  <a:tcPr marL="49530" marR="49530" marT="0" marB="0" anchor="b"/>
                </a:tc>
                <a:extLst>
                  <a:ext uri="{0D108BD9-81ED-4DB2-BD59-A6C34878D82A}">
                    <a16:rowId xmlns:a16="http://schemas.microsoft.com/office/drawing/2014/main" val="4271693834"/>
                  </a:ext>
                </a:extLst>
              </a:tr>
              <a:tr h="296952">
                <a:tc>
                  <a:txBody>
                    <a:bodyPr/>
                    <a:lstStyle/>
                    <a:p>
                      <a:pPr algn="ctr"/>
                      <a:r>
                        <a:rPr lang="en-GB" sz="1400">
                          <a:effectLst/>
                        </a:rPr>
                        <a:t> </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17/18</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18/19</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dirty="0">
                          <a:effectLst/>
                        </a:rPr>
                        <a:t>19/20</a:t>
                      </a:r>
                      <a:endParaRPr lang="en-GB" sz="1400" dirty="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dirty="0">
                          <a:effectLst/>
                        </a:rPr>
                        <a:t>20/21</a:t>
                      </a:r>
                      <a:endParaRPr lang="en-GB" sz="1400" dirty="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21/22</a:t>
                      </a:r>
                      <a:endParaRPr lang="en-GB" sz="1400">
                        <a:effectLst/>
                        <a:latin typeface="Calibri" panose="020F0502020204030204" pitchFamily="34" charset="0"/>
                        <a:ea typeface="Calibri" panose="020F0502020204030204" pitchFamily="34" charset="0"/>
                      </a:endParaRPr>
                    </a:p>
                  </a:txBody>
                  <a:tcPr marL="49530" marR="49530" marT="0" marB="0" anchor="b"/>
                </a:tc>
                <a:extLst>
                  <a:ext uri="{0D108BD9-81ED-4DB2-BD59-A6C34878D82A}">
                    <a16:rowId xmlns:a16="http://schemas.microsoft.com/office/drawing/2014/main" val="2781328642"/>
                  </a:ext>
                </a:extLst>
              </a:tr>
              <a:tr h="296952">
                <a:tc>
                  <a:txBody>
                    <a:bodyPr/>
                    <a:lstStyle/>
                    <a:p>
                      <a:pPr algn="ctr"/>
                      <a:r>
                        <a:rPr lang="en-GB" sz="1400">
                          <a:effectLst/>
                        </a:rPr>
                        <a:t>Primary</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6</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2</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0</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dirty="0">
                          <a:effectLst/>
                        </a:rPr>
                        <a:t>5</a:t>
                      </a:r>
                      <a:endParaRPr lang="en-GB" sz="1400" dirty="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4</a:t>
                      </a:r>
                      <a:endParaRPr lang="en-GB" sz="1400">
                        <a:effectLst/>
                        <a:latin typeface="Calibri" panose="020F0502020204030204" pitchFamily="34" charset="0"/>
                        <a:ea typeface="Calibri" panose="020F0502020204030204" pitchFamily="34" charset="0"/>
                      </a:endParaRPr>
                    </a:p>
                  </a:txBody>
                  <a:tcPr marL="49530" marR="49530" marT="0" marB="0" anchor="b"/>
                </a:tc>
                <a:extLst>
                  <a:ext uri="{0D108BD9-81ED-4DB2-BD59-A6C34878D82A}">
                    <a16:rowId xmlns:a16="http://schemas.microsoft.com/office/drawing/2014/main" val="1388400045"/>
                  </a:ext>
                </a:extLst>
              </a:tr>
              <a:tr h="296952">
                <a:tc>
                  <a:txBody>
                    <a:bodyPr/>
                    <a:lstStyle/>
                    <a:p>
                      <a:pPr algn="ctr"/>
                      <a:r>
                        <a:rPr lang="en-GB" sz="1400">
                          <a:effectLst/>
                        </a:rPr>
                        <a:t>Secondary</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3</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2</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dirty="0">
                          <a:effectLst/>
                        </a:rPr>
                        <a:t>4</a:t>
                      </a:r>
                      <a:endParaRPr lang="en-GB" sz="1400" dirty="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8</a:t>
                      </a:r>
                      <a:endParaRPr lang="en-GB" sz="1400">
                        <a:effectLst/>
                        <a:latin typeface="Calibri" panose="020F0502020204030204" pitchFamily="34" charset="0"/>
                        <a:ea typeface="Calibri" panose="020F0502020204030204" pitchFamily="34" charset="0"/>
                      </a:endParaRPr>
                    </a:p>
                  </a:txBody>
                  <a:tcPr marL="49530" marR="49530" marT="0" marB="0" anchor="b"/>
                </a:tc>
                <a:extLst>
                  <a:ext uri="{0D108BD9-81ED-4DB2-BD59-A6C34878D82A}">
                    <a16:rowId xmlns:a16="http://schemas.microsoft.com/office/drawing/2014/main" val="1918304866"/>
                  </a:ext>
                </a:extLst>
              </a:tr>
              <a:tr h="296952">
                <a:tc>
                  <a:txBody>
                    <a:bodyPr/>
                    <a:lstStyle/>
                    <a:p>
                      <a:pPr algn="ctr"/>
                      <a:r>
                        <a:rPr lang="en-GB" sz="1400">
                          <a:effectLst/>
                        </a:rPr>
                        <a:t>Special</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0</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2</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0</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a:t>
                      </a:r>
                      <a:endParaRPr lang="en-GB" sz="1400">
                        <a:effectLst/>
                        <a:latin typeface="Calibri" panose="020F0502020204030204" pitchFamily="34" charset="0"/>
                        <a:ea typeface="Calibri" panose="020F0502020204030204" pitchFamily="34" charset="0"/>
                      </a:endParaRPr>
                    </a:p>
                  </a:txBody>
                  <a:tcPr marL="49530" marR="49530" marT="0" marB="0" anchor="b"/>
                </a:tc>
                <a:extLst>
                  <a:ext uri="{0D108BD9-81ED-4DB2-BD59-A6C34878D82A}">
                    <a16:rowId xmlns:a16="http://schemas.microsoft.com/office/drawing/2014/main" val="3679044259"/>
                  </a:ext>
                </a:extLst>
              </a:tr>
              <a:tr h="296952">
                <a:tc>
                  <a:txBody>
                    <a:bodyPr/>
                    <a:lstStyle/>
                    <a:p>
                      <a:pPr algn="ctr"/>
                      <a:r>
                        <a:rPr lang="en-GB" sz="1400">
                          <a:effectLst/>
                        </a:rPr>
                        <a:t>Total</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7</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7</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3</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dirty="0">
                          <a:effectLst/>
                        </a:rPr>
                        <a:t>9</a:t>
                      </a:r>
                      <a:endParaRPr lang="en-GB" sz="1400" dirty="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13</a:t>
                      </a:r>
                      <a:endParaRPr lang="en-GB" sz="1400">
                        <a:effectLst/>
                        <a:latin typeface="Calibri" panose="020F0502020204030204" pitchFamily="34" charset="0"/>
                        <a:ea typeface="Calibri" panose="020F0502020204030204" pitchFamily="34" charset="0"/>
                      </a:endParaRPr>
                    </a:p>
                  </a:txBody>
                  <a:tcPr marL="49530" marR="49530" marT="0" marB="0" anchor="b"/>
                </a:tc>
                <a:extLst>
                  <a:ext uri="{0D108BD9-81ED-4DB2-BD59-A6C34878D82A}">
                    <a16:rowId xmlns:a16="http://schemas.microsoft.com/office/drawing/2014/main" val="300705310"/>
                  </a:ext>
                </a:extLst>
              </a:tr>
              <a:tr h="296952">
                <a:tc>
                  <a:txBody>
                    <a:bodyPr/>
                    <a:lstStyle/>
                    <a:p>
                      <a:endParaRPr lang="en-GB" sz="1400">
                        <a:effectLst/>
                        <a:latin typeface="Times New Roman" panose="02020603050405020304" pitchFamily="18" charset="0"/>
                      </a:endParaRPr>
                    </a:p>
                  </a:txBody>
                  <a:tcPr marL="49530" marR="49530" marT="0" marB="0" anchor="b"/>
                </a:tc>
                <a:tc>
                  <a:txBody>
                    <a:bodyPr/>
                    <a:lstStyle/>
                    <a:p>
                      <a:endParaRPr lang="en-GB" sz="1400">
                        <a:effectLst/>
                        <a:latin typeface="Times New Roman" panose="02020603050405020304" pitchFamily="18" charset="0"/>
                      </a:endParaRPr>
                    </a:p>
                  </a:txBody>
                  <a:tcPr marL="49530" marR="49530" marT="0" marB="0" anchor="b"/>
                </a:tc>
                <a:tc>
                  <a:txBody>
                    <a:bodyPr/>
                    <a:lstStyle/>
                    <a:p>
                      <a:endParaRPr lang="en-GB" sz="1400">
                        <a:effectLst/>
                        <a:latin typeface="Times New Roman" panose="02020603050405020304" pitchFamily="18" charset="0"/>
                      </a:endParaRPr>
                    </a:p>
                  </a:txBody>
                  <a:tcPr marL="49530" marR="49530" marT="0" marB="0" anchor="b"/>
                </a:tc>
                <a:tc>
                  <a:txBody>
                    <a:bodyPr/>
                    <a:lstStyle/>
                    <a:p>
                      <a:endParaRPr lang="en-GB" sz="1400">
                        <a:effectLst/>
                        <a:latin typeface="Times New Roman" panose="02020603050405020304" pitchFamily="18" charset="0"/>
                      </a:endParaRPr>
                    </a:p>
                  </a:txBody>
                  <a:tcPr marL="49530" marR="49530" marT="0" marB="0" anchor="b"/>
                </a:tc>
                <a:tc>
                  <a:txBody>
                    <a:bodyPr/>
                    <a:lstStyle/>
                    <a:p>
                      <a:endParaRPr lang="en-GB" sz="1400" dirty="0">
                        <a:effectLst/>
                        <a:latin typeface="Times New Roman" panose="02020603050405020304" pitchFamily="18" charset="0"/>
                      </a:endParaRPr>
                    </a:p>
                  </a:txBody>
                  <a:tcPr marL="49530" marR="49530" marT="0" marB="0" anchor="b"/>
                </a:tc>
                <a:tc>
                  <a:txBody>
                    <a:bodyPr/>
                    <a:lstStyle/>
                    <a:p>
                      <a:endParaRPr lang="en-GB" sz="1400">
                        <a:effectLst/>
                        <a:latin typeface="Times New Roman" panose="02020603050405020304" pitchFamily="18" charset="0"/>
                      </a:endParaRPr>
                    </a:p>
                  </a:txBody>
                  <a:tcPr marL="49530" marR="49530" marT="0" marB="0" anchor="b"/>
                </a:tc>
                <a:extLst>
                  <a:ext uri="{0D108BD9-81ED-4DB2-BD59-A6C34878D82A}">
                    <a16:rowId xmlns:a16="http://schemas.microsoft.com/office/drawing/2014/main" val="3166106071"/>
                  </a:ext>
                </a:extLst>
              </a:tr>
              <a:tr h="296952">
                <a:tc gridSpan="6">
                  <a:txBody>
                    <a:bodyPr/>
                    <a:lstStyle/>
                    <a:p>
                      <a:pPr algn="ctr"/>
                      <a:r>
                        <a:rPr lang="en-GB" sz="1400">
                          <a:effectLst/>
                        </a:rPr>
                        <a:t>% EHCP PX</a:t>
                      </a:r>
                      <a:endParaRPr lang="en-GB" sz="1400">
                        <a:effectLst/>
                        <a:latin typeface="Calibri" panose="020F0502020204030204" pitchFamily="34" charset="0"/>
                        <a:ea typeface="Calibri" panose="020F0502020204030204" pitchFamily="34" charset="0"/>
                      </a:endParaRPr>
                    </a:p>
                  </a:txBody>
                  <a:tcPr marL="49530" marR="4953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28644439"/>
                  </a:ext>
                </a:extLst>
              </a:tr>
              <a:tr h="296952">
                <a:tc>
                  <a:txBody>
                    <a:bodyPr/>
                    <a:lstStyle/>
                    <a:p>
                      <a:pPr algn="ctr"/>
                      <a:r>
                        <a:rPr lang="en-GB" sz="1400">
                          <a:effectLst/>
                        </a:rPr>
                        <a:t> </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17/18</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18/19</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19/20</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dirty="0">
                          <a:effectLst/>
                        </a:rPr>
                        <a:t>20/21</a:t>
                      </a:r>
                      <a:endParaRPr lang="en-GB" sz="1400" dirty="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21/22</a:t>
                      </a:r>
                      <a:endParaRPr lang="en-GB" sz="1400">
                        <a:effectLst/>
                        <a:latin typeface="Calibri" panose="020F0502020204030204" pitchFamily="34" charset="0"/>
                        <a:ea typeface="Calibri" panose="020F0502020204030204" pitchFamily="34" charset="0"/>
                      </a:endParaRPr>
                    </a:p>
                  </a:txBody>
                  <a:tcPr marL="49530" marR="49530" marT="0" marB="0" anchor="b"/>
                </a:tc>
                <a:extLst>
                  <a:ext uri="{0D108BD9-81ED-4DB2-BD59-A6C34878D82A}">
                    <a16:rowId xmlns:a16="http://schemas.microsoft.com/office/drawing/2014/main" val="691687834"/>
                  </a:ext>
                </a:extLst>
              </a:tr>
              <a:tr h="296952">
                <a:tc>
                  <a:txBody>
                    <a:bodyPr/>
                    <a:lstStyle/>
                    <a:p>
                      <a:pPr algn="ctr"/>
                      <a:r>
                        <a:rPr lang="en-GB" sz="1400">
                          <a:effectLst/>
                        </a:rPr>
                        <a:t>Primary</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23.08%</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12.50%</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0.00%</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dirty="0">
                          <a:effectLst/>
                        </a:rPr>
                        <a:t>50.00%</a:t>
                      </a:r>
                      <a:endParaRPr lang="en-GB" sz="1400" dirty="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33.33%</a:t>
                      </a:r>
                      <a:endParaRPr lang="en-GB" sz="1400">
                        <a:effectLst/>
                        <a:latin typeface="Calibri" panose="020F0502020204030204" pitchFamily="34" charset="0"/>
                        <a:ea typeface="Calibri" panose="020F0502020204030204" pitchFamily="34" charset="0"/>
                      </a:endParaRPr>
                    </a:p>
                  </a:txBody>
                  <a:tcPr marL="49530" marR="49530" marT="0" marB="0" anchor="b"/>
                </a:tc>
                <a:extLst>
                  <a:ext uri="{0D108BD9-81ED-4DB2-BD59-A6C34878D82A}">
                    <a16:rowId xmlns:a16="http://schemas.microsoft.com/office/drawing/2014/main" val="1978675516"/>
                  </a:ext>
                </a:extLst>
              </a:tr>
              <a:tr h="296952">
                <a:tc>
                  <a:txBody>
                    <a:bodyPr/>
                    <a:lstStyle/>
                    <a:p>
                      <a:pPr algn="ctr"/>
                      <a:r>
                        <a:rPr lang="en-GB" sz="1400">
                          <a:effectLst/>
                        </a:rPr>
                        <a:t>Secondary</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1.08%</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2.86%</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3.39%</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dirty="0">
                          <a:effectLst/>
                        </a:rPr>
                        <a:t>5.71%</a:t>
                      </a:r>
                      <a:endParaRPr lang="en-GB" sz="1400" dirty="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7.21%</a:t>
                      </a:r>
                      <a:endParaRPr lang="en-GB" sz="1400">
                        <a:effectLst/>
                        <a:latin typeface="Calibri" panose="020F0502020204030204" pitchFamily="34" charset="0"/>
                        <a:ea typeface="Calibri" panose="020F0502020204030204" pitchFamily="34" charset="0"/>
                      </a:endParaRPr>
                    </a:p>
                  </a:txBody>
                  <a:tcPr marL="49530" marR="49530" marT="0" marB="0" anchor="b"/>
                </a:tc>
                <a:extLst>
                  <a:ext uri="{0D108BD9-81ED-4DB2-BD59-A6C34878D82A}">
                    <a16:rowId xmlns:a16="http://schemas.microsoft.com/office/drawing/2014/main" val="4154041470"/>
                  </a:ext>
                </a:extLst>
              </a:tr>
              <a:tr h="296952">
                <a:tc>
                  <a:txBody>
                    <a:bodyPr/>
                    <a:lstStyle/>
                    <a:p>
                      <a:pPr algn="ctr"/>
                      <a:r>
                        <a:rPr lang="en-GB" sz="1400">
                          <a:effectLst/>
                        </a:rPr>
                        <a:t>Special</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0.00%</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100.00%</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100.00%</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dirty="0">
                          <a:effectLst/>
                        </a:rPr>
                        <a:t>0.00%</a:t>
                      </a:r>
                      <a:endParaRPr lang="en-GB" sz="1400" dirty="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100.00%</a:t>
                      </a:r>
                      <a:endParaRPr lang="en-GB" sz="1400">
                        <a:effectLst/>
                        <a:latin typeface="Calibri" panose="020F0502020204030204" pitchFamily="34" charset="0"/>
                        <a:ea typeface="Calibri" panose="020F0502020204030204" pitchFamily="34" charset="0"/>
                      </a:endParaRPr>
                    </a:p>
                  </a:txBody>
                  <a:tcPr marL="49530" marR="49530" marT="0" marB="0" anchor="b"/>
                </a:tc>
                <a:extLst>
                  <a:ext uri="{0D108BD9-81ED-4DB2-BD59-A6C34878D82A}">
                    <a16:rowId xmlns:a16="http://schemas.microsoft.com/office/drawing/2014/main" val="3834589311"/>
                  </a:ext>
                </a:extLst>
              </a:tr>
              <a:tr h="296952">
                <a:tc>
                  <a:txBody>
                    <a:bodyPr/>
                    <a:lstStyle/>
                    <a:p>
                      <a:pPr algn="ctr"/>
                      <a:r>
                        <a:rPr lang="en-GB" sz="1400">
                          <a:effectLst/>
                        </a:rPr>
                        <a:t>Total</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5.88%</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5.69%</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a:effectLst/>
                        </a:rPr>
                        <a:t>4.48%</a:t>
                      </a:r>
                      <a:endParaRPr lang="en-GB" sz="140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dirty="0">
                          <a:effectLst/>
                        </a:rPr>
                        <a:t>11.25%</a:t>
                      </a:r>
                      <a:endParaRPr lang="en-GB" sz="1400" dirty="0">
                        <a:effectLst/>
                        <a:latin typeface="Calibri" panose="020F0502020204030204" pitchFamily="34" charset="0"/>
                        <a:ea typeface="Calibri" panose="020F0502020204030204" pitchFamily="34" charset="0"/>
                      </a:endParaRPr>
                    </a:p>
                  </a:txBody>
                  <a:tcPr marL="49530" marR="49530" marT="0" marB="0" anchor="b"/>
                </a:tc>
                <a:tc>
                  <a:txBody>
                    <a:bodyPr/>
                    <a:lstStyle/>
                    <a:p>
                      <a:pPr algn="ctr"/>
                      <a:r>
                        <a:rPr lang="en-GB" sz="1400" dirty="0">
                          <a:effectLst/>
                        </a:rPr>
                        <a:t>10.92%</a:t>
                      </a:r>
                      <a:endParaRPr lang="en-GB" sz="1400" dirty="0">
                        <a:effectLst/>
                        <a:latin typeface="Calibri" panose="020F0502020204030204" pitchFamily="34" charset="0"/>
                        <a:ea typeface="Calibri" panose="020F0502020204030204" pitchFamily="34" charset="0"/>
                      </a:endParaRPr>
                    </a:p>
                  </a:txBody>
                  <a:tcPr marL="49530" marR="49530" marT="0" marB="0" anchor="b"/>
                </a:tc>
                <a:extLst>
                  <a:ext uri="{0D108BD9-81ED-4DB2-BD59-A6C34878D82A}">
                    <a16:rowId xmlns:a16="http://schemas.microsoft.com/office/drawing/2014/main" val="2051013469"/>
                  </a:ext>
                </a:extLst>
              </a:tr>
            </a:tbl>
          </a:graphicData>
        </a:graphic>
      </p:graphicFrame>
      <p:pic>
        <p:nvPicPr>
          <p:cNvPr id="4" name="Picture 3" descr="Slide background superimp_v2.jpg">
            <a:extLst>
              <a:ext uri="{FF2B5EF4-FFF2-40B4-BE49-F238E27FC236}">
                <a16:creationId xmlns:a16="http://schemas.microsoft.com/office/drawing/2014/main" id="{608B4E5A-A8CF-D0AB-1D60-281359B69D93}"/>
              </a:ext>
            </a:extLst>
          </p:cNvPr>
          <p:cNvPicPr>
            <a:picLocks noChangeAspect="1"/>
          </p:cNvPicPr>
          <p:nvPr/>
        </p:nvPicPr>
        <p:blipFill rotWithShape="1">
          <a:blip r:embed="rId2">
            <a:extLst>
              <a:ext uri="{28A0092B-C50C-407E-A947-70E740481C1C}">
                <a14:useLocalDpi xmlns:a14="http://schemas.microsoft.com/office/drawing/2010/main" val="0"/>
              </a:ext>
            </a:extLst>
          </a:blip>
          <a:srcRect l="45885"/>
          <a:stretch/>
        </p:blipFill>
        <p:spPr>
          <a:xfrm>
            <a:off x="6060557" y="2093976"/>
            <a:ext cx="2651983" cy="4096512"/>
          </a:xfrm>
          <a:prstGeom prst="rect">
            <a:avLst/>
          </a:prstGeom>
        </p:spPr>
      </p:pic>
    </p:spTree>
    <p:extLst>
      <p:ext uri="{BB962C8B-B14F-4D97-AF65-F5344CB8AC3E}">
        <p14:creationId xmlns:p14="http://schemas.microsoft.com/office/powerpoint/2010/main" val="2056730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534D3-03F6-3C4E-8FA7-EADB4B883775}"/>
              </a:ext>
            </a:extLst>
          </p:cNvPr>
          <p:cNvSpPr>
            <a:spLocks noGrp="1"/>
          </p:cNvSpPr>
          <p:nvPr>
            <p:ph type="ctrTitle"/>
          </p:nvPr>
        </p:nvSpPr>
        <p:spPr/>
        <p:txBody>
          <a:bodyPr anchor="b">
            <a:normAutofit/>
          </a:bodyPr>
          <a:lstStyle/>
          <a:p>
            <a:r>
              <a:rPr lang="en-GB" sz="4700" dirty="0"/>
              <a:t>Suspension Guidance 2022</a:t>
            </a:r>
          </a:p>
        </p:txBody>
      </p:sp>
      <p:sp>
        <p:nvSpPr>
          <p:cNvPr id="5" name="Subtitle 4">
            <a:extLst>
              <a:ext uri="{FF2B5EF4-FFF2-40B4-BE49-F238E27FC236}">
                <a16:creationId xmlns:a16="http://schemas.microsoft.com/office/drawing/2014/main" id="{05DC0091-C2CC-CE4D-2D6C-18BBD5A1AE43}"/>
              </a:ext>
            </a:extLst>
          </p:cNvPr>
          <p:cNvSpPr>
            <a:spLocks noGrp="1"/>
          </p:cNvSpPr>
          <p:nvPr>
            <p:ph type="subTitle" idx="1"/>
          </p:nvPr>
        </p:nvSpPr>
        <p:spPr/>
        <p:txBody>
          <a:bodyPr/>
          <a:lstStyle/>
          <a:p>
            <a:r>
              <a:rPr lang="en-GB" dirty="0"/>
              <a:t>2022 </a:t>
            </a:r>
          </a:p>
          <a:p>
            <a:r>
              <a:rPr lang="en-GB" dirty="0"/>
              <a:t>UPDATES</a:t>
            </a:r>
          </a:p>
        </p:txBody>
      </p:sp>
      <p:pic>
        <p:nvPicPr>
          <p:cNvPr id="4" name="Picture 3" descr="Slide background superimp_v2.jpg">
            <a:extLst>
              <a:ext uri="{FF2B5EF4-FFF2-40B4-BE49-F238E27FC236}">
                <a16:creationId xmlns:a16="http://schemas.microsoft.com/office/drawing/2014/main" id="{608B4E5A-A8CF-D0AB-1D60-281359B69D93}"/>
              </a:ext>
            </a:extLst>
          </p:cNvPr>
          <p:cNvPicPr>
            <a:picLocks noChangeAspect="1"/>
          </p:cNvPicPr>
          <p:nvPr/>
        </p:nvPicPr>
        <p:blipFill rotWithShape="1">
          <a:blip r:embed="rId2">
            <a:extLst>
              <a:ext uri="{28A0092B-C50C-407E-A947-70E740481C1C}">
                <a14:useLocalDpi xmlns:a14="http://schemas.microsoft.com/office/drawing/2010/main" val="0"/>
              </a:ext>
            </a:extLst>
          </a:blip>
          <a:srcRect l="45885"/>
          <a:stretch/>
        </p:blipFill>
        <p:spPr>
          <a:xfrm>
            <a:off x="6565479" y="2093976"/>
            <a:ext cx="2149152" cy="4096512"/>
          </a:xfrm>
          <a:prstGeom prst="rect">
            <a:avLst/>
          </a:prstGeom>
        </p:spPr>
      </p:pic>
    </p:spTree>
    <p:extLst>
      <p:ext uri="{BB962C8B-B14F-4D97-AF65-F5344CB8AC3E}">
        <p14:creationId xmlns:p14="http://schemas.microsoft.com/office/powerpoint/2010/main" val="1691284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C77243B-6D9A-795D-71D8-5CF63338CD81}"/>
              </a:ext>
            </a:extLst>
          </p:cNvPr>
          <p:cNvSpPr txBox="1"/>
          <p:nvPr/>
        </p:nvSpPr>
        <p:spPr>
          <a:xfrm>
            <a:off x="429369" y="1780953"/>
            <a:ext cx="5035164" cy="4800600"/>
          </a:xfrm>
          <a:prstGeom prst="rect">
            <a:avLst/>
          </a:prstGeom>
        </p:spPr>
        <p:txBody>
          <a:bodyPr vert="horz" lIns="91440" tIns="45720" rIns="91440" bIns="45720" rtlCol="0" anchor="t">
            <a:noAutofit/>
          </a:bodyPr>
          <a:lstStyle/>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200" dirty="0">
                <a:effectLst/>
              </a:rPr>
              <a:t>The term ‘fixed-period exclusion’ has been changed to ‘suspension’ throughout</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200" dirty="0">
                <a:effectLst/>
              </a:rPr>
              <a:t>Schools should not adopt a ‘no exclusion’ policy </a:t>
            </a:r>
            <a:r>
              <a:rPr lang="en-US" sz="1200" b="1" dirty="0">
                <a:effectLst/>
              </a:rPr>
              <a:t>which may present safeguarding issues and expose staff and pupils to unreasonable risks.</a:t>
            </a:r>
            <a:r>
              <a:rPr lang="en-US" sz="1200" dirty="0">
                <a:effectLst/>
              </a:rPr>
              <a:t> The DfE will consider whether suspension for safeguarding reasons is appropriate</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200" dirty="0">
                <a:effectLst/>
              </a:rPr>
              <a:t>There is more detailed guidance on off-rolling and unlawful exclusions </a:t>
            </a:r>
            <a:r>
              <a:rPr lang="en-US" sz="1200" b="1" dirty="0">
                <a:effectLst/>
              </a:rPr>
              <a:t>Para 17-21 exclusions guidance</a:t>
            </a:r>
            <a:endParaRPr lang="en-US" sz="1200" dirty="0">
              <a:effectLst/>
            </a:endParaRP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200" dirty="0">
                <a:effectLst/>
              </a:rPr>
              <a:t>Schools should consider other guidance alongside the exclusion guidance </a:t>
            </a:r>
            <a:r>
              <a:rPr lang="en-US" sz="1200" b="1" dirty="0" err="1">
                <a:effectLst/>
              </a:rPr>
              <a:t>Behaviour</a:t>
            </a:r>
            <a:r>
              <a:rPr lang="en-US" sz="1200" b="1" dirty="0">
                <a:effectLst/>
              </a:rPr>
              <a:t> in Schools Guidance, LLBI, KCSIE</a:t>
            </a:r>
            <a:endParaRPr lang="en-US" sz="1200" dirty="0">
              <a:effectLst/>
            </a:endParaRP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200" dirty="0">
                <a:effectLst/>
              </a:rPr>
              <a:t>Headteachers will retain the power to end suspensions early and withdraw exclusions</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200" dirty="0">
                <a:effectLst/>
              </a:rPr>
              <a:t>Headteachers will need to inform social workers and virtual school heads (VSHs) about exclusions </a:t>
            </a:r>
            <a:r>
              <a:rPr lang="en-US" sz="1200" b="1" dirty="0">
                <a:effectLst/>
              </a:rPr>
              <a:t>regardless of the length without delay. Applies to LA also</a:t>
            </a:r>
            <a:endParaRPr lang="en-US" sz="1200" dirty="0">
              <a:effectLst/>
            </a:endParaRP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200" dirty="0">
                <a:effectLst/>
              </a:rPr>
              <a:t>Section on Pupils with Disabilities and SEN </a:t>
            </a:r>
            <a:r>
              <a:rPr lang="en-US" sz="1200" dirty="0" err="1">
                <a:effectLst/>
              </a:rPr>
              <a:t>inc</a:t>
            </a:r>
            <a:r>
              <a:rPr lang="en-US" sz="1200" dirty="0">
                <a:effectLst/>
              </a:rPr>
              <a:t> those with EHCP’s and those with SW or are </a:t>
            </a:r>
            <a:r>
              <a:rPr lang="en-US" sz="1200" dirty="0" err="1">
                <a:effectLst/>
              </a:rPr>
              <a:t>Cic</a:t>
            </a:r>
            <a:r>
              <a:rPr lang="en-US" sz="1200" dirty="0">
                <a:effectLst/>
              </a:rPr>
              <a:t> or previous </a:t>
            </a:r>
            <a:r>
              <a:rPr lang="en-US" sz="1200" dirty="0" err="1">
                <a:effectLst/>
              </a:rPr>
              <a:t>Cic</a:t>
            </a:r>
            <a:r>
              <a:rPr lang="en-US" sz="1200" b="1" dirty="0">
                <a:effectLst/>
              </a:rPr>
              <a:t> Para 53-61</a:t>
            </a:r>
            <a:endParaRPr lang="en-US" sz="1200" dirty="0">
              <a:effectLst/>
            </a:endParaRP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200" dirty="0">
                <a:effectLst/>
              </a:rPr>
              <a:t>Good practice guidance on the use of off-site direction and managed moves is included </a:t>
            </a:r>
            <a:r>
              <a:rPr lang="en-US" sz="1200" b="1" dirty="0">
                <a:effectLst/>
              </a:rPr>
              <a:t>Para 35-51 exclusions guidance</a:t>
            </a:r>
            <a:endParaRPr lang="en-US" sz="1200" dirty="0">
              <a:effectLst/>
            </a:endParaRP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200" dirty="0">
                <a:effectLst/>
              </a:rPr>
              <a:t>The need to reintegrate returning pupils effectively has been emphasized. </a:t>
            </a:r>
            <a:r>
              <a:rPr lang="en-US" sz="1200" b="1" dirty="0">
                <a:effectLst/>
              </a:rPr>
              <a:t>Para 26-30 exclusions guidance</a:t>
            </a:r>
            <a:endParaRPr lang="en-US" sz="1200" dirty="0">
              <a:effectLst/>
            </a:endParaRP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200" dirty="0">
                <a:effectLst/>
              </a:rPr>
              <a:t>There is guidance for governors on using data on suspensions and exclusions, </a:t>
            </a:r>
            <a:r>
              <a:rPr lang="en-US" sz="1200" b="1" dirty="0">
                <a:effectLst/>
              </a:rPr>
              <a:t> exclusions guidance</a:t>
            </a:r>
            <a:endParaRPr lang="en-US" sz="1200" dirty="0">
              <a:effectLst/>
            </a:endParaRPr>
          </a:p>
        </p:txBody>
      </p:sp>
      <p:pic>
        <p:nvPicPr>
          <p:cNvPr id="4" name="Picture 3" descr="Slide background superimp_v2.jpg">
            <a:extLst>
              <a:ext uri="{FF2B5EF4-FFF2-40B4-BE49-F238E27FC236}">
                <a16:creationId xmlns:a16="http://schemas.microsoft.com/office/drawing/2014/main" id="{420F7BA8-3139-031F-0E7B-637298A58677}"/>
              </a:ext>
            </a:extLst>
          </p:cNvPr>
          <p:cNvPicPr>
            <a:picLocks noChangeAspect="1"/>
          </p:cNvPicPr>
          <p:nvPr/>
        </p:nvPicPr>
        <p:blipFill rotWithShape="1">
          <a:blip r:embed="rId2">
            <a:extLst>
              <a:ext uri="{28A0092B-C50C-407E-A947-70E740481C1C}">
                <a14:useLocalDpi xmlns:a14="http://schemas.microsoft.com/office/drawing/2010/main" val="0"/>
              </a:ext>
            </a:extLst>
          </a:blip>
          <a:srcRect l="45885"/>
          <a:stretch/>
        </p:blipFill>
        <p:spPr>
          <a:xfrm>
            <a:off x="5756743" y="2093976"/>
            <a:ext cx="2955798" cy="4096512"/>
          </a:xfrm>
          <a:prstGeom prst="rect">
            <a:avLst/>
          </a:prstGeom>
        </p:spPr>
      </p:pic>
    </p:spTree>
    <p:extLst>
      <p:ext uri="{BB962C8B-B14F-4D97-AF65-F5344CB8AC3E}">
        <p14:creationId xmlns:p14="http://schemas.microsoft.com/office/powerpoint/2010/main" val="1056003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B534D3-03F6-3C4E-8FA7-EADB4B883775}"/>
              </a:ext>
            </a:extLst>
          </p:cNvPr>
          <p:cNvSpPr>
            <a:spLocks noGrp="1"/>
          </p:cNvSpPr>
          <p:nvPr>
            <p:ph type="title" idx="4294967295"/>
          </p:nvPr>
        </p:nvSpPr>
        <p:spPr>
          <a:xfrm>
            <a:off x="479161" y="639193"/>
            <a:ext cx="2678858" cy="3573516"/>
          </a:xfrm>
        </p:spPr>
        <p:txBody>
          <a:bodyPr vert="horz" lIns="91440" tIns="45720" rIns="91440" bIns="45720" rtlCol="0" anchor="b">
            <a:normAutofit/>
          </a:bodyPr>
          <a:lstStyle/>
          <a:p>
            <a:pPr algn="l" defTabSz="914400">
              <a:lnSpc>
                <a:spcPct val="90000"/>
              </a:lnSpc>
            </a:pPr>
            <a:br>
              <a:rPr lang="en-US" sz="3600" kern="1200" dirty="0">
                <a:solidFill>
                  <a:schemeClr val="tx1"/>
                </a:solidFill>
                <a:latin typeface="+mj-lt"/>
                <a:ea typeface="+mj-ea"/>
                <a:cs typeface="+mj-cs"/>
              </a:rPr>
            </a:br>
            <a:r>
              <a:rPr lang="en-US" sz="3600" kern="1200" dirty="0">
                <a:solidFill>
                  <a:schemeClr val="tx1"/>
                </a:solidFill>
                <a:latin typeface="+mj-lt"/>
                <a:ea typeface="+mj-ea"/>
                <a:cs typeface="+mj-cs"/>
              </a:rPr>
              <a:t>Early Intervention</a:t>
            </a:r>
          </a:p>
        </p:txBody>
      </p:sp>
      <p:sp>
        <p:nvSpPr>
          <p:cNvPr id="25"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58" y="4409267"/>
            <a:ext cx="2441321" cy="18288"/>
          </a:xfrm>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 name="connsiteX0" fmla="*/ 0 w 2441321"/>
              <a:gd name="connsiteY0" fmla="*/ 0 h 18288"/>
              <a:gd name="connsiteX1" fmla="*/ 585917 w 2441321"/>
              <a:gd name="connsiteY1" fmla="*/ 0 h 18288"/>
              <a:gd name="connsiteX2" fmla="*/ 1123008 w 2441321"/>
              <a:gd name="connsiteY2" fmla="*/ 0 h 18288"/>
              <a:gd name="connsiteX3" fmla="*/ 1782164 w 2441321"/>
              <a:gd name="connsiteY3" fmla="*/ 0 h 18288"/>
              <a:gd name="connsiteX4" fmla="*/ 2441321 w 2441321"/>
              <a:gd name="connsiteY4" fmla="*/ 0 h 18288"/>
              <a:gd name="connsiteX5" fmla="*/ 2441321 w 2441321"/>
              <a:gd name="connsiteY5" fmla="*/ 18288 h 18288"/>
              <a:gd name="connsiteX6" fmla="*/ 1879817 w 2441321"/>
              <a:gd name="connsiteY6" fmla="*/ 18288 h 18288"/>
              <a:gd name="connsiteX7" fmla="*/ 1318313 w 2441321"/>
              <a:gd name="connsiteY7" fmla="*/ 18288 h 18288"/>
              <a:gd name="connsiteX8" fmla="*/ 659157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80302" y="-6619"/>
                  <a:pt x="363201" y="4913"/>
                  <a:pt x="585917" y="0"/>
                </a:cubicBezTo>
                <a:cubicBezTo>
                  <a:pt x="832357" y="-10107"/>
                  <a:pt x="996738" y="-34312"/>
                  <a:pt x="1196247" y="0"/>
                </a:cubicBezTo>
                <a:cubicBezTo>
                  <a:pt x="1357180" y="16623"/>
                  <a:pt x="1575042" y="-11041"/>
                  <a:pt x="1806578" y="0"/>
                </a:cubicBezTo>
                <a:cubicBezTo>
                  <a:pt x="2016334" y="246"/>
                  <a:pt x="2239353" y="-8732"/>
                  <a:pt x="2441321" y="0"/>
                </a:cubicBezTo>
                <a:cubicBezTo>
                  <a:pt x="2441188" y="8366"/>
                  <a:pt x="2440365" y="10017"/>
                  <a:pt x="2441321" y="18288"/>
                </a:cubicBezTo>
                <a:cubicBezTo>
                  <a:pt x="2159375" y="49009"/>
                  <a:pt x="2054495" y="45666"/>
                  <a:pt x="1830991" y="18288"/>
                </a:cubicBezTo>
                <a:cubicBezTo>
                  <a:pt x="1615846" y="7509"/>
                  <a:pt x="1521674" y="-5422"/>
                  <a:pt x="1269487" y="18288"/>
                </a:cubicBezTo>
                <a:cubicBezTo>
                  <a:pt x="1019660" y="53960"/>
                  <a:pt x="886911" y="42351"/>
                  <a:pt x="707983" y="18288"/>
                </a:cubicBezTo>
                <a:cubicBezTo>
                  <a:pt x="523434" y="27321"/>
                  <a:pt x="307885" y="34316"/>
                  <a:pt x="0" y="18288"/>
                </a:cubicBezTo>
                <a:cubicBezTo>
                  <a:pt x="-595" y="11182"/>
                  <a:pt x="-5" y="6307"/>
                  <a:pt x="0" y="0"/>
                </a:cubicBezTo>
                <a:close/>
              </a:path>
              <a:path w="2441321" h="18288" stroke="0" extrusionOk="0">
                <a:moveTo>
                  <a:pt x="0" y="0"/>
                </a:moveTo>
                <a:cubicBezTo>
                  <a:pt x="212126" y="-10265"/>
                  <a:pt x="442910" y="-11728"/>
                  <a:pt x="585917" y="0"/>
                </a:cubicBezTo>
                <a:cubicBezTo>
                  <a:pt x="724579" y="21751"/>
                  <a:pt x="879365" y="-33198"/>
                  <a:pt x="1123008" y="0"/>
                </a:cubicBezTo>
                <a:cubicBezTo>
                  <a:pt x="1377247" y="11220"/>
                  <a:pt x="1597861" y="-34280"/>
                  <a:pt x="1782164" y="0"/>
                </a:cubicBezTo>
                <a:cubicBezTo>
                  <a:pt x="1975975" y="-3055"/>
                  <a:pt x="2116392" y="-15531"/>
                  <a:pt x="2441321" y="0"/>
                </a:cubicBezTo>
                <a:cubicBezTo>
                  <a:pt x="2441666" y="6144"/>
                  <a:pt x="2441358" y="10525"/>
                  <a:pt x="2441321" y="18288"/>
                </a:cubicBezTo>
                <a:cubicBezTo>
                  <a:pt x="2180658" y="18322"/>
                  <a:pt x="2084222" y="5934"/>
                  <a:pt x="1879817" y="18288"/>
                </a:cubicBezTo>
                <a:cubicBezTo>
                  <a:pt x="1668182" y="16222"/>
                  <a:pt x="1551159" y="-6477"/>
                  <a:pt x="1318313" y="18288"/>
                </a:cubicBezTo>
                <a:cubicBezTo>
                  <a:pt x="1059871" y="56395"/>
                  <a:pt x="901959" y="23831"/>
                  <a:pt x="659157" y="18288"/>
                </a:cubicBezTo>
                <a:cubicBezTo>
                  <a:pt x="444692" y="28483"/>
                  <a:pt x="245032" y="39882"/>
                  <a:pt x="0" y="18288"/>
                </a:cubicBezTo>
                <a:cubicBezTo>
                  <a:pt x="-11" y="10485"/>
                  <a:pt x="-221" y="3288"/>
                  <a:pt x="0" y="0"/>
                </a:cubicBezTo>
                <a:close/>
              </a:path>
              <a:path w="2441321" h="18288" fill="none" stroke="0" extrusionOk="0">
                <a:moveTo>
                  <a:pt x="0" y="0"/>
                </a:moveTo>
                <a:cubicBezTo>
                  <a:pt x="265389" y="-22361"/>
                  <a:pt x="344845" y="-65"/>
                  <a:pt x="585917" y="0"/>
                </a:cubicBezTo>
                <a:cubicBezTo>
                  <a:pt x="858472" y="13102"/>
                  <a:pt x="949265" y="-8078"/>
                  <a:pt x="1196247" y="0"/>
                </a:cubicBezTo>
                <a:cubicBezTo>
                  <a:pt x="1379248" y="30707"/>
                  <a:pt x="1585336" y="24963"/>
                  <a:pt x="1806578" y="0"/>
                </a:cubicBezTo>
                <a:cubicBezTo>
                  <a:pt x="1986731" y="-19207"/>
                  <a:pt x="2264933" y="16601"/>
                  <a:pt x="2441321" y="0"/>
                </a:cubicBezTo>
                <a:cubicBezTo>
                  <a:pt x="2441440" y="8687"/>
                  <a:pt x="2440452" y="9944"/>
                  <a:pt x="2441321" y="18288"/>
                </a:cubicBezTo>
                <a:cubicBezTo>
                  <a:pt x="2149099" y="27348"/>
                  <a:pt x="2027305" y="56470"/>
                  <a:pt x="1830991" y="18288"/>
                </a:cubicBezTo>
                <a:cubicBezTo>
                  <a:pt x="1614571" y="-18764"/>
                  <a:pt x="1500998" y="10727"/>
                  <a:pt x="1269487" y="18288"/>
                </a:cubicBezTo>
                <a:cubicBezTo>
                  <a:pt x="1042399" y="37834"/>
                  <a:pt x="927922" y="45822"/>
                  <a:pt x="707983" y="18288"/>
                </a:cubicBezTo>
                <a:cubicBezTo>
                  <a:pt x="502575" y="-5380"/>
                  <a:pt x="350393" y="34499"/>
                  <a:pt x="0" y="18288"/>
                </a:cubicBezTo>
                <a:cubicBezTo>
                  <a:pt x="-394" y="12154"/>
                  <a:pt x="907" y="6688"/>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73217" y="-17533"/>
                          <a:pt x="355785" y="-4171"/>
                          <a:pt x="585917" y="0"/>
                        </a:cubicBezTo>
                        <a:cubicBezTo>
                          <a:pt x="816049" y="4171"/>
                          <a:pt x="991446" y="-9419"/>
                          <a:pt x="1196247" y="0"/>
                        </a:cubicBezTo>
                        <a:cubicBezTo>
                          <a:pt x="1401048" y="9419"/>
                          <a:pt x="1589984" y="-731"/>
                          <a:pt x="1806578" y="0"/>
                        </a:cubicBezTo>
                        <a:cubicBezTo>
                          <a:pt x="2023172" y="731"/>
                          <a:pt x="2247754" y="8393"/>
                          <a:pt x="2441321" y="0"/>
                        </a:cubicBezTo>
                        <a:cubicBezTo>
                          <a:pt x="2441167" y="8655"/>
                          <a:pt x="2440437" y="9975"/>
                          <a:pt x="2441321" y="18288"/>
                        </a:cubicBezTo>
                        <a:cubicBezTo>
                          <a:pt x="2169723" y="30506"/>
                          <a:pt x="2045712" y="39140"/>
                          <a:pt x="1830991" y="18288"/>
                        </a:cubicBezTo>
                        <a:cubicBezTo>
                          <a:pt x="1616270" y="-2564"/>
                          <a:pt x="1505876" y="3949"/>
                          <a:pt x="1269487" y="18288"/>
                        </a:cubicBezTo>
                        <a:cubicBezTo>
                          <a:pt x="1033098" y="32627"/>
                          <a:pt x="908661" y="41191"/>
                          <a:pt x="707983" y="18288"/>
                        </a:cubicBezTo>
                        <a:cubicBezTo>
                          <a:pt x="507305" y="-4615"/>
                          <a:pt x="333592" y="20759"/>
                          <a:pt x="0" y="18288"/>
                        </a:cubicBezTo>
                        <a:cubicBezTo>
                          <a:pt x="-688" y="11716"/>
                          <a:pt x="875" y="6357"/>
                          <a:pt x="0" y="0"/>
                        </a:cubicBezTo>
                        <a:close/>
                      </a:path>
                      <a:path w="2441321" h="18288" stroke="0" extrusionOk="0">
                        <a:moveTo>
                          <a:pt x="0" y="0"/>
                        </a:moveTo>
                        <a:cubicBezTo>
                          <a:pt x="207071" y="-14617"/>
                          <a:pt x="444194" y="-15606"/>
                          <a:pt x="585917" y="0"/>
                        </a:cubicBezTo>
                        <a:cubicBezTo>
                          <a:pt x="727640" y="15606"/>
                          <a:pt x="904326" y="-79"/>
                          <a:pt x="1123008" y="0"/>
                        </a:cubicBezTo>
                        <a:cubicBezTo>
                          <a:pt x="1341690" y="79"/>
                          <a:pt x="1600014" y="10401"/>
                          <a:pt x="1782164" y="0"/>
                        </a:cubicBezTo>
                        <a:cubicBezTo>
                          <a:pt x="1964314" y="-10401"/>
                          <a:pt x="2143537" y="-21488"/>
                          <a:pt x="2441321" y="0"/>
                        </a:cubicBezTo>
                        <a:cubicBezTo>
                          <a:pt x="2441735" y="5928"/>
                          <a:pt x="2441551" y="11133"/>
                          <a:pt x="2441321" y="18288"/>
                        </a:cubicBezTo>
                        <a:cubicBezTo>
                          <a:pt x="2166745" y="28773"/>
                          <a:pt x="2078726" y="15476"/>
                          <a:pt x="1879817" y="18288"/>
                        </a:cubicBezTo>
                        <a:cubicBezTo>
                          <a:pt x="1680908" y="21100"/>
                          <a:pt x="1548770" y="-4127"/>
                          <a:pt x="1318313" y="18288"/>
                        </a:cubicBezTo>
                        <a:cubicBezTo>
                          <a:pt x="1087856" y="40703"/>
                          <a:pt x="894613" y="3927"/>
                          <a:pt x="659157" y="18288"/>
                        </a:cubicBezTo>
                        <a:cubicBezTo>
                          <a:pt x="423701" y="32649"/>
                          <a:pt x="246611" y="33975"/>
                          <a:pt x="0" y="18288"/>
                        </a:cubicBezTo>
                        <a:cubicBezTo>
                          <a:pt x="-348" y="10388"/>
                          <a:pt x="-12" y="3969"/>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lide background superimp_v2.jpg">
            <a:extLst>
              <a:ext uri="{FF2B5EF4-FFF2-40B4-BE49-F238E27FC236}">
                <a16:creationId xmlns:a16="http://schemas.microsoft.com/office/drawing/2014/main" id="{608B4E5A-A8CF-D0AB-1D60-281359B69D93}"/>
              </a:ext>
            </a:extLst>
          </p:cNvPr>
          <p:cNvPicPr>
            <a:picLocks noChangeAspect="1"/>
          </p:cNvPicPr>
          <p:nvPr/>
        </p:nvPicPr>
        <p:blipFill rotWithShape="1">
          <a:blip r:embed="rId2">
            <a:extLst>
              <a:ext uri="{28A0092B-C50C-407E-A947-70E740481C1C}">
                <a14:useLocalDpi xmlns:a14="http://schemas.microsoft.com/office/drawing/2010/main" val="0"/>
              </a:ext>
            </a:extLst>
          </a:blip>
          <a:srcRect t="10092" r="-2" b="20394"/>
          <a:stretch/>
        </p:blipFill>
        <p:spPr>
          <a:xfrm>
            <a:off x="3474774" y="2018511"/>
            <a:ext cx="5410962" cy="2820977"/>
          </a:xfrm>
          <a:prstGeom prst="rect">
            <a:avLst/>
          </a:prstGeom>
        </p:spPr>
      </p:pic>
    </p:spTree>
    <p:extLst>
      <p:ext uri="{BB962C8B-B14F-4D97-AF65-F5344CB8AC3E}">
        <p14:creationId xmlns:p14="http://schemas.microsoft.com/office/powerpoint/2010/main" val="29725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C77243B-6D9A-795D-71D8-5CF63338CD81}"/>
              </a:ext>
            </a:extLst>
          </p:cNvPr>
          <p:cNvSpPr txBox="1"/>
          <p:nvPr/>
        </p:nvSpPr>
        <p:spPr>
          <a:xfrm>
            <a:off x="429369" y="1847088"/>
            <a:ext cx="5035164" cy="4867372"/>
          </a:xfrm>
          <a:prstGeom prst="rect">
            <a:avLst/>
          </a:prstGeom>
        </p:spPr>
        <p:txBody>
          <a:bodyPr vert="horz" lIns="91440" tIns="45720" rIns="91440" bIns="45720" rtlCol="0" anchor="t">
            <a:noAutofit/>
          </a:bodyPr>
          <a:lstStyle/>
          <a:p>
            <a:pPr marL="342900" lvl="0" indent="-228600" defTabSz="914400">
              <a:lnSpc>
                <a:spcPct val="90000"/>
              </a:lnSpc>
              <a:spcAft>
                <a:spcPts val="800"/>
              </a:spcAft>
              <a:buSzPts val="1000"/>
              <a:buFont typeface="Arial" panose="020B0604020202020204" pitchFamily="34" charset="0"/>
              <a:buChar char="•"/>
              <a:tabLst>
                <a:tab pos="228600" algn="l"/>
              </a:tabLst>
            </a:pPr>
            <a:r>
              <a:rPr lang="en-US" sz="1200" dirty="0">
                <a:effectLst/>
              </a:rPr>
              <a:t>Use the Lincolnshire Ladder of Behavior Intervention (LLB) 16 weeks of  PSP and consider a referral to BOSS</a:t>
            </a:r>
          </a:p>
          <a:p>
            <a:pPr marL="342900" lvl="0" indent="-228600" defTabSz="914400">
              <a:lnSpc>
                <a:spcPct val="90000"/>
              </a:lnSpc>
              <a:spcAft>
                <a:spcPts val="800"/>
              </a:spcAft>
              <a:buSzPts val="1000"/>
              <a:buFont typeface="Arial" panose="020B0604020202020204" pitchFamily="34" charset="0"/>
              <a:buChar char="•"/>
              <a:tabLst>
                <a:tab pos="228600" algn="l"/>
              </a:tabLst>
            </a:pPr>
            <a:r>
              <a:rPr lang="en-US" sz="1200" dirty="0"/>
              <a:t>Engage proactively with parents in supporting the behavior of pupils with additional needs</a:t>
            </a:r>
          </a:p>
          <a:p>
            <a:pPr marL="342900" lvl="0" indent="-228600" defTabSz="914400">
              <a:lnSpc>
                <a:spcPct val="90000"/>
              </a:lnSpc>
              <a:spcAft>
                <a:spcPts val="800"/>
              </a:spcAft>
              <a:buSzPts val="1000"/>
              <a:buFont typeface="Arial" panose="020B0604020202020204" pitchFamily="34" charset="0"/>
              <a:buChar char="•"/>
              <a:tabLst>
                <a:tab pos="228600" algn="l"/>
              </a:tabLst>
            </a:pPr>
            <a:r>
              <a:rPr lang="en-US" sz="1200" dirty="0">
                <a:effectLst/>
              </a:rPr>
              <a:t>Access external support specialists as appropriate fo</a:t>
            </a:r>
            <a:r>
              <a:rPr lang="en-US" sz="1200" dirty="0"/>
              <a:t>r those identified with SEN</a:t>
            </a:r>
          </a:p>
          <a:p>
            <a:pPr marL="342900" lvl="0" indent="-228600" defTabSz="914400">
              <a:lnSpc>
                <a:spcPct val="90000"/>
              </a:lnSpc>
              <a:spcAft>
                <a:spcPts val="800"/>
              </a:spcAft>
              <a:buSzPts val="1000"/>
              <a:buFont typeface="Arial" panose="020B0604020202020204" pitchFamily="34" charset="0"/>
              <a:buChar char="•"/>
              <a:tabLst>
                <a:tab pos="228600" algn="l"/>
              </a:tabLst>
            </a:pPr>
            <a:r>
              <a:rPr lang="en-US" sz="1200" dirty="0">
                <a:effectLst/>
              </a:rPr>
              <a:t>For those </a:t>
            </a:r>
            <a:r>
              <a:rPr lang="en-US" sz="1200" dirty="0"/>
              <a:t>young people with a Social Worker (SW) over half are in need to due to abuse/neglect. Education is often an important protective factor offering a safe space. </a:t>
            </a:r>
            <a:r>
              <a:rPr lang="en-US" sz="1200" dirty="0">
                <a:effectLst/>
              </a:rPr>
              <a:t>When they’re not in school they may become more vulnerable to harm. Strategies taking into account both this important reality and the need for a calm/safe environment for all pupils and staff should be devised.</a:t>
            </a:r>
          </a:p>
          <a:p>
            <a:pPr marL="342900" lvl="0" indent="-228600" defTabSz="914400">
              <a:lnSpc>
                <a:spcPct val="90000"/>
              </a:lnSpc>
              <a:spcAft>
                <a:spcPts val="800"/>
              </a:spcAft>
              <a:buSzPts val="1000"/>
              <a:buFont typeface="Arial" panose="020B0604020202020204" pitchFamily="34" charset="0"/>
              <a:buChar char="•"/>
              <a:tabLst>
                <a:tab pos="228600" algn="l"/>
              </a:tabLst>
            </a:pPr>
            <a:r>
              <a:rPr lang="en-US" sz="1200" dirty="0"/>
              <a:t>For those </a:t>
            </a:r>
            <a:r>
              <a:rPr lang="en-US" sz="1200" dirty="0" err="1"/>
              <a:t>CiC</a:t>
            </a:r>
            <a:r>
              <a:rPr lang="en-US" sz="1200" dirty="0"/>
              <a:t> contact the Virtual School (VS) to discuss what additional assessments and support can be put in place to reduce the need for suspension. PEP meetings should be logging any behavioral concerns at each meeting.</a:t>
            </a:r>
          </a:p>
          <a:p>
            <a:pPr marL="342900" lvl="0" indent="-228600" defTabSz="914400">
              <a:lnSpc>
                <a:spcPct val="90000"/>
              </a:lnSpc>
              <a:spcAft>
                <a:spcPts val="800"/>
              </a:spcAft>
              <a:buSzPts val="1000"/>
              <a:buFont typeface="Arial" panose="020B0604020202020204" pitchFamily="34" charset="0"/>
              <a:buChar char="•"/>
              <a:tabLst>
                <a:tab pos="228600" algn="l"/>
              </a:tabLst>
            </a:pPr>
            <a:r>
              <a:rPr lang="en-US" sz="1200" dirty="0">
                <a:effectLst/>
              </a:rPr>
              <a:t>Contact the SEND Caseworker for any young person with an EHCP as early as possible </a:t>
            </a:r>
            <a:r>
              <a:rPr lang="en-US" sz="1200" dirty="0"/>
              <a:t>to arrange a possible early annual review if appropriate</a:t>
            </a:r>
          </a:p>
          <a:p>
            <a:pPr marL="342900" lvl="0" indent="-228600" defTabSz="914400">
              <a:lnSpc>
                <a:spcPct val="90000"/>
              </a:lnSpc>
              <a:spcAft>
                <a:spcPts val="800"/>
              </a:spcAft>
              <a:buSzPts val="1000"/>
              <a:buFont typeface="Arial" panose="020B0604020202020204" pitchFamily="34" charset="0"/>
              <a:buChar char="•"/>
              <a:tabLst>
                <a:tab pos="228600" algn="l"/>
              </a:tabLst>
            </a:pPr>
            <a:r>
              <a:rPr lang="en-US" sz="1200" dirty="0">
                <a:effectLst/>
              </a:rPr>
              <a:t>Inclusive - considering the needs of all pupils/staff so they feel safe and that they belong</a:t>
            </a:r>
          </a:p>
          <a:p>
            <a:pPr marL="342900" lvl="0" indent="-228600" defTabSz="914400">
              <a:lnSpc>
                <a:spcPct val="90000"/>
              </a:lnSpc>
              <a:spcAft>
                <a:spcPts val="800"/>
              </a:spcAft>
              <a:buSzPts val="1000"/>
              <a:buFont typeface="Arial" panose="020B0604020202020204" pitchFamily="34" charset="0"/>
              <a:buChar char="•"/>
              <a:tabLst>
                <a:tab pos="228600" algn="l"/>
              </a:tabLst>
            </a:pPr>
            <a:r>
              <a:rPr lang="en-US" sz="1200" dirty="0"/>
              <a:t>Supportive- address how pupils will be supported to meet high standards of behavior</a:t>
            </a:r>
          </a:p>
          <a:p>
            <a:pPr marL="342900" lvl="0" indent="-228600" defTabSz="914400">
              <a:lnSpc>
                <a:spcPct val="90000"/>
              </a:lnSpc>
              <a:spcAft>
                <a:spcPts val="800"/>
              </a:spcAft>
              <a:buSzPts val="1000"/>
              <a:buFont typeface="Arial" panose="020B0604020202020204" pitchFamily="34" charset="0"/>
              <a:buChar char="•"/>
              <a:tabLst>
                <a:tab pos="228600" algn="l"/>
              </a:tabLst>
            </a:pPr>
            <a:r>
              <a:rPr lang="en-US" sz="1200" dirty="0">
                <a:effectLst/>
              </a:rPr>
              <a:t>Consistent – Sufficient detail to ensure consistent implementation of behavior expectations by </a:t>
            </a:r>
            <a:r>
              <a:rPr lang="en-US" sz="1200" i="1" dirty="0">
                <a:effectLst/>
              </a:rPr>
              <a:t>all</a:t>
            </a:r>
            <a:r>
              <a:rPr lang="en-US" sz="1200" dirty="0">
                <a:effectLst/>
              </a:rPr>
              <a:t> members of staff</a:t>
            </a:r>
          </a:p>
        </p:txBody>
      </p:sp>
      <p:pic>
        <p:nvPicPr>
          <p:cNvPr id="4" name="Picture 3" descr="Slide background superimp_v2.jpg">
            <a:extLst>
              <a:ext uri="{FF2B5EF4-FFF2-40B4-BE49-F238E27FC236}">
                <a16:creationId xmlns:a16="http://schemas.microsoft.com/office/drawing/2014/main" id="{420F7BA8-3139-031F-0E7B-637298A58677}"/>
              </a:ext>
            </a:extLst>
          </p:cNvPr>
          <p:cNvPicPr>
            <a:picLocks noChangeAspect="1"/>
          </p:cNvPicPr>
          <p:nvPr/>
        </p:nvPicPr>
        <p:blipFill rotWithShape="1">
          <a:blip r:embed="rId2">
            <a:extLst>
              <a:ext uri="{28A0092B-C50C-407E-A947-70E740481C1C}">
                <a14:useLocalDpi xmlns:a14="http://schemas.microsoft.com/office/drawing/2010/main" val="0"/>
              </a:ext>
            </a:extLst>
          </a:blip>
          <a:srcRect l="45885"/>
          <a:stretch/>
        </p:blipFill>
        <p:spPr>
          <a:xfrm>
            <a:off x="5756743" y="2093976"/>
            <a:ext cx="2955798" cy="4096512"/>
          </a:xfrm>
          <a:prstGeom prst="rect">
            <a:avLst/>
          </a:prstGeom>
        </p:spPr>
      </p:pic>
    </p:spTree>
    <p:extLst>
      <p:ext uri="{BB962C8B-B14F-4D97-AF65-F5344CB8AC3E}">
        <p14:creationId xmlns:p14="http://schemas.microsoft.com/office/powerpoint/2010/main" val="3244540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C77243B-6D9A-795D-71D8-5CF63338CD81}"/>
              </a:ext>
            </a:extLst>
          </p:cNvPr>
          <p:cNvSpPr txBox="1"/>
          <p:nvPr/>
        </p:nvSpPr>
        <p:spPr>
          <a:xfrm>
            <a:off x="429369" y="1847088"/>
            <a:ext cx="5035164" cy="4702568"/>
          </a:xfrm>
          <a:prstGeom prst="rect">
            <a:avLst/>
          </a:prstGeom>
        </p:spPr>
        <p:txBody>
          <a:bodyPr vert="horz" lIns="91440" tIns="45720" rIns="91440" bIns="45720" rtlCol="0" anchor="t">
            <a:noAutofit/>
          </a:bodyPr>
          <a:lstStyle/>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effectLst/>
              </a:rPr>
              <a:t>Responding to the behavior needs of pupils with SEN/Disability</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t>Provide additional support where needed to ensure pupils can achieve and learn as well as possible</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effectLst/>
              </a:rPr>
              <a:t>A school should not assume that because a pupil has SEND that it m</a:t>
            </a:r>
            <a:r>
              <a:rPr lang="en-US" sz="1400" dirty="0"/>
              <a:t>ust have affected their </a:t>
            </a:r>
            <a:r>
              <a:rPr lang="en-US" sz="1400" dirty="0" err="1"/>
              <a:t>behaviour</a:t>
            </a:r>
            <a:r>
              <a:rPr lang="en-US" sz="1400" dirty="0"/>
              <a:t> on a particular occasion, this is a question of judgement for the school on the facts of the situation</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effectLst/>
              </a:rPr>
              <a:t>Consideration sho</a:t>
            </a:r>
            <a:r>
              <a:rPr lang="en-US" sz="1400" dirty="0"/>
              <a:t>uld be given is a pupils SEND has contributed to the misbehavior and if so if it is lawful and appropriate to sanction. Refer to the Equality Act 2010 for guidance to ascertain if the pupil understood the rule/instruction and was able to act differently at the time, as a result of their SEND.</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effectLst/>
              </a:rPr>
              <a:t>Schools </a:t>
            </a:r>
            <a:r>
              <a:rPr lang="en-US" sz="1400" dirty="0"/>
              <a:t>need to consider whether any reasonable adjustment needs to be made to the sanction in response to the disability</a:t>
            </a:r>
            <a:endParaRPr lang="en-US" sz="1400" dirty="0">
              <a:effectLst/>
            </a:endParaRPr>
          </a:p>
        </p:txBody>
      </p:sp>
      <p:pic>
        <p:nvPicPr>
          <p:cNvPr id="4" name="Picture 3" descr="Slide background superimp_v2.jpg">
            <a:extLst>
              <a:ext uri="{FF2B5EF4-FFF2-40B4-BE49-F238E27FC236}">
                <a16:creationId xmlns:a16="http://schemas.microsoft.com/office/drawing/2014/main" id="{420F7BA8-3139-031F-0E7B-637298A58677}"/>
              </a:ext>
            </a:extLst>
          </p:cNvPr>
          <p:cNvPicPr>
            <a:picLocks noChangeAspect="1"/>
          </p:cNvPicPr>
          <p:nvPr/>
        </p:nvPicPr>
        <p:blipFill rotWithShape="1">
          <a:blip r:embed="rId2">
            <a:extLst>
              <a:ext uri="{28A0092B-C50C-407E-A947-70E740481C1C}">
                <a14:useLocalDpi xmlns:a14="http://schemas.microsoft.com/office/drawing/2010/main" val="0"/>
              </a:ext>
            </a:extLst>
          </a:blip>
          <a:srcRect l="45885"/>
          <a:stretch/>
        </p:blipFill>
        <p:spPr>
          <a:xfrm>
            <a:off x="5756743" y="2093976"/>
            <a:ext cx="2955798" cy="4096512"/>
          </a:xfrm>
          <a:prstGeom prst="rect">
            <a:avLst/>
          </a:prstGeom>
        </p:spPr>
      </p:pic>
    </p:spTree>
    <p:extLst>
      <p:ext uri="{BB962C8B-B14F-4D97-AF65-F5344CB8AC3E}">
        <p14:creationId xmlns:p14="http://schemas.microsoft.com/office/powerpoint/2010/main" val="1622394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534D3-03F6-3C4E-8FA7-EADB4B883775}"/>
              </a:ext>
            </a:extLst>
          </p:cNvPr>
          <p:cNvSpPr>
            <a:spLocks noGrp="1"/>
          </p:cNvSpPr>
          <p:nvPr>
            <p:ph type="ctrTitle"/>
          </p:nvPr>
        </p:nvSpPr>
        <p:spPr/>
        <p:txBody>
          <a:bodyPr/>
          <a:lstStyle/>
          <a:p>
            <a:r>
              <a:rPr lang="en-GB" dirty="0"/>
              <a:t>Transition Protocol</a:t>
            </a:r>
          </a:p>
        </p:txBody>
      </p:sp>
      <p:sp>
        <p:nvSpPr>
          <p:cNvPr id="7" name="Subtitle 6">
            <a:extLst>
              <a:ext uri="{FF2B5EF4-FFF2-40B4-BE49-F238E27FC236}">
                <a16:creationId xmlns:a16="http://schemas.microsoft.com/office/drawing/2014/main" id="{6CC42012-2DC4-0EF4-2252-64D513AAEFE5}"/>
              </a:ext>
            </a:extLst>
          </p:cNvPr>
          <p:cNvSpPr>
            <a:spLocks noGrp="1"/>
          </p:cNvSpPr>
          <p:nvPr>
            <p:ph type="subTitle" idx="1"/>
          </p:nvPr>
        </p:nvSpPr>
        <p:spPr/>
        <p:txBody>
          <a:bodyPr/>
          <a:lstStyle/>
          <a:p>
            <a:r>
              <a:rPr lang="en-GB" dirty="0"/>
              <a:t>Reintegration from Specialist setting to mainstream</a:t>
            </a:r>
          </a:p>
        </p:txBody>
      </p:sp>
      <p:pic>
        <p:nvPicPr>
          <p:cNvPr id="4" name="Picture 3" descr="Slide background superimp_v2.jpg">
            <a:extLst>
              <a:ext uri="{FF2B5EF4-FFF2-40B4-BE49-F238E27FC236}">
                <a16:creationId xmlns:a16="http://schemas.microsoft.com/office/drawing/2014/main" id="{608B4E5A-A8CF-D0AB-1D60-281359B69D93}"/>
              </a:ext>
            </a:extLst>
          </p:cNvPr>
          <p:cNvPicPr>
            <a:picLocks noChangeAspect="1"/>
          </p:cNvPicPr>
          <p:nvPr/>
        </p:nvPicPr>
        <p:blipFill rotWithShape="1">
          <a:blip r:embed="rId2">
            <a:extLst>
              <a:ext uri="{28A0092B-C50C-407E-A947-70E740481C1C}">
                <a14:useLocalDpi xmlns:a14="http://schemas.microsoft.com/office/drawing/2010/main" val="0"/>
              </a:ext>
            </a:extLst>
          </a:blip>
          <a:srcRect l="45885"/>
          <a:stretch/>
        </p:blipFill>
        <p:spPr>
          <a:xfrm>
            <a:off x="7542637" y="4595812"/>
            <a:ext cx="1150622" cy="1594675"/>
          </a:xfrm>
          <a:prstGeom prst="rect">
            <a:avLst/>
          </a:prstGeom>
        </p:spPr>
      </p:pic>
    </p:spTree>
    <p:extLst>
      <p:ext uri="{BB962C8B-B14F-4D97-AF65-F5344CB8AC3E}">
        <p14:creationId xmlns:p14="http://schemas.microsoft.com/office/powerpoint/2010/main" val="957255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C77243B-6D9A-795D-71D8-5CF63338CD81}"/>
              </a:ext>
            </a:extLst>
          </p:cNvPr>
          <p:cNvSpPr txBox="1"/>
          <p:nvPr/>
        </p:nvSpPr>
        <p:spPr>
          <a:xfrm>
            <a:off x="429369" y="1749056"/>
            <a:ext cx="5035164" cy="4800600"/>
          </a:xfrm>
          <a:prstGeom prst="rect">
            <a:avLst/>
          </a:prstGeom>
        </p:spPr>
        <p:txBody>
          <a:bodyPr vert="horz" lIns="91440" tIns="45720" rIns="91440" bIns="45720" rtlCol="0" anchor="t">
            <a:noAutofit/>
          </a:bodyPr>
          <a:lstStyle/>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effectLst/>
              </a:rPr>
              <a:t>SEND and PRT are involved in working together </a:t>
            </a:r>
            <a:r>
              <a:rPr lang="en-US" sz="1400" dirty="0"/>
              <a:t>with our specialist settings to identify students who may be ready and who want to consider a transition to a mainstream setting</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t>Case studies are being explored given PRT were involved with supporting at least 8 students successfully transition last academic year.</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t>The process is relationship based and collaborative</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t>Specialist settings along with families and the </a:t>
            </a:r>
            <a:r>
              <a:rPr lang="en-US" sz="1400" dirty="0" err="1"/>
              <a:t>yp</a:t>
            </a:r>
            <a:r>
              <a:rPr lang="en-US" sz="1400" dirty="0"/>
              <a:t> identify that that they may wish to explore this route</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t>Discussions are also happening at Annual Review meetings for any </a:t>
            </a:r>
            <a:r>
              <a:rPr lang="en-US" sz="1400" dirty="0" err="1"/>
              <a:t>yp</a:t>
            </a:r>
            <a:r>
              <a:rPr lang="en-US" sz="1400" dirty="0"/>
              <a:t>/families that may wish to consider a move in the future, but they’re not restricted to just happen at these meetings</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t>PRT identify a setting based on a number of things but parental and </a:t>
            </a:r>
            <a:r>
              <a:rPr lang="en-US" sz="1400" dirty="0" err="1"/>
              <a:t>yp</a:t>
            </a:r>
            <a:r>
              <a:rPr lang="en-US" sz="1400" dirty="0"/>
              <a:t> voice being pivotal. There may be reasons preference may not be possible but will be openly communicated at every step</a:t>
            </a:r>
          </a:p>
          <a:p>
            <a:pPr marL="342900" lvl="0" indent="-228600" algn="just" defTabSz="914400">
              <a:lnSpc>
                <a:spcPct val="90000"/>
              </a:lnSpc>
              <a:spcAft>
                <a:spcPts val="800"/>
              </a:spcAft>
              <a:buSzPts val="1000"/>
              <a:buFont typeface="Arial" panose="020B0604020202020204" pitchFamily="34" charset="0"/>
              <a:buChar char="•"/>
              <a:tabLst>
                <a:tab pos="228600" algn="l"/>
              </a:tabLst>
            </a:pPr>
            <a:r>
              <a:rPr lang="en-US" sz="1400" dirty="0"/>
              <a:t>Multi Agency planning meetings happen. Visits to each setting by SENCO’s, family visits to identified provision, robust transition planning.</a:t>
            </a:r>
          </a:p>
          <a:p>
            <a:pPr marL="342900" lvl="0" indent="-228600" defTabSz="914400">
              <a:lnSpc>
                <a:spcPct val="90000"/>
              </a:lnSpc>
              <a:spcAft>
                <a:spcPts val="800"/>
              </a:spcAft>
              <a:buSzPts val="1000"/>
              <a:buFont typeface="Arial" panose="020B0604020202020204" pitchFamily="34" charset="0"/>
              <a:buChar char="•"/>
              <a:tabLst>
                <a:tab pos="228600" algn="l"/>
              </a:tabLst>
            </a:pPr>
            <a:endParaRPr lang="en-US" sz="1400" dirty="0"/>
          </a:p>
          <a:p>
            <a:pPr marL="342900" lvl="0" indent="-228600" defTabSz="914400">
              <a:lnSpc>
                <a:spcPct val="90000"/>
              </a:lnSpc>
              <a:spcAft>
                <a:spcPts val="800"/>
              </a:spcAft>
              <a:buSzPts val="1000"/>
              <a:buFont typeface="Arial" panose="020B0604020202020204" pitchFamily="34" charset="0"/>
              <a:buChar char="•"/>
              <a:tabLst>
                <a:tab pos="228600" algn="l"/>
              </a:tabLst>
            </a:pPr>
            <a:endParaRPr lang="en-US" sz="1400" dirty="0"/>
          </a:p>
          <a:p>
            <a:pPr marL="342900" lvl="0" indent="-228600" defTabSz="914400">
              <a:lnSpc>
                <a:spcPct val="90000"/>
              </a:lnSpc>
              <a:spcAft>
                <a:spcPts val="800"/>
              </a:spcAft>
              <a:buSzPts val="1000"/>
              <a:buFont typeface="Arial" panose="020B0604020202020204" pitchFamily="34" charset="0"/>
              <a:buChar char="•"/>
              <a:tabLst>
                <a:tab pos="228600" algn="l"/>
              </a:tabLst>
            </a:pPr>
            <a:endParaRPr lang="en-US" sz="1400" dirty="0">
              <a:effectLst/>
            </a:endParaRPr>
          </a:p>
          <a:p>
            <a:pPr marL="342900" lvl="0" indent="-228600" defTabSz="914400">
              <a:lnSpc>
                <a:spcPct val="90000"/>
              </a:lnSpc>
              <a:spcAft>
                <a:spcPts val="800"/>
              </a:spcAft>
              <a:buSzPts val="1000"/>
              <a:buFont typeface="Arial" panose="020B0604020202020204" pitchFamily="34" charset="0"/>
              <a:buChar char="•"/>
              <a:tabLst>
                <a:tab pos="228600" algn="l"/>
              </a:tabLst>
            </a:pPr>
            <a:endParaRPr lang="en-US" sz="1400" dirty="0">
              <a:effectLst/>
            </a:endParaRPr>
          </a:p>
        </p:txBody>
      </p:sp>
      <p:pic>
        <p:nvPicPr>
          <p:cNvPr id="4" name="Picture 3" descr="Slide background superimp_v2.jpg">
            <a:extLst>
              <a:ext uri="{FF2B5EF4-FFF2-40B4-BE49-F238E27FC236}">
                <a16:creationId xmlns:a16="http://schemas.microsoft.com/office/drawing/2014/main" id="{420F7BA8-3139-031F-0E7B-637298A58677}"/>
              </a:ext>
            </a:extLst>
          </p:cNvPr>
          <p:cNvPicPr>
            <a:picLocks noChangeAspect="1"/>
          </p:cNvPicPr>
          <p:nvPr/>
        </p:nvPicPr>
        <p:blipFill rotWithShape="1">
          <a:blip r:embed="rId2">
            <a:extLst>
              <a:ext uri="{28A0092B-C50C-407E-A947-70E740481C1C}">
                <a14:useLocalDpi xmlns:a14="http://schemas.microsoft.com/office/drawing/2010/main" val="0"/>
              </a:ext>
            </a:extLst>
          </a:blip>
          <a:srcRect l="45885"/>
          <a:stretch/>
        </p:blipFill>
        <p:spPr>
          <a:xfrm>
            <a:off x="5756743" y="2093976"/>
            <a:ext cx="2955798" cy="4096512"/>
          </a:xfrm>
          <a:prstGeom prst="rect">
            <a:avLst/>
          </a:prstGeom>
        </p:spPr>
      </p:pic>
    </p:spTree>
    <p:extLst>
      <p:ext uri="{BB962C8B-B14F-4D97-AF65-F5344CB8AC3E}">
        <p14:creationId xmlns:p14="http://schemas.microsoft.com/office/powerpoint/2010/main" val="436674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11d7dfa7-68bf-4d7b-85e3-cfc91e21ee8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423F7790C75FE4B8A68B2E51078F498" ma:contentTypeVersion="13" ma:contentTypeDescription="Create a new document." ma:contentTypeScope="" ma:versionID="100d7437594c49483707262feaec40a2">
  <xsd:schema xmlns:xsd="http://www.w3.org/2001/XMLSchema" xmlns:xs="http://www.w3.org/2001/XMLSchema" xmlns:p="http://schemas.microsoft.com/office/2006/metadata/properties" xmlns:ns2="11d7dfa7-68bf-4d7b-85e3-cfc91e21ee89" xmlns:ns3="72917732-a0b1-4e85-b943-6cbb0711772b" targetNamespace="http://schemas.microsoft.com/office/2006/metadata/properties" ma:root="true" ma:fieldsID="fba5e434eae699681bcca50653544805" ns2:_="" ns3:_="">
    <xsd:import namespace="11d7dfa7-68bf-4d7b-85e3-cfc91e21ee89"/>
    <xsd:import namespace="72917732-a0b1-4e85-b943-6cbb071177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d7dfa7-68bf-4d7b-85e3-cfc91e21ee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Flow_SignoffStatus" ma:index="19" nillable="true" ma:displayName="Sign-off status" ma:internalName="Sign_x002d_off_x0020_status">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917732-a0b1-4e85-b943-6cbb0711772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92C59C-AAA1-4C57-A2B9-092A0F45055A}">
  <ds:schemaRefs>
    <ds:schemaRef ds:uri="http://schemas.microsoft.com/office/infopath/2007/PartnerControls"/>
    <ds:schemaRef ds:uri="http://schemas.microsoft.com/office/2006/documentManagement/types"/>
    <ds:schemaRef ds:uri="http://purl.org/dc/elements/1.1/"/>
    <ds:schemaRef ds:uri="http://purl.org/dc/dcmitype/"/>
    <ds:schemaRef ds:uri="http://purl.org/dc/terms/"/>
    <ds:schemaRef ds:uri="http://schemas.microsoft.com/office/2006/metadata/properties"/>
    <ds:schemaRef ds:uri="72917732-a0b1-4e85-b943-6cbb0711772b"/>
    <ds:schemaRef ds:uri="http://www.w3.org/XML/1998/namespace"/>
    <ds:schemaRef ds:uri="http://schemas.openxmlformats.org/package/2006/metadata/core-properties"/>
    <ds:schemaRef ds:uri="11d7dfa7-68bf-4d7b-85e3-cfc91e21ee89"/>
  </ds:schemaRefs>
</ds:datastoreItem>
</file>

<file path=customXml/itemProps2.xml><?xml version="1.0" encoding="utf-8"?>
<ds:datastoreItem xmlns:ds="http://schemas.openxmlformats.org/officeDocument/2006/customXml" ds:itemID="{04F9F33D-3347-4010-8DA2-87C1F024A99D}">
  <ds:schemaRefs>
    <ds:schemaRef ds:uri="http://schemas.microsoft.com/sharepoint/v3/contenttype/forms"/>
  </ds:schemaRefs>
</ds:datastoreItem>
</file>

<file path=customXml/itemProps3.xml><?xml version="1.0" encoding="utf-8"?>
<ds:datastoreItem xmlns:ds="http://schemas.openxmlformats.org/officeDocument/2006/customXml" ds:itemID="{D5F0A1E0-5ACC-4B92-A968-47048597FD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d7dfa7-68bf-4d7b-85e3-cfc91e21ee89"/>
    <ds:schemaRef ds:uri="72917732-a0b1-4e85-b943-6cbb071177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3250</TotalTime>
  <Words>1141</Words>
  <Application>Microsoft Office PowerPoint</Application>
  <PresentationFormat>On-screen Show (4:3)</PresentationFormat>
  <Paragraphs>124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GDS Transport</vt:lpstr>
      <vt:lpstr>Open Sans</vt:lpstr>
      <vt:lpstr>Times New Roman</vt:lpstr>
      <vt:lpstr>Office Theme</vt:lpstr>
      <vt:lpstr>Reducing the risk of Suspension or Permanent Exclusion for pupils with SEND</vt:lpstr>
      <vt:lpstr>EXCLUSIONS DATA</vt:lpstr>
      <vt:lpstr>Suspension Guidance 2022</vt:lpstr>
      <vt:lpstr>PowerPoint Presentation</vt:lpstr>
      <vt:lpstr> Early Intervention</vt:lpstr>
      <vt:lpstr>PowerPoint Presentation</vt:lpstr>
      <vt:lpstr>PowerPoint Presentation</vt:lpstr>
      <vt:lpstr>Transition Protocol</vt:lpstr>
      <vt:lpstr>PowerPoint Presentation</vt:lpstr>
      <vt:lpstr>PowerPoint Presentation</vt:lpstr>
      <vt:lpstr>EVALUATING EXCLUSIONS</vt:lpstr>
      <vt:lpstr>USEFUL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Neil2</dc:creator>
  <cp:lastModifiedBy>Nicola Carter</cp:lastModifiedBy>
  <cp:revision>58</cp:revision>
  <dcterms:created xsi:type="dcterms:W3CDTF">2020-10-29T15:13:27Z</dcterms:created>
  <dcterms:modified xsi:type="dcterms:W3CDTF">2022-10-17T06:45:17Z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0x0101007423F7790C75FE4B8A68B2E51078F498</vt:lpwstr>
  </property>
</Properties>
</file>