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9" r:id="rId5"/>
    <p:sldId id="351" r:id="rId6"/>
    <p:sldId id="342" r:id="rId7"/>
    <p:sldId id="343" r:id="rId8"/>
    <p:sldId id="269" r:id="rId9"/>
    <p:sldId id="345" r:id="rId10"/>
    <p:sldId id="350" r:id="rId11"/>
    <p:sldId id="348" r:id="rId12"/>
    <p:sldId id="316" r:id="rId13"/>
    <p:sldId id="352" r:id="rId14"/>
    <p:sldId id="353" r:id="rId15"/>
    <p:sldId id="354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57847" autoAdjust="0"/>
  </p:normalViewPr>
  <p:slideViewPr>
    <p:cSldViewPr>
      <p:cViewPr varScale="1">
        <p:scale>
          <a:sx n="71" d="100"/>
          <a:sy n="71" d="100"/>
        </p:scale>
        <p:origin x="30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3FD8-ED50-4FE7-89FD-5F27D8E090B5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FAE-FCC8-4DC5-AD50-30A385AF3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1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5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Optional twilights;</a:t>
            </a:r>
          </a:p>
          <a:p>
            <a:r>
              <a:rPr lang="en-GB" sz="1050" dirty="0"/>
              <a:t>Establishing a Topic</a:t>
            </a:r>
            <a:r>
              <a:rPr lang="en-GB" sz="1050" baseline="0" dirty="0"/>
              <a:t> model and establishing a progression model</a:t>
            </a:r>
          </a:p>
          <a:p>
            <a:r>
              <a:rPr lang="en-GB" sz="1050" baseline="0" dirty="0"/>
              <a:t>Recording learning</a:t>
            </a:r>
          </a:p>
          <a:p>
            <a:r>
              <a:rPr lang="en-GB" sz="1050" baseline="0" dirty="0"/>
              <a:t>Chris will set gap tasks between the sessions and can do bespoke support where requested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4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Optional twilights;</a:t>
            </a:r>
          </a:p>
          <a:p>
            <a:r>
              <a:rPr lang="en-GB" sz="1050" dirty="0"/>
              <a:t>Establishing a Topic</a:t>
            </a:r>
            <a:r>
              <a:rPr lang="en-GB" sz="1050" baseline="0" dirty="0"/>
              <a:t> model and establishing a progression model</a:t>
            </a:r>
          </a:p>
          <a:p>
            <a:r>
              <a:rPr lang="en-GB" sz="1050" baseline="0" dirty="0"/>
              <a:t>Recording learning</a:t>
            </a:r>
          </a:p>
          <a:p>
            <a:r>
              <a:rPr lang="en-GB" sz="1050" baseline="0" dirty="0"/>
              <a:t>Chris will set gap tasks between the sessions and can do bespoke support where requested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3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Optional twilights;</a:t>
            </a:r>
          </a:p>
          <a:p>
            <a:r>
              <a:rPr lang="en-GB" sz="1050" dirty="0"/>
              <a:t>Establishing a Topic</a:t>
            </a:r>
            <a:r>
              <a:rPr lang="en-GB" sz="1050" baseline="0" dirty="0"/>
              <a:t> model and establishing a progression model</a:t>
            </a:r>
          </a:p>
          <a:p>
            <a:r>
              <a:rPr lang="en-GB" sz="1050" baseline="0" dirty="0"/>
              <a:t>Recording learning</a:t>
            </a:r>
          </a:p>
          <a:p>
            <a:r>
              <a:rPr lang="en-GB" sz="1050" baseline="0" dirty="0"/>
              <a:t>Chris will set gap tasks between the sessions and can do bespoke support where requested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0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Optional twilights;</a:t>
            </a:r>
          </a:p>
          <a:p>
            <a:r>
              <a:rPr lang="en-GB" sz="1050" dirty="0"/>
              <a:t>Establishing a Topic</a:t>
            </a:r>
            <a:r>
              <a:rPr lang="en-GB" sz="1050" baseline="0" dirty="0"/>
              <a:t> model and establishing a progression model</a:t>
            </a:r>
          </a:p>
          <a:p>
            <a:r>
              <a:rPr lang="en-GB" sz="1050" baseline="0" dirty="0"/>
              <a:t>Recording learning</a:t>
            </a:r>
          </a:p>
          <a:p>
            <a:r>
              <a:rPr lang="en-GB" sz="1050" baseline="0" dirty="0"/>
              <a:t>Chris will set gap tasks between the sessions and can do bespoke support where requested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0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Quote</a:t>
            </a:r>
            <a:r>
              <a:rPr lang="en-GB" baseline="0" dirty="0"/>
              <a:t> from another LA- really powerful and a great summary of what we have been trying to achieve not just in the last year but over many years.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3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The TS Hub started Sept 2021</a:t>
            </a:r>
          </a:p>
          <a:p>
            <a:r>
              <a:rPr lang="en-GB" baseline="0" dirty="0"/>
              <a:t>So proud- share that 64% are – higher that any other Hub we have been in contact with</a:t>
            </a:r>
          </a:p>
          <a:p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7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recognise that schools will go on a journey with</a:t>
            </a:r>
            <a:r>
              <a:rPr lang="en-GB" baseline="0" dirty="0"/>
              <a:t> us – some are working with us as advocates of the Hub as specialists in a curriculum area others will be engaging with programmes….some might be at the point of just being aware of what we do…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6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Thoughts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7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3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5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The TS Hub started Sept 2021</a:t>
            </a:r>
          </a:p>
          <a:p>
            <a:r>
              <a:rPr lang="en-GB" baseline="0" dirty="0"/>
              <a:t>So proud- share that 64% are – higher that any other Hub we have been in contact with</a:t>
            </a:r>
          </a:p>
          <a:p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8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Optional twilights;</a:t>
            </a:r>
          </a:p>
          <a:p>
            <a:r>
              <a:rPr lang="en-GB" sz="1050" dirty="0"/>
              <a:t>Establishing a Topic</a:t>
            </a:r>
            <a:r>
              <a:rPr lang="en-GB" sz="1050" baseline="0" dirty="0"/>
              <a:t> model and establishing a progression model</a:t>
            </a:r>
          </a:p>
          <a:p>
            <a:r>
              <a:rPr lang="en-GB" sz="1050" baseline="0" dirty="0"/>
              <a:t>Recording learning</a:t>
            </a:r>
          </a:p>
          <a:p>
            <a:r>
              <a:rPr lang="en-GB" sz="1050" baseline="0" dirty="0"/>
              <a:t>Chris will set gap tasks between the sessions and can do bespoke support where requested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FAE-FCC8-4DC5-AD50-30A385AF38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0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7076"/>
            <a:ext cx="9144000" cy="17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8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FCF2-B241-4853-8E36-CA7BF32F67A8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15FE-9A74-44AA-A4A9-A22D345AB9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0933"/>
            <a:ext cx="1878206" cy="73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6" y="302094"/>
            <a:ext cx="1872208" cy="6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89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083" t="31482" r="83500" b="53259"/>
          <a:stretch/>
        </p:blipFill>
        <p:spPr>
          <a:xfrm>
            <a:off x="251520" y="280083"/>
            <a:ext cx="1483769" cy="94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D63D18F-1DCB-F3EB-B7F1-88E75BC45D87}"/>
              </a:ext>
            </a:extLst>
          </p:cNvPr>
          <p:cNvSpPr txBox="1">
            <a:spLocks/>
          </p:cNvSpPr>
          <p:nvPr/>
        </p:nvSpPr>
        <p:spPr>
          <a:xfrm>
            <a:off x="1187624" y="2356089"/>
            <a:ext cx="9144000" cy="128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263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L.E.A.D. Teaching School Hub</a:t>
            </a:r>
          </a:p>
          <a:p>
            <a:endParaRPr lang="en-US" sz="2800" dirty="0">
              <a:solidFill>
                <a:srgbClr val="2633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87" y="44624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Sustaining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958" t="16297" r="20521" b="5741"/>
          <a:stretch/>
        </p:blipFill>
        <p:spPr>
          <a:xfrm>
            <a:off x="882041" y="1997967"/>
            <a:ext cx="3524804" cy="3814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693859" y="1997967"/>
            <a:ext cx="4091069" cy="37033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Portal with resources, audit documents and supporting video guidance, to reflect upon and develop your school’s Early Reading and Reading for Pleasure practice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supporting schools to develop and sustain a Reading for Pleasure culture, embedded by the Reading for Pleasure research and pedagogy;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 sharing a wealth of </a:t>
            </a:r>
            <a:r>
              <a:rPr lang="en-GB" sz="1500" dirty="0" err="1"/>
              <a:t>DfE</a:t>
            </a:r>
            <a:r>
              <a:rPr lang="en-GB" sz="1500" dirty="0"/>
              <a:t> English Hub materials, guidance and advice, including reading assessment exemplification materials</a:t>
            </a:r>
          </a:p>
          <a:p>
            <a:endParaRPr lang="en-GB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/>
              <a:t>Work towards Bronze, Silver Gold Accreditation.</a:t>
            </a:r>
          </a:p>
          <a:p>
            <a:pPr algn="ctr"/>
            <a:endParaRPr lang="en-GB" sz="1350" dirty="0"/>
          </a:p>
        </p:txBody>
      </p:sp>
      <p:sp>
        <p:nvSpPr>
          <p:cNvPr id="11" name="Rounded Rectangle 10"/>
          <p:cNvSpPr/>
          <p:nvPr/>
        </p:nvSpPr>
        <p:spPr>
          <a:xfrm>
            <a:off x="7185349" y="1416928"/>
            <a:ext cx="1599579" cy="4441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FREE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502960"/>
            <a:ext cx="311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Reading Pledge</a:t>
            </a:r>
          </a:p>
        </p:txBody>
      </p:sp>
    </p:spTree>
    <p:extLst>
      <p:ext uri="{BB962C8B-B14F-4D97-AF65-F5344CB8AC3E}">
        <p14:creationId xmlns:p14="http://schemas.microsoft.com/office/powerpoint/2010/main" val="30272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87" y="44624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Sustaining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5697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Early Career Framework and </a:t>
            </a:r>
          </a:p>
          <a:p>
            <a:r>
              <a:rPr lang="en-GB" sz="3600" b="1" dirty="0">
                <a:solidFill>
                  <a:srgbClr val="002060"/>
                </a:solidFill>
              </a:rPr>
              <a:t>AB Services Pledge</a:t>
            </a:r>
          </a:p>
        </p:txBody>
      </p:sp>
      <p:pic>
        <p:nvPicPr>
          <p:cNvPr id="9" name="Picture 2" descr="C:\Users\stag010.WSTHU\Pictures\New folder\Super Hub\logo\ECF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91" y="1601585"/>
            <a:ext cx="1357313" cy="13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2585289" y="2108360"/>
            <a:ext cx="1914101" cy="9497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err="1"/>
              <a:t>DfE</a:t>
            </a:r>
            <a:r>
              <a:rPr lang="en-GB" sz="2100" dirty="0"/>
              <a:t> Portal</a:t>
            </a:r>
          </a:p>
          <a:p>
            <a:pPr algn="ctr"/>
            <a:r>
              <a:rPr lang="en-GB" sz="2100" dirty="0"/>
              <a:t>OPEN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5092" y="3326810"/>
            <a:ext cx="5559156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The early career framework (ECF) is a funded entitlement to a structured 2-year package of high-quality professional development</a:t>
            </a:r>
            <a:r>
              <a:rPr lang="en-GB" sz="1500" dirty="0"/>
              <a:t>. 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36720" y="4751989"/>
            <a:ext cx="2494487" cy="1579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New to ECF: </a:t>
            </a:r>
          </a:p>
          <a:p>
            <a:pPr algn="ctr"/>
            <a:r>
              <a:rPr lang="en-GB" sz="2400" dirty="0"/>
              <a:t>23</a:t>
            </a:r>
            <a:r>
              <a:rPr lang="en-GB" sz="2400" baseline="30000" dirty="0"/>
              <a:t>rd</a:t>
            </a:r>
            <a:r>
              <a:rPr lang="en-GB" sz="2400" dirty="0"/>
              <a:t>  June 08.30 </a:t>
            </a:r>
          </a:p>
        </p:txBody>
      </p:sp>
    </p:spTree>
    <p:extLst>
      <p:ext uri="{BB962C8B-B14F-4D97-AF65-F5344CB8AC3E}">
        <p14:creationId xmlns:p14="http://schemas.microsoft.com/office/powerpoint/2010/main" val="210563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87" y="44624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Sustaining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NPQ</a:t>
            </a:r>
          </a:p>
        </p:txBody>
      </p:sp>
      <p:sp>
        <p:nvSpPr>
          <p:cNvPr id="12" name="Oval 11"/>
          <p:cNvSpPr/>
          <p:nvPr/>
        </p:nvSpPr>
        <p:spPr>
          <a:xfrm>
            <a:off x="2175732" y="266346"/>
            <a:ext cx="1914101" cy="9497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err="1"/>
              <a:t>DfE</a:t>
            </a:r>
            <a:r>
              <a:rPr lang="en-GB" sz="2100" dirty="0"/>
              <a:t> Portal</a:t>
            </a:r>
          </a:p>
          <a:p>
            <a:pPr algn="ctr"/>
            <a:r>
              <a:rPr lang="en-GB" sz="2100" dirty="0"/>
              <a:t>OPEN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7737"/>
              </p:ext>
            </p:extLst>
          </p:nvPr>
        </p:nvGraphicFramePr>
        <p:xfrm>
          <a:off x="443327" y="1436006"/>
          <a:ext cx="8501063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17">
                  <a:extLst>
                    <a:ext uri="{9D8B030D-6E8A-4147-A177-3AD203B41FA5}">
                      <a16:colId xmlns:a16="http://schemas.microsoft.com/office/drawing/2014/main" val="1944125129"/>
                    </a:ext>
                  </a:extLst>
                </a:gridCol>
                <a:gridCol w="3975758">
                  <a:extLst>
                    <a:ext uri="{9D8B030D-6E8A-4147-A177-3AD203B41FA5}">
                      <a16:colId xmlns:a16="http://schemas.microsoft.com/office/drawing/2014/main" val="279227094"/>
                    </a:ext>
                  </a:extLst>
                </a:gridCol>
                <a:gridCol w="2833688">
                  <a:extLst>
                    <a:ext uri="{9D8B030D-6E8A-4147-A177-3AD203B41FA5}">
                      <a16:colId xmlns:a16="http://schemas.microsoft.com/office/drawing/2014/main" val="415564289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Programme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Name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Duration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359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Executive</a:t>
                      </a:r>
                      <a:r>
                        <a:rPr lang="en-GB" sz="1800" b="1" baseline="0" dirty="0"/>
                        <a:t> Leadership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18</a:t>
                      </a:r>
                      <a:r>
                        <a:rPr lang="en-GB" sz="1800" b="1" baseline="0" dirty="0"/>
                        <a:t> Months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37276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Headship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835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</a:t>
                      </a:r>
                      <a:r>
                        <a:rPr lang="en-GB" sz="1800" b="1" baseline="0" dirty="0"/>
                        <a:t> SL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Senior</a:t>
                      </a:r>
                      <a:r>
                        <a:rPr lang="en-GB" sz="1800" b="1" baseline="0" dirty="0"/>
                        <a:t> Leadership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896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</a:t>
                      </a:r>
                      <a:r>
                        <a:rPr lang="en-GB" sz="1800" b="1" baseline="0" dirty="0"/>
                        <a:t> BC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/>
                        <a:t>Behaviour and Culture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12 months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71652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 LT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Leading Teaching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110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NPQLTD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Leading Teacher Development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86939"/>
                  </a:ext>
                </a:extLst>
              </a:tr>
            </a:tbl>
          </a:graphicData>
        </a:graphic>
      </p:graphicFrame>
      <p:pic>
        <p:nvPicPr>
          <p:cNvPr id="15" name="Picture 2" descr="C:\Users\stag010.WSTHU\Pictures\New folder\Super Hub\logo\EDT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3" y="525017"/>
            <a:ext cx="1625615" cy="70614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30758"/>
              </p:ext>
            </p:extLst>
          </p:nvPr>
        </p:nvGraphicFramePr>
        <p:xfrm>
          <a:off x="1081408" y="5101850"/>
          <a:ext cx="7105650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825">
                  <a:extLst>
                    <a:ext uri="{9D8B030D-6E8A-4147-A177-3AD203B41FA5}">
                      <a16:colId xmlns:a16="http://schemas.microsoft.com/office/drawing/2014/main" val="1944125129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27922709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Programme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Name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3598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b="1" dirty="0"/>
                        <a:t>Leading</a:t>
                      </a:r>
                      <a:r>
                        <a:rPr lang="en-GB" sz="2100" b="1" baseline="0" dirty="0"/>
                        <a:t> Literacy</a:t>
                      </a:r>
                      <a:endParaRPr lang="en-GB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372762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GB" sz="1800" b="1" dirty="0"/>
                        <a:t>NPQEYL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100" b="1" dirty="0"/>
                        <a:t>Early</a:t>
                      </a:r>
                      <a:r>
                        <a:rPr lang="en-GB" sz="2100" b="1" baseline="0" dirty="0"/>
                        <a:t> Years leadership</a:t>
                      </a:r>
                      <a:endParaRPr lang="en-GB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2383578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69375" t="58333" r="10729" b="30000"/>
          <a:stretch/>
        </p:blipFill>
        <p:spPr>
          <a:xfrm>
            <a:off x="3203971" y="4041881"/>
            <a:ext cx="2728913" cy="900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99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87" y="44624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Sustaining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NPQ</a:t>
            </a:r>
          </a:p>
        </p:txBody>
      </p:sp>
      <p:sp>
        <p:nvSpPr>
          <p:cNvPr id="12" name="Oval 11"/>
          <p:cNvSpPr/>
          <p:nvPr/>
        </p:nvSpPr>
        <p:spPr>
          <a:xfrm>
            <a:off x="2175732" y="266346"/>
            <a:ext cx="1914101" cy="9497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err="1"/>
              <a:t>DfE</a:t>
            </a:r>
            <a:r>
              <a:rPr lang="en-GB" sz="2100" dirty="0"/>
              <a:t> Portal</a:t>
            </a:r>
          </a:p>
          <a:p>
            <a:pPr algn="ctr"/>
            <a:r>
              <a:rPr lang="en-GB" sz="2100" dirty="0"/>
              <a:t>OPEN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827" y="1655519"/>
            <a:ext cx="3253809" cy="37549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The nurture, retention and development of leaders across Lincolnshire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Fully funded for </a:t>
            </a:r>
            <a:r>
              <a:rPr lang="en-GB" sz="2000" u="sng" dirty="0"/>
              <a:t>all</a:t>
            </a:r>
            <a:r>
              <a:rPr lang="en-GB" sz="2000" dirty="0"/>
              <a:t> again for 2022/23</a:t>
            </a:r>
          </a:p>
          <a:p>
            <a:endParaRPr lang="en-GB" sz="2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000" dirty="0"/>
              <a:t>Success of Year 1 98% Good+ and 54% exceptional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40" y="1310991"/>
            <a:ext cx="4133459" cy="53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9375" t="21111" r="16875" b="38519"/>
          <a:stretch/>
        </p:blipFill>
        <p:spPr>
          <a:xfrm>
            <a:off x="179512" y="116632"/>
            <a:ext cx="2952328" cy="2822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34454" y="1636973"/>
            <a:ext cx="54366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‘</a:t>
            </a:r>
            <a:r>
              <a:rPr lang="en-GB" sz="3200" dirty="0"/>
              <a:t>Local area partnerships are generating energy and commitment because they are making connections across schools and communities to improve outcomes for young people</a:t>
            </a:r>
            <a:r>
              <a:rPr lang="en-GB" sz="2400" dirty="0"/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8331" y="343201"/>
            <a:ext cx="20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So what…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5669" t="45100" r="40550" b="45100"/>
          <a:stretch/>
        </p:blipFill>
        <p:spPr>
          <a:xfrm>
            <a:off x="345499" y="3088886"/>
            <a:ext cx="2620353" cy="104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29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98331" y="343201"/>
            <a:ext cx="20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So what…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2000250"/>
            <a:ext cx="7505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98331" y="343201"/>
            <a:ext cx="20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So what…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33" y="1559304"/>
            <a:ext cx="7722368" cy="36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8862" cy="7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6" y="879113"/>
            <a:ext cx="4064281" cy="15163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08" y="1112896"/>
            <a:ext cx="1997446" cy="965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093" y="2566215"/>
            <a:ext cx="4043856" cy="20828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7" y="2727243"/>
            <a:ext cx="1669071" cy="1558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3641" y="2795759"/>
            <a:ext cx="2221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/>
              <a:t>Workforce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Effective CPD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Career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Staff retention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6358" y="1084468"/>
            <a:ext cx="2301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Climate &amp;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constitutes culture?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High Performing Teams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33" y="5377745"/>
            <a:ext cx="1280058" cy="719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276" y="4831906"/>
            <a:ext cx="4043856" cy="18113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75225" y="879113"/>
            <a:ext cx="4630015" cy="15631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09084" y="2575704"/>
            <a:ext cx="4696157" cy="20828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94236" y="4831906"/>
            <a:ext cx="4603883" cy="18113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71250" t="18889" r="16628" b="58889"/>
          <a:stretch/>
        </p:blipFill>
        <p:spPr>
          <a:xfrm>
            <a:off x="4530933" y="5119873"/>
            <a:ext cx="1198106" cy="12354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87964" y="5078126"/>
            <a:ext cx="2221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/>
              <a:t>Assessment for Leading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Monitoring &amp; Evaluation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7710" y="1132855"/>
            <a:ext cx="2546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Improvement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SEF/ SIP/Vision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Improvement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Co-construction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t="9543"/>
          <a:stretch/>
        </p:blipFill>
        <p:spPr>
          <a:xfrm>
            <a:off x="4582373" y="1112896"/>
            <a:ext cx="1928600" cy="11964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0933" y="2982970"/>
            <a:ext cx="1866622" cy="10989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42305" y="2795759"/>
            <a:ext cx="2343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JDs and Appraisal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Expectations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Targets Linked to Priorities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5380" y="5017983"/>
            <a:ext cx="3716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/>
              <a:t>Behaviour/Attendance/SEND/PP/LAC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Funding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Systems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Assessment, monitoring,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1448229" y="149315"/>
            <a:ext cx="543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Bigger Picture… Thoughts…</a:t>
            </a:r>
          </a:p>
        </p:txBody>
      </p:sp>
    </p:spTree>
    <p:extLst>
      <p:ext uri="{BB962C8B-B14F-4D97-AF65-F5344CB8AC3E}">
        <p14:creationId xmlns:p14="http://schemas.microsoft.com/office/powerpoint/2010/main" val="291603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38007" y="343201"/>
            <a:ext cx="398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HT and DHT Forums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78" y="3861048"/>
            <a:ext cx="8254699" cy="1560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5536" y="1322318"/>
            <a:ext cx="319458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0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8" y="116623"/>
            <a:ext cx="1779434" cy="8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6034" y="1111665"/>
            <a:ext cx="2556326" cy="2323391"/>
          </a:xfrm>
          <a:prstGeom prst="ellipse">
            <a:avLst/>
          </a:prstGeom>
          <a:solidFill>
            <a:srgbClr val="88125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Writing</a:t>
            </a:r>
          </a:p>
          <a:p>
            <a:pPr algn="ctr"/>
            <a:r>
              <a:rPr lang="en-GB" sz="4000" b="1" dirty="0"/>
              <a:t>57%</a:t>
            </a:r>
          </a:p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191233" y="1216103"/>
            <a:ext cx="2269244" cy="221894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  <a:p>
            <a:pPr algn="ctr"/>
            <a:r>
              <a:rPr lang="en-GB" sz="4000" dirty="0"/>
              <a:t>Maths</a:t>
            </a:r>
          </a:p>
          <a:p>
            <a:pPr algn="ctr"/>
            <a:r>
              <a:rPr lang="en-GB" sz="4000" dirty="0"/>
              <a:t>43%</a:t>
            </a:r>
          </a:p>
          <a:p>
            <a:pPr algn="ctr"/>
            <a:endParaRPr lang="en-GB" sz="4000" dirty="0"/>
          </a:p>
        </p:txBody>
      </p:sp>
      <p:sp>
        <p:nvSpPr>
          <p:cNvPr id="11" name="Oval 10"/>
          <p:cNvSpPr/>
          <p:nvPr/>
        </p:nvSpPr>
        <p:spPr>
          <a:xfrm>
            <a:off x="4045815" y="1328632"/>
            <a:ext cx="2147324" cy="2073545"/>
          </a:xfrm>
          <a:prstGeom prst="ellipse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Reading</a:t>
            </a:r>
          </a:p>
          <a:p>
            <a:pPr algn="ctr"/>
            <a:r>
              <a:rPr lang="en-GB" sz="3200" dirty="0"/>
              <a:t>42%</a:t>
            </a:r>
          </a:p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46646" y="3621658"/>
            <a:ext cx="2147324" cy="2073545"/>
          </a:xfrm>
          <a:prstGeom prst="ellipse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r>
              <a:rPr lang="en-GB" sz="2000" b="1" dirty="0"/>
              <a:t>Curriculum/ Subject Leadership</a:t>
            </a:r>
          </a:p>
          <a:p>
            <a:pPr algn="ctr"/>
            <a:r>
              <a:rPr lang="en-GB" sz="3200" dirty="0"/>
              <a:t>42%</a:t>
            </a:r>
          </a:p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192647" y="3913795"/>
            <a:ext cx="1816609" cy="174949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Phonics</a:t>
            </a:r>
          </a:p>
          <a:p>
            <a:pPr algn="ctr"/>
            <a:r>
              <a:rPr lang="en-GB" sz="2400" b="1" dirty="0"/>
              <a:t>25%</a:t>
            </a:r>
          </a:p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600230" y="4161042"/>
            <a:ext cx="1465396" cy="137947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SEND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15%</a:t>
            </a:r>
          </a:p>
        </p:txBody>
      </p:sp>
      <p:sp>
        <p:nvSpPr>
          <p:cNvPr id="15" name="Oval 14"/>
          <p:cNvSpPr/>
          <p:nvPr/>
        </p:nvSpPr>
        <p:spPr>
          <a:xfrm>
            <a:off x="4740715" y="4220177"/>
            <a:ext cx="1252860" cy="122398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EYFS</a:t>
            </a:r>
          </a:p>
          <a:p>
            <a:pPr algn="ctr"/>
            <a:r>
              <a:rPr lang="en-GB" sz="2000" b="1" dirty="0"/>
              <a:t>10%</a:t>
            </a:r>
          </a:p>
          <a:p>
            <a:pPr algn="ctr"/>
            <a:endParaRPr lang="en-GB" dirty="0"/>
          </a:p>
        </p:txBody>
      </p:sp>
      <p:sp>
        <p:nvSpPr>
          <p:cNvPr id="16" name="Flowchart: Off-page Connector 15"/>
          <p:cNvSpPr/>
          <p:nvPr/>
        </p:nvSpPr>
        <p:spPr>
          <a:xfrm rot="5400000">
            <a:off x="7218476" y="-203188"/>
            <a:ext cx="829056" cy="2879735"/>
          </a:xfrm>
          <a:prstGeom prst="flowChartOffpageConnector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Off-page Connector 16"/>
          <p:cNvSpPr/>
          <p:nvPr/>
        </p:nvSpPr>
        <p:spPr>
          <a:xfrm rot="5400000">
            <a:off x="7230353" y="816213"/>
            <a:ext cx="829056" cy="2903484"/>
          </a:xfrm>
          <a:prstGeom prst="flowChartOffpageConnector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Off-page Connector 17"/>
          <p:cNvSpPr/>
          <p:nvPr/>
        </p:nvSpPr>
        <p:spPr>
          <a:xfrm rot="5400000">
            <a:off x="7218477" y="1859363"/>
            <a:ext cx="829056" cy="2879733"/>
          </a:xfrm>
          <a:prstGeom prst="flowChartOffpageConnector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Off-page Connector 18"/>
          <p:cNvSpPr/>
          <p:nvPr/>
        </p:nvSpPr>
        <p:spPr>
          <a:xfrm rot="5400000">
            <a:off x="7230352" y="2904514"/>
            <a:ext cx="829056" cy="2903485"/>
          </a:xfrm>
          <a:prstGeom prst="flowChartOffpageConnector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Off-page Connector 19"/>
          <p:cNvSpPr/>
          <p:nvPr/>
        </p:nvSpPr>
        <p:spPr>
          <a:xfrm rot="5400000">
            <a:off x="7241312" y="4005600"/>
            <a:ext cx="829056" cy="2925408"/>
          </a:xfrm>
          <a:prstGeom prst="flowChartOffpageConnector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754934" y="822152"/>
            <a:ext cx="2341688" cy="863769"/>
          </a:xfrm>
          <a:prstGeom prst="rect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Subject Knowledge in non core subjects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54934" y="1838924"/>
            <a:ext cx="2317938" cy="817807"/>
          </a:xfrm>
          <a:prstGeom prst="rect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54934" y="2886127"/>
            <a:ext cx="2341687" cy="858062"/>
          </a:xfrm>
          <a:prstGeom prst="rect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Teaching and Assessment essentials ECT+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54934" y="3932906"/>
            <a:ext cx="2317937" cy="855635"/>
          </a:xfrm>
          <a:prstGeom prst="rect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Wellbeing of Leaders/Teachers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54934" y="5053776"/>
            <a:ext cx="2317938" cy="829056"/>
          </a:xfrm>
          <a:prstGeom prst="rect">
            <a:avLst/>
          </a:prstGeom>
          <a:solidFill>
            <a:srgbClr val="2A2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Forums for HT and DHTs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2594" y="343201"/>
            <a:ext cx="467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Needs Analysis Primary</a:t>
            </a:r>
          </a:p>
        </p:txBody>
      </p:sp>
    </p:spTree>
    <p:extLst>
      <p:ext uri="{BB962C8B-B14F-4D97-AF65-F5344CB8AC3E}">
        <p14:creationId xmlns:p14="http://schemas.microsoft.com/office/powerpoint/2010/main" val="426435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4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15536" y="343201"/>
            <a:ext cx="282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Offer 2022-23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19" y="1143461"/>
            <a:ext cx="4241558" cy="731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KS3 Reading: </a:t>
            </a:r>
            <a:r>
              <a:rPr lang="en-GB" dirty="0"/>
              <a:t>Confident, Vocabulary Rich, Fluent Readers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14418" y="1933020"/>
            <a:ext cx="4241560" cy="7570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Small School Curriculum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418" y="2788575"/>
            <a:ext cx="4241560" cy="6995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Small Schools Maths- Mixed Age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418" y="3537992"/>
            <a:ext cx="4241560" cy="7570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Refining Subject Leadership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458" y="4393547"/>
            <a:ext cx="4241520" cy="7084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SEND in the Mainstream/SEND to make an Impact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418" y="5200524"/>
            <a:ext cx="4241560" cy="7570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Moderation: Keystone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89445" y="1147558"/>
            <a:ext cx="4198916" cy="717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Writing- Stamina ,Content and Impact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6341" y="1971041"/>
            <a:ext cx="4220115" cy="7220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Early Years and KS1- Vocabulary and Fluency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58593" y="2820808"/>
            <a:ext cx="4217864" cy="6895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Early Years- Curriculum and Assessment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6367" y="3592694"/>
            <a:ext cx="4210089" cy="7256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How to Assess for Impact… for Teachers in Y3,4,5 of their career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77541" y="4400704"/>
            <a:ext cx="4198916" cy="7388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RSHE Diversity and Protected Characteristics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9445" y="5208714"/>
            <a:ext cx="4187011" cy="7494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Reading 1:1 Audits and Reading Pledge</a:t>
            </a:r>
          </a:p>
        </p:txBody>
      </p:sp>
    </p:spTree>
    <p:extLst>
      <p:ext uri="{BB962C8B-B14F-4D97-AF65-F5344CB8AC3E}">
        <p14:creationId xmlns:p14="http://schemas.microsoft.com/office/powerpoint/2010/main" val="157741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42" y="0"/>
            <a:ext cx="9151144" cy="6813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Sustaining Work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5" t="81500" r="5901" b="8701"/>
          <a:stretch/>
        </p:blipFill>
        <p:spPr>
          <a:xfrm>
            <a:off x="-7144" y="5849888"/>
            <a:ext cx="9151144" cy="1008112"/>
          </a:xfrm>
          <a:prstGeom prst="rect">
            <a:avLst/>
          </a:prstGeom>
        </p:spPr>
      </p:pic>
      <p:pic>
        <p:nvPicPr>
          <p:cNvPr id="6" name="Picture 2" descr="C:\Users\stag010.WSTHU\Pictures\New folder\Super Hub\logo\LTS Hub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98942" cy="10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87359"/>
            <a:ext cx="6138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Subject Specialist Input </a:t>
            </a:r>
          </a:p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1" y="1203515"/>
            <a:ext cx="3816424" cy="756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2053843"/>
            <a:ext cx="3816426" cy="742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Design Technology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00" y="2876263"/>
            <a:ext cx="3804946" cy="8113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Mathematics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000" y="3774197"/>
            <a:ext cx="3804946" cy="7565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Literacy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8" y="4658571"/>
            <a:ext cx="3816427" cy="7565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Geography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528" y="5542945"/>
            <a:ext cx="3777417" cy="756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1697" y="1210689"/>
            <a:ext cx="3883199" cy="7494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History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1373" y="2053843"/>
            <a:ext cx="3893523" cy="742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26241" y="2889823"/>
            <a:ext cx="3878655" cy="7640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Early Years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7681" y="3774197"/>
            <a:ext cx="3878655" cy="7324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RSHE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9405" y="4662367"/>
            <a:ext cx="3912995" cy="7774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59405" y="5576532"/>
            <a:ext cx="3912995" cy="7530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MFL</a:t>
            </a:r>
          </a:p>
        </p:txBody>
      </p:sp>
    </p:spTree>
    <p:extLst>
      <p:ext uri="{BB962C8B-B14F-4D97-AF65-F5344CB8AC3E}">
        <p14:creationId xmlns:p14="http://schemas.microsoft.com/office/powerpoint/2010/main" val="374623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cd32bd-fdff-43ba-97da-66b7b0d1e724">
      <Terms xmlns="http://schemas.microsoft.com/office/infopath/2007/PartnerControls"/>
    </lcf76f155ced4ddcb4097134ff3c332f>
    <TaxCatchAll xmlns="6285ff97-8c00-4afd-898e-c92605ca5b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54DCF7A50DC4E92835BCDF3A6A589" ma:contentTypeVersion="16" ma:contentTypeDescription="Create a new document." ma:contentTypeScope="" ma:versionID="084f14574205b01e2f45dd60c1cca420">
  <xsd:schema xmlns:xsd="http://www.w3.org/2001/XMLSchema" xmlns:xs="http://www.w3.org/2001/XMLSchema" xmlns:p="http://schemas.microsoft.com/office/2006/metadata/properties" xmlns:ns2="8acd32bd-fdff-43ba-97da-66b7b0d1e724" xmlns:ns3="6285ff97-8c00-4afd-898e-c92605ca5b53" targetNamespace="http://schemas.microsoft.com/office/2006/metadata/properties" ma:root="true" ma:fieldsID="a49bdc7d67bddb065a7a25d724e001c4" ns2:_="" ns3:_="">
    <xsd:import namespace="8acd32bd-fdff-43ba-97da-66b7b0d1e724"/>
    <xsd:import namespace="6285ff97-8c00-4afd-898e-c92605ca5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d32bd-fdff-43ba-97da-66b7b0d1e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da33-df78-43eb-aeae-47f7c35e74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5ff97-8c00-4afd-898e-c92605ca5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ee7fd1-c6d8-4513-aae9-cda2130646e6}" ma:internalName="TaxCatchAll" ma:showField="CatchAllData" ma:web="6285ff97-8c00-4afd-898e-c92605ca5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3A6D7-8A3B-45E2-B77B-216C091E56ED}">
  <ds:schemaRefs>
    <ds:schemaRef ds:uri="6285ff97-8c00-4afd-898e-c92605ca5b5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8acd32bd-fdff-43ba-97da-66b7b0d1e7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CDF5C7-D3BC-427F-AA3C-D2EFC51AC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cd32bd-fdff-43ba-97da-66b7b0d1e724"/>
    <ds:schemaRef ds:uri="6285ff97-8c00-4afd-898e-c92605ca5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18BE8-A2AB-4398-ABE6-EFD8F2742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770</Words>
  <Application>Microsoft Office PowerPoint</Application>
  <PresentationFormat>On-screen Show (4:3)</PresentationFormat>
  <Paragraphs>177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Parker</dc:creator>
  <cp:lastModifiedBy>Nicola Carter</cp:lastModifiedBy>
  <cp:revision>94</cp:revision>
  <dcterms:created xsi:type="dcterms:W3CDTF">2021-05-11T11:48:08Z</dcterms:created>
  <dcterms:modified xsi:type="dcterms:W3CDTF">2022-06-20T08:19:08Z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0x010100E6954DCF7A50DC4E92835BCDF3A6A589</vt:lpwstr>
  </property>
  <property fmtid="{D5CDD505-2E9C-101B-9397-08002B2CF9AE}" pid="3" name="MediaServiceImageTags">
    <vt:lpwstr/>
  </property>
</Properties>
</file>