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79" r:id="rId5"/>
    <p:sldId id="351" r:id="rId6"/>
    <p:sldId id="342" r:id="rId7"/>
    <p:sldId id="343" r:id="rId8"/>
    <p:sldId id="269" r:id="rId9"/>
    <p:sldId id="345" r:id="rId10"/>
    <p:sldId id="350" r:id="rId11"/>
    <p:sldId id="348" r:id="rId12"/>
    <p:sldId id="316" r:id="rId13"/>
    <p:sldId id="352" r:id="rId14"/>
    <p:sldId id="353" r:id="rId15"/>
    <p:sldId id="354" r:id="rId16"/>
    <p:sldId id="35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87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30" autoAdjust="0"/>
    <p:restoredTop sz="57847" autoAdjust="0"/>
  </p:normalViewPr>
  <p:slideViewPr>
    <p:cSldViewPr>
      <p:cViewPr varScale="1">
        <p:scale>
          <a:sx n="71" d="100"/>
          <a:sy n="71" d="100"/>
        </p:scale>
        <p:origin x="3066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83FD8-ED50-4FE7-89FD-5F27D8E090B5}" type="datetimeFigureOut">
              <a:rPr lang="en-GB" smtClean="0"/>
              <a:t>20/06/2022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4BFAE-FCC8-4DC5-AD50-30A385AF38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91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458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50" dirty="0"/>
              <a:t>Optional twilights;</a:t>
            </a:r>
          </a:p>
          <a:p>
            <a:r>
              <a:rPr lang="en-GB" sz="1050" dirty="0"/>
              <a:t>Establishing a Topic</a:t>
            </a:r>
            <a:r>
              <a:rPr lang="en-GB" sz="1050" baseline="0" dirty="0"/>
              <a:t> model and establishing a progression model</a:t>
            </a:r>
          </a:p>
          <a:p>
            <a:r>
              <a:rPr lang="en-GB" sz="1050" baseline="0" dirty="0"/>
              <a:t>Recording learning</a:t>
            </a:r>
          </a:p>
          <a:p>
            <a:r>
              <a:rPr lang="en-GB" sz="1050" baseline="0" dirty="0"/>
              <a:t>Chris will set gap tasks between the sessions and can do bespoke support where requested</a:t>
            </a:r>
            <a:endParaRPr lang="en-GB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949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50" dirty="0"/>
              <a:t>Optional twilights;</a:t>
            </a:r>
          </a:p>
          <a:p>
            <a:r>
              <a:rPr lang="en-GB" sz="1050" dirty="0"/>
              <a:t>Establishing a Topic</a:t>
            </a:r>
            <a:r>
              <a:rPr lang="en-GB" sz="1050" baseline="0" dirty="0"/>
              <a:t> model and establishing a progression model</a:t>
            </a:r>
          </a:p>
          <a:p>
            <a:r>
              <a:rPr lang="en-GB" sz="1050" baseline="0" dirty="0"/>
              <a:t>Recording learning</a:t>
            </a:r>
          </a:p>
          <a:p>
            <a:r>
              <a:rPr lang="en-GB" sz="1050" baseline="0" dirty="0"/>
              <a:t>Chris will set gap tasks between the sessions and can do bespoke support where requested</a:t>
            </a:r>
            <a:endParaRPr lang="en-GB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0306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50" dirty="0"/>
              <a:t>Optional twilights;</a:t>
            </a:r>
          </a:p>
          <a:p>
            <a:r>
              <a:rPr lang="en-GB" sz="1050" dirty="0"/>
              <a:t>Establishing a Topic</a:t>
            </a:r>
            <a:r>
              <a:rPr lang="en-GB" sz="1050" baseline="0" dirty="0"/>
              <a:t> model and establishing a progression model</a:t>
            </a:r>
          </a:p>
          <a:p>
            <a:r>
              <a:rPr lang="en-GB" sz="1050" baseline="0" dirty="0"/>
              <a:t>Recording learning</a:t>
            </a:r>
          </a:p>
          <a:p>
            <a:r>
              <a:rPr lang="en-GB" sz="1050" baseline="0" dirty="0"/>
              <a:t>Chris will set gap tasks between the sessions and can do bespoke support where requested</a:t>
            </a:r>
            <a:endParaRPr lang="en-GB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6082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50" dirty="0"/>
              <a:t>Optional twilights;</a:t>
            </a:r>
          </a:p>
          <a:p>
            <a:r>
              <a:rPr lang="en-GB" sz="1050" dirty="0"/>
              <a:t>Establishing a Topic</a:t>
            </a:r>
            <a:r>
              <a:rPr lang="en-GB" sz="1050" baseline="0" dirty="0"/>
              <a:t> model and establishing a progression model</a:t>
            </a:r>
          </a:p>
          <a:p>
            <a:r>
              <a:rPr lang="en-GB" sz="1050" baseline="0" dirty="0"/>
              <a:t>Recording learning</a:t>
            </a:r>
          </a:p>
          <a:p>
            <a:r>
              <a:rPr lang="en-GB" sz="1050" baseline="0" dirty="0"/>
              <a:t>Chris will set gap tasks between the sessions and can do bespoke support where requested</a:t>
            </a:r>
            <a:endParaRPr lang="en-GB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401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Quote</a:t>
            </a:r>
            <a:r>
              <a:rPr lang="en-GB" baseline="0" dirty="0"/>
              <a:t> from another LA- really powerful and a great summary of what we have been trying to achieve not just in the last year but over many years.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2036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/>
              <a:t>The TS Hub started Sept 2021</a:t>
            </a:r>
          </a:p>
          <a:p>
            <a:r>
              <a:rPr lang="en-GB" baseline="0" dirty="0"/>
              <a:t>So proud- share that 64% are – higher that any other Hub we have been in contact with</a:t>
            </a:r>
          </a:p>
          <a:p>
            <a:r>
              <a:rPr lang="en-GB" baseline="0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874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recognise that schools will go on a journey with</a:t>
            </a:r>
            <a:r>
              <a:rPr lang="en-GB" baseline="0" dirty="0"/>
              <a:t> us – some are working with us as advocates of the Hub as specialists in a curriculum area others will be engaging with programmes….some might be at the point of just being aware of what we do…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561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Thoughts on this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876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034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9572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/>
              <a:t>The TS Hub started Sept 2021</a:t>
            </a:r>
          </a:p>
          <a:p>
            <a:r>
              <a:rPr lang="en-GB" baseline="0" dirty="0"/>
              <a:t>So proud- share that 64% are – higher that any other Hub we have been in contact with</a:t>
            </a:r>
          </a:p>
          <a:p>
            <a:r>
              <a:rPr lang="en-GB" baseline="0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988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50" dirty="0"/>
              <a:t>Optional twilights;</a:t>
            </a:r>
          </a:p>
          <a:p>
            <a:r>
              <a:rPr lang="en-GB" sz="1050" dirty="0"/>
              <a:t>Establishing a Topic</a:t>
            </a:r>
            <a:r>
              <a:rPr lang="en-GB" sz="1050" baseline="0" dirty="0"/>
              <a:t> model and establishing a progression model</a:t>
            </a:r>
          </a:p>
          <a:p>
            <a:r>
              <a:rPr lang="en-GB" sz="1050" baseline="0" dirty="0"/>
              <a:t>Recording learning</a:t>
            </a:r>
          </a:p>
          <a:p>
            <a:r>
              <a:rPr lang="en-GB" sz="1050" baseline="0" dirty="0"/>
              <a:t>Chris will set gap tasks between the sessions and can do bespoke support where requested</a:t>
            </a:r>
            <a:endParaRPr lang="en-GB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702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7076"/>
            <a:ext cx="9144000" cy="177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15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249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18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46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054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20/06/2022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795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20/06/2022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62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20/06/2022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20/06/2022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8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20/06/2022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68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20/06/2022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117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CFCF2-B241-4853-8E36-CA7BF32F67A8}" type="datetimeFigureOut">
              <a:rPr lang="en-GB" smtClean="0"/>
              <a:t>20/06/2022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30933"/>
            <a:ext cx="1878206" cy="7388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286" y="302094"/>
            <a:ext cx="1872208" cy="61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203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144" y="0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0075" t="81500" r="5901" b="8701"/>
          <a:stretch/>
        </p:blipFill>
        <p:spPr>
          <a:xfrm>
            <a:off x="-7144" y="5849888"/>
            <a:ext cx="9151144" cy="1008112"/>
          </a:xfrm>
          <a:prstGeom prst="rect">
            <a:avLst/>
          </a:prstGeom>
        </p:spPr>
      </p:pic>
      <p:pic>
        <p:nvPicPr>
          <p:cNvPr id="6" name="Picture 2" descr="C:\Users\stag010.WSTHU\Pictures\New folder\Super Hub\logo\LTS Hub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38932"/>
            <a:ext cx="2198942" cy="10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3083" t="31482" r="83500" b="53259"/>
          <a:stretch/>
        </p:blipFill>
        <p:spPr>
          <a:xfrm>
            <a:off x="251520" y="280083"/>
            <a:ext cx="1483769" cy="9492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AD63D18F-1DCB-F3EB-B7F1-88E75BC45D87}"/>
              </a:ext>
            </a:extLst>
          </p:cNvPr>
          <p:cNvSpPr txBox="1">
            <a:spLocks/>
          </p:cNvSpPr>
          <p:nvPr/>
        </p:nvSpPr>
        <p:spPr>
          <a:xfrm>
            <a:off x="1187624" y="2356089"/>
            <a:ext cx="9144000" cy="12880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2633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L.E.A.D. Teaching School Hub</a:t>
            </a:r>
          </a:p>
          <a:p>
            <a:endParaRPr lang="en-US" sz="2800" dirty="0">
              <a:solidFill>
                <a:srgbClr val="2633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69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287" y="44624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Sustaining Work Group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0075" t="81500" r="5901" b="8701"/>
          <a:stretch/>
        </p:blipFill>
        <p:spPr>
          <a:xfrm>
            <a:off x="-7144" y="5849888"/>
            <a:ext cx="9151144" cy="1008112"/>
          </a:xfrm>
          <a:prstGeom prst="rect">
            <a:avLst/>
          </a:prstGeom>
        </p:spPr>
      </p:pic>
      <p:pic>
        <p:nvPicPr>
          <p:cNvPr id="6" name="Picture 2" descr="C:\Users\stag010.WSTHU\Pictures\New folder\Super Hub\logo\LTS Hub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98942" cy="10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38958" t="16297" r="20521" b="5741"/>
          <a:stretch/>
        </p:blipFill>
        <p:spPr>
          <a:xfrm>
            <a:off x="882041" y="1997967"/>
            <a:ext cx="3524804" cy="38147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4693859" y="1997967"/>
            <a:ext cx="4091069" cy="370339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500" dirty="0"/>
              <a:t>Portal with resources, audit documents and supporting video guidance, to reflect upon and develop your school’s Early Reading and Reading for Pleasure practice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5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500" dirty="0"/>
              <a:t>supporting schools to develop and sustain a Reading for Pleasure culture, embedded by the Reading for Pleasure research and pedagogy;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5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500" dirty="0"/>
              <a:t> sharing a wealth of </a:t>
            </a:r>
            <a:r>
              <a:rPr lang="en-GB" sz="1500" dirty="0" err="1"/>
              <a:t>DfE</a:t>
            </a:r>
            <a:r>
              <a:rPr lang="en-GB" sz="1500" dirty="0"/>
              <a:t> English Hub materials, guidance and advice, including reading assessment exemplification materials</a:t>
            </a:r>
          </a:p>
          <a:p>
            <a:endParaRPr lang="en-GB" sz="15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500" dirty="0"/>
              <a:t>Work towards Bronze, Silver Gold Accreditation.</a:t>
            </a:r>
          </a:p>
          <a:p>
            <a:pPr algn="ctr"/>
            <a:endParaRPr lang="en-GB" sz="1350" dirty="0"/>
          </a:p>
        </p:txBody>
      </p:sp>
      <p:sp>
        <p:nvSpPr>
          <p:cNvPr id="11" name="Rounded Rectangle 10"/>
          <p:cNvSpPr/>
          <p:nvPr/>
        </p:nvSpPr>
        <p:spPr>
          <a:xfrm>
            <a:off x="7185349" y="1416928"/>
            <a:ext cx="1599579" cy="44418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/>
              <a:t>FREE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59632" y="502960"/>
            <a:ext cx="31193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002060"/>
                </a:solidFill>
              </a:rPr>
              <a:t>Reading Pledge</a:t>
            </a:r>
          </a:p>
        </p:txBody>
      </p:sp>
    </p:spTree>
    <p:extLst>
      <p:ext uri="{BB962C8B-B14F-4D97-AF65-F5344CB8AC3E}">
        <p14:creationId xmlns:p14="http://schemas.microsoft.com/office/powerpoint/2010/main" val="302721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287" y="44624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Sustaining Work Group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0075" t="81500" r="5901" b="8701"/>
          <a:stretch/>
        </p:blipFill>
        <p:spPr>
          <a:xfrm>
            <a:off x="-7144" y="5849888"/>
            <a:ext cx="9151144" cy="1008112"/>
          </a:xfrm>
          <a:prstGeom prst="rect">
            <a:avLst/>
          </a:prstGeom>
        </p:spPr>
      </p:pic>
      <p:pic>
        <p:nvPicPr>
          <p:cNvPr id="6" name="Picture 2" descr="C:\Users\stag010.WSTHU\Pictures\New folder\Super Hub\logo\LTS Hub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98942" cy="10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404664"/>
            <a:ext cx="56971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002060"/>
                </a:solidFill>
              </a:rPr>
              <a:t>Early Career Framework and </a:t>
            </a:r>
          </a:p>
          <a:p>
            <a:r>
              <a:rPr lang="en-GB" sz="3600" b="1" dirty="0">
                <a:solidFill>
                  <a:srgbClr val="002060"/>
                </a:solidFill>
              </a:rPr>
              <a:t>AB Services Pledge</a:t>
            </a:r>
          </a:p>
        </p:txBody>
      </p:sp>
      <p:pic>
        <p:nvPicPr>
          <p:cNvPr id="9" name="Picture 2" descr="C:\Users\stag010.WSTHU\Pictures\New folder\Super Hub\logo\ECF 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391" y="1601585"/>
            <a:ext cx="1357313" cy="134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/>
          <p:cNvSpPr/>
          <p:nvPr/>
        </p:nvSpPr>
        <p:spPr>
          <a:xfrm>
            <a:off x="2585289" y="2108360"/>
            <a:ext cx="1914101" cy="94975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dirty="0" err="1"/>
              <a:t>DfE</a:t>
            </a:r>
            <a:r>
              <a:rPr lang="en-GB" sz="2100" dirty="0"/>
              <a:t> Portal</a:t>
            </a:r>
          </a:p>
          <a:p>
            <a:pPr algn="ctr"/>
            <a:r>
              <a:rPr lang="en-GB" sz="2100" dirty="0"/>
              <a:t>OPEN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45092" y="3326810"/>
            <a:ext cx="5559156" cy="12926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2000" dirty="0"/>
              <a:t>The early career framework (ECF) is a funded entitlement to a structured 2-year package of high-quality professional development</a:t>
            </a:r>
            <a:r>
              <a:rPr lang="en-GB" sz="1500" dirty="0"/>
              <a:t>. </a:t>
            </a:r>
          </a:p>
          <a:p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3136720" y="4751989"/>
            <a:ext cx="2494487" cy="1579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New to ECF: </a:t>
            </a:r>
          </a:p>
          <a:p>
            <a:pPr algn="ctr"/>
            <a:r>
              <a:rPr lang="en-GB" sz="2400" dirty="0"/>
              <a:t>23</a:t>
            </a:r>
            <a:r>
              <a:rPr lang="en-GB" sz="2400" baseline="30000" dirty="0"/>
              <a:t>rd</a:t>
            </a:r>
            <a:r>
              <a:rPr lang="en-GB" sz="2400" dirty="0"/>
              <a:t>  June 08.30 </a:t>
            </a:r>
          </a:p>
        </p:txBody>
      </p:sp>
    </p:spTree>
    <p:extLst>
      <p:ext uri="{BB962C8B-B14F-4D97-AF65-F5344CB8AC3E}">
        <p14:creationId xmlns:p14="http://schemas.microsoft.com/office/powerpoint/2010/main" val="2105634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287" y="44624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Sustaining Work Group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0075" t="81500" r="5901" b="8701"/>
          <a:stretch/>
        </p:blipFill>
        <p:spPr>
          <a:xfrm>
            <a:off x="-7144" y="5849888"/>
            <a:ext cx="9151144" cy="1008112"/>
          </a:xfrm>
          <a:prstGeom prst="rect">
            <a:avLst/>
          </a:prstGeom>
        </p:spPr>
      </p:pic>
      <p:pic>
        <p:nvPicPr>
          <p:cNvPr id="6" name="Picture 2" descr="C:\Users\stag010.WSTHU\Pictures\New folder\Super Hub\logo\LTS Hub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98942" cy="10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404664"/>
            <a:ext cx="10518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002060"/>
                </a:solidFill>
              </a:rPr>
              <a:t>NPQ</a:t>
            </a:r>
          </a:p>
        </p:txBody>
      </p:sp>
      <p:sp>
        <p:nvSpPr>
          <p:cNvPr id="12" name="Oval 11"/>
          <p:cNvSpPr/>
          <p:nvPr/>
        </p:nvSpPr>
        <p:spPr>
          <a:xfrm>
            <a:off x="2175732" y="266346"/>
            <a:ext cx="1914101" cy="94975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dirty="0" err="1"/>
              <a:t>DfE</a:t>
            </a:r>
            <a:r>
              <a:rPr lang="en-GB" sz="2100" dirty="0"/>
              <a:t> Portal</a:t>
            </a:r>
          </a:p>
          <a:p>
            <a:pPr algn="ctr"/>
            <a:r>
              <a:rPr lang="en-GB" sz="2100" dirty="0"/>
              <a:t>OPEN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27737"/>
              </p:ext>
            </p:extLst>
          </p:nvPr>
        </p:nvGraphicFramePr>
        <p:xfrm>
          <a:off x="443327" y="1436006"/>
          <a:ext cx="8501063" cy="2446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617">
                  <a:extLst>
                    <a:ext uri="{9D8B030D-6E8A-4147-A177-3AD203B41FA5}">
                      <a16:colId xmlns:a16="http://schemas.microsoft.com/office/drawing/2014/main" val="1944125129"/>
                    </a:ext>
                  </a:extLst>
                </a:gridCol>
                <a:gridCol w="3975758">
                  <a:extLst>
                    <a:ext uri="{9D8B030D-6E8A-4147-A177-3AD203B41FA5}">
                      <a16:colId xmlns:a16="http://schemas.microsoft.com/office/drawing/2014/main" val="279227094"/>
                    </a:ext>
                  </a:extLst>
                </a:gridCol>
                <a:gridCol w="2833688">
                  <a:extLst>
                    <a:ext uri="{9D8B030D-6E8A-4147-A177-3AD203B41FA5}">
                      <a16:colId xmlns:a16="http://schemas.microsoft.com/office/drawing/2014/main" val="4155642891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ctr"/>
                      <a:r>
                        <a:rPr lang="en-GB" sz="2100" dirty="0"/>
                        <a:t>Programme</a:t>
                      </a:r>
                    </a:p>
                  </a:txBody>
                  <a:tcPr marL="68580" marR="68580" marT="34290" marB="3429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dirty="0"/>
                        <a:t>Name</a:t>
                      </a:r>
                    </a:p>
                  </a:txBody>
                  <a:tcPr marL="68580" marR="68580" marT="34290" marB="3429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dirty="0"/>
                        <a:t>Duration</a:t>
                      </a:r>
                    </a:p>
                  </a:txBody>
                  <a:tcPr marL="68580" marR="68580" marT="34290" marB="3429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03598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en-GB" sz="1800" b="1" dirty="0"/>
                        <a:t>NPQEL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/>
                        <a:t>Executive</a:t>
                      </a:r>
                      <a:r>
                        <a:rPr lang="en-GB" sz="1800" b="1" baseline="0" dirty="0"/>
                        <a:t> Leadership</a:t>
                      </a:r>
                      <a:endParaRPr lang="en-GB" sz="1800" b="1" dirty="0"/>
                    </a:p>
                  </a:txBody>
                  <a:tcPr marL="68580" marR="68580" marT="34290" marB="3429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1800" b="1" dirty="0"/>
                        <a:t>18</a:t>
                      </a:r>
                      <a:r>
                        <a:rPr lang="en-GB" sz="1800" b="1" baseline="0" dirty="0"/>
                        <a:t> Months</a:t>
                      </a:r>
                      <a:endParaRPr lang="en-GB" sz="18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80372762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en-GB" sz="1800" b="1" dirty="0"/>
                        <a:t>NPQH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/>
                        <a:t>Headship</a:t>
                      </a:r>
                    </a:p>
                  </a:txBody>
                  <a:tcPr marL="68580" marR="68580" marT="34290" marB="34290"/>
                </a:tc>
                <a:tc vMerge="1">
                  <a:txBody>
                    <a:bodyPr/>
                    <a:lstStyle/>
                    <a:p>
                      <a:pPr algn="ctr"/>
                      <a:endParaRPr lang="en-GB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38357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en-GB" sz="1800" b="1" dirty="0"/>
                        <a:t>NPQ</a:t>
                      </a:r>
                      <a:r>
                        <a:rPr lang="en-GB" sz="1800" b="1" baseline="0" dirty="0"/>
                        <a:t> SL</a:t>
                      </a:r>
                      <a:endParaRPr lang="en-GB" sz="18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/>
                        <a:t>Senior</a:t>
                      </a:r>
                      <a:r>
                        <a:rPr lang="en-GB" sz="1800" b="1" baseline="0" dirty="0"/>
                        <a:t> Leadership</a:t>
                      </a:r>
                      <a:endParaRPr lang="en-GB" sz="1800" b="1" dirty="0"/>
                    </a:p>
                  </a:txBody>
                  <a:tcPr marL="68580" marR="68580" marT="34290" marB="34290"/>
                </a:tc>
                <a:tc vMerge="1">
                  <a:txBody>
                    <a:bodyPr/>
                    <a:lstStyle/>
                    <a:p>
                      <a:pPr algn="ctr"/>
                      <a:endParaRPr lang="en-GB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258965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en-GB" sz="1800" b="1" dirty="0"/>
                        <a:t>NPQ</a:t>
                      </a:r>
                      <a:r>
                        <a:rPr lang="en-GB" sz="1800" b="1" baseline="0" dirty="0"/>
                        <a:t> BC</a:t>
                      </a:r>
                      <a:endParaRPr lang="en-GB" sz="18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baseline="0" dirty="0"/>
                        <a:t>Behaviour and Culture</a:t>
                      </a:r>
                      <a:endParaRPr lang="en-GB" sz="1800" b="1" dirty="0"/>
                    </a:p>
                  </a:txBody>
                  <a:tcPr marL="68580" marR="68580" marT="34290" marB="3429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1800" b="1" dirty="0"/>
                        <a:t>12 months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9716522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en-GB" sz="1800" b="1" dirty="0"/>
                        <a:t>NPQ LT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/>
                        <a:t>Leading Teaching</a:t>
                      </a:r>
                    </a:p>
                  </a:txBody>
                  <a:tcPr marL="68580" marR="68580" marT="34290" marB="34290"/>
                </a:tc>
                <a:tc vMerge="1">
                  <a:txBody>
                    <a:bodyPr/>
                    <a:lstStyle/>
                    <a:p>
                      <a:pPr algn="ctr"/>
                      <a:endParaRPr lang="en-GB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511039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en-GB" sz="1800" b="1" dirty="0"/>
                        <a:t>NPQLTD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/>
                        <a:t>Leading Teacher Development</a:t>
                      </a:r>
                    </a:p>
                  </a:txBody>
                  <a:tcPr marL="68580" marR="68580" marT="34290" marB="34290"/>
                </a:tc>
                <a:tc vMerge="1">
                  <a:txBody>
                    <a:bodyPr/>
                    <a:lstStyle/>
                    <a:p>
                      <a:pPr algn="ctr"/>
                      <a:endParaRPr lang="en-GB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986939"/>
                  </a:ext>
                </a:extLst>
              </a:tr>
            </a:tbl>
          </a:graphicData>
        </a:graphic>
      </p:graphicFrame>
      <p:pic>
        <p:nvPicPr>
          <p:cNvPr id="15" name="Picture 2" descr="C:\Users\stag010.WSTHU\Pictures\New folder\Super Hub\logo\EDT 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233" y="525017"/>
            <a:ext cx="1625615" cy="706145"/>
          </a:xfrm>
          <a:prstGeom prst="rect">
            <a:avLst/>
          </a:prstGeom>
          <a:ln w="952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730758"/>
              </p:ext>
            </p:extLst>
          </p:nvPr>
        </p:nvGraphicFramePr>
        <p:xfrm>
          <a:off x="1081408" y="5101850"/>
          <a:ext cx="7105650" cy="1165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2825">
                  <a:extLst>
                    <a:ext uri="{9D8B030D-6E8A-4147-A177-3AD203B41FA5}">
                      <a16:colId xmlns:a16="http://schemas.microsoft.com/office/drawing/2014/main" val="1944125129"/>
                    </a:ext>
                  </a:extLst>
                </a:gridCol>
                <a:gridCol w="3552825">
                  <a:extLst>
                    <a:ext uri="{9D8B030D-6E8A-4147-A177-3AD203B41FA5}">
                      <a16:colId xmlns:a16="http://schemas.microsoft.com/office/drawing/2014/main" val="279227094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ctr"/>
                      <a:r>
                        <a:rPr lang="en-GB" sz="2100" dirty="0"/>
                        <a:t>Programme</a:t>
                      </a:r>
                    </a:p>
                  </a:txBody>
                  <a:tcPr marL="68580" marR="68580" marT="34290" marB="3429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100" dirty="0"/>
                        <a:t>Name</a:t>
                      </a:r>
                    </a:p>
                  </a:txBody>
                  <a:tcPr marL="68580" marR="68580" marT="34290" marB="3429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03598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GB" sz="1800" b="1" dirty="0"/>
                        <a:t>NPQLL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100" b="1" dirty="0"/>
                        <a:t>Leading</a:t>
                      </a:r>
                      <a:r>
                        <a:rPr lang="en-GB" sz="2100" b="1" baseline="0" dirty="0"/>
                        <a:t> Literacy</a:t>
                      </a:r>
                      <a:endParaRPr lang="en-GB" sz="21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803727628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GB" sz="1800" b="1" dirty="0"/>
                        <a:t>NPQEYL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100" b="1" dirty="0"/>
                        <a:t>Early</a:t>
                      </a:r>
                      <a:r>
                        <a:rPr lang="en-GB" sz="2100" b="1" baseline="0" dirty="0"/>
                        <a:t> Years leadership</a:t>
                      </a:r>
                      <a:endParaRPr lang="en-GB" sz="21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42383578"/>
                  </a:ext>
                </a:extLst>
              </a:tr>
            </a:tbl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/>
          <a:srcRect l="69375" t="58333" r="10729" b="30000"/>
          <a:stretch/>
        </p:blipFill>
        <p:spPr>
          <a:xfrm>
            <a:off x="3203971" y="4041881"/>
            <a:ext cx="2728913" cy="90011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4992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287" y="44624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Sustaining Work Group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0075" t="81500" r="5901" b="8701"/>
          <a:stretch/>
        </p:blipFill>
        <p:spPr>
          <a:xfrm>
            <a:off x="-7144" y="5849888"/>
            <a:ext cx="9151144" cy="1008112"/>
          </a:xfrm>
          <a:prstGeom prst="rect">
            <a:avLst/>
          </a:prstGeom>
        </p:spPr>
      </p:pic>
      <p:pic>
        <p:nvPicPr>
          <p:cNvPr id="6" name="Picture 2" descr="C:\Users\stag010.WSTHU\Pictures\New folder\Super Hub\logo\LTS Hub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98942" cy="10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404664"/>
            <a:ext cx="10518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002060"/>
                </a:solidFill>
              </a:rPr>
              <a:t>NPQ</a:t>
            </a:r>
          </a:p>
        </p:txBody>
      </p:sp>
      <p:sp>
        <p:nvSpPr>
          <p:cNvPr id="12" name="Oval 11"/>
          <p:cNvSpPr/>
          <p:nvPr/>
        </p:nvSpPr>
        <p:spPr>
          <a:xfrm>
            <a:off x="2175732" y="266346"/>
            <a:ext cx="1914101" cy="94975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dirty="0" err="1"/>
              <a:t>DfE</a:t>
            </a:r>
            <a:r>
              <a:rPr lang="en-GB" sz="2100" dirty="0"/>
              <a:t> Portal</a:t>
            </a:r>
          </a:p>
          <a:p>
            <a:pPr algn="ctr"/>
            <a:r>
              <a:rPr lang="en-GB" sz="2100" dirty="0"/>
              <a:t>OPEN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827" y="1655519"/>
            <a:ext cx="3253809" cy="375495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2000" dirty="0"/>
              <a:t>The nurture, retention and development of leaders across Lincolnshire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2000" dirty="0"/>
              <a:t>Fully funded for </a:t>
            </a:r>
            <a:r>
              <a:rPr lang="en-GB" sz="2000" u="sng" dirty="0"/>
              <a:t>all</a:t>
            </a:r>
            <a:r>
              <a:rPr lang="en-GB" sz="2000" dirty="0"/>
              <a:t> again for 2022/23</a:t>
            </a:r>
          </a:p>
          <a:p>
            <a:endParaRPr lang="en-GB" sz="2000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GB" sz="2000" dirty="0"/>
              <a:t>Success of Year 1 98% Good+ and 54% exceptional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740" y="1310991"/>
            <a:ext cx="4133459" cy="530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57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144" y="0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0075" t="81500" r="5901" b="8701"/>
          <a:stretch/>
        </p:blipFill>
        <p:spPr>
          <a:xfrm>
            <a:off x="-7144" y="5849888"/>
            <a:ext cx="9151144" cy="1008112"/>
          </a:xfrm>
          <a:prstGeom prst="rect">
            <a:avLst/>
          </a:prstGeom>
        </p:spPr>
      </p:pic>
      <p:pic>
        <p:nvPicPr>
          <p:cNvPr id="6" name="Picture 2" descr="C:\Users\stag010.WSTHU\Pictures\New folder\Super Hub\logo\LTS Hub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98942" cy="10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59375" t="21111" r="16875" b="38519"/>
          <a:stretch/>
        </p:blipFill>
        <p:spPr>
          <a:xfrm>
            <a:off x="179512" y="116632"/>
            <a:ext cx="2952328" cy="28228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434454" y="1636973"/>
            <a:ext cx="543668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‘</a:t>
            </a:r>
            <a:r>
              <a:rPr lang="en-GB" sz="3200" dirty="0"/>
              <a:t>Local area partnerships are generating energy and commitment because they are making connections across schools and communities to improve outcomes for young people</a:t>
            </a:r>
            <a:r>
              <a:rPr lang="en-GB" sz="2400" dirty="0"/>
              <a:t>’</a:t>
            </a:r>
          </a:p>
        </p:txBody>
      </p:sp>
      <p:sp>
        <p:nvSpPr>
          <p:cNvPr id="9" name="Rectangle 8"/>
          <p:cNvSpPr/>
          <p:nvPr/>
        </p:nvSpPr>
        <p:spPr>
          <a:xfrm>
            <a:off x="3398331" y="343201"/>
            <a:ext cx="20606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So what…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45669" t="45100" r="40550" b="45100"/>
          <a:stretch/>
        </p:blipFill>
        <p:spPr>
          <a:xfrm>
            <a:off x="345499" y="3088886"/>
            <a:ext cx="2620353" cy="1048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129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144" y="0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0075" t="81500" r="5901" b="8701"/>
          <a:stretch/>
        </p:blipFill>
        <p:spPr>
          <a:xfrm>
            <a:off x="-7144" y="5849888"/>
            <a:ext cx="9151144" cy="1008112"/>
          </a:xfrm>
          <a:prstGeom prst="rect">
            <a:avLst/>
          </a:prstGeom>
        </p:spPr>
      </p:pic>
      <p:pic>
        <p:nvPicPr>
          <p:cNvPr id="6" name="Picture 2" descr="C:\Users\stag010.WSTHU\Pictures\New folder\Super Hub\logo\LTS Hub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98942" cy="10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398331" y="343201"/>
            <a:ext cx="20606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So what…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50" y="2000250"/>
            <a:ext cx="75057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452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144" y="0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0075" t="81500" r="5901" b="8701"/>
          <a:stretch/>
        </p:blipFill>
        <p:spPr>
          <a:xfrm>
            <a:off x="-7144" y="5849888"/>
            <a:ext cx="9151144" cy="1008112"/>
          </a:xfrm>
          <a:prstGeom prst="rect">
            <a:avLst/>
          </a:prstGeom>
        </p:spPr>
      </p:pic>
      <p:pic>
        <p:nvPicPr>
          <p:cNvPr id="6" name="Picture 2" descr="C:\Users\stag010.WSTHU\Pictures\New folder\Super Hub\logo\LTS Hub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98942" cy="10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398331" y="343201"/>
            <a:ext cx="20606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So what…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933" y="1559304"/>
            <a:ext cx="7722368" cy="366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83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14" y="0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2" descr="C:\Users\stag010.WSTHU\Pictures\New folder\Super Hub\logo\LTS Hub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478862" cy="73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5276" y="879113"/>
            <a:ext cx="4064281" cy="151639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08" y="1112896"/>
            <a:ext cx="1997446" cy="96536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7093" y="2566215"/>
            <a:ext cx="4043856" cy="208289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287" y="2727243"/>
            <a:ext cx="1669071" cy="155882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943641" y="2795759"/>
            <a:ext cx="22213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u="sng" dirty="0"/>
              <a:t>Workforce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Effective CPD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Career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Staff retention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96358" y="1084468"/>
            <a:ext cx="230103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/>
              <a:t>Climate &amp; Culture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What constitutes culture?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High Performing Teams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733" y="5377745"/>
            <a:ext cx="1280058" cy="71971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55276" y="4831906"/>
            <a:ext cx="4043856" cy="181139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4475225" y="879113"/>
            <a:ext cx="4630015" cy="156316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4409084" y="2575704"/>
            <a:ext cx="4696157" cy="208289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4394236" y="4831906"/>
            <a:ext cx="4603883" cy="181139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7"/>
          <a:srcRect l="71250" t="18889" r="16628" b="58889"/>
          <a:stretch/>
        </p:blipFill>
        <p:spPr>
          <a:xfrm>
            <a:off x="4530933" y="5119873"/>
            <a:ext cx="1198106" cy="123546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887964" y="5078126"/>
            <a:ext cx="22213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u="sng" dirty="0"/>
              <a:t>Assessment for Leading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Use of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Monitoring &amp; Evaluation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07710" y="1132855"/>
            <a:ext cx="25461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u="sng" dirty="0"/>
              <a:t>Improvement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SEF/ SIP/Vision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Improvement 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Co-construction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/>
          <a:srcRect t="9543"/>
          <a:stretch/>
        </p:blipFill>
        <p:spPr>
          <a:xfrm>
            <a:off x="4582373" y="1112896"/>
            <a:ext cx="1928600" cy="119645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0933" y="2982970"/>
            <a:ext cx="1866622" cy="109891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842305" y="2795759"/>
            <a:ext cx="23433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u="sng" dirty="0"/>
              <a:t>JDs and Appraisal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Expectations of Staff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Roles and Responsibilities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Targets Linked to Priorities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05380" y="5017983"/>
            <a:ext cx="37163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u="sng" dirty="0"/>
              <a:t>Behaviour/Attendance/SEND/PP/LAC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Funding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Systems and processes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Assessment, monitoring, tracking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24" name="Rectangle 23"/>
          <p:cNvSpPr/>
          <p:nvPr/>
        </p:nvSpPr>
        <p:spPr>
          <a:xfrm>
            <a:off x="1448229" y="149315"/>
            <a:ext cx="54335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Bigger Picture… Thoughts…</a:t>
            </a:r>
          </a:p>
        </p:txBody>
      </p:sp>
    </p:spTree>
    <p:extLst>
      <p:ext uri="{BB962C8B-B14F-4D97-AF65-F5344CB8AC3E}">
        <p14:creationId xmlns:p14="http://schemas.microsoft.com/office/powerpoint/2010/main" val="2916031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144" y="0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0075" t="81500" r="5901" b="8701"/>
          <a:stretch/>
        </p:blipFill>
        <p:spPr>
          <a:xfrm>
            <a:off x="-7144" y="5849888"/>
            <a:ext cx="9151144" cy="1008112"/>
          </a:xfrm>
          <a:prstGeom prst="rect">
            <a:avLst/>
          </a:prstGeom>
        </p:spPr>
      </p:pic>
      <p:pic>
        <p:nvPicPr>
          <p:cNvPr id="6" name="Picture 2" descr="C:\Users\stag010.WSTHU\Pictures\New folder\Super Hub\logo\LTS Hub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98942" cy="10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438007" y="343201"/>
            <a:ext cx="39813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HT and DHT Forums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078" y="3861048"/>
            <a:ext cx="8254699" cy="15607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5536" y="1322318"/>
            <a:ext cx="3194581" cy="243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202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144" y="0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0075" t="81500" r="5901" b="8701"/>
          <a:stretch/>
        </p:blipFill>
        <p:spPr>
          <a:xfrm>
            <a:off x="-7144" y="5849888"/>
            <a:ext cx="9151144" cy="1008112"/>
          </a:xfrm>
          <a:prstGeom prst="rect">
            <a:avLst/>
          </a:prstGeom>
        </p:spPr>
      </p:pic>
      <p:pic>
        <p:nvPicPr>
          <p:cNvPr id="6" name="Picture 2" descr="C:\Users\stag010.WSTHU\Pictures\New folder\Super Hub\logo\LTS Hub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78" y="116623"/>
            <a:ext cx="1779434" cy="889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76034" y="1111665"/>
            <a:ext cx="2556326" cy="2323391"/>
          </a:xfrm>
          <a:prstGeom prst="ellipse">
            <a:avLst/>
          </a:prstGeom>
          <a:solidFill>
            <a:srgbClr val="88125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Writing</a:t>
            </a:r>
          </a:p>
          <a:p>
            <a:pPr algn="ctr"/>
            <a:r>
              <a:rPr lang="en-GB" sz="4000" b="1" dirty="0"/>
              <a:t>57%</a:t>
            </a:r>
          </a:p>
          <a:p>
            <a:pPr algn="ctr"/>
            <a:endParaRPr lang="en-GB" dirty="0"/>
          </a:p>
        </p:txBody>
      </p:sp>
      <p:sp>
        <p:nvSpPr>
          <p:cNvPr id="10" name="Oval 9"/>
          <p:cNvSpPr/>
          <p:nvPr/>
        </p:nvSpPr>
        <p:spPr>
          <a:xfrm>
            <a:off x="2191233" y="1216103"/>
            <a:ext cx="2269244" cy="2218944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dirty="0"/>
          </a:p>
          <a:p>
            <a:pPr algn="ctr"/>
            <a:r>
              <a:rPr lang="en-GB" sz="4000" dirty="0"/>
              <a:t>Maths</a:t>
            </a:r>
          </a:p>
          <a:p>
            <a:pPr algn="ctr"/>
            <a:r>
              <a:rPr lang="en-GB" sz="4000" dirty="0"/>
              <a:t>43%</a:t>
            </a:r>
          </a:p>
          <a:p>
            <a:pPr algn="ctr"/>
            <a:endParaRPr lang="en-GB" sz="4000" dirty="0"/>
          </a:p>
        </p:txBody>
      </p:sp>
      <p:sp>
        <p:nvSpPr>
          <p:cNvPr id="11" name="Oval 10"/>
          <p:cNvSpPr/>
          <p:nvPr/>
        </p:nvSpPr>
        <p:spPr>
          <a:xfrm>
            <a:off x="4045815" y="1328632"/>
            <a:ext cx="2147324" cy="2073545"/>
          </a:xfrm>
          <a:prstGeom prst="ellipse">
            <a:avLst/>
          </a:prstGeom>
          <a:gradFill flip="none" rotWithShape="1">
            <a:gsLst>
              <a:gs pos="0">
                <a:srgbClr val="5B9BD5">
                  <a:shade val="30000"/>
                  <a:satMod val="115000"/>
                </a:srgbClr>
              </a:gs>
              <a:gs pos="50000">
                <a:srgbClr val="5B9BD5">
                  <a:shade val="67500"/>
                  <a:satMod val="115000"/>
                </a:srgbClr>
              </a:gs>
              <a:gs pos="100000">
                <a:srgbClr val="5B9BD5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Reading</a:t>
            </a:r>
          </a:p>
          <a:p>
            <a:pPr algn="ctr"/>
            <a:r>
              <a:rPr lang="en-GB" sz="3200" dirty="0"/>
              <a:t>42%</a:t>
            </a:r>
          </a:p>
          <a:p>
            <a:pPr algn="ctr"/>
            <a:endParaRPr lang="en-GB" dirty="0"/>
          </a:p>
        </p:txBody>
      </p:sp>
      <p:sp>
        <p:nvSpPr>
          <p:cNvPr id="12" name="Oval 11"/>
          <p:cNvSpPr/>
          <p:nvPr/>
        </p:nvSpPr>
        <p:spPr>
          <a:xfrm>
            <a:off x="446646" y="3621658"/>
            <a:ext cx="2147324" cy="2073545"/>
          </a:xfrm>
          <a:prstGeom prst="ellipse">
            <a:avLst/>
          </a:prstGeom>
          <a:gradFill flip="none" rotWithShape="1">
            <a:gsLst>
              <a:gs pos="0">
                <a:srgbClr val="5B9BD5">
                  <a:shade val="30000"/>
                  <a:satMod val="115000"/>
                </a:srgbClr>
              </a:gs>
              <a:gs pos="50000">
                <a:srgbClr val="5B9BD5">
                  <a:shade val="67500"/>
                  <a:satMod val="115000"/>
                </a:srgbClr>
              </a:gs>
              <a:gs pos="100000">
                <a:srgbClr val="5B9BD5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  <a:p>
            <a:pPr algn="ctr"/>
            <a:r>
              <a:rPr lang="en-GB" sz="2000" b="1" dirty="0"/>
              <a:t>Curriculum/ Subject Leadership</a:t>
            </a:r>
          </a:p>
          <a:p>
            <a:pPr algn="ctr"/>
            <a:r>
              <a:rPr lang="en-GB" sz="3200" dirty="0"/>
              <a:t>42%</a:t>
            </a:r>
          </a:p>
          <a:p>
            <a:pPr algn="ctr"/>
            <a:endParaRPr lang="en-GB" dirty="0"/>
          </a:p>
        </p:txBody>
      </p:sp>
      <p:sp>
        <p:nvSpPr>
          <p:cNvPr id="13" name="Oval 12"/>
          <p:cNvSpPr/>
          <p:nvPr/>
        </p:nvSpPr>
        <p:spPr>
          <a:xfrm>
            <a:off x="2192647" y="3913795"/>
            <a:ext cx="1816609" cy="1749491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Phonics</a:t>
            </a:r>
          </a:p>
          <a:p>
            <a:pPr algn="ctr"/>
            <a:r>
              <a:rPr lang="en-GB" sz="2400" b="1" dirty="0"/>
              <a:t>25%</a:t>
            </a:r>
          </a:p>
          <a:p>
            <a:pPr algn="ctr"/>
            <a:endParaRPr lang="en-GB" dirty="0"/>
          </a:p>
        </p:txBody>
      </p:sp>
      <p:sp>
        <p:nvSpPr>
          <p:cNvPr id="14" name="Oval 13"/>
          <p:cNvSpPr/>
          <p:nvPr/>
        </p:nvSpPr>
        <p:spPr>
          <a:xfrm>
            <a:off x="3600230" y="4161042"/>
            <a:ext cx="1465396" cy="1379477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SEND</a:t>
            </a:r>
          </a:p>
          <a:p>
            <a:pPr algn="ctr"/>
            <a:endParaRPr lang="en-GB" sz="2400" b="1" dirty="0"/>
          </a:p>
          <a:p>
            <a:pPr algn="ctr"/>
            <a:r>
              <a:rPr lang="en-GB" sz="2400" b="1" dirty="0"/>
              <a:t>15%</a:t>
            </a:r>
          </a:p>
        </p:txBody>
      </p:sp>
      <p:sp>
        <p:nvSpPr>
          <p:cNvPr id="15" name="Oval 14"/>
          <p:cNvSpPr/>
          <p:nvPr/>
        </p:nvSpPr>
        <p:spPr>
          <a:xfrm>
            <a:off x="4740715" y="4220177"/>
            <a:ext cx="1252860" cy="122398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EYFS</a:t>
            </a:r>
          </a:p>
          <a:p>
            <a:pPr algn="ctr"/>
            <a:r>
              <a:rPr lang="en-GB" sz="2000" b="1" dirty="0"/>
              <a:t>10%</a:t>
            </a:r>
          </a:p>
          <a:p>
            <a:pPr algn="ctr"/>
            <a:endParaRPr lang="en-GB" dirty="0"/>
          </a:p>
        </p:txBody>
      </p:sp>
      <p:sp>
        <p:nvSpPr>
          <p:cNvPr id="16" name="Flowchart: Off-page Connector 15"/>
          <p:cNvSpPr/>
          <p:nvPr/>
        </p:nvSpPr>
        <p:spPr>
          <a:xfrm rot="5400000">
            <a:off x="7218476" y="-203188"/>
            <a:ext cx="829056" cy="2879735"/>
          </a:xfrm>
          <a:prstGeom prst="flowChartOffpageConnector">
            <a:avLst/>
          </a:prstGeom>
          <a:solidFill>
            <a:srgbClr val="2A2E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Flowchart: Off-page Connector 16"/>
          <p:cNvSpPr/>
          <p:nvPr/>
        </p:nvSpPr>
        <p:spPr>
          <a:xfrm rot="5400000">
            <a:off x="7230353" y="816213"/>
            <a:ext cx="829056" cy="2903484"/>
          </a:xfrm>
          <a:prstGeom prst="flowChartOffpageConnector">
            <a:avLst/>
          </a:prstGeom>
          <a:solidFill>
            <a:srgbClr val="2A2E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lowchart: Off-page Connector 17"/>
          <p:cNvSpPr/>
          <p:nvPr/>
        </p:nvSpPr>
        <p:spPr>
          <a:xfrm rot="5400000">
            <a:off x="7218477" y="1859363"/>
            <a:ext cx="829056" cy="2879733"/>
          </a:xfrm>
          <a:prstGeom prst="flowChartOffpageConnector">
            <a:avLst/>
          </a:prstGeom>
          <a:solidFill>
            <a:srgbClr val="2A2E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lowchart: Off-page Connector 18"/>
          <p:cNvSpPr/>
          <p:nvPr/>
        </p:nvSpPr>
        <p:spPr>
          <a:xfrm rot="5400000">
            <a:off x="7230352" y="2904514"/>
            <a:ext cx="829056" cy="2903485"/>
          </a:xfrm>
          <a:prstGeom prst="flowChartOffpageConnector">
            <a:avLst/>
          </a:prstGeom>
          <a:solidFill>
            <a:srgbClr val="2A2E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lowchart: Off-page Connector 19"/>
          <p:cNvSpPr/>
          <p:nvPr/>
        </p:nvSpPr>
        <p:spPr>
          <a:xfrm rot="5400000">
            <a:off x="7241312" y="4005600"/>
            <a:ext cx="829056" cy="2925408"/>
          </a:xfrm>
          <a:prstGeom prst="flowChartOffpageConnector">
            <a:avLst/>
          </a:prstGeom>
          <a:solidFill>
            <a:srgbClr val="2A2E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6754934" y="822152"/>
            <a:ext cx="2341688" cy="863769"/>
          </a:xfrm>
          <a:prstGeom prst="rect">
            <a:avLst/>
          </a:prstGeom>
          <a:solidFill>
            <a:srgbClr val="2A2E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Subject Knowledge in non core subjects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754934" y="1838924"/>
            <a:ext cx="2317938" cy="817807"/>
          </a:xfrm>
          <a:prstGeom prst="rect">
            <a:avLst/>
          </a:prstGeom>
          <a:solidFill>
            <a:srgbClr val="2A2E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Transition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54934" y="2886127"/>
            <a:ext cx="2341687" cy="858062"/>
          </a:xfrm>
          <a:prstGeom prst="rect">
            <a:avLst/>
          </a:prstGeom>
          <a:solidFill>
            <a:srgbClr val="2A2E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Teaching and Assessment essentials ECT+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754934" y="3932906"/>
            <a:ext cx="2317937" cy="855635"/>
          </a:xfrm>
          <a:prstGeom prst="rect">
            <a:avLst/>
          </a:prstGeom>
          <a:solidFill>
            <a:srgbClr val="2A2E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Wellbeing of Leaders/Teachers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754934" y="5053776"/>
            <a:ext cx="2317938" cy="829056"/>
          </a:xfrm>
          <a:prstGeom prst="rect">
            <a:avLst/>
          </a:prstGeom>
          <a:solidFill>
            <a:srgbClr val="2A2E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Forums for HT and DHTs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092594" y="343201"/>
            <a:ext cx="46721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Needs Analysis Primary</a:t>
            </a:r>
          </a:p>
        </p:txBody>
      </p:sp>
    </p:spTree>
    <p:extLst>
      <p:ext uri="{BB962C8B-B14F-4D97-AF65-F5344CB8AC3E}">
        <p14:creationId xmlns:p14="http://schemas.microsoft.com/office/powerpoint/2010/main" val="4264355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144" y="0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0075" t="81500" r="5901" b="8701"/>
          <a:stretch/>
        </p:blipFill>
        <p:spPr>
          <a:xfrm>
            <a:off x="-7144" y="5849888"/>
            <a:ext cx="9151144" cy="1008112"/>
          </a:xfrm>
          <a:prstGeom prst="rect">
            <a:avLst/>
          </a:prstGeom>
        </p:spPr>
      </p:pic>
      <p:pic>
        <p:nvPicPr>
          <p:cNvPr id="6" name="Picture 2" descr="C:\Users\stag010.WSTHU\Pictures\New folder\Super Hub\logo\LTS Hub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98942" cy="10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015536" y="343201"/>
            <a:ext cx="28262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Offer 2022-23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419" y="1143461"/>
            <a:ext cx="4241558" cy="73199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KS3 Reading: </a:t>
            </a:r>
            <a:r>
              <a:rPr lang="en-GB" dirty="0"/>
              <a:t>Confident, Vocabulary Rich, Fluent Readers</a:t>
            </a:r>
            <a:endParaRPr lang="en-GB" sz="2000" dirty="0"/>
          </a:p>
        </p:txBody>
      </p:sp>
      <p:sp>
        <p:nvSpPr>
          <p:cNvPr id="8" name="Rectangle 7"/>
          <p:cNvSpPr/>
          <p:nvPr/>
        </p:nvSpPr>
        <p:spPr>
          <a:xfrm>
            <a:off x="114418" y="1933020"/>
            <a:ext cx="4241560" cy="75706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Small School Curriculum Development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4418" y="2788575"/>
            <a:ext cx="4241560" cy="69950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Small Schools Maths- Mixed Age Problem Solving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418" y="3537992"/>
            <a:ext cx="4241560" cy="75706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Refining Subject Leadership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4458" y="4393547"/>
            <a:ext cx="4241520" cy="70848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SEND in the Mainstream/SEND to make an Impact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4418" y="5200524"/>
            <a:ext cx="4241560" cy="75706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Moderation: Keystone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89445" y="1147558"/>
            <a:ext cx="4198916" cy="71790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Writing- Stamina ,Content and Impact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456341" y="1971041"/>
            <a:ext cx="4220115" cy="72209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Early Years and KS1- Vocabulary and Fluency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458593" y="2820808"/>
            <a:ext cx="4217864" cy="68953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Early Years- Curriculum and Assessment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466367" y="3592694"/>
            <a:ext cx="4210089" cy="72566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How to Assess for Impact… for Teachers in Y3,4,5 of their career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477541" y="4400704"/>
            <a:ext cx="4198916" cy="73881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RSHE Diversity and Protected Characteristics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489445" y="5208714"/>
            <a:ext cx="4187011" cy="74941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Reading 1:1 Audits and Reading Pledge</a:t>
            </a:r>
          </a:p>
        </p:txBody>
      </p:sp>
    </p:spTree>
    <p:extLst>
      <p:ext uri="{BB962C8B-B14F-4D97-AF65-F5344CB8AC3E}">
        <p14:creationId xmlns:p14="http://schemas.microsoft.com/office/powerpoint/2010/main" val="1577410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1342" y="0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Sustaining Work Group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0075" t="81500" r="5901" b="8701"/>
          <a:stretch/>
        </p:blipFill>
        <p:spPr>
          <a:xfrm>
            <a:off x="-7144" y="5849888"/>
            <a:ext cx="9151144" cy="1008112"/>
          </a:xfrm>
          <a:prstGeom prst="rect">
            <a:avLst/>
          </a:prstGeom>
        </p:spPr>
      </p:pic>
      <p:pic>
        <p:nvPicPr>
          <p:cNvPr id="6" name="Picture 2" descr="C:\Users\stag010.WSTHU\Pictures\New folder\Super Hub\logo\LTS Hub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98942" cy="10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9552" y="287359"/>
            <a:ext cx="61380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Subject Specialist Input </a:t>
            </a:r>
          </a:p>
          <a:p>
            <a:pPr algn="ctr"/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1521" y="1203515"/>
            <a:ext cx="3816424" cy="75659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ART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1520" y="2053843"/>
            <a:ext cx="3816426" cy="74224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Design Technology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3000" y="2876263"/>
            <a:ext cx="3804946" cy="81137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Mathematics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3000" y="3774197"/>
            <a:ext cx="3804946" cy="75659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Literacy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1518" y="4658571"/>
            <a:ext cx="3816427" cy="75659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Geography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90528" y="5542945"/>
            <a:ext cx="3777417" cy="75659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PE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21697" y="1210689"/>
            <a:ext cx="3883199" cy="74941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History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11373" y="2053843"/>
            <a:ext cx="3893523" cy="74224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RE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26241" y="2889823"/>
            <a:ext cx="3878655" cy="76409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Early Years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237681" y="3774197"/>
            <a:ext cx="3878655" cy="73249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RSHE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259405" y="4662367"/>
            <a:ext cx="3912995" cy="77748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EAL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259405" y="5576532"/>
            <a:ext cx="3912995" cy="75300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MFL</a:t>
            </a:r>
          </a:p>
        </p:txBody>
      </p:sp>
    </p:spTree>
    <p:extLst>
      <p:ext uri="{BB962C8B-B14F-4D97-AF65-F5344CB8AC3E}">
        <p14:creationId xmlns:p14="http://schemas.microsoft.com/office/powerpoint/2010/main" val="3746238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acd32bd-fdff-43ba-97da-66b7b0d1e724">
      <Terms xmlns="http://schemas.microsoft.com/office/infopath/2007/PartnerControls"/>
    </lcf76f155ced4ddcb4097134ff3c332f>
    <TaxCatchAll xmlns="6285ff97-8c00-4afd-898e-c92605ca5b5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954DCF7A50DC4E92835BCDF3A6A589" ma:contentTypeVersion="16" ma:contentTypeDescription="Create a new document." ma:contentTypeScope="" ma:versionID="084f14574205b01e2f45dd60c1cca420">
  <xsd:schema xmlns:xsd="http://www.w3.org/2001/XMLSchema" xmlns:xs="http://www.w3.org/2001/XMLSchema" xmlns:p="http://schemas.microsoft.com/office/2006/metadata/properties" xmlns:ns2="8acd32bd-fdff-43ba-97da-66b7b0d1e724" xmlns:ns3="6285ff97-8c00-4afd-898e-c92605ca5b53" targetNamespace="http://schemas.microsoft.com/office/2006/metadata/properties" ma:root="true" ma:fieldsID="a49bdc7d67bddb065a7a25d724e001c4" ns2:_="" ns3:_="">
    <xsd:import namespace="8acd32bd-fdff-43ba-97da-66b7b0d1e724"/>
    <xsd:import namespace="6285ff97-8c00-4afd-898e-c92605ca5b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cd32bd-fdff-43ba-97da-66b7b0d1e7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c7eda33-df78-43eb-aeae-47f7c35e74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5ff97-8c00-4afd-898e-c92605ca5b5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bee7fd1-c6d8-4513-aae9-cda2130646e6}" ma:internalName="TaxCatchAll" ma:showField="CatchAllData" ma:web="6285ff97-8c00-4afd-898e-c92605ca5b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93A6D7-8A3B-45E2-B77B-216C091E56ED}">
  <ds:schemaRefs>
    <ds:schemaRef ds:uri="6285ff97-8c00-4afd-898e-c92605ca5b53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elements/1.1/"/>
    <ds:schemaRef ds:uri="8acd32bd-fdff-43ba-97da-66b7b0d1e72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DCDF5C7-D3BC-427F-AA3C-D2EFC51ACC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cd32bd-fdff-43ba-97da-66b7b0d1e724"/>
    <ds:schemaRef ds:uri="6285ff97-8c00-4afd-898e-c92605ca5b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F418BE8-A2AB-4398-ABE6-EFD8F27420B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1500</TotalTime>
  <Words>770</Words>
  <Application>Microsoft Office PowerPoint</Application>
  <PresentationFormat>On-screen Show (4:3)</PresentationFormat>
  <Paragraphs>177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Lincolnshire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Parker</dc:creator>
  <cp:lastModifiedBy>Nicola Carter</cp:lastModifiedBy>
  <cp:revision>94</cp:revision>
  <dcterms:created xsi:type="dcterms:W3CDTF">2021-05-11T11:48:08Z</dcterms:created>
  <dcterms:modified xsi:type="dcterms:W3CDTF">2022-06-20T08:19:08Z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0x010100E6954DCF7A50DC4E92835BCDF3A6A589</vt:lpwstr>
  </property>
  <property fmtid="{D5CDD505-2E9C-101B-9397-08002B2CF9AE}" pid="3" name="MediaServiceImageTags">
    <vt:lpwstr/>
  </property>
</Properties>
</file>