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83" r:id="rId3"/>
    <p:sldId id="284" r:id="rId4"/>
    <p:sldId id="258" r:id="rId5"/>
    <p:sldId id="281" r:id="rId6"/>
    <p:sldId id="285" r:id="rId7"/>
    <p:sldId id="273" r:id="rId8"/>
    <p:sldId id="286" r:id="rId9"/>
    <p:sldId id="287" r:id="rId10"/>
    <p:sldId id="274"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129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DA598-751A-4D71-AFE8-25A41C5143DE}" type="datetimeFigureOut">
              <a:rPr lang="en-GB" smtClean="0"/>
              <a:t>21/06/2022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3B9367-16C4-4A84-B206-F84C375C8BF9}" type="slidenum">
              <a:rPr lang="en-GB" smtClean="0"/>
              <a:t>‹#›</a:t>
            </a:fld>
            <a:endParaRPr lang="en-GB"/>
          </a:p>
        </p:txBody>
      </p:sp>
    </p:spTree>
    <p:extLst>
      <p:ext uri="{BB962C8B-B14F-4D97-AF65-F5344CB8AC3E}">
        <p14:creationId xmlns:p14="http://schemas.microsoft.com/office/powerpoint/2010/main" val="383307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3B9367-16C4-4A84-B206-F84C375C8BF9}" type="slidenum">
              <a:rPr lang="en-GB" smtClean="0"/>
              <a:t>1</a:t>
            </a:fld>
            <a:endParaRPr lang="en-GB"/>
          </a:p>
        </p:txBody>
      </p:sp>
    </p:spTree>
    <p:extLst>
      <p:ext uri="{BB962C8B-B14F-4D97-AF65-F5344CB8AC3E}">
        <p14:creationId xmlns:p14="http://schemas.microsoft.com/office/powerpoint/2010/main" val="40246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3B9367-16C4-4A84-B206-F84C375C8BF9}" type="slidenum">
              <a:rPr lang="en-GB" smtClean="0"/>
              <a:t>10</a:t>
            </a:fld>
            <a:endParaRPr lang="en-GB"/>
          </a:p>
        </p:txBody>
      </p:sp>
    </p:spTree>
    <p:extLst>
      <p:ext uri="{BB962C8B-B14F-4D97-AF65-F5344CB8AC3E}">
        <p14:creationId xmlns:p14="http://schemas.microsoft.com/office/powerpoint/2010/main" val="2351343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3B9367-16C4-4A84-B206-F84C375C8BF9}" type="slidenum">
              <a:rPr lang="en-GB" smtClean="0"/>
              <a:t>11</a:t>
            </a:fld>
            <a:endParaRPr lang="en-GB"/>
          </a:p>
        </p:txBody>
      </p:sp>
    </p:spTree>
    <p:extLst>
      <p:ext uri="{BB962C8B-B14F-4D97-AF65-F5344CB8AC3E}">
        <p14:creationId xmlns:p14="http://schemas.microsoft.com/office/powerpoint/2010/main" val="27674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3B9367-16C4-4A84-B206-F84C375C8BF9}" type="slidenum">
              <a:rPr lang="en-GB" smtClean="0"/>
              <a:t>2</a:t>
            </a:fld>
            <a:endParaRPr lang="en-GB"/>
          </a:p>
        </p:txBody>
      </p:sp>
    </p:spTree>
    <p:extLst>
      <p:ext uri="{BB962C8B-B14F-4D97-AF65-F5344CB8AC3E}">
        <p14:creationId xmlns:p14="http://schemas.microsoft.com/office/powerpoint/2010/main" val="65786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3B9367-16C4-4A84-B206-F84C375C8BF9}" type="slidenum">
              <a:rPr lang="en-GB" smtClean="0"/>
              <a:t>3</a:t>
            </a:fld>
            <a:endParaRPr lang="en-GB"/>
          </a:p>
        </p:txBody>
      </p:sp>
    </p:spTree>
    <p:extLst>
      <p:ext uri="{BB962C8B-B14F-4D97-AF65-F5344CB8AC3E}">
        <p14:creationId xmlns:p14="http://schemas.microsoft.com/office/powerpoint/2010/main" val="378957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3B9367-16C4-4A84-B206-F84C375C8BF9}" type="slidenum">
              <a:rPr lang="en-GB" smtClean="0"/>
              <a:t>4</a:t>
            </a:fld>
            <a:endParaRPr lang="en-GB"/>
          </a:p>
        </p:txBody>
      </p:sp>
    </p:spTree>
    <p:extLst>
      <p:ext uri="{BB962C8B-B14F-4D97-AF65-F5344CB8AC3E}">
        <p14:creationId xmlns:p14="http://schemas.microsoft.com/office/powerpoint/2010/main" val="82605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3B9367-16C4-4A84-B206-F84C375C8BF9}" type="slidenum">
              <a:rPr lang="en-GB" smtClean="0"/>
              <a:t>5</a:t>
            </a:fld>
            <a:endParaRPr lang="en-GB"/>
          </a:p>
        </p:txBody>
      </p:sp>
    </p:spTree>
    <p:extLst>
      <p:ext uri="{BB962C8B-B14F-4D97-AF65-F5344CB8AC3E}">
        <p14:creationId xmlns:p14="http://schemas.microsoft.com/office/powerpoint/2010/main" val="417486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 </a:t>
            </a:r>
          </a:p>
          <a:p>
            <a:r>
              <a:rPr lang="en-GB" dirty="0"/>
              <a:t>Mention SDP</a:t>
            </a:r>
          </a:p>
          <a:p>
            <a:r>
              <a:rPr lang="en-GB" dirty="0"/>
              <a:t>But wanted to create something that had a lasting legacy and influenced</a:t>
            </a:r>
            <a:r>
              <a:rPr lang="en-GB" baseline="0" dirty="0"/>
              <a:t> change.</a:t>
            </a:r>
          </a:p>
          <a:p>
            <a:r>
              <a:rPr lang="en-GB" baseline="0" dirty="0"/>
              <a:t>Training is everything we stand for</a:t>
            </a:r>
            <a:endParaRPr lang="en-GB" dirty="0"/>
          </a:p>
        </p:txBody>
      </p:sp>
      <p:sp>
        <p:nvSpPr>
          <p:cNvPr id="4" name="Slide Number Placeholder 3"/>
          <p:cNvSpPr>
            <a:spLocks noGrp="1"/>
          </p:cNvSpPr>
          <p:nvPr>
            <p:ph type="sldNum" sz="quarter" idx="10"/>
          </p:nvPr>
        </p:nvSpPr>
        <p:spPr/>
        <p:txBody>
          <a:bodyPr/>
          <a:lstStyle/>
          <a:p>
            <a:fld id="{0C3B9367-16C4-4A84-B206-F84C375C8BF9}" type="slidenum">
              <a:rPr lang="en-GB" smtClean="0"/>
              <a:t>6</a:t>
            </a:fld>
            <a:endParaRPr lang="en-GB"/>
          </a:p>
        </p:txBody>
      </p:sp>
    </p:spTree>
    <p:extLst>
      <p:ext uri="{BB962C8B-B14F-4D97-AF65-F5344CB8AC3E}">
        <p14:creationId xmlns:p14="http://schemas.microsoft.com/office/powerpoint/2010/main" val="638008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3B9367-16C4-4A84-B206-F84C375C8BF9}" type="slidenum">
              <a:rPr lang="en-GB" smtClean="0"/>
              <a:t>7</a:t>
            </a:fld>
            <a:endParaRPr lang="en-GB"/>
          </a:p>
        </p:txBody>
      </p:sp>
    </p:spTree>
    <p:extLst>
      <p:ext uri="{BB962C8B-B14F-4D97-AF65-F5344CB8AC3E}">
        <p14:creationId xmlns:p14="http://schemas.microsoft.com/office/powerpoint/2010/main" val="912446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3B9367-16C4-4A84-B206-F84C375C8BF9}" type="slidenum">
              <a:rPr lang="en-GB" smtClean="0"/>
              <a:t>8</a:t>
            </a:fld>
            <a:endParaRPr lang="en-GB"/>
          </a:p>
        </p:txBody>
      </p:sp>
    </p:spTree>
    <p:extLst>
      <p:ext uri="{BB962C8B-B14F-4D97-AF65-F5344CB8AC3E}">
        <p14:creationId xmlns:p14="http://schemas.microsoft.com/office/powerpoint/2010/main" val="2343958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3B9367-16C4-4A84-B206-F84C375C8BF9}" type="slidenum">
              <a:rPr lang="en-GB" smtClean="0"/>
              <a:t>9</a:t>
            </a:fld>
            <a:endParaRPr lang="en-GB"/>
          </a:p>
        </p:txBody>
      </p:sp>
    </p:spTree>
    <p:extLst>
      <p:ext uri="{BB962C8B-B14F-4D97-AF65-F5344CB8AC3E}">
        <p14:creationId xmlns:p14="http://schemas.microsoft.com/office/powerpoint/2010/main" val="4504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F8623C1-0027-4CA3-BB62-C2424C3BA945}"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D1970-D65B-4618-BFB6-A5C15C84B63B}" type="slidenum">
              <a:rPr lang="en-GB" smtClean="0"/>
              <a:t>‹#›</a:t>
            </a:fld>
            <a:endParaRPr lang="en-GB"/>
          </a:p>
        </p:txBody>
      </p:sp>
    </p:spTree>
    <p:extLst>
      <p:ext uri="{BB962C8B-B14F-4D97-AF65-F5344CB8AC3E}">
        <p14:creationId xmlns:p14="http://schemas.microsoft.com/office/powerpoint/2010/main" val="239285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8623C1-0027-4CA3-BB62-C2424C3BA945}"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D1970-D65B-4618-BFB6-A5C15C84B63B}" type="slidenum">
              <a:rPr lang="en-GB" smtClean="0"/>
              <a:t>‹#›</a:t>
            </a:fld>
            <a:endParaRPr lang="en-GB"/>
          </a:p>
        </p:txBody>
      </p:sp>
    </p:spTree>
    <p:extLst>
      <p:ext uri="{BB962C8B-B14F-4D97-AF65-F5344CB8AC3E}">
        <p14:creationId xmlns:p14="http://schemas.microsoft.com/office/powerpoint/2010/main" val="182031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8623C1-0027-4CA3-BB62-C2424C3BA945}"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D1970-D65B-4618-BFB6-A5C15C84B63B}" type="slidenum">
              <a:rPr lang="en-GB" smtClean="0"/>
              <a:t>‹#›</a:t>
            </a:fld>
            <a:endParaRPr lang="en-GB"/>
          </a:p>
        </p:txBody>
      </p:sp>
    </p:spTree>
    <p:extLst>
      <p:ext uri="{BB962C8B-B14F-4D97-AF65-F5344CB8AC3E}">
        <p14:creationId xmlns:p14="http://schemas.microsoft.com/office/powerpoint/2010/main" val="111583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8623C1-0027-4CA3-BB62-C2424C3BA945}"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D1970-D65B-4618-BFB6-A5C15C84B63B}" type="slidenum">
              <a:rPr lang="en-GB" smtClean="0"/>
              <a:t>‹#›</a:t>
            </a:fld>
            <a:endParaRPr lang="en-GB"/>
          </a:p>
        </p:txBody>
      </p:sp>
    </p:spTree>
    <p:extLst>
      <p:ext uri="{BB962C8B-B14F-4D97-AF65-F5344CB8AC3E}">
        <p14:creationId xmlns:p14="http://schemas.microsoft.com/office/powerpoint/2010/main" val="57132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623C1-0027-4CA3-BB62-C2424C3BA945}"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D1970-D65B-4618-BFB6-A5C15C84B63B}" type="slidenum">
              <a:rPr lang="en-GB" smtClean="0"/>
              <a:t>‹#›</a:t>
            </a:fld>
            <a:endParaRPr lang="en-GB"/>
          </a:p>
        </p:txBody>
      </p:sp>
    </p:spTree>
    <p:extLst>
      <p:ext uri="{BB962C8B-B14F-4D97-AF65-F5344CB8AC3E}">
        <p14:creationId xmlns:p14="http://schemas.microsoft.com/office/powerpoint/2010/main" val="409836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F8623C1-0027-4CA3-BB62-C2424C3BA945}"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AD1970-D65B-4618-BFB6-A5C15C84B63B}" type="slidenum">
              <a:rPr lang="en-GB" smtClean="0"/>
              <a:t>‹#›</a:t>
            </a:fld>
            <a:endParaRPr lang="en-GB"/>
          </a:p>
        </p:txBody>
      </p:sp>
    </p:spTree>
    <p:extLst>
      <p:ext uri="{BB962C8B-B14F-4D97-AF65-F5344CB8AC3E}">
        <p14:creationId xmlns:p14="http://schemas.microsoft.com/office/powerpoint/2010/main" val="336855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F8623C1-0027-4CA3-BB62-C2424C3BA945}" type="datetimeFigureOut">
              <a:rPr lang="en-GB" smtClean="0"/>
              <a:t>21/06/2022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AD1970-D65B-4618-BFB6-A5C15C84B63B}" type="slidenum">
              <a:rPr lang="en-GB" smtClean="0"/>
              <a:t>‹#›</a:t>
            </a:fld>
            <a:endParaRPr lang="en-GB"/>
          </a:p>
        </p:txBody>
      </p:sp>
    </p:spTree>
    <p:extLst>
      <p:ext uri="{BB962C8B-B14F-4D97-AF65-F5344CB8AC3E}">
        <p14:creationId xmlns:p14="http://schemas.microsoft.com/office/powerpoint/2010/main" val="281630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8623C1-0027-4CA3-BB62-C2424C3BA945}" type="datetimeFigureOut">
              <a:rPr lang="en-GB" smtClean="0"/>
              <a:t>21/06/2022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AD1970-D65B-4618-BFB6-A5C15C84B63B}" type="slidenum">
              <a:rPr lang="en-GB" smtClean="0"/>
              <a:t>‹#›</a:t>
            </a:fld>
            <a:endParaRPr lang="en-GB"/>
          </a:p>
        </p:txBody>
      </p:sp>
    </p:spTree>
    <p:extLst>
      <p:ext uri="{BB962C8B-B14F-4D97-AF65-F5344CB8AC3E}">
        <p14:creationId xmlns:p14="http://schemas.microsoft.com/office/powerpoint/2010/main" val="202279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623C1-0027-4CA3-BB62-C2424C3BA945}" type="datetimeFigureOut">
              <a:rPr lang="en-GB" smtClean="0"/>
              <a:t>21/06/2022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AD1970-D65B-4618-BFB6-A5C15C84B63B}" type="slidenum">
              <a:rPr lang="en-GB" smtClean="0"/>
              <a:t>‹#›</a:t>
            </a:fld>
            <a:endParaRPr lang="en-GB"/>
          </a:p>
        </p:txBody>
      </p:sp>
    </p:spTree>
    <p:extLst>
      <p:ext uri="{BB962C8B-B14F-4D97-AF65-F5344CB8AC3E}">
        <p14:creationId xmlns:p14="http://schemas.microsoft.com/office/powerpoint/2010/main" val="251686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8623C1-0027-4CA3-BB62-C2424C3BA945}"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AD1970-D65B-4618-BFB6-A5C15C84B63B}" type="slidenum">
              <a:rPr lang="en-GB" smtClean="0"/>
              <a:t>‹#›</a:t>
            </a:fld>
            <a:endParaRPr lang="en-GB"/>
          </a:p>
        </p:txBody>
      </p:sp>
    </p:spTree>
    <p:extLst>
      <p:ext uri="{BB962C8B-B14F-4D97-AF65-F5344CB8AC3E}">
        <p14:creationId xmlns:p14="http://schemas.microsoft.com/office/powerpoint/2010/main" val="152914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8623C1-0027-4CA3-BB62-C2424C3BA945}"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AD1970-D65B-4618-BFB6-A5C15C84B63B}" type="slidenum">
              <a:rPr lang="en-GB" smtClean="0"/>
              <a:t>‹#›</a:t>
            </a:fld>
            <a:endParaRPr lang="en-GB"/>
          </a:p>
        </p:txBody>
      </p:sp>
    </p:spTree>
    <p:extLst>
      <p:ext uri="{BB962C8B-B14F-4D97-AF65-F5344CB8AC3E}">
        <p14:creationId xmlns:p14="http://schemas.microsoft.com/office/powerpoint/2010/main" val="912818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406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623C1-0027-4CA3-BB62-C2424C3BA945}" type="datetimeFigureOut">
              <a:rPr lang="en-GB" smtClean="0"/>
              <a:t>21/06/2022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D1970-D65B-4618-BFB6-A5C15C84B63B}" type="slidenum">
              <a:rPr lang="en-GB" smtClean="0"/>
              <a:t>‹#›</a:t>
            </a:fld>
            <a:endParaRPr lang="en-GB"/>
          </a:p>
        </p:txBody>
      </p:sp>
    </p:spTree>
    <p:extLst>
      <p:ext uri="{BB962C8B-B14F-4D97-AF65-F5344CB8AC3E}">
        <p14:creationId xmlns:p14="http://schemas.microsoft.com/office/powerpoint/2010/main" val="2028139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mailto:LincolnshireYoungVoices@lincolnshire.gov.uk"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lincolnshire.gov.uk/youngvoices"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2">
            <a:extLst>
              <a:ext uri="{FF2B5EF4-FFF2-40B4-BE49-F238E27FC236}">
                <a16:creationId xmlns:a16="http://schemas.microsoft.com/office/drawing/2014/main" id="{9C73C580-87B9-4DAA-8907-C82D291DF586}"/>
              </a:ext>
            </a:extLst>
          </p:cNvPr>
          <p:cNvSpPr txBox="1">
            <a:spLocks noChangeArrowheads="1"/>
          </p:cNvSpPr>
          <p:nvPr/>
        </p:nvSpPr>
        <p:spPr bwMode="auto">
          <a:xfrm>
            <a:off x="593531" y="1237572"/>
            <a:ext cx="7772400"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GB" altLang="en-US" sz="3600" b="1" dirty="0">
                <a:solidFill>
                  <a:schemeClr val="bg1"/>
                </a:solidFill>
                <a:latin typeface="Kristen ITC" pitchFamily="66" charset="0"/>
                <a:cs typeface="Arial" pitchFamily="34" charset="0"/>
              </a:rPr>
              <a:t>Lincolnshire Young Voices</a:t>
            </a:r>
            <a:endParaRPr lang="en-GB" altLang="en-US" sz="4800" dirty="0">
              <a:solidFill>
                <a:schemeClr val="bg1"/>
              </a:solidFill>
              <a:latin typeface="Kristen ITC" pitchFamily="66" charset="0"/>
              <a:cs typeface="Arial" pitchFamily="34" charset="0"/>
            </a:endParaRPr>
          </a:p>
          <a:p>
            <a:pPr fontAlgn="base">
              <a:spcAft>
                <a:spcPct val="0"/>
              </a:spcAft>
            </a:pPr>
            <a:endParaRPr lang="en-GB" altLang="en-US" sz="4800" dirty="0">
              <a:solidFill>
                <a:srgbClr val="FFFFFF"/>
              </a:solidFill>
              <a:latin typeface="Kristen ITC" pitchFamily="66" charset="0"/>
              <a:cs typeface="Arial" pitchFamily="34" charset="0"/>
            </a:endParaRPr>
          </a:p>
        </p:txBody>
      </p:sp>
      <p:pic>
        <p:nvPicPr>
          <p:cNvPr id="24" name="Picture 23">
            <a:extLst>
              <a:ext uri="{FF2B5EF4-FFF2-40B4-BE49-F238E27FC236}">
                <a16:creationId xmlns:a16="http://schemas.microsoft.com/office/drawing/2014/main" id="{DDAC7D2D-F754-4802-8BDE-87FBADC2BB45}"/>
              </a:ext>
            </a:extLst>
          </p:cNvPr>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2168626" y="2204864"/>
            <a:ext cx="4572000" cy="2426597"/>
          </a:xfrm>
          <a:prstGeom prst="rect">
            <a:avLst/>
          </a:prstGeom>
        </p:spPr>
      </p:pic>
      <p:sp>
        <p:nvSpPr>
          <p:cNvPr id="25" name="Text Box 2">
            <a:extLst>
              <a:ext uri="{FF2B5EF4-FFF2-40B4-BE49-F238E27FC236}">
                <a16:creationId xmlns:a16="http://schemas.microsoft.com/office/drawing/2014/main" id="{A35D3C54-32B8-4F09-8049-62F779E5EC80}"/>
              </a:ext>
            </a:extLst>
          </p:cNvPr>
          <p:cNvSpPr txBox="1">
            <a:spLocks noChangeArrowheads="1"/>
          </p:cNvSpPr>
          <p:nvPr/>
        </p:nvSpPr>
        <p:spPr bwMode="auto">
          <a:xfrm>
            <a:off x="593531" y="4869160"/>
            <a:ext cx="7772400" cy="936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rtlCol="0" anchor="t" anchorCtr="0" compatLnSpc="1">
            <a:prstTxWarp prst="textNoShape">
              <a:avLst/>
            </a:prstTxWarp>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altLang="en-US" sz="3600" b="1" dirty="0">
                <a:solidFill>
                  <a:schemeClr val="bg1"/>
                </a:solidFill>
                <a:latin typeface="Kristen ITC" pitchFamily="66" charset="0"/>
                <a:cs typeface="Arial" pitchFamily="34" charset="0"/>
              </a:rPr>
              <a:t>P</a:t>
            </a:r>
            <a:r>
              <a:rPr lang="en-GB" altLang="en-US" sz="3600" b="1" dirty="0">
                <a:solidFill>
                  <a:schemeClr val="bg1"/>
                </a:solidFill>
                <a:latin typeface="Kristen ITC" pitchFamily="66" charset="0"/>
                <a:cs typeface="Arial" pitchFamily="34" charset="0"/>
              </a:rPr>
              <a:t>resents at the Graduated Approach Briefings </a:t>
            </a:r>
            <a:endParaRPr lang="en-GB" altLang="en-US" sz="4800" dirty="0">
              <a:solidFill>
                <a:schemeClr val="bg1"/>
              </a:solidFill>
              <a:latin typeface="Kristen ITC" pitchFamily="66" charset="0"/>
              <a:cs typeface="Arial" pitchFamily="34" charset="0"/>
            </a:endParaRPr>
          </a:p>
        </p:txBody>
      </p:sp>
    </p:spTree>
    <p:extLst>
      <p:ext uri="{BB962C8B-B14F-4D97-AF65-F5344CB8AC3E}">
        <p14:creationId xmlns:p14="http://schemas.microsoft.com/office/powerpoint/2010/main" val="352924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7A11C4-3822-4815-88FD-0C5D3F87151A}"/>
              </a:ext>
            </a:extLst>
          </p:cNvPr>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1202736" y="971631"/>
            <a:ext cx="1030016" cy="546683"/>
          </a:xfrm>
          <a:prstGeom prst="rect">
            <a:avLst/>
          </a:prstGeo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67846" y="1852559"/>
            <a:ext cx="4038600" cy="2815862"/>
          </a:xfr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871008"/>
            <a:ext cx="4038600" cy="2830578"/>
          </a:xfrm>
          <a:prstGeom prst="rect">
            <a:avLst/>
          </a:prstGeom>
        </p:spPr>
      </p:pic>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latin typeface="Kristen ITC" pitchFamily="66" charset="0"/>
                <a:cs typeface="Arial" pitchFamily="34" charset="0"/>
              </a:rPr>
              <a:t>Get your smart phones out and follow us on…</a:t>
            </a:r>
            <a:endParaRPr lang="en-GB" b="1" dirty="0">
              <a:solidFill>
                <a:schemeClr val="bg1"/>
              </a:solidFill>
            </a:endParaRPr>
          </a:p>
        </p:txBody>
      </p:sp>
      <p:sp>
        <p:nvSpPr>
          <p:cNvPr id="8" name="TextBox 7"/>
          <p:cNvSpPr txBox="1"/>
          <p:nvPr/>
        </p:nvSpPr>
        <p:spPr>
          <a:xfrm>
            <a:off x="570632" y="4764637"/>
            <a:ext cx="3336096" cy="584775"/>
          </a:xfrm>
          <a:prstGeom prst="rect">
            <a:avLst/>
          </a:prstGeom>
          <a:noFill/>
        </p:spPr>
        <p:txBody>
          <a:bodyPr wrap="square" rtlCol="0">
            <a:spAutoFit/>
          </a:bodyPr>
          <a:lstStyle/>
          <a:p>
            <a:pPr algn="ctr"/>
            <a:r>
              <a:rPr lang="en-GB" sz="3200" dirty="0">
                <a:solidFill>
                  <a:schemeClr val="bg1"/>
                </a:solidFill>
              </a:rPr>
              <a:t>@Lincs_YV</a:t>
            </a:r>
          </a:p>
        </p:txBody>
      </p:sp>
      <p:sp>
        <p:nvSpPr>
          <p:cNvPr id="9" name="TextBox 8"/>
          <p:cNvSpPr txBox="1"/>
          <p:nvPr/>
        </p:nvSpPr>
        <p:spPr>
          <a:xfrm>
            <a:off x="4572000" y="4835434"/>
            <a:ext cx="4001368" cy="523220"/>
          </a:xfrm>
          <a:prstGeom prst="rect">
            <a:avLst/>
          </a:prstGeom>
          <a:noFill/>
        </p:spPr>
        <p:txBody>
          <a:bodyPr wrap="square" rtlCol="0">
            <a:spAutoFit/>
          </a:bodyPr>
          <a:lstStyle/>
          <a:p>
            <a:pPr algn="ctr"/>
            <a:r>
              <a:rPr lang="en-GB" sz="2800" dirty="0">
                <a:solidFill>
                  <a:schemeClr val="bg1"/>
                </a:solidFill>
              </a:rPr>
              <a:t>Lincolnshire Young Voices</a:t>
            </a:r>
          </a:p>
        </p:txBody>
      </p:sp>
      <p:sp>
        <p:nvSpPr>
          <p:cNvPr id="10" name="Title 1"/>
          <p:cNvSpPr txBox="1">
            <a:spLocks/>
          </p:cNvSpPr>
          <p:nvPr/>
        </p:nvSpPr>
        <p:spPr>
          <a:xfrm>
            <a:off x="396017" y="55892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solidFill>
                  <a:schemeClr val="bg1"/>
                </a:solidFill>
                <a:latin typeface="Kristen ITC" pitchFamily="66" charset="0"/>
                <a:cs typeface="Arial" pitchFamily="34" charset="0"/>
              </a:rPr>
              <a:t>Website: </a:t>
            </a:r>
            <a:r>
              <a:rPr lang="en-GB" sz="2400" u="sng" dirty="0">
                <a:solidFill>
                  <a:schemeClr val="bg1"/>
                </a:solidFill>
                <a:hlinkClick r:id="rId6">
                  <a:extLst>
                    <a:ext uri="{A12FA001-AC4F-418D-AE19-62706E023703}">
                      <ahyp:hlinkClr xmlns:ahyp="http://schemas.microsoft.com/office/drawing/2018/hyperlinkcolor" val="tx"/>
                    </a:ext>
                  </a:extLst>
                </a:hlinkClick>
              </a:rPr>
              <a:t>https://www.lincolnshire.gov.uk/youngvoices</a:t>
            </a:r>
            <a:r>
              <a:rPr lang="en-GB" sz="2400" u="sng" dirty="0">
                <a:solidFill>
                  <a:schemeClr val="bg1"/>
                </a:solidFill>
              </a:rPr>
              <a:t> </a:t>
            </a:r>
            <a:endParaRPr lang="en-GB" sz="2400" dirty="0">
              <a:solidFill>
                <a:schemeClr val="bg1"/>
              </a:solidFill>
            </a:endParaRPr>
          </a:p>
          <a:p>
            <a:r>
              <a:rPr lang="en-GB" sz="2400" dirty="0">
                <a:solidFill>
                  <a:schemeClr val="bg1"/>
                </a:solidFill>
                <a:latin typeface="Kristen ITC" panose="03050502040202030202" pitchFamily="66" charset="0"/>
              </a:rPr>
              <a:t>Email: </a:t>
            </a:r>
            <a:r>
              <a:rPr lang="en-GB" sz="2400" u="sng" dirty="0">
                <a:solidFill>
                  <a:schemeClr val="bg1"/>
                </a:solidFill>
                <a:hlinkClick r:id="rId7">
                  <a:extLst>
                    <a:ext uri="{A12FA001-AC4F-418D-AE19-62706E023703}">
                      <ahyp:hlinkClr xmlns:ahyp="http://schemas.microsoft.com/office/drawing/2018/hyperlinkcolor" val="tx"/>
                    </a:ext>
                  </a:extLst>
                </a:hlinkClick>
              </a:rPr>
              <a:t>LincolnshireYoungVoices@lincolnshire.gov.uk</a:t>
            </a:r>
            <a:r>
              <a:rPr lang="en-GB" sz="2400" u="sng" dirty="0">
                <a:solidFill>
                  <a:schemeClr val="bg1"/>
                </a:solidFill>
              </a:rPr>
              <a:t> </a:t>
            </a:r>
          </a:p>
        </p:txBody>
      </p:sp>
    </p:spTree>
    <p:extLst>
      <p:ext uri="{BB962C8B-B14F-4D97-AF65-F5344CB8AC3E}">
        <p14:creationId xmlns:p14="http://schemas.microsoft.com/office/powerpoint/2010/main" val="334856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3">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650" r="14593" b="-2"/>
          <a:stretch/>
        </p:blipFill>
        <p:spPr>
          <a:xfrm>
            <a:off x="3028949" y="10"/>
            <a:ext cx="6120019" cy="6875809"/>
          </a:xfrm>
          <a:prstGeom prst="rect">
            <a:avLst/>
          </a:prstGeom>
        </p:spPr>
      </p:pic>
      <p:sp>
        <p:nvSpPr>
          <p:cNvPr id="26" name="Freeform: Shape 1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0" y="2950387"/>
            <a:ext cx="2690074" cy="3531403"/>
          </a:xfrm>
        </p:spPr>
        <p:txBody>
          <a:bodyPr vert="horz" lIns="91440" tIns="45720" rIns="91440" bIns="45720" rtlCol="0" anchor="t">
            <a:normAutofit/>
          </a:bodyPr>
          <a:lstStyle/>
          <a:p>
            <a:pPr algn="r">
              <a:lnSpc>
                <a:spcPct val="90000"/>
              </a:lnSpc>
            </a:pPr>
            <a:r>
              <a:rPr lang="en-US" sz="3500" b="1" dirty="0">
                <a:solidFill>
                  <a:srgbClr val="FFFFFF"/>
                </a:solidFill>
                <a:latin typeface="Kristen ITC" panose="03050502040202030202" pitchFamily="66" charset="0"/>
              </a:rPr>
              <a:t>Any questions?</a:t>
            </a:r>
          </a:p>
        </p:txBody>
      </p:sp>
      <p:pic>
        <p:nvPicPr>
          <p:cNvPr id="17" name="Picture 16">
            <a:extLst>
              <a:ext uri="{FF2B5EF4-FFF2-40B4-BE49-F238E27FC236}">
                <a16:creationId xmlns:a16="http://schemas.microsoft.com/office/drawing/2014/main" id="{F14450EA-2128-446A-BA15-8C1A27F66D96}"/>
              </a:ext>
            </a:extLst>
          </p:cNvPr>
          <p:cNvPicPr>
            <a:picLocks noChangeAspect="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849021" y="5353245"/>
            <a:ext cx="1587222" cy="842421"/>
          </a:xfrm>
          <a:prstGeom prst="rect">
            <a:avLst/>
          </a:prstGeom>
        </p:spPr>
      </p:pic>
    </p:spTree>
    <p:extLst>
      <p:ext uri="{BB962C8B-B14F-4D97-AF65-F5344CB8AC3E}">
        <p14:creationId xmlns:p14="http://schemas.microsoft.com/office/powerpoint/2010/main" val="2968930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7CD02CA-DE76-488B-A61B-431454F24E05}"/>
              </a:ext>
            </a:extLst>
          </p:cNvPr>
          <p:cNvSpPr>
            <a:spLocks noGrp="1"/>
          </p:cNvSpPr>
          <p:nvPr>
            <p:ph type="title"/>
          </p:nvPr>
        </p:nvSpPr>
        <p:spPr>
          <a:xfrm>
            <a:off x="611560" y="267111"/>
            <a:ext cx="8229600" cy="1143000"/>
          </a:xfrm>
        </p:spPr>
        <p:txBody>
          <a:bodyPr>
            <a:normAutofit/>
          </a:bodyPr>
          <a:lstStyle/>
          <a:p>
            <a:r>
              <a:rPr lang="en-GB" b="1" dirty="0">
                <a:solidFill>
                  <a:schemeClr val="bg1"/>
                </a:solidFill>
                <a:latin typeface="Kristen ITC" pitchFamily="66" charset="0"/>
                <a:cs typeface="Arial" pitchFamily="34" charset="0"/>
              </a:rPr>
              <a:t>Who we are</a:t>
            </a:r>
            <a:endParaRPr lang="en-GB" b="1" dirty="0">
              <a:solidFill>
                <a:srgbClr val="7030A0"/>
              </a:solidFill>
            </a:endParaRPr>
          </a:p>
        </p:txBody>
      </p:sp>
      <p:pic>
        <p:nvPicPr>
          <p:cNvPr id="24" name="Content Placeholder 9">
            <a:extLst>
              <a:ext uri="{FF2B5EF4-FFF2-40B4-BE49-F238E27FC236}">
                <a16:creationId xmlns:a16="http://schemas.microsoft.com/office/drawing/2014/main" id="{7DC3958E-DDB5-48EB-8A94-1A063D121D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916832"/>
            <a:ext cx="4346543" cy="3259907"/>
          </a:xfrm>
          <a:prstGeom prst="rect">
            <a:avLst/>
          </a:prstGeom>
        </p:spPr>
      </p:pic>
      <p:sp>
        <p:nvSpPr>
          <p:cNvPr id="25" name="Content Placeholder 8">
            <a:extLst>
              <a:ext uri="{FF2B5EF4-FFF2-40B4-BE49-F238E27FC236}">
                <a16:creationId xmlns:a16="http://schemas.microsoft.com/office/drawing/2014/main" id="{58B98F71-07AA-4A6F-8B1C-FCF224FDAE9F}"/>
              </a:ext>
            </a:extLst>
          </p:cNvPr>
          <p:cNvSpPr txBox="1">
            <a:spLocks/>
          </p:cNvSpPr>
          <p:nvPr/>
        </p:nvSpPr>
        <p:spPr>
          <a:xfrm>
            <a:off x="4645025" y="1772816"/>
            <a:ext cx="4041775" cy="4353347"/>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solidFill>
                  <a:schemeClr val="bg1"/>
                </a:solidFill>
              </a:rPr>
              <a:t>A pan-disability participation committee, funded by LCC and backed by NHS</a:t>
            </a:r>
          </a:p>
          <a:p>
            <a:r>
              <a:rPr lang="en-GB" dirty="0">
                <a:solidFill>
                  <a:schemeClr val="bg1"/>
                </a:solidFill>
              </a:rPr>
              <a:t>Researching and acting upon issues faced by young people with SEND. </a:t>
            </a:r>
          </a:p>
          <a:p>
            <a:r>
              <a:rPr lang="en-GB" dirty="0">
                <a:solidFill>
                  <a:schemeClr val="bg1"/>
                </a:solidFill>
              </a:rPr>
              <a:t>Comprising of 11 devoted, driven young people who collaborate with services in multiple sectors to raise awareness of SEND and inspire change.</a:t>
            </a:r>
          </a:p>
        </p:txBody>
      </p:sp>
      <p:sp>
        <p:nvSpPr>
          <p:cNvPr id="26" name="TextBox 25">
            <a:extLst>
              <a:ext uri="{FF2B5EF4-FFF2-40B4-BE49-F238E27FC236}">
                <a16:creationId xmlns:a16="http://schemas.microsoft.com/office/drawing/2014/main" id="{3DF596F2-9AAD-4E55-8FA1-E4A5E0DB9B66}"/>
              </a:ext>
            </a:extLst>
          </p:cNvPr>
          <p:cNvSpPr txBox="1"/>
          <p:nvPr/>
        </p:nvSpPr>
        <p:spPr>
          <a:xfrm>
            <a:off x="755576" y="5373216"/>
            <a:ext cx="3336096" cy="646331"/>
          </a:xfrm>
          <a:prstGeom prst="rect">
            <a:avLst/>
          </a:prstGeom>
          <a:noFill/>
        </p:spPr>
        <p:txBody>
          <a:bodyPr wrap="square" rtlCol="0">
            <a:spAutoFit/>
          </a:bodyPr>
          <a:lstStyle/>
          <a:p>
            <a:pPr algn="ctr"/>
            <a:r>
              <a:rPr lang="en-GB" b="1" dirty="0">
                <a:solidFill>
                  <a:schemeClr val="bg1"/>
                </a:solidFill>
              </a:rPr>
              <a:t>Credit: Sian Hutchings </a:t>
            </a:r>
            <a:r>
              <a:rPr lang="en-GB" b="1" i="1" dirty="0">
                <a:solidFill>
                  <a:schemeClr val="bg1"/>
                </a:solidFill>
              </a:rPr>
              <a:t>[at our </a:t>
            </a:r>
          </a:p>
          <a:p>
            <a:pPr algn="ctr"/>
            <a:r>
              <a:rPr lang="en-GB" b="1" i="1" dirty="0">
                <a:solidFill>
                  <a:schemeClr val="bg1"/>
                </a:solidFill>
              </a:rPr>
              <a:t>2018 Launch]</a:t>
            </a:r>
            <a:endParaRPr lang="en-GB" b="1" dirty="0">
              <a:solidFill>
                <a:schemeClr val="bg1"/>
              </a:solidFill>
            </a:endParaRPr>
          </a:p>
        </p:txBody>
      </p:sp>
      <p:pic>
        <p:nvPicPr>
          <p:cNvPr id="27" name="Picture 26">
            <a:extLst>
              <a:ext uri="{FF2B5EF4-FFF2-40B4-BE49-F238E27FC236}">
                <a16:creationId xmlns:a16="http://schemas.microsoft.com/office/drawing/2014/main" id="{8558DD73-DC79-4C0C-94E3-ED05E5465B56}"/>
              </a:ext>
            </a:extLst>
          </p:cNvPr>
          <p:cNvPicPr>
            <a:picLocks noChangeAspect="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7117625" y="323311"/>
            <a:ext cx="1587222" cy="842421"/>
          </a:xfrm>
          <a:prstGeom prst="rect">
            <a:avLst/>
          </a:prstGeom>
        </p:spPr>
      </p:pic>
    </p:spTree>
    <p:extLst>
      <p:ext uri="{BB962C8B-B14F-4D97-AF65-F5344CB8AC3E}">
        <p14:creationId xmlns:p14="http://schemas.microsoft.com/office/powerpoint/2010/main" val="147838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b="1" dirty="0">
                <a:solidFill>
                  <a:schemeClr val="bg1"/>
                </a:solidFill>
                <a:latin typeface="Kristen ITC" pitchFamily="66" charset="0"/>
                <a:cs typeface="Arial" pitchFamily="34" charset="0"/>
              </a:rPr>
              <a:t>Our mission…</a:t>
            </a:r>
            <a:endParaRPr lang="en-GB" b="1" dirty="0">
              <a:solidFill>
                <a:schemeClr val="bg1"/>
              </a:solidFill>
            </a:endParaRPr>
          </a:p>
        </p:txBody>
      </p:sp>
      <p:sp>
        <p:nvSpPr>
          <p:cNvPr id="9" name="Content Placeholder 15"/>
          <p:cNvSpPr txBox="1">
            <a:spLocks/>
          </p:cNvSpPr>
          <p:nvPr/>
        </p:nvSpPr>
        <p:spPr>
          <a:xfrm>
            <a:off x="2212289" y="1444915"/>
            <a:ext cx="1797596" cy="1512168"/>
          </a:xfrm>
          <a:prstGeom prst="wedgeEllipseCallout">
            <a:avLst>
              <a:gd name="adj1" fmla="val 52552"/>
              <a:gd name="adj2" fmla="val -51456"/>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800" i="1" dirty="0"/>
              <a:t>Sharing Experiences</a:t>
            </a:r>
            <a:endParaRPr lang="en-US" sz="1800" i="1" dirty="0">
              <a:cs typeface="Times New Roman"/>
            </a:endParaRPr>
          </a:p>
        </p:txBody>
      </p:sp>
      <p:sp>
        <p:nvSpPr>
          <p:cNvPr id="10" name="Content Placeholder 15"/>
          <p:cNvSpPr txBox="1">
            <a:spLocks/>
          </p:cNvSpPr>
          <p:nvPr/>
        </p:nvSpPr>
        <p:spPr>
          <a:xfrm>
            <a:off x="6948264" y="3097065"/>
            <a:ext cx="1797596" cy="1512168"/>
          </a:xfrm>
          <a:prstGeom prst="wedgeEllipseCallout">
            <a:avLst>
              <a:gd name="adj1" fmla="val 52552"/>
              <a:gd name="adj2" fmla="val -51456"/>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800" i="1" dirty="0"/>
              <a:t>Inspiring Change</a:t>
            </a:r>
            <a:endParaRPr lang="en-US" sz="1800" i="1" dirty="0">
              <a:cs typeface="Times New Roman"/>
            </a:endParaRPr>
          </a:p>
        </p:txBody>
      </p:sp>
      <p:sp>
        <p:nvSpPr>
          <p:cNvPr id="12" name="Content Placeholder 15"/>
          <p:cNvSpPr txBox="1">
            <a:spLocks/>
          </p:cNvSpPr>
          <p:nvPr/>
        </p:nvSpPr>
        <p:spPr>
          <a:xfrm>
            <a:off x="4148625" y="1444915"/>
            <a:ext cx="1797596" cy="1512168"/>
          </a:xfrm>
          <a:prstGeom prst="wedgeEllipseCallout">
            <a:avLst>
              <a:gd name="adj1" fmla="val 52552"/>
              <a:gd name="adj2" fmla="val -51456"/>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800" i="1" dirty="0"/>
              <a:t>Giving Us Purpose</a:t>
            </a:r>
            <a:endParaRPr lang="en-US" sz="1800" i="1" dirty="0">
              <a:cs typeface="Times New Roman"/>
            </a:endParaRPr>
          </a:p>
        </p:txBody>
      </p:sp>
      <p:sp>
        <p:nvSpPr>
          <p:cNvPr id="13" name="Content Placeholder 15"/>
          <p:cNvSpPr txBox="1">
            <a:spLocks/>
          </p:cNvSpPr>
          <p:nvPr/>
        </p:nvSpPr>
        <p:spPr>
          <a:xfrm>
            <a:off x="2212289" y="4796702"/>
            <a:ext cx="1797596" cy="1512168"/>
          </a:xfrm>
          <a:prstGeom prst="wedgeEllipseCallout">
            <a:avLst>
              <a:gd name="adj1" fmla="val 52552"/>
              <a:gd name="adj2" fmla="val -51456"/>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800" i="1" dirty="0"/>
              <a:t>Being Valued</a:t>
            </a:r>
            <a:endParaRPr lang="en-US" sz="1800" i="1" dirty="0">
              <a:cs typeface="Times New Roman"/>
            </a:endParaRPr>
          </a:p>
        </p:txBody>
      </p:sp>
      <p:sp>
        <p:nvSpPr>
          <p:cNvPr id="14" name="Content Placeholder 15"/>
          <p:cNvSpPr txBox="1">
            <a:spLocks/>
          </p:cNvSpPr>
          <p:nvPr/>
        </p:nvSpPr>
        <p:spPr>
          <a:xfrm>
            <a:off x="251520" y="4941168"/>
            <a:ext cx="1797596" cy="1512168"/>
          </a:xfrm>
          <a:prstGeom prst="wedgeEllipseCallout">
            <a:avLst>
              <a:gd name="adj1" fmla="val 52552"/>
              <a:gd name="adj2" fmla="val -51456"/>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800" i="1" dirty="0"/>
              <a:t>Using Our Voices</a:t>
            </a:r>
            <a:endParaRPr lang="en-US" sz="1800" i="1" dirty="0">
              <a:cs typeface="Times New Roman"/>
            </a:endParaRPr>
          </a:p>
        </p:txBody>
      </p:sp>
      <p:sp>
        <p:nvSpPr>
          <p:cNvPr id="15" name="Content Placeholder 15"/>
          <p:cNvSpPr txBox="1">
            <a:spLocks/>
          </p:cNvSpPr>
          <p:nvPr/>
        </p:nvSpPr>
        <p:spPr>
          <a:xfrm>
            <a:off x="1150318" y="3097065"/>
            <a:ext cx="1797596" cy="1512168"/>
          </a:xfrm>
          <a:prstGeom prst="wedgeEllipseCallout">
            <a:avLst>
              <a:gd name="adj1" fmla="val 52552"/>
              <a:gd name="adj2" fmla="val -51456"/>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800" i="1" dirty="0"/>
              <a:t>Having A Say</a:t>
            </a:r>
            <a:endParaRPr lang="en-US" sz="1800" i="1" dirty="0">
              <a:cs typeface="Times New Roman"/>
            </a:endParaRPr>
          </a:p>
        </p:txBody>
      </p:sp>
      <p:sp>
        <p:nvSpPr>
          <p:cNvPr id="16" name="Content Placeholder 15"/>
          <p:cNvSpPr txBox="1">
            <a:spLocks/>
          </p:cNvSpPr>
          <p:nvPr/>
        </p:nvSpPr>
        <p:spPr>
          <a:xfrm>
            <a:off x="212326" y="1584897"/>
            <a:ext cx="1797596" cy="1512168"/>
          </a:xfrm>
          <a:prstGeom prst="wedgeEllipseCallout">
            <a:avLst>
              <a:gd name="adj1" fmla="val 52552"/>
              <a:gd name="adj2" fmla="val -51456"/>
            </a:avLst>
          </a:prstGeom>
          <a:solidFill>
            <a:schemeClr val="accent3">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800" i="1" dirty="0"/>
              <a:t>Having A Choice</a:t>
            </a:r>
            <a:endParaRPr lang="en-US" sz="1800" i="1" dirty="0">
              <a:cs typeface="Times New Roman"/>
            </a:endParaRPr>
          </a:p>
        </p:txBody>
      </p:sp>
      <p:sp>
        <p:nvSpPr>
          <p:cNvPr id="17" name="Content Placeholder 15"/>
          <p:cNvSpPr txBox="1">
            <a:spLocks/>
          </p:cNvSpPr>
          <p:nvPr/>
        </p:nvSpPr>
        <p:spPr>
          <a:xfrm>
            <a:off x="5004048" y="3020876"/>
            <a:ext cx="1797596" cy="1512168"/>
          </a:xfrm>
          <a:prstGeom prst="wedgeEllipseCallout">
            <a:avLst>
              <a:gd name="adj1" fmla="val 52552"/>
              <a:gd name="adj2" fmla="val -51456"/>
            </a:avLst>
          </a:prstGeom>
          <a:solidFill>
            <a:schemeClr val="accent3">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800" i="1" dirty="0"/>
              <a:t>Making Things Better</a:t>
            </a:r>
            <a:endParaRPr lang="en-US" sz="1800" i="1" dirty="0">
              <a:cs typeface="Times New Roman"/>
            </a:endParaRPr>
          </a:p>
        </p:txBody>
      </p:sp>
      <p:sp>
        <p:nvSpPr>
          <p:cNvPr id="18" name="Content Placeholder 15"/>
          <p:cNvSpPr txBox="1">
            <a:spLocks/>
          </p:cNvSpPr>
          <p:nvPr/>
        </p:nvSpPr>
        <p:spPr>
          <a:xfrm>
            <a:off x="3111087" y="3020876"/>
            <a:ext cx="1797596" cy="1512168"/>
          </a:xfrm>
          <a:prstGeom prst="wedgeEllipseCallout">
            <a:avLst>
              <a:gd name="adj1" fmla="val 52552"/>
              <a:gd name="adj2" fmla="val -51456"/>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800" i="1" dirty="0"/>
              <a:t>Taking Part</a:t>
            </a:r>
            <a:endParaRPr lang="en-US" sz="1800" i="1" dirty="0">
              <a:cs typeface="Times New Roman"/>
            </a:endParaRPr>
          </a:p>
        </p:txBody>
      </p:sp>
      <p:sp>
        <p:nvSpPr>
          <p:cNvPr id="19" name="Content Placeholder 15"/>
          <p:cNvSpPr txBox="1">
            <a:spLocks/>
          </p:cNvSpPr>
          <p:nvPr/>
        </p:nvSpPr>
        <p:spPr>
          <a:xfrm>
            <a:off x="6228184" y="1444915"/>
            <a:ext cx="1797596" cy="1512168"/>
          </a:xfrm>
          <a:prstGeom prst="wedgeEllipseCallout">
            <a:avLst>
              <a:gd name="adj1" fmla="val 52552"/>
              <a:gd name="adj2" fmla="val -51456"/>
            </a:avLst>
          </a:prstGeom>
          <a:solidFill>
            <a:schemeClr val="accent6">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800" i="1" dirty="0"/>
              <a:t>Team Work</a:t>
            </a:r>
            <a:endParaRPr lang="en-US" sz="1800" i="1" dirty="0">
              <a:cs typeface="Times New Roman"/>
            </a:endParaRPr>
          </a:p>
        </p:txBody>
      </p:sp>
      <p:sp>
        <p:nvSpPr>
          <p:cNvPr id="20" name="Content Placeholder 15"/>
          <p:cNvSpPr txBox="1">
            <a:spLocks/>
          </p:cNvSpPr>
          <p:nvPr/>
        </p:nvSpPr>
        <p:spPr>
          <a:xfrm>
            <a:off x="6228184" y="4796702"/>
            <a:ext cx="1797596" cy="1512168"/>
          </a:xfrm>
          <a:prstGeom prst="wedgeEllipseCallout">
            <a:avLst>
              <a:gd name="adj1" fmla="val 52552"/>
              <a:gd name="adj2" fmla="val -51456"/>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800" i="1" dirty="0"/>
              <a:t>Creating Impact</a:t>
            </a:r>
            <a:endParaRPr lang="en-US" sz="1800" i="1" dirty="0">
              <a:cs typeface="Times New Roman"/>
            </a:endParaRPr>
          </a:p>
        </p:txBody>
      </p:sp>
      <p:sp>
        <p:nvSpPr>
          <p:cNvPr id="21" name="Content Placeholder 15"/>
          <p:cNvSpPr txBox="1">
            <a:spLocks/>
          </p:cNvSpPr>
          <p:nvPr/>
        </p:nvSpPr>
        <p:spPr>
          <a:xfrm>
            <a:off x="4211960" y="4609233"/>
            <a:ext cx="1797596" cy="1512168"/>
          </a:xfrm>
          <a:prstGeom prst="wedgeEllipseCallout">
            <a:avLst>
              <a:gd name="adj1" fmla="val 52552"/>
              <a:gd name="adj2" fmla="val -51456"/>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n-US" sz="1800" i="1" dirty="0"/>
              <a:t>Being Together</a:t>
            </a:r>
            <a:endParaRPr lang="en-US" sz="1800" i="1" dirty="0">
              <a:cs typeface="Times New Roman"/>
            </a:endParaRPr>
          </a:p>
        </p:txBody>
      </p:sp>
      <p:pic>
        <p:nvPicPr>
          <p:cNvPr id="22" name="Picture 21">
            <a:extLst>
              <a:ext uri="{FF2B5EF4-FFF2-40B4-BE49-F238E27FC236}">
                <a16:creationId xmlns:a16="http://schemas.microsoft.com/office/drawing/2014/main" id="{0742057C-5B34-4205-AB8F-B505E44C7BC8}"/>
              </a:ext>
            </a:extLst>
          </p:cNvPr>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1438632" y="448663"/>
            <a:ext cx="1142579" cy="606426"/>
          </a:xfrm>
          <a:prstGeom prst="rect">
            <a:avLst/>
          </a:prstGeom>
        </p:spPr>
      </p:pic>
    </p:spTree>
    <p:extLst>
      <p:ext uri="{BB962C8B-B14F-4D97-AF65-F5344CB8AC3E}">
        <p14:creationId xmlns:p14="http://schemas.microsoft.com/office/powerpoint/2010/main" val="63161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16">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0">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ollage of people&#10;&#10;Description automatically generated with medium confidence"/>
          <p:cNvPicPr>
            <a:picLocks noChangeAspect="1"/>
          </p:cNvPicPr>
          <p:nvPr/>
        </p:nvPicPr>
        <p:blipFill rotWithShape="1">
          <a:blip r:embed="rId3">
            <a:extLst>
              <a:ext uri="{28A0092B-C50C-407E-A947-70E740481C1C}">
                <a14:useLocalDpi xmlns:a14="http://schemas.microsoft.com/office/drawing/2010/main" val="0"/>
              </a:ext>
            </a:extLst>
          </a:blip>
          <a:srcRect l="21168" r="12075" b="-2"/>
          <a:stretch/>
        </p:blipFill>
        <p:spPr>
          <a:xfrm>
            <a:off x="3023984" y="-17805"/>
            <a:ext cx="6120015" cy="6875805"/>
          </a:xfrm>
          <a:prstGeom prst="rect">
            <a:avLst/>
          </a:prstGeom>
          <a:scene3d>
            <a:camera prst="orthographicFront"/>
            <a:lightRig rig="threePt" dir="t"/>
          </a:scene3d>
          <a:sp3d>
            <a:bevelT prst="relaxedInset"/>
          </a:sp3d>
        </p:spPr>
      </p:pic>
      <p:sp>
        <p:nvSpPr>
          <p:cNvPr id="38" name="Freeform: Shape 22">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1" y="1153997"/>
            <a:ext cx="2807646" cy="3067091"/>
          </a:xfrm>
        </p:spPr>
        <p:txBody>
          <a:bodyPr vert="horz" lIns="91440" tIns="45720" rIns="91440" bIns="45720" rtlCol="0" anchor="t">
            <a:normAutofit/>
          </a:bodyPr>
          <a:lstStyle/>
          <a:p>
            <a:pPr algn="r">
              <a:lnSpc>
                <a:spcPct val="90000"/>
              </a:lnSpc>
            </a:pPr>
            <a:br>
              <a:rPr lang="en-US" sz="3500" b="1" dirty="0">
                <a:solidFill>
                  <a:srgbClr val="FFFFFF"/>
                </a:solidFill>
                <a:latin typeface="Kristen ITC" panose="03050502040202030202" pitchFamily="66" charset="0"/>
              </a:rPr>
            </a:br>
            <a:br>
              <a:rPr lang="en-US" sz="3500" b="1" dirty="0">
                <a:solidFill>
                  <a:srgbClr val="FFFFFF"/>
                </a:solidFill>
                <a:latin typeface="Kristen ITC" panose="03050502040202030202" pitchFamily="66" charset="0"/>
              </a:rPr>
            </a:br>
            <a:r>
              <a:rPr lang="en-US" sz="3500" b="1" dirty="0">
                <a:solidFill>
                  <a:srgbClr val="FFFFFF"/>
                </a:solidFill>
                <a:latin typeface="Kristen ITC" panose="03050502040202030202" pitchFamily="66" charset="0"/>
              </a:rPr>
              <a:t>Our Committee</a:t>
            </a:r>
          </a:p>
        </p:txBody>
      </p:sp>
      <p:pic>
        <p:nvPicPr>
          <p:cNvPr id="27" name="Picture 26">
            <a:extLst>
              <a:ext uri="{FF2B5EF4-FFF2-40B4-BE49-F238E27FC236}">
                <a16:creationId xmlns:a16="http://schemas.microsoft.com/office/drawing/2014/main" id="{1BAABF5D-2C22-41A6-9EF1-ADFBFAB67F78}"/>
              </a:ext>
            </a:extLst>
          </p:cNvPr>
          <p:cNvPicPr>
            <a:picLocks noChangeAspect="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849021" y="5353245"/>
            <a:ext cx="1587222" cy="842421"/>
          </a:xfrm>
          <a:prstGeom prst="rect">
            <a:avLst/>
          </a:prstGeom>
        </p:spPr>
      </p:pic>
    </p:spTree>
    <p:extLst>
      <p:ext uri="{BB962C8B-B14F-4D97-AF65-F5344CB8AC3E}">
        <p14:creationId xmlns:p14="http://schemas.microsoft.com/office/powerpoint/2010/main" val="287436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b="1" dirty="0">
                <a:solidFill>
                  <a:schemeClr val="bg1"/>
                </a:solidFill>
                <a:latin typeface="Kristen ITC" pitchFamily="66" charset="0"/>
                <a:cs typeface="Arial" pitchFamily="34" charset="0"/>
              </a:rPr>
              <a:t>Our Service Delivery Plan</a:t>
            </a:r>
            <a:endParaRPr lang="en-GB" b="1" dirty="0">
              <a:solidFill>
                <a:schemeClr val="bg1"/>
              </a:solidFill>
            </a:endParaRPr>
          </a:p>
        </p:txBody>
      </p:sp>
      <p:sp>
        <p:nvSpPr>
          <p:cNvPr id="3" name="Content Placeholder 2">
            <a:extLst>
              <a:ext uri="{FF2B5EF4-FFF2-40B4-BE49-F238E27FC236}">
                <a16:creationId xmlns:a16="http://schemas.microsoft.com/office/drawing/2014/main" id="{DA0CAF25-BEE4-4657-B89E-E25E4F49118E}"/>
              </a:ext>
            </a:extLst>
          </p:cNvPr>
          <p:cNvSpPr>
            <a:spLocks noGrp="1"/>
          </p:cNvSpPr>
          <p:nvPr>
            <p:ph idx="1"/>
          </p:nvPr>
        </p:nvSpPr>
        <p:spPr>
          <a:xfrm>
            <a:off x="457200" y="1711349"/>
            <a:ext cx="8229600" cy="4525963"/>
          </a:xfrm>
        </p:spPr>
        <p:txBody>
          <a:bodyPr>
            <a:normAutofit fontScale="92500" lnSpcReduction="20000"/>
          </a:bodyPr>
          <a:lstStyle/>
          <a:p>
            <a:r>
              <a:rPr lang="en-US" dirty="0">
                <a:solidFill>
                  <a:schemeClr val="bg1"/>
                </a:solidFill>
              </a:rPr>
              <a:t>To improve the accessibility of toilets in Lincolnshire.</a:t>
            </a:r>
          </a:p>
          <a:p>
            <a:r>
              <a:rPr lang="en-US" dirty="0">
                <a:solidFill>
                  <a:schemeClr val="bg1"/>
                </a:solidFill>
              </a:rPr>
              <a:t>To improve the accessibility of local transport providers.</a:t>
            </a:r>
          </a:p>
          <a:p>
            <a:r>
              <a:rPr lang="en-US" dirty="0">
                <a:solidFill>
                  <a:schemeClr val="bg1"/>
                </a:solidFill>
              </a:rPr>
              <a:t>To help </a:t>
            </a:r>
            <a:r>
              <a:rPr lang="en-US" dirty="0" err="1">
                <a:solidFill>
                  <a:schemeClr val="bg1"/>
                </a:solidFill>
              </a:rPr>
              <a:t>organisations</a:t>
            </a:r>
            <a:r>
              <a:rPr lang="en-US" dirty="0">
                <a:solidFill>
                  <a:schemeClr val="bg1"/>
                </a:solidFill>
              </a:rPr>
              <a:t> know how SEND friendly they are.</a:t>
            </a:r>
          </a:p>
          <a:p>
            <a:r>
              <a:rPr lang="en-US" dirty="0">
                <a:solidFill>
                  <a:schemeClr val="bg1"/>
                </a:solidFill>
              </a:rPr>
              <a:t>To help make Lincolnshire's Local Offer the best it can be.</a:t>
            </a:r>
          </a:p>
          <a:p>
            <a:r>
              <a:rPr lang="en-US" dirty="0">
                <a:solidFill>
                  <a:schemeClr val="bg1"/>
                </a:solidFill>
              </a:rPr>
              <a:t>To help the people of Lincolnshire know what LYV do and how they can get involved.</a:t>
            </a:r>
          </a:p>
          <a:p>
            <a:endParaRPr lang="en-GB" dirty="0"/>
          </a:p>
        </p:txBody>
      </p:sp>
      <p:pic>
        <p:nvPicPr>
          <p:cNvPr id="22" name="Picture 21">
            <a:extLst>
              <a:ext uri="{FF2B5EF4-FFF2-40B4-BE49-F238E27FC236}">
                <a16:creationId xmlns:a16="http://schemas.microsoft.com/office/drawing/2014/main" id="{0742057C-5B34-4205-AB8F-B505E44C7BC8}"/>
              </a:ext>
            </a:extLst>
          </p:cNvPr>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11905" y="5983654"/>
            <a:ext cx="1142579" cy="606426"/>
          </a:xfrm>
          <a:prstGeom prst="rect">
            <a:avLst/>
          </a:prstGeom>
        </p:spPr>
      </p:pic>
    </p:spTree>
    <p:extLst>
      <p:ext uri="{BB962C8B-B14F-4D97-AF65-F5344CB8AC3E}">
        <p14:creationId xmlns:p14="http://schemas.microsoft.com/office/powerpoint/2010/main" val="3337223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6">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0">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22">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1" y="1153997"/>
            <a:ext cx="2807646" cy="3067091"/>
          </a:xfrm>
        </p:spPr>
        <p:txBody>
          <a:bodyPr vert="horz" lIns="91440" tIns="45720" rIns="91440" bIns="45720" rtlCol="0" anchor="t">
            <a:normAutofit/>
          </a:bodyPr>
          <a:lstStyle/>
          <a:p>
            <a:pPr algn="r">
              <a:lnSpc>
                <a:spcPct val="90000"/>
              </a:lnSpc>
            </a:pPr>
            <a:br>
              <a:rPr lang="en-US" sz="3500" b="1" dirty="0">
                <a:solidFill>
                  <a:srgbClr val="FFFFFF"/>
                </a:solidFill>
                <a:latin typeface="Kristen ITC" panose="03050502040202030202" pitchFamily="66" charset="0"/>
              </a:rPr>
            </a:br>
            <a:br>
              <a:rPr lang="en-US" sz="3500" b="1" dirty="0">
                <a:solidFill>
                  <a:srgbClr val="FFFFFF"/>
                </a:solidFill>
                <a:latin typeface="Kristen ITC" panose="03050502040202030202" pitchFamily="66" charset="0"/>
              </a:rPr>
            </a:br>
            <a:r>
              <a:rPr lang="en-US" sz="3500" b="1" dirty="0">
                <a:solidFill>
                  <a:srgbClr val="FFFFFF"/>
                </a:solidFill>
                <a:latin typeface="Kristen ITC" panose="03050502040202030202" pitchFamily="66" charset="0"/>
              </a:rPr>
              <a:t>The work we do</a:t>
            </a:r>
          </a:p>
        </p:txBody>
      </p:sp>
      <p:pic>
        <p:nvPicPr>
          <p:cNvPr id="27" name="Picture 26">
            <a:extLst>
              <a:ext uri="{FF2B5EF4-FFF2-40B4-BE49-F238E27FC236}">
                <a16:creationId xmlns:a16="http://schemas.microsoft.com/office/drawing/2014/main" id="{1BAABF5D-2C22-41A6-9EF1-ADFBFAB67F78}"/>
              </a:ext>
            </a:extLst>
          </p:cNvPr>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849021" y="5353245"/>
            <a:ext cx="1587222" cy="842421"/>
          </a:xfrm>
          <a:prstGeom prst="rect">
            <a:avLst/>
          </a:prstGeom>
        </p:spPr>
      </p:pic>
      <p:pic>
        <p:nvPicPr>
          <p:cNvPr id="9" name="Content Placeholder 5">
            <a:extLst>
              <a:ext uri="{FF2B5EF4-FFF2-40B4-BE49-F238E27FC236}">
                <a16:creationId xmlns:a16="http://schemas.microsoft.com/office/drawing/2014/main" id="{ABB3B913-218D-4ABF-ABFA-EFEFD821DBE8}"/>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452324" y="2206963"/>
            <a:ext cx="2507155" cy="1939651"/>
          </a:xfrm>
        </p:spPr>
      </p:pic>
      <p:pic>
        <p:nvPicPr>
          <p:cNvPr id="10" name="Content Placeholder 6">
            <a:extLst>
              <a:ext uri="{FF2B5EF4-FFF2-40B4-BE49-F238E27FC236}">
                <a16:creationId xmlns:a16="http://schemas.microsoft.com/office/drawing/2014/main" id="{6E2F20E6-EFF5-4F3C-B703-3B21172822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3127" y="403941"/>
            <a:ext cx="2515197" cy="1748986"/>
          </a:xfrm>
          <a:prstGeom prst="rect">
            <a:avLst/>
          </a:prstGeom>
        </p:spPr>
      </p:pic>
      <p:sp>
        <p:nvSpPr>
          <p:cNvPr id="12" name="TextBox 11">
            <a:extLst>
              <a:ext uri="{FF2B5EF4-FFF2-40B4-BE49-F238E27FC236}">
                <a16:creationId xmlns:a16="http://schemas.microsoft.com/office/drawing/2014/main" id="{1B1E4881-5D4C-433C-A2BF-B46CEC9D722C}"/>
              </a:ext>
            </a:extLst>
          </p:cNvPr>
          <p:cNvSpPr txBox="1"/>
          <p:nvPr/>
        </p:nvSpPr>
        <p:spPr>
          <a:xfrm>
            <a:off x="5744249" y="640781"/>
            <a:ext cx="3423371" cy="923330"/>
          </a:xfrm>
          <a:prstGeom prst="rect">
            <a:avLst/>
          </a:prstGeom>
          <a:noFill/>
        </p:spPr>
        <p:txBody>
          <a:bodyPr wrap="square">
            <a:spAutoFit/>
          </a:bodyPr>
          <a:lstStyle/>
          <a:p>
            <a:pPr lvl="0"/>
            <a:r>
              <a:rPr lang="en-GB" dirty="0"/>
              <a:t>An Accessibility Survey to gain the views of children and families on public toilets and transport.</a:t>
            </a:r>
          </a:p>
        </p:txBody>
      </p:sp>
      <p:pic>
        <p:nvPicPr>
          <p:cNvPr id="13" name="Picture 12" descr="A picture containing broom, tool, paintbrush, thread&#10;&#10;Description automatically generated">
            <a:extLst>
              <a:ext uri="{FF2B5EF4-FFF2-40B4-BE49-F238E27FC236}">
                <a16:creationId xmlns:a16="http://schemas.microsoft.com/office/drawing/2014/main" id="{BB1A2C07-B651-4138-9C5D-9B546D6B17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3454" y="4214862"/>
            <a:ext cx="2979811" cy="2239337"/>
          </a:xfrm>
          <a:prstGeom prst="rect">
            <a:avLst/>
          </a:prstGeom>
        </p:spPr>
      </p:pic>
      <p:pic>
        <p:nvPicPr>
          <p:cNvPr id="20" name="Picture 2" descr="Local Offer for SEN and Disability | Lincolnshire FSD">
            <a:extLst>
              <a:ext uri="{FF2B5EF4-FFF2-40B4-BE49-F238E27FC236}">
                <a16:creationId xmlns:a16="http://schemas.microsoft.com/office/drawing/2014/main" id="{553E0031-3064-41E1-B5B3-54C74B4FFDDC}"/>
              </a:ext>
            </a:extLst>
          </p:cNvPr>
          <p:cNvPicPr>
            <a:picLocks noChangeAspect="1" noChangeArrowheads="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208590" y="4600822"/>
            <a:ext cx="2740084" cy="167687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E1AA4DC-7886-4CE0-A18E-B419359E8933}"/>
              </a:ext>
            </a:extLst>
          </p:cNvPr>
          <p:cNvSpPr txBox="1"/>
          <p:nvPr/>
        </p:nvSpPr>
        <p:spPr>
          <a:xfrm>
            <a:off x="3028953" y="2316821"/>
            <a:ext cx="3423371" cy="1754326"/>
          </a:xfrm>
          <a:prstGeom prst="rect">
            <a:avLst/>
          </a:prstGeom>
          <a:noFill/>
        </p:spPr>
        <p:txBody>
          <a:bodyPr wrap="square">
            <a:spAutoFit/>
          </a:bodyPr>
          <a:lstStyle/>
          <a:p>
            <a:pPr lvl="0"/>
            <a:r>
              <a:rPr lang="en-GB" dirty="0"/>
              <a:t>Working with arts and heritage sites across Lincolnshire to make sure they are accessible as well as ensuring they’re on the Local Offer. We aim to make this service the best it can be.</a:t>
            </a:r>
          </a:p>
        </p:txBody>
      </p:sp>
    </p:spTree>
    <p:extLst>
      <p:ext uri="{BB962C8B-B14F-4D97-AF65-F5344CB8AC3E}">
        <p14:creationId xmlns:p14="http://schemas.microsoft.com/office/powerpoint/2010/main" val="99293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0"/>
            <a:ext cx="3992787" cy="1642970"/>
          </a:xfrm>
        </p:spPr>
        <p:txBody>
          <a:bodyPr vert="horz" lIns="91440" tIns="45720" rIns="91440" bIns="45720" rtlCol="0" anchor="b">
            <a:normAutofit/>
          </a:bodyPr>
          <a:lstStyle/>
          <a:p>
            <a:pPr algn="l">
              <a:lnSpc>
                <a:spcPct val="90000"/>
              </a:lnSpc>
            </a:pPr>
            <a:r>
              <a:rPr lang="en-US" sz="3500" b="1" kern="1200" dirty="0">
                <a:solidFill>
                  <a:schemeClr val="tx1"/>
                </a:solidFill>
                <a:latin typeface="Kristen ITC" panose="03050502040202030202" pitchFamily="66" charset="0"/>
              </a:rPr>
              <a:t>A Rough Guide to Not Putting Your Foot In It!</a:t>
            </a:r>
          </a:p>
        </p:txBody>
      </p:sp>
      <p:sp>
        <p:nvSpPr>
          <p:cNvPr id="3" name="Content Placeholder 2"/>
          <p:cNvSpPr>
            <a:spLocks noGrp="1"/>
          </p:cNvSpPr>
          <p:nvPr>
            <p:ph sz="half" idx="1"/>
          </p:nvPr>
        </p:nvSpPr>
        <p:spPr>
          <a:xfrm>
            <a:off x="858692" y="2144990"/>
            <a:ext cx="4793428" cy="4255377"/>
          </a:xfrm>
        </p:spPr>
        <p:txBody>
          <a:bodyPr vert="horz" lIns="91440" tIns="45720" rIns="91440" bIns="45720" rtlCol="0" anchor="t">
            <a:noAutofit/>
          </a:bodyPr>
          <a:lstStyle/>
          <a:p>
            <a:pPr indent="-228600">
              <a:lnSpc>
                <a:spcPct val="90000"/>
              </a:lnSpc>
            </a:pPr>
            <a:r>
              <a:rPr lang="en-US" sz="1800" dirty="0"/>
              <a:t>Working with </a:t>
            </a:r>
            <a:r>
              <a:rPr lang="en-US" sz="1800" i="1" dirty="0"/>
              <a:t>Bad Shoes </a:t>
            </a:r>
            <a:r>
              <a:rPr lang="en-US" sz="1800" dirty="0"/>
              <a:t>Design Company, we, the experts by experience, have:</a:t>
            </a:r>
            <a:endParaRPr lang="en-US" sz="1800" i="1" dirty="0"/>
          </a:p>
          <a:p>
            <a:pPr indent="-228600">
              <a:lnSpc>
                <a:spcPct val="90000"/>
              </a:lnSpc>
            </a:pPr>
            <a:r>
              <a:rPr lang="en-US" sz="1800" dirty="0"/>
              <a:t>Designed an online training resource for professionals that boosts confidence to communicate with people with SEND by… </a:t>
            </a:r>
          </a:p>
          <a:p>
            <a:pPr indent="-228600">
              <a:lnSpc>
                <a:spcPct val="90000"/>
              </a:lnSpc>
            </a:pPr>
            <a:r>
              <a:rPr lang="en-US" sz="1800" dirty="0"/>
              <a:t>Debunking myths and demystifying what it means to have a disability.</a:t>
            </a:r>
          </a:p>
          <a:p>
            <a:pPr indent="-228600">
              <a:lnSpc>
                <a:spcPct val="90000"/>
              </a:lnSpc>
            </a:pPr>
            <a:r>
              <a:rPr lang="en-US" sz="1800" dirty="0"/>
              <a:t>We have developed the ‘This Is Me’ communication  model to give everyone a starting point for conversation when they meet.</a:t>
            </a:r>
          </a:p>
          <a:p>
            <a:pPr indent="-228600">
              <a:lnSpc>
                <a:spcPct val="90000"/>
              </a:lnSpc>
            </a:pPr>
            <a:r>
              <a:rPr lang="en-US" sz="1800" dirty="0"/>
              <a:t>Crucially, it demonstrates  that we have a voice and that we understand that professionals can all put their foot in it, sometimes! </a:t>
            </a:r>
          </a:p>
          <a:p>
            <a:pPr indent="-228600">
              <a:lnSpc>
                <a:spcPct val="90000"/>
              </a:lnSpc>
            </a:pPr>
            <a:r>
              <a:rPr lang="en-US" sz="1800" dirty="0"/>
              <a:t>It’s what you do to avoid it and how you rectify it if </a:t>
            </a:r>
            <a:r>
              <a:rPr lang="en-US" sz="1800"/>
              <a:t>you do.</a:t>
            </a:r>
            <a:endParaRPr lang="en-US" sz="1800" dirty="0"/>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C4B4EA3-ED9F-4CCA-A942-94295355EBF2}"/>
              </a:ext>
            </a:extLst>
          </p:cNvPr>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0" y="6248065"/>
            <a:ext cx="1053540" cy="559168"/>
          </a:xfrm>
          <a:prstGeom prst="rect">
            <a:avLst/>
          </a:prstGeom>
        </p:spPr>
      </p:pic>
      <p:pic>
        <p:nvPicPr>
          <p:cNvPr id="5" name="Picture 4" descr="A picture containing vector graphics&#10;&#10;Description automatically generated">
            <a:extLst>
              <a:ext uri="{FF2B5EF4-FFF2-40B4-BE49-F238E27FC236}">
                <a16:creationId xmlns:a16="http://schemas.microsoft.com/office/drawing/2014/main" id="{156349F7-58F4-42C4-B9FE-B7C2D0F6DF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2336" y="-210473"/>
            <a:ext cx="3592112" cy="3592112"/>
          </a:xfrm>
          <a:prstGeom prst="rect">
            <a:avLst/>
          </a:prstGeom>
        </p:spPr>
      </p:pic>
      <p:pic>
        <p:nvPicPr>
          <p:cNvPr id="8" name="Picture 7" descr="A picture containing vector graphics&#10;&#10;Description automatically generated">
            <a:extLst>
              <a:ext uri="{FF2B5EF4-FFF2-40B4-BE49-F238E27FC236}">
                <a16:creationId xmlns:a16="http://schemas.microsoft.com/office/drawing/2014/main" id="{BDB84C17-BA60-4C4E-8133-0403ED4A67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3448" y="3349581"/>
            <a:ext cx="3592111" cy="3592111"/>
          </a:xfrm>
          <a:prstGeom prst="rect">
            <a:avLst/>
          </a:prstGeom>
        </p:spPr>
      </p:pic>
    </p:spTree>
    <p:extLst>
      <p:ext uri="{BB962C8B-B14F-4D97-AF65-F5344CB8AC3E}">
        <p14:creationId xmlns:p14="http://schemas.microsoft.com/office/powerpoint/2010/main" val="78773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3A24410-6672-42D5-94F4-6AA85E32353B}"/>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algn="l">
              <a:lnSpc>
                <a:spcPct val="90000"/>
              </a:lnSpc>
            </a:pPr>
            <a:r>
              <a:rPr lang="en-US" sz="3100" b="1" dirty="0">
                <a:solidFill>
                  <a:schemeClr val="bg1"/>
                </a:solidFill>
                <a:latin typeface="Kristen ITC" panose="03050502040202030202" pitchFamily="66" charset="0"/>
              </a:rPr>
              <a:t>‘This Is Me’ is all about CHANGE</a:t>
            </a:r>
          </a:p>
        </p:txBody>
      </p:sp>
      <p:pic>
        <p:nvPicPr>
          <p:cNvPr id="19" name="Picture 2" descr="Change neon light signage">
            <a:extLst>
              <a:ext uri="{FF2B5EF4-FFF2-40B4-BE49-F238E27FC236}">
                <a16:creationId xmlns:a16="http://schemas.microsoft.com/office/drawing/2014/main" id="{11086276-6CED-43E6-BC8A-8BDDF90F38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997" b="9861"/>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21" name="Content Placeholder 3">
            <a:extLst>
              <a:ext uri="{FF2B5EF4-FFF2-40B4-BE49-F238E27FC236}">
                <a16:creationId xmlns:a16="http://schemas.microsoft.com/office/drawing/2014/main" id="{873189D6-7BC4-425B-8A47-6BCEFF06ACF7}"/>
              </a:ext>
            </a:extLst>
          </p:cNvPr>
          <p:cNvSpPr txBox="1">
            <a:spLocks/>
          </p:cNvSpPr>
          <p:nvPr/>
        </p:nvSpPr>
        <p:spPr>
          <a:xfrm>
            <a:off x="3167986" y="3752850"/>
            <a:ext cx="5614060" cy="2452687"/>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28600">
              <a:lnSpc>
                <a:spcPct val="90000"/>
              </a:lnSpc>
            </a:pPr>
            <a:r>
              <a:rPr lang="en-US" sz="2000" b="1" dirty="0">
                <a:solidFill>
                  <a:schemeClr val="bg1"/>
                </a:solidFill>
              </a:rPr>
              <a:t>C</a:t>
            </a:r>
            <a:r>
              <a:rPr lang="en-US" sz="2000" dirty="0">
                <a:solidFill>
                  <a:schemeClr val="bg1"/>
                </a:solidFill>
              </a:rPr>
              <a:t>ommunication is key</a:t>
            </a:r>
          </a:p>
          <a:p>
            <a:pPr indent="-228600">
              <a:lnSpc>
                <a:spcPct val="90000"/>
              </a:lnSpc>
            </a:pPr>
            <a:r>
              <a:rPr lang="en-US" sz="2000" b="1" dirty="0">
                <a:solidFill>
                  <a:schemeClr val="bg1"/>
                </a:solidFill>
              </a:rPr>
              <a:t>H</a:t>
            </a:r>
            <a:r>
              <a:rPr lang="en-US" sz="2000" dirty="0">
                <a:solidFill>
                  <a:schemeClr val="bg1"/>
                </a:solidFill>
              </a:rPr>
              <a:t>ow would we like to have the conversation? </a:t>
            </a:r>
          </a:p>
          <a:p>
            <a:pPr indent="-228600">
              <a:lnSpc>
                <a:spcPct val="90000"/>
              </a:lnSpc>
            </a:pPr>
            <a:r>
              <a:rPr lang="en-US" sz="2000" b="1" dirty="0">
                <a:solidFill>
                  <a:schemeClr val="bg1"/>
                </a:solidFill>
              </a:rPr>
              <a:t>A</a:t>
            </a:r>
            <a:r>
              <a:rPr lang="en-US" sz="2000" dirty="0">
                <a:solidFill>
                  <a:schemeClr val="bg1"/>
                </a:solidFill>
              </a:rPr>
              <a:t>ssistance: Reason for us meeting ,</a:t>
            </a:r>
          </a:p>
          <a:p>
            <a:pPr indent="-228600">
              <a:lnSpc>
                <a:spcPct val="90000"/>
              </a:lnSpc>
            </a:pPr>
            <a:r>
              <a:rPr lang="en-US" sz="2000" b="1" dirty="0">
                <a:solidFill>
                  <a:schemeClr val="bg1"/>
                </a:solidFill>
              </a:rPr>
              <a:t>N</a:t>
            </a:r>
            <a:r>
              <a:rPr lang="en-US" sz="2000" dirty="0">
                <a:solidFill>
                  <a:schemeClr val="bg1"/>
                </a:solidFill>
              </a:rPr>
              <a:t>eeds: What does disability mean to us?</a:t>
            </a:r>
          </a:p>
          <a:p>
            <a:pPr indent="-228600">
              <a:lnSpc>
                <a:spcPct val="90000"/>
              </a:lnSpc>
            </a:pPr>
            <a:r>
              <a:rPr lang="en-US" sz="2000" b="1" dirty="0">
                <a:solidFill>
                  <a:schemeClr val="bg1"/>
                </a:solidFill>
              </a:rPr>
              <a:t>G</a:t>
            </a:r>
            <a:r>
              <a:rPr lang="en-US" sz="2000" dirty="0">
                <a:solidFill>
                  <a:schemeClr val="bg1"/>
                </a:solidFill>
              </a:rPr>
              <a:t>oals: We all need to be on the same page.</a:t>
            </a:r>
          </a:p>
          <a:p>
            <a:pPr indent="-228600">
              <a:lnSpc>
                <a:spcPct val="90000"/>
              </a:lnSpc>
            </a:pPr>
            <a:r>
              <a:rPr lang="en-US" sz="2000" b="1" dirty="0">
                <a:solidFill>
                  <a:schemeClr val="bg1"/>
                </a:solidFill>
              </a:rPr>
              <a:t>E</a:t>
            </a:r>
            <a:r>
              <a:rPr lang="en-US" sz="2000" dirty="0">
                <a:solidFill>
                  <a:schemeClr val="bg1"/>
                </a:solidFill>
              </a:rPr>
              <a:t>verything Else: Take the time to get to know us.</a:t>
            </a:r>
          </a:p>
        </p:txBody>
      </p:sp>
      <p:sp>
        <p:nvSpPr>
          <p:cNvPr id="25" name="Content Placeholder 8">
            <a:extLst>
              <a:ext uri="{FF2B5EF4-FFF2-40B4-BE49-F238E27FC236}">
                <a16:creationId xmlns:a16="http://schemas.microsoft.com/office/drawing/2014/main" id="{58B98F71-07AA-4A6F-8B1C-FCF224FDAE9F}"/>
              </a:ext>
            </a:extLst>
          </p:cNvPr>
          <p:cNvSpPr txBox="1">
            <a:spLocks/>
          </p:cNvSpPr>
          <p:nvPr/>
        </p:nvSpPr>
        <p:spPr>
          <a:xfrm>
            <a:off x="4645025" y="1772816"/>
            <a:ext cx="4041775" cy="435334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solidFill>
                <a:schemeClr val="bg1"/>
              </a:solidFill>
            </a:endParaRPr>
          </a:p>
        </p:txBody>
      </p:sp>
      <p:pic>
        <p:nvPicPr>
          <p:cNvPr id="22" name="Picture 21">
            <a:extLst>
              <a:ext uri="{FF2B5EF4-FFF2-40B4-BE49-F238E27FC236}">
                <a16:creationId xmlns:a16="http://schemas.microsoft.com/office/drawing/2014/main" id="{B126A8B8-F339-47C0-BC18-481B045E5B59}"/>
              </a:ext>
            </a:extLst>
          </p:cNvPr>
          <p:cNvPicPr>
            <a:picLocks noChangeAspect="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70527" y="5860701"/>
            <a:ext cx="1551192" cy="823298"/>
          </a:xfrm>
          <a:prstGeom prst="rect">
            <a:avLst/>
          </a:prstGeom>
        </p:spPr>
      </p:pic>
    </p:spTree>
    <p:extLst>
      <p:ext uri="{BB962C8B-B14F-4D97-AF65-F5344CB8AC3E}">
        <p14:creationId xmlns:p14="http://schemas.microsoft.com/office/powerpoint/2010/main" val="161211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8">
            <a:extLst>
              <a:ext uri="{FF2B5EF4-FFF2-40B4-BE49-F238E27FC236}">
                <a16:creationId xmlns:a16="http://schemas.microsoft.com/office/drawing/2014/main" id="{58B98F71-07AA-4A6F-8B1C-FCF224FDAE9F}"/>
              </a:ext>
            </a:extLst>
          </p:cNvPr>
          <p:cNvSpPr txBox="1">
            <a:spLocks/>
          </p:cNvSpPr>
          <p:nvPr/>
        </p:nvSpPr>
        <p:spPr>
          <a:xfrm>
            <a:off x="4645025" y="1772816"/>
            <a:ext cx="4041775" cy="435334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solidFill>
                <a:schemeClr val="bg1"/>
              </a:solidFill>
            </a:endParaRPr>
          </a:p>
        </p:txBody>
      </p:sp>
      <p:pic>
        <p:nvPicPr>
          <p:cNvPr id="27" name="Picture 26">
            <a:extLst>
              <a:ext uri="{FF2B5EF4-FFF2-40B4-BE49-F238E27FC236}">
                <a16:creationId xmlns:a16="http://schemas.microsoft.com/office/drawing/2014/main" id="{8558DD73-DC79-4C0C-94E3-ED05E5465B56}"/>
              </a:ext>
            </a:extLst>
          </p:cNvPr>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7556778" y="310626"/>
            <a:ext cx="1587222" cy="842421"/>
          </a:xfrm>
          <a:prstGeom prst="rect">
            <a:avLst/>
          </a:prstGeom>
        </p:spPr>
      </p:pic>
      <p:sp>
        <p:nvSpPr>
          <p:cNvPr id="3" name="Title 2">
            <a:extLst>
              <a:ext uri="{FF2B5EF4-FFF2-40B4-BE49-F238E27FC236}">
                <a16:creationId xmlns:a16="http://schemas.microsoft.com/office/drawing/2014/main" id="{8CC4ED33-4185-4B16-B8EB-B3092EB0766A}"/>
              </a:ext>
            </a:extLst>
          </p:cNvPr>
          <p:cNvSpPr>
            <a:spLocks noGrp="1"/>
          </p:cNvSpPr>
          <p:nvPr>
            <p:ph type="title"/>
          </p:nvPr>
        </p:nvSpPr>
        <p:spPr>
          <a:xfrm>
            <a:off x="453256" y="629816"/>
            <a:ext cx="8229600" cy="1143000"/>
          </a:xfrm>
        </p:spPr>
        <p:txBody>
          <a:bodyPr>
            <a:normAutofit/>
          </a:bodyPr>
          <a:lstStyle/>
          <a:p>
            <a:r>
              <a:rPr lang="en-GB" sz="4200" b="1" dirty="0">
                <a:solidFill>
                  <a:schemeClr val="bg1"/>
                </a:solidFill>
                <a:latin typeface="Kristen ITC" panose="03050502040202030202" pitchFamily="66" charset="0"/>
              </a:rPr>
              <a:t>We Want You!</a:t>
            </a:r>
          </a:p>
        </p:txBody>
      </p:sp>
      <p:pic>
        <p:nvPicPr>
          <p:cNvPr id="9" name="Picture 8">
            <a:extLst>
              <a:ext uri="{FF2B5EF4-FFF2-40B4-BE49-F238E27FC236}">
                <a16:creationId xmlns:a16="http://schemas.microsoft.com/office/drawing/2014/main" id="{A5C4E5E3-18D9-4FCE-B5A2-F4FCDC2CE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5025" y="2636912"/>
            <a:ext cx="4266891" cy="2232248"/>
          </a:xfrm>
          <a:prstGeom prst="rect">
            <a:avLst/>
          </a:prstGeom>
        </p:spPr>
      </p:pic>
      <p:sp>
        <p:nvSpPr>
          <p:cNvPr id="10" name="Content Placeholder 2">
            <a:extLst>
              <a:ext uri="{FF2B5EF4-FFF2-40B4-BE49-F238E27FC236}">
                <a16:creationId xmlns:a16="http://schemas.microsoft.com/office/drawing/2014/main" id="{83DB37B9-F00E-4A76-897E-05B67A6E84A8}"/>
              </a:ext>
            </a:extLst>
          </p:cNvPr>
          <p:cNvSpPr>
            <a:spLocks noGrp="1"/>
          </p:cNvSpPr>
          <p:nvPr>
            <p:ph sz="half" idx="1"/>
          </p:nvPr>
        </p:nvSpPr>
        <p:spPr>
          <a:xfrm>
            <a:off x="468469" y="1688841"/>
            <a:ext cx="4038600" cy="4525963"/>
          </a:xfrm>
        </p:spPr>
        <p:txBody>
          <a:bodyPr>
            <a:normAutofit fontScale="92500" lnSpcReduction="10000"/>
          </a:bodyPr>
          <a:lstStyle/>
          <a:p>
            <a:r>
              <a:rPr lang="en-GB" dirty="0">
                <a:solidFill>
                  <a:schemeClr val="bg1"/>
                </a:solidFill>
              </a:rPr>
              <a:t>Are you or do you know someone aged 11-25 with lived experience of SEND?</a:t>
            </a:r>
          </a:p>
          <a:p>
            <a:r>
              <a:rPr lang="en-GB" dirty="0">
                <a:solidFill>
                  <a:schemeClr val="bg1"/>
                </a:solidFill>
              </a:rPr>
              <a:t>Do you/they want to inspire change for Children and Young People with disabilities across the county? </a:t>
            </a:r>
            <a:endParaRPr lang="en-GB" sz="3200" dirty="0">
              <a:solidFill>
                <a:schemeClr val="bg1"/>
              </a:solidFill>
            </a:endParaRPr>
          </a:p>
        </p:txBody>
      </p:sp>
    </p:spTree>
    <p:extLst>
      <p:ext uri="{BB962C8B-B14F-4D97-AF65-F5344CB8AC3E}">
        <p14:creationId xmlns:p14="http://schemas.microsoft.com/office/powerpoint/2010/main" val="3568503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3044</TotalTime>
  <Words>523</Words>
  <Application>Microsoft Office PowerPoint</Application>
  <PresentationFormat>On-screen Show (4:3)</PresentationFormat>
  <Paragraphs>69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Kristen ITC</vt:lpstr>
      <vt:lpstr>Office Theme</vt:lpstr>
      <vt:lpstr>PowerPoint Presentation</vt:lpstr>
      <vt:lpstr>Who we are</vt:lpstr>
      <vt:lpstr>Our mission…</vt:lpstr>
      <vt:lpstr>  Our Committee</vt:lpstr>
      <vt:lpstr>Our Service Delivery Plan</vt:lpstr>
      <vt:lpstr>  The work we do</vt:lpstr>
      <vt:lpstr>A Rough Guide to Not Putting Your Foot In It!</vt:lpstr>
      <vt:lpstr>‘This Is Me’ is all about CHANGE</vt:lpstr>
      <vt:lpstr>We Want You!</vt:lpstr>
      <vt:lpstr>PowerPoint Presentation</vt:lpstr>
      <vt:lpstr>Any questions?</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Lincolnshire Young Voices Audit Strategy</dc:title>
  <dc:creator>Jo Tolley</dc:creator>
  <cp:lastModifiedBy>Nicola Carter</cp:lastModifiedBy>
  <cp:revision>158</cp:revision>
  <dcterms:created xsi:type="dcterms:W3CDTF">2020-10-13T09:01:53Z</dcterms:created>
  <dcterms:modified xsi:type="dcterms:W3CDTF">2022-06-21T08:40:18Z</dcterms:modified>
</cp:coreProperties>
</file>