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85" r:id="rId2"/>
  </p:sldMasterIdLst>
  <p:notesMasterIdLst>
    <p:notesMasterId r:id="rId28"/>
  </p:notesMasterIdLst>
  <p:sldIdLst>
    <p:sldId id="256" r:id="rId3"/>
    <p:sldId id="305" r:id="rId4"/>
    <p:sldId id="306" r:id="rId5"/>
    <p:sldId id="307" r:id="rId6"/>
    <p:sldId id="308" r:id="rId7"/>
    <p:sldId id="309" r:id="rId8"/>
    <p:sldId id="310" r:id="rId9"/>
    <p:sldId id="329" r:id="rId10"/>
    <p:sldId id="330" r:id="rId11"/>
    <p:sldId id="313" r:id="rId12"/>
    <p:sldId id="317" r:id="rId13"/>
    <p:sldId id="318" r:id="rId14"/>
    <p:sldId id="320" r:id="rId15"/>
    <p:sldId id="322" r:id="rId16"/>
    <p:sldId id="323" r:id="rId17"/>
    <p:sldId id="324" r:id="rId18"/>
    <p:sldId id="326" r:id="rId19"/>
    <p:sldId id="352" r:id="rId20"/>
    <p:sldId id="360" r:id="rId21"/>
    <p:sldId id="337" r:id="rId22"/>
    <p:sldId id="338" r:id="rId23"/>
    <p:sldId id="339" r:id="rId24"/>
    <p:sldId id="344" r:id="rId25"/>
    <p:sldId id="345" r:id="rId26"/>
    <p:sldId id="346" r:id="rId2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871A54-3D12-8DE0-9EF0-CAE890FC57F4}" v="1344" dt="2021-09-06T22:20:45.238"/>
    <p1510:client id="{17A8EDB6-6D26-4A0E-B00D-CD634C56D4C6}" v="1987" dt="2021-09-05T22:48:57.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80788" autoAdjust="0"/>
  </p:normalViewPr>
  <p:slideViewPr>
    <p:cSldViewPr snapToGrid="0">
      <p:cViewPr varScale="1">
        <p:scale>
          <a:sx n="101" d="100"/>
          <a:sy n="101" d="100"/>
        </p:scale>
        <p:origin x="624" y="114"/>
      </p:cViewPr>
      <p:guideLst>
        <p:guide orient="horz" pos="2160"/>
        <p:guide pos="3840"/>
      </p:guideLst>
    </p:cSldViewPr>
  </p:slideViewPr>
  <p:outlineViewPr>
    <p:cViewPr>
      <p:scale>
        <a:sx n="33" d="100"/>
        <a:sy n="33" d="100"/>
      </p:scale>
      <p:origin x="0" y="279"/>
    </p:cViewPr>
  </p:outlineViewPr>
  <p:notesTextViewPr>
    <p:cViewPr>
      <p:scale>
        <a:sx n="1" d="1"/>
        <a:sy n="1" d="1"/>
      </p:scale>
      <p:origin x="0" y="0"/>
    </p:cViewPr>
  </p:notesTextViewPr>
  <p:notesViewPr>
    <p:cSldViewPr snapToGrid="0">
      <p:cViewPr varScale="1">
        <p:scale>
          <a:sx n="72" d="100"/>
          <a:sy n="72" d="100"/>
        </p:scale>
        <p:origin x="-25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170851-B720-4983-82B3-C5AE5A443CC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0906046-DF7F-47FD-9A74-529039A88F72}">
      <dgm:prSet phldr="0"/>
      <dgm:spPr/>
      <dgm:t>
        <a:bodyPr/>
        <a:lstStyle/>
        <a:p>
          <a:pPr rtl="0"/>
          <a:r>
            <a:rPr lang="en-US" dirty="0">
              <a:latin typeface="Calibri Light" panose="020F0302020204030204"/>
            </a:rPr>
            <a:t>Only 25</a:t>
          </a:r>
          <a:r>
            <a:rPr lang="en-US" dirty="0"/>
            <a:t>% of pupils with SLCN achieve the expected level in English at the end of KS2</a:t>
          </a:r>
        </a:p>
      </dgm:t>
    </dgm:pt>
    <dgm:pt modelId="{6762BB99-B0FF-4262-849B-3BE08DB98F23}" type="parTrans" cxnId="{8A6AC669-A61C-4B10-877C-2AD13C32CDFC}">
      <dgm:prSet/>
      <dgm:spPr/>
    </dgm:pt>
    <dgm:pt modelId="{1E2E95A5-AB9B-41F7-936E-E93B71929DC2}" type="sibTrans" cxnId="{8A6AC669-A61C-4B10-877C-2AD13C32CDFC}">
      <dgm:prSet/>
      <dgm:spPr/>
    </dgm:pt>
    <dgm:pt modelId="{43526473-FD28-4D59-A16B-971019EF7F86}">
      <dgm:prSet phldr="0"/>
      <dgm:spPr/>
      <dgm:t>
        <a:bodyPr/>
        <a:lstStyle/>
        <a:p>
          <a:pPr rtl="0"/>
          <a:r>
            <a:rPr lang="en-GB" dirty="0"/>
            <a:t>“..communication skills are the most important employability skills and a lack of them in a candidate is a deal breaker... for many employers”. </a:t>
          </a:r>
          <a:r>
            <a:rPr lang="en-GB" dirty="0">
              <a:latin typeface="Calibri Light" panose="020F0302020204030204"/>
            </a:rPr>
            <a:t>(Skills for life report).</a:t>
          </a:r>
          <a:endParaRPr lang="en-GB" dirty="0"/>
        </a:p>
      </dgm:t>
    </dgm:pt>
    <dgm:pt modelId="{6756619F-3B80-4B4D-8477-E72AC7ADE986}" type="parTrans" cxnId="{4A088754-DACB-4F0D-BCCA-5A2763C9E502}">
      <dgm:prSet/>
      <dgm:spPr/>
    </dgm:pt>
    <dgm:pt modelId="{0052B557-C9CB-49F4-A140-A3E4D660B678}" type="sibTrans" cxnId="{4A088754-DACB-4F0D-BCCA-5A2763C9E502}">
      <dgm:prSet/>
      <dgm:spPr/>
    </dgm:pt>
    <dgm:pt modelId="{3B13BC57-EB7B-457A-ABD4-073B88E0A819}">
      <dgm:prSet phldr="0"/>
      <dgm:spPr/>
      <dgm:t>
        <a:bodyPr/>
        <a:lstStyle/>
        <a:p>
          <a:pPr rtl="0"/>
          <a:r>
            <a:rPr lang="en-GB" dirty="0"/>
            <a:t>2/3 of 7-14 year olds with serious behaviour problems have language impairment </a:t>
          </a:r>
          <a:endParaRPr lang="en-GB" dirty="0">
            <a:latin typeface="Calibri Light" panose="020F0302020204030204"/>
          </a:endParaRPr>
        </a:p>
      </dgm:t>
    </dgm:pt>
    <dgm:pt modelId="{A0A681EA-0C6F-4C74-904A-4010ACE328E1}" type="parTrans" cxnId="{07F287D8-7101-404C-8B69-89C7D2BE6744}">
      <dgm:prSet/>
      <dgm:spPr/>
    </dgm:pt>
    <dgm:pt modelId="{C29B4F18-92D7-4EA2-8759-37977308FB0D}" type="sibTrans" cxnId="{07F287D8-7101-404C-8B69-89C7D2BE6744}">
      <dgm:prSet/>
      <dgm:spPr/>
    </dgm:pt>
    <dgm:pt modelId="{3900BD67-3DD9-489E-9989-59CACEC1205F}">
      <dgm:prSet phldr="0"/>
      <dgm:spPr/>
      <dgm:t>
        <a:bodyPr/>
        <a:lstStyle/>
        <a:p>
          <a:pPr rtl="0"/>
          <a:r>
            <a:rPr lang="en-GB" dirty="0"/>
            <a:t>40% of 7 to 14 year olds referred to child psychiatric services had a language impairment that had never been suspected</a:t>
          </a:r>
          <a:endParaRPr lang="en-GB" dirty="0">
            <a:latin typeface="Calibri Light" panose="020F0302020204030204"/>
          </a:endParaRPr>
        </a:p>
      </dgm:t>
    </dgm:pt>
    <dgm:pt modelId="{D875BE8D-651D-468A-AB9A-BCBE3CD200FF}" type="parTrans" cxnId="{375684A8-8A4B-4A26-8D8F-E6495DFBE7A5}">
      <dgm:prSet/>
      <dgm:spPr/>
    </dgm:pt>
    <dgm:pt modelId="{0103D708-718F-4ABA-82E5-81FE2A1F3C36}" type="sibTrans" cxnId="{375684A8-8A4B-4A26-8D8F-E6495DFBE7A5}">
      <dgm:prSet/>
      <dgm:spPr/>
    </dgm:pt>
    <dgm:pt modelId="{532859E1-040B-4256-8A8C-354706E70C95}">
      <dgm:prSet phldr="0"/>
      <dgm:spPr/>
      <dgm:t>
        <a:bodyPr/>
        <a:lstStyle/>
        <a:p>
          <a:pPr rtl="0"/>
          <a:r>
            <a:rPr lang="en-US" dirty="0">
              <a:latin typeface="Calibri Light" panose="020F0302020204030204"/>
            </a:rPr>
            <a:t>Young people with SLCN are more likey to be bullied and are more susceptible to grooming behaviours</a:t>
          </a:r>
        </a:p>
      </dgm:t>
    </dgm:pt>
    <dgm:pt modelId="{33D4E6CD-7267-44A2-93A0-97B187CCBDF9}" type="parTrans" cxnId="{514B600F-8B30-40D4-BBFC-1014CA01E4CA}">
      <dgm:prSet/>
      <dgm:spPr/>
    </dgm:pt>
    <dgm:pt modelId="{BBB77986-B573-4A15-9086-6931885E8E99}" type="sibTrans" cxnId="{514B600F-8B30-40D4-BBFC-1014CA01E4CA}">
      <dgm:prSet/>
      <dgm:spPr/>
    </dgm:pt>
    <dgm:pt modelId="{3AC9FC51-BA87-445D-98C7-F09D956E89A2}" type="pres">
      <dgm:prSet presAssocID="{FE170851-B720-4983-82B3-C5AE5A443CC9}" presName="diagram" presStyleCnt="0">
        <dgm:presLayoutVars>
          <dgm:dir/>
          <dgm:resizeHandles val="exact"/>
        </dgm:presLayoutVars>
      </dgm:prSet>
      <dgm:spPr/>
    </dgm:pt>
    <dgm:pt modelId="{91681BA5-9856-42D0-BC27-6A80A4FF46B6}" type="pres">
      <dgm:prSet presAssocID="{50906046-DF7F-47FD-9A74-529039A88F72}" presName="node" presStyleLbl="node1" presStyleIdx="0" presStyleCnt="5">
        <dgm:presLayoutVars>
          <dgm:bulletEnabled val="1"/>
        </dgm:presLayoutVars>
      </dgm:prSet>
      <dgm:spPr/>
    </dgm:pt>
    <dgm:pt modelId="{FB7CDE7D-C44E-4892-9DF0-2DF16354FBF1}" type="pres">
      <dgm:prSet presAssocID="{1E2E95A5-AB9B-41F7-936E-E93B71929DC2}" presName="sibTrans" presStyleCnt="0"/>
      <dgm:spPr/>
    </dgm:pt>
    <dgm:pt modelId="{F6A18FBF-74F3-439C-A343-E7EA795A5518}" type="pres">
      <dgm:prSet presAssocID="{3B13BC57-EB7B-457A-ABD4-073B88E0A819}" presName="node" presStyleLbl="node1" presStyleIdx="1" presStyleCnt="5">
        <dgm:presLayoutVars>
          <dgm:bulletEnabled val="1"/>
        </dgm:presLayoutVars>
      </dgm:prSet>
      <dgm:spPr/>
    </dgm:pt>
    <dgm:pt modelId="{96D6EE40-168E-4A83-9FF5-565AB1C09452}" type="pres">
      <dgm:prSet presAssocID="{C29B4F18-92D7-4EA2-8759-37977308FB0D}" presName="sibTrans" presStyleCnt="0"/>
      <dgm:spPr/>
    </dgm:pt>
    <dgm:pt modelId="{6452A672-BCF6-436E-9BDE-0F7E9EA0DCFD}" type="pres">
      <dgm:prSet presAssocID="{3900BD67-3DD9-489E-9989-59CACEC1205F}" presName="node" presStyleLbl="node1" presStyleIdx="2" presStyleCnt="5">
        <dgm:presLayoutVars>
          <dgm:bulletEnabled val="1"/>
        </dgm:presLayoutVars>
      </dgm:prSet>
      <dgm:spPr/>
    </dgm:pt>
    <dgm:pt modelId="{733EAA1F-4351-4B0E-BF78-F138B0B509C3}" type="pres">
      <dgm:prSet presAssocID="{0103D708-718F-4ABA-82E5-81FE2A1F3C36}" presName="sibTrans" presStyleCnt="0"/>
      <dgm:spPr/>
    </dgm:pt>
    <dgm:pt modelId="{23145C64-0DC6-4218-86B6-98F78FD8C304}" type="pres">
      <dgm:prSet presAssocID="{43526473-FD28-4D59-A16B-971019EF7F86}" presName="node" presStyleLbl="node1" presStyleIdx="3" presStyleCnt="5">
        <dgm:presLayoutVars>
          <dgm:bulletEnabled val="1"/>
        </dgm:presLayoutVars>
      </dgm:prSet>
      <dgm:spPr/>
    </dgm:pt>
    <dgm:pt modelId="{3256F2BA-51BE-4624-B855-EB3CAFF94A98}" type="pres">
      <dgm:prSet presAssocID="{0052B557-C9CB-49F4-A140-A3E4D660B678}" presName="sibTrans" presStyleCnt="0"/>
      <dgm:spPr/>
    </dgm:pt>
    <dgm:pt modelId="{F258E776-2BE5-47A0-9A13-34A5E5DE8602}" type="pres">
      <dgm:prSet presAssocID="{532859E1-040B-4256-8A8C-354706E70C95}" presName="node" presStyleLbl="node1" presStyleIdx="4" presStyleCnt="5">
        <dgm:presLayoutVars>
          <dgm:bulletEnabled val="1"/>
        </dgm:presLayoutVars>
      </dgm:prSet>
      <dgm:spPr/>
    </dgm:pt>
  </dgm:ptLst>
  <dgm:cxnLst>
    <dgm:cxn modelId="{47FAC20B-B05E-4BF8-A10F-6798553A1676}" type="presOf" srcId="{3B13BC57-EB7B-457A-ABD4-073B88E0A819}" destId="{F6A18FBF-74F3-439C-A343-E7EA795A5518}" srcOrd="0" destOrd="0" presId="urn:microsoft.com/office/officeart/2005/8/layout/default"/>
    <dgm:cxn modelId="{514B600F-8B30-40D4-BBFC-1014CA01E4CA}" srcId="{FE170851-B720-4983-82B3-C5AE5A443CC9}" destId="{532859E1-040B-4256-8A8C-354706E70C95}" srcOrd="4" destOrd="0" parTransId="{33D4E6CD-7267-44A2-93A0-97B187CCBDF9}" sibTransId="{BBB77986-B573-4A15-9086-6931885E8E99}"/>
    <dgm:cxn modelId="{AD15C72D-E9F1-4CD1-A852-18252F115ED9}" type="presOf" srcId="{3900BD67-3DD9-489E-9989-59CACEC1205F}" destId="{6452A672-BCF6-436E-9BDE-0F7E9EA0DCFD}" srcOrd="0" destOrd="0" presId="urn:microsoft.com/office/officeart/2005/8/layout/default"/>
    <dgm:cxn modelId="{97EAC638-F725-446C-B40C-5DBAADB2EC48}" type="presOf" srcId="{43526473-FD28-4D59-A16B-971019EF7F86}" destId="{23145C64-0DC6-4218-86B6-98F78FD8C304}" srcOrd="0" destOrd="0" presId="urn:microsoft.com/office/officeart/2005/8/layout/default"/>
    <dgm:cxn modelId="{31623E67-72E2-408E-8858-FEA7124A396A}" type="presOf" srcId="{FE170851-B720-4983-82B3-C5AE5A443CC9}" destId="{3AC9FC51-BA87-445D-98C7-F09D956E89A2}" srcOrd="0" destOrd="0" presId="urn:microsoft.com/office/officeart/2005/8/layout/default"/>
    <dgm:cxn modelId="{8A6AC669-A61C-4B10-877C-2AD13C32CDFC}" srcId="{FE170851-B720-4983-82B3-C5AE5A443CC9}" destId="{50906046-DF7F-47FD-9A74-529039A88F72}" srcOrd="0" destOrd="0" parTransId="{6762BB99-B0FF-4262-849B-3BE08DB98F23}" sibTransId="{1E2E95A5-AB9B-41F7-936E-E93B71929DC2}"/>
    <dgm:cxn modelId="{4A088754-DACB-4F0D-BCCA-5A2763C9E502}" srcId="{FE170851-B720-4983-82B3-C5AE5A443CC9}" destId="{43526473-FD28-4D59-A16B-971019EF7F86}" srcOrd="3" destOrd="0" parTransId="{6756619F-3B80-4B4D-8477-E72AC7ADE986}" sibTransId="{0052B557-C9CB-49F4-A140-A3E4D660B678}"/>
    <dgm:cxn modelId="{145E7289-6CF4-41FC-BFF6-9FF92DBC8785}" type="presOf" srcId="{532859E1-040B-4256-8A8C-354706E70C95}" destId="{F258E776-2BE5-47A0-9A13-34A5E5DE8602}" srcOrd="0" destOrd="0" presId="urn:microsoft.com/office/officeart/2005/8/layout/default"/>
    <dgm:cxn modelId="{375684A8-8A4B-4A26-8D8F-E6495DFBE7A5}" srcId="{FE170851-B720-4983-82B3-C5AE5A443CC9}" destId="{3900BD67-3DD9-489E-9989-59CACEC1205F}" srcOrd="2" destOrd="0" parTransId="{D875BE8D-651D-468A-AB9A-BCBE3CD200FF}" sibTransId="{0103D708-718F-4ABA-82E5-81FE2A1F3C36}"/>
    <dgm:cxn modelId="{135B82C7-8044-4769-9D38-37D8F9D62A8B}" type="presOf" srcId="{50906046-DF7F-47FD-9A74-529039A88F72}" destId="{91681BA5-9856-42D0-BC27-6A80A4FF46B6}" srcOrd="0" destOrd="0" presId="urn:microsoft.com/office/officeart/2005/8/layout/default"/>
    <dgm:cxn modelId="{07F287D8-7101-404C-8B69-89C7D2BE6744}" srcId="{FE170851-B720-4983-82B3-C5AE5A443CC9}" destId="{3B13BC57-EB7B-457A-ABD4-073B88E0A819}" srcOrd="1" destOrd="0" parTransId="{A0A681EA-0C6F-4C74-904A-4010ACE328E1}" sibTransId="{C29B4F18-92D7-4EA2-8759-37977308FB0D}"/>
    <dgm:cxn modelId="{DD20E0F1-57DD-48FF-B458-41E59B7EF7C1}" type="presParOf" srcId="{3AC9FC51-BA87-445D-98C7-F09D956E89A2}" destId="{91681BA5-9856-42D0-BC27-6A80A4FF46B6}" srcOrd="0" destOrd="0" presId="urn:microsoft.com/office/officeart/2005/8/layout/default"/>
    <dgm:cxn modelId="{DEAE2042-8180-4E2F-A2F2-DF7648D040BE}" type="presParOf" srcId="{3AC9FC51-BA87-445D-98C7-F09D956E89A2}" destId="{FB7CDE7D-C44E-4892-9DF0-2DF16354FBF1}" srcOrd="1" destOrd="0" presId="urn:microsoft.com/office/officeart/2005/8/layout/default"/>
    <dgm:cxn modelId="{18983FB2-319E-47DF-955D-EE26B4DE433D}" type="presParOf" srcId="{3AC9FC51-BA87-445D-98C7-F09D956E89A2}" destId="{F6A18FBF-74F3-439C-A343-E7EA795A5518}" srcOrd="2" destOrd="0" presId="urn:microsoft.com/office/officeart/2005/8/layout/default"/>
    <dgm:cxn modelId="{B9A2DF5D-5AB4-4637-9456-19AC60ED10A3}" type="presParOf" srcId="{3AC9FC51-BA87-445D-98C7-F09D956E89A2}" destId="{96D6EE40-168E-4A83-9FF5-565AB1C09452}" srcOrd="3" destOrd="0" presId="urn:microsoft.com/office/officeart/2005/8/layout/default"/>
    <dgm:cxn modelId="{1A9A5276-57F5-44D6-9BE4-CEF2E625F4AE}" type="presParOf" srcId="{3AC9FC51-BA87-445D-98C7-F09D956E89A2}" destId="{6452A672-BCF6-436E-9BDE-0F7E9EA0DCFD}" srcOrd="4" destOrd="0" presId="urn:microsoft.com/office/officeart/2005/8/layout/default"/>
    <dgm:cxn modelId="{8B393509-F9E4-4419-9712-DE164CC2F7CF}" type="presParOf" srcId="{3AC9FC51-BA87-445D-98C7-F09D956E89A2}" destId="{733EAA1F-4351-4B0E-BF78-F138B0B509C3}" srcOrd="5" destOrd="0" presId="urn:microsoft.com/office/officeart/2005/8/layout/default"/>
    <dgm:cxn modelId="{3B7CCE36-63ED-4581-B680-3B050C780DF4}" type="presParOf" srcId="{3AC9FC51-BA87-445D-98C7-F09D956E89A2}" destId="{23145C64-0DC6-4218-86B6-98F78FD8C304}" srcOrd="6" destOrd="0" presId="urn:microsoft.com/office/officeart/2005/8/layout/default"/>
    <dgm:cxn modelId="{FAB70048-017A-497F-93BE-BC934019DE7E}" type="presParOf" srcId="{3AC9FC51-BA87-445D-98C7-F09D956E89A2}" destId="{3256F2BA-51BE-4624-B855-EB3CAFF94A98}" srcOrd="7" destOrd="0" presId="urn:microsoft.com/office/officeart/2005/8/layout/default"/>
    <dgm:cxn modelId="{A136FC3F-57BB-48AC-9D90-2078962F8A7B}" type="presParOf" srcId="{3AC9FC51-BA87-445D-98C7-F09D956E89A2}" destId="{F258E776-2BE5-47A0-9A13-34A5E5DE860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325FBF-CBEC-47F8-B1FA-39ACFF3AD6A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0BF16CBA-F697-450D-8223-E819F4EF8674}">
      <dgm:prSet custT="1"/>
      <dgm:spPr/>
      <dgm:t>
        <a:bodyPr/>
        <a:lstStyle/>
        <a:p>
          <a:r>
            <a:rPr lang="en-US" sz="2800" dirty="0"/>
            <a:t>No Wrong Door, the service for children in care in North Yorkshire, found 62% of their children in care had communication needs. Only two of the children had previously seen a speech and language </a:t>
          </a:r>
          <a:r>
            <a:rPr lang="en-GB" sz="2800" dirty="0"/>
            <a:t>therapist (SLT). </a:t>
          </a:r>
          <a:r>
            <a:rPr lang="en-GB" sz="1800" dirty="0"/>
            <a:t>(</a:t>
          </a:r>
          <a:r>
            <a:rPr lang="en-US" sz="1800" dirty="0"/>
            <a:t>Information provided by Youth Communication Team North Yorkshire, 2016).</a:t>
          </a:r>
          <a:endParaRPr lang="en-US" sz="2800" dirty="0"/>
        </a:p>
      </dgm:t>
    </dgm:pt>
    <dgm:pt modelId="{FA31061E-1518-499C-907B-323A1D3F8985}" type="parTrans" cxnId="{2166D56A-4785-4F79-A969-1A537A3AD925}">
      <dgm:prSet/>
      <dgm:spPr/>
      <dgm:t>
        <a:bodyPr/>
        <a:lstStyle/>
        <a:p>
          <a:endParaRPr lang="en-US"/>
        </a:p>
      </dgm:t>
    </dgm:pt>
    <dgm:pt modelId="{41813A7B-88B5-4C9C-9889-69E331EA3CB2}" type="sibTrans" cxnId="{2166D56A-4785-4F79-A969-1A537A3AD925}">
      <dgm:prSet/>
      <dgm:spPr/>
      <dgm:t>
        <a:bodyPr/>
        <a:lstStyle/>
        <a:p>
          <a:endParaRPr lang="en-US"/>
        </a:p>
      </dgm:t>
    </dgm:pt>
    <dgm:pt modelId="{E0CCAF92-CAB2-44EC-B8F4-9B1E04E5E4B6}">
      <dgm:prSet custT="1"/>
      <dgm:spPr/>
      <dgm:t>
        <a:bodyPr/>
        <a:lstStyle/>
        <a:p>
          <a:r>
            <a:rPr lang="en-US" sz="2800" dirty="0"/>
            <a:t>£17 billion per year is spent in England and Wales by the state on the cost of late intervention – the largest individual cost (£5.3 billion) is spent on </a:t>
          </a:r>
          <a:r>
            <a:rPr lang="en-GB" sz="2800" dirty="0"/>
            <a:t>children in care. </a:t>
          </a:r>
          <a:r>
            <a:rPr lang="en-GB" sz="1800" dirty="0"/>
            <a:t>(</a:t>
          </a:r>
          <a:r>
            <a:rPr lang="en-US" sz="1800" dirty="0"/>
            <a:t>Early Intervention Foundation, 2016).</a:t>
          </a:r>
          <a:endParaRPr lang="en-US" sz="2800" dirty="0"/>
        </a:p>
      </dgm:t>
    </dgm:pt>
    <dgm:pt modelId="{7F7364CE-74D4-4C1A-9932-A9966C2E55EF}" type="parTrans" cxnId="{3A56309B-AA0B-47EC-BB43-72647D6484DA}">
      <dgm:prSet/>
      <dgm:spPr/>
      <dgm:t>
        <a:bodyPr/>
        <a:lstStyle/>
        <a:p>
          <a:endParaRPr lang="en-US"/>
        </a:p>
      </dgm:t>
    </dgm:pt>
    <dgm:pt modelId="{FF1D822A-7795-4088-A72A-43A764B2BB80}" type="sibTrans" cxnId="{3A56309B-AA0B-47EC-BB43-72647D6484DA}">
      <dgm:prSet/>
      <dgm:spPr/>
      <dgm:t>
        <a:bodyPr/>
        <a:lstStyle/>
        <a:p>
          <a:endParaRPr lang="en-US"/>
        </a:p>
      </dgm:t>
    </dgm:pt>
    <dgm:pt modelId="{A0A42818-A4E6-43F1-BD86-7728D0DCDBC9}" type="pres">
      <dgm:prSet presAssocID="{96325FBF-CBEC-47F8-B1FA-39ACFF3AD6AC}" presName="linear" presStyleCnt="0">
        <dgm:presLayoutVars>
          <dgm:animLvl val="lvl"/>
          <dgm:resizeHandles val="exact"/>
        </dgm:presLayoutVars>
      </dgm:prSet>
      <dgm:spPr/>
    </dgm:pt>
    <dgm:pt modelId="{BB0200C7-F5EE-4379-9789-4D44E14C0FD1}" type="pres">
      <dgm:prSet presAssocID="{0BF16CBA-F697-450D-8223-E819F4EF8674}" presName="parentText" presStyleLbl="node1" presStyleIdx="0" presStyleCnt="2">
        <dgm:presLayoutVars>
          <dgm:chMax val="0"/>
          <dgm:bulletEnabled val="1"/>
        </dgm:presLayoutVars>
      </dgm:prSet>
      <dgm:spPr/>
    </dgm:pt>
    <dgm:pt modelId="{1DBBF227-5DFA-4DDC-866C-1481A1D57E9D}" type="pres">
      <dgm:prSet presAssocID="{41813A7B-88B5-4C9C-9889-69E331EA3CB2}" presName="spacer" presStyleCnt="0"/>
      <dgm:spPr/>
    </dgm:pt>
    <dgm:pt modelId="{4C884567-58FF-4980-8950-65DDF6988308}" type="pres">
      <dgm:prSet presAssocID="{E0CCAF92-CAB2-44EC-B8F4-9B1E04E5E4B6}" presName="parentText" presStyleLbl="node1" presStyleIdx="1" presStyleCnt="2">
        <dgm:presLayoutVars>
          <dgm:chMax val="0"/>
          <dgm:bulletEnabled val="1"/>
        </dgm:presLayoutVars>
      </dgm:prSet>
      <dgm:spPr/>
    </dgm:pt>
  </dgm:ptLst>
  <dgm:cxnLst>
    <dgm:cxn modelId="{F82CAA42-03A7-4535-A797-523D5D99CB48}" type="presOf" srcId="{E0CCAF92-CAB2-44EC-B8F4-9B1E04E5E4B6}" destId="{4C884567-58FF-4980-8950-65DDF6988308}" srcOrd="0" destOrd="0" presId="urn:microsoft.com/office/officeart/2005/8/layout/vList2"/>
    <dgm:cxn modelId="{2166D56A-4785-4F79-A969-1A537A3AD925}" srcId="{96325FBF-CBEC-47F8-B1FA-39ACFF3AD6AC}" destId="{0BF16CBA-F697-450D-8223-E819F4EF8674}" srcOrd="0" destOrd="0" parTransId="{FA31061E-1518-499C-907B-323A1D3F8985}" sibTransId="{41813A7B-88B5-4C9C-9889-69E331EA3CB2}"/>
    <dgm:cxn modelId="{2BF40051-517E-455C-A6A6-3460F9AC90CF}" type="presOf" srcId="{0BF16CBA-F697-450D-8223-E819F4EF8674}" destId="{BB0200C7-F5EE-4379-9789-4D44E14C0FD1}" srcOrd="0" destOrd="0" presId="urn:microsoft.com/office/officeart/2005/8/layout/vList2"/>
    <dgm:cxn modelId="{DDD84A7B-B3CD-49A0-92D1-BF21B97FC25C}" type="presOf" srcId="{96325FBF-CBEC-47F8-B1FA-39ACFF3AD6AC}" destId="{A0A42818-A4E6-43F1-BD86-7728D0DCDBC9}" srcOrd="0" destOrd="0" presId="urn:microsoft.com/office/officeart/2005/8/layout/vList2"/>
    <dgm:cxn modelId="{3A56309B-AA0B-47EC-BB43-72647D6484DA}" srcId="{96325FBF-CBEC-47F8-B1FA-39ACFF3AD6AC}" destId="{E0CCAF92-CAB2-44EC-B8F4-9B1E04E5E4B6}" srcOrd="1" destOrd="0" parTransId="{7F7364CE-74D4-4C1A-9932-A9966C2E55EF}" sibTransId="{FF1D822A-7795-4088-A72A-43A764B2BB80}"/>
    <dgm:cxn modelId="{D1DAAFB0-2FED-47EE-9AD0-28286FCDF1F4}" type="presParOf" srcId="{A0A42818-A4E6-43F1-BD86-7728D0DCDBC9}" destId="{BB0200C7-F5EE-4379-9789-4D44E14C0FD1}" srcOrd="0" destOrd="0" presId="urn:microsoft.com/office/officeart/2005/8/layout/vList2"/>
    <dgm:cxn modelId="{76DA48A1-00F9-49D0-ABCD-E8008439DB6C}" type="presParOf" srcId="{A0A42818-A4E6-43F1-BD86-7728D0DCDBC9}" destId="{1DBBF227-5DFA-4DDC-866C-1481A1D57E9D}" srcOrd="1" destOrd="0" presId="urn:microsoft.com/office/officeart/2005/8/layout/vList2"/>
    <dgm:cxn modelId="{CDAEC13A-6021-430C-BE60-5F9EABB012F5}" type="presParOf" srcId="{A0A42818-A4E6-43F1-BD86-7728D0DCDBC9}" destId="{4C884567-58FF-4980-8950-65DDF698830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FE877A-1B48-40CA-A853-2603EBF1B5CF}" type="doc">
      <dgm:prSet loTypeId="urn:microsoft.com/office/officeart/2018/5/layout/IconLeafLabelList" loCatId="icon" qsTypeId="urn:microsoft.com/office/officeart/2005/8/quickstyle/simple1" qsCatId="simple" csTypeId="urn:microsoft.com/office/officeart/2018/5/colors/Iconchunking_neutralbg_accent3_2" csCatId="accent3" phldr="1"/>
      <dgm:spPr/>
      <dgm:t>
        <a:bodyPr/>
        <a:lstStyle/>
        <a:p>
          <a:endParaRPr lang="en-US"/>
        </a:p>
      </dgm:t>
    </dgm:pt>
    <dgm:pt modelId="{C0BC3CB8-D826-416B-A51B-616B449E4A41}">
      <dgm:prSet custT="1"/>
      <dgm:spPr/>
      <dgm:t>
        <a:bodyPr/>
        <a:lstStyle/>
        <a:p>
          <a:pPr>
            <a:defRPr cap="all"/>
          </a:pPr>
          <a:r>
            <a:rPr lang="en-GB" sz="1400" b="1" dirty="0"/>
            <a:t>These levels of questioning can have very important implications for the management of behaviour</a:t>
          </a:r>
          <a:endParaRPr lang="en-US" sz="1400" dirty="0"/>
        </a:p>
      </dgm:t>
    </dgm:pt>
    <dgm:pt modelId="{B86D58C4-2B9B-4183-A746-0194EA6696EE}" type="parTrans" cxnId="{CC9122D5-AD92-41C3-B8BE-61BB5DB24E33}">
      <dgm:prSet/>
      <dgm:spPr/>
      <dgm:t>
        <a:bodyPr/>
        <a:lstStyle/>
        <a:p>
          <a:endParaRPr lang="en-US"/>
        </a:p>
      </dgm:t>
    </dgm:pt>
    <dgm:pt modelId="{830B5512-938A-4B24-83ED-7E3FBBEAFB19}" type="sibTrans" cxnId="{CC9122D5-AD92-41C3-B8BE-61BB5DB24E33}">
      <dgm:prSet/>
      <dgm:spPr/>
      <dgm:t>
        <a:bodyPr/>
        <a:lstStyle/>
        <a:p>
          <a:endParaRPr lang="en-US"/>
        </a:p>
      </dgm:t>
    </dgm:pt>
    <dgm:pt modelId="{5AC9AE7C-F183-4B20-BF9D-D7A22B852BDD}">
      <dgm:prSet custT="1"/>
      <dgm:spPr/>
      <dgm:t>
        <a:bodyPr/>
        <a:lstStyle/>
        <a:p>
          <a:pPr>
            <a:defRPr cap="all"/>
          </a:pPr>
          <a:r>
            <a:rPr lang="en-GB" sz="1400" b="1" dirty="0"/>
            <a:t>If a child does not understand a question, they will not know how to answer appropriately and could get into trouble by either not responding or acting up instead.</a:t>
          </a:r>
          <a:endParaRPr lang="en-US" sz="1400" dirty="0"/>
        </a:p>
      </dgm:t>
    </dgm:pt>
    <dgm:pt modelId="{BE824316-DB6E-48CA-B2A4-9A481535360A}" type="parTrans" cxnId="{7942213B-B226-45E4-95AB-F5B47541DC91}">
      <dgm:prSet/>
      <dgm:spPr/>
      <dgm:t>
        <a:bodyPr/>
        <a:lstStyle/>
        <a:p>
          <a:endParaRPr lang="en-US"/>
        </a:p>
      </dgm:t>
    </dgm:pt>
    <dgm:pt modelId="{9B64896A-1440-41CC-8BA5-7AA39FF10D09}" type="sibTrans" cxnId="{7942213B-B226-45E4-95AB-F5B47541DC91}">
      <dgm:prSet/>
      <dgm:spPr/>
      <dgm:t>
        <a:bodyPr/>
        <a:lstStyle/>
        <a:p>
          <a:endParaRPr lang="en-US"/>
        </a:p>
      </dgm:t>
    </dgm:pt>
    <dgm:pt modelId="{66D4F8EA-5BD4-4626-AE31-35542F34951C}">
      <dgm:prSet custT="1"/>
      <dgm:spPr/>
      <dgm:t>
        <a:bodyPr/>
        <a:lstStyle/>
        <a:p>
          <a:pPr>
            <a:defRPr cap="all"/>
          </a:pPr>
          <a:r>
            <a:rPr lang="en-GB" sz="1400" b="1" dirty="0"/>
            <a:t>Questions need to be at the appropriate level for the child’s ability.</a:t>
          </a:r>
          <a:endParaRPr lang="en-US" sz="1400" dirty="0"/>
        </a:p>
      </dgm:t>
    </dgm:pt>
    <dgm:pt modelId="{FC7769A9-9E81-4C39-A80F-3525298CB905}" type="parTrans" cxnId="{D10120A8-389A-4C9D-B4E8-175CBCCD9279}">
      <dgm:prSet/>
      <dgm:spPr/>
      <dgm:t>
        <a:bodyPr/>
        <a:lstStyle/>
        <a:p>
          <a:endParaRPr lang="en-US"/>
        </a:p>
      </dgm:t>
    </dgm:pt>
    <dgm:pt modelId="{1E7E52E4-5C14-42AC-89D8-EA43EF6FBB0A}" type="sibTrans" cxnId="{D10120A8-389A-4C9D-B4E8-175CBCCD9279}">
      <dgm:prSet/>
      <dgm:spPr/>
      <dgm:t>
        <a:bodyPr/>
        <a:lstStyle/>
        <a:p>
          <a:endParaRPr lang="en-US"/>
        </a:p>
      </dgm:t>
    </dgm:pt>
    <dgm:pt modelId="{DF169AC4-F07C-4606-9A94-A90E677E1EA0}" type="pres">
      <dgm:prSet presAssocID="{F3FE877A-1B48-40CA-A853-2603EBF1B5CF}" presName="root" presStyleCnt="0">
        <dgm:presLayoutVars>
          <dgm:dir/>
          <dgm:resizeHandles val="exact"/>
        </dgm:presLayoutVars>
      </dgm:prSet>
      <dgm:spPr/>
    </dgm:pt>
    <dgm:pt modelId="{5386447B-B901-4352-840E-6C2B2EAC416F}" type="pres">
      <dgm:prSet presAssocID="{C0BC3CB8-D826-416B-A51B-616B449E4A41}" presName="compNode" presStyleCnt="0"/>
      <dgm:spPr/>
    </dgm:pt>
    <dgm:pt modelId="{DAF7728F-9519-443D-8448-844E130FF797}" type="pres">
      <dgm:prSet presAssocID="{C0BC3CB8-D826-416B-A51B-616B449E4A41}" presName="iconBgRect" presStyleLbl="bgShp" presStyleIdx="0" presStyleCnt="3"/>
      <dgm:spPr>
        <a:prstGeom prst="round2DiagRect">
          <a:avLst>
            <a:gd name="adj1" fmla="val 29727"/>
            <a:gd name="adj2" fmla="val 0"/>
          </a:avLst>
        </a:prstGeom>
      </dgm:spPr>
    </dgm:pt>
    <dgm:pt modelId="{E789634E-355E-42F0-8C87-61E1E225A1FD}" type="pres">
      <dgm:prSet presAssocID="{C0BC3CB8-D826-416B-A51B-616B449E4A4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E615C45E-18AA-4FE3-99B2-9EBD58E33182}" type="pres">
      <dgm:prSet presAssocID="{C0BC3CB8-D826-416B-A51B-616B449E4A41}" presName="spaceRect" presStyleCnt="0"/>
      <dgm:spPr/>
    </dgm:pt>
    <dgm:pt modelId="{3C29112D-92F9-4D31-AE1E-1C83F142EF9F}" type="pres">
      <dgm:prSet presAssocID="{C0BC3CB8-D826-416B-A51B-616B449E4A41}" presName="textRect" presStyleLbl="revTx" presStyleIdx="0" presStyleCnt="3">
        <dgm:presLayoutVars>
          <dgm:chMax val="1"/>
          <dgm:chPref val="1"/>
        </dgm:presLayoutVars>
      </dgm:prSet>
      <dgm:spPr/>
    </dgm:pt>
    <dgm:pt modelId="{ED2CEE2B-3927-49BD-8E19-4D3E38B925BB}" type="pres">
      <dgm:prSet presAssocID="{830B5512-938A-4B24-83ED-7E3FBBEAFB19}" presName="sibTrans" presStyleCnt="0"/>
      <dgm:spPr/>
    </dgm:pt>
    <dgm:pt modelId="{340A4E15-4BF5-4AD6-A990-3E5AAD8149A3}" type="pres">
      <dgm:prSet presAssocID="{5AC9AE7C-F183-4B20-BF9D-D7A22B852BDD}" presName="compNode" presStyleCnt="0"/>
      <dgm:spPr/>
    </dgm:pt>
    <dgm:pt modelId="{F99F2237-2799-47CA-9A10-10C3D5FD2EBB}" type="pres">
      <dgm:prSet presAssocID="{5AC9AE7C-F183-4B20-BF9D-D7A22B852BDD}" presName="iconBgRect" presStyleLbl="bgShp" presStyleIdx="1" presStyleCnt="3"/>
      <dgm:spPr>
        <a:prstGeom prst="round2DiagRect">
          <a:avLst>
            <a:gd name="adj1" fmla="val 29727"/>
            <a:gd name="adj2" fmla="val 0"/>
          </a:avLst>
        </a:prstGeom>
      </dgm:spPr>
    </dgm:pt>
    <dgm:pt modelId="{B7E27F51-E61F-4924-A66B-5E356834DE2B}" type="pres">
      <dgm:prSet presAssocID="{5AC9AE7C-F183-4B20-BF9D-D7A22B852BD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DA86F0D8-4901-4D18-89D7-A2EA069496E0}" type="pres">
      <dgm:prSet presAssocID="{5AC9AE7C-F183-4B20-BF9D-D7A22B852BDD}" presName="spaceRect" presStyleCnt="0"/>
      <dgm:spPr/>
    </dgm:pt>
    <dgm:pt modelId="{78D7010C-B672-44CD-B01C-212BDEC5B201}" type="pres">
      <dgm:prSet presAssocID="{5AC9AE7C-F183-4B20-BF9D-D7A22B852BDD}" presName="textRect" presStyleLbl="revTx" presStyleIdx="1" presStyleCnt="3">
        <dgm:presLayoutVars>
          <dgm:chMax val="1"/>
          <dgm:chPref val="1"/>
        </dgm:presLayoutVars>
      </dgm:prSet>
      <dgm:spPr/>
    </dgm:pt>
    <dgm:pt modelId="{54FF262A-66D9-44A8-9C0C-46229DE371EB}" type="pres">
      <dgm:prSet presAssocID="{9B64896A-1440-41CC-8BA5-7AA39FF10D09}" presName="sibTrans" presStyleCnt="0"/>
      <dgm:spPr/>
    </dgm:pt>
    <dgm:pt modelId="{E977292A-217E-46B6-851A-5571A42C7CD1}" type="pres">
      <dgm:prSet presAssocID="{66D4F8EA-5BD4-4626-AE31-35542F34951C}" presName="compNode" presStyleCnt="0"/>
      <dgm:spPr/>
    </dgm:pt>
    <dgm:pt modelId="{8588C53A-C934-4175-BD4E-143E1C2D8C4D}" type="pres">
      <dgm:prSet presAssocID="{66D4F8EA-5BD4-4626-AE31-35542F34951C}" presName="iconBgRect" presStyleLbl="bgShp" presStyleIdx="2" presStyleCnt="3"/>
      <dgm:spPr>
        <a:prstGeom prst="round2DiagRect">
          <a:avLst>
            <a:gd name="adj1" fmla="val 29727"/>
            <a:gd name="adj2" fmla="val 0"/>
          </a:avLst>
        </a:prstGeom>
      </dgm:spPr>
    </dgm:pt>
    <dgm:pt modelId="{0D3DC848-A574-4445-91B0-1FFBA17E0E76}" type="pres">
      <dgm:prSet presAssocID="{66D4F8EA-5BD4-4626-AE31-35542F34951C}"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Lightbulb and gear with solid fill"/>
        </a:ext>
      </dgm:extLst>
    </dgm:pt>
    <dgm:pt modelId="{C1298D0B-B99E-466E-820F-6157CE41B3BC}" type="pres">
      <dgm:prSet presAssocID="{66D4F8EA-5BD4-4626-AE31-35542F34951C}" presName="spaceRect" presStyleCnt="0"/>
      <dgm:spPr/>
    </dgm:pt>
    <dgm:pt modelId="{7D24FDA4-CCEE-49EB-AE46-549F8650666D}" type="pres">
      <dgm:prSet presAssocID="{66D4F8EA-5BD4-4626-AE31-35542F34951C}" presName="textRect" presStyleLbl="revTx" presStyleIdx="2" presStyleCnt="3">
        <dgm:presLayoutVars>
          <dgm:chMax val="1"/>
          <dgm:chPref val="1"/>
        </dgm:presLayoutVars>
      </dgm:prSet>
      <dgm:spPr/>
    </dgm:pt>
  </dgm:ptLst>
  <dgm:cxnLst>
    <dgm:cxn modelId="{7942213B-B226-45E4-95AB-F5B47541DC91}" srcId="{F3FE877A-1B48-40CA-A853-2603EBF1B5CF}" destId="{5AC9AE7C-F183-4B20-BF9D-D7A22B852BDD}" srcOrd="1" destOrd="0" parTransId="{BE824316-DB6E-48CA-B2A4-9A481535360A}" sibTransId="{9B64896A-1440-41CC-8BA5-7AA39FF10D09}"/>
    <dgm:cxn modelId="{417A5641-BD8B-4430-8C05-8FCE143C9D04}" type="presOf" srcId="{66D4F8EA-5BD4-4626-AE31-35542F34951C}" destId="{7D24FDA4-CCEE-49EB-AE46-549F8650666D}" srcOrd="0" destOrd="0" presId="urn:microsoft.com/office/officeart/2018/5/layout/IconLeafLabelList"/>
    <dgm:cxn modelId="{D10120A8-389A-4C9D-B4E8-175CBCCD9279}" srcId="{F3FE877A-1B48-40CA-A853-2603EBF1B5CF}" destId="{66D4F8EA-5BD4-4626-AE31-35542F34951C}" srcOrd="2" destOrd="0" parTransId="{FC7769A9-9E81-4C39-A80F-3525298CB905}" sibTransId="{1E7E52E4-5C14-42AC-89D8-EA43EF6FBB0A}"/>
    <dgm:cxn modelId="{03BA5CB2-A985-43C8-B046-A9947480645E}" type="presOf" srcId="{F3FE877A-1B48-40CA-A853-2603EBF1B5CF}" destId="{DF169AC4-F07C-4606-9A94-A90E677E1EA0}" srcOrd="0" destOrd="0" presId="urn:microsoft.com/office/officeart/2018/5/layout/IconLeafLabelList"/>
    <dgm:cxn modelId="{20DDA1BC-DC4B-4530-8578-2A895ABB7508}" type="presOf" srcId="{5AC9AE7C-F183-4B20-BF9D-D7A22B852BDD}" destId="{78D7010C-B672-44CD-B01C-212BDEC5B201}" srcOrd="0" destOrd="0" presId="urn:microsoft.com/office/officeart/2018/5/layout/IconLeafLabelList"/>
    <dgm:cxn modelId="{CC9122D5-AD92-41C3-B8BE-61BB5DB24E33}" srcId="{F3FE877A-1B48-40CA-A853-2603EBF1B5CF}" destId="{C0BC3CB8-D826-416B-A51B-616B449E4A41}" srcOrd="0" destOrd="0" parTransId="{B86D58C4-2B9B-4183-A746-0194EA6696EE}" sibTransId="{830B5512-938A-4B24-83ED-7E3FBBEAFB19}"/>
    <dgm:cxn modelId="{46217CEC-AD7E-41B3-95D9-986CAC9791F5}" type="presOf" srcId="{C0BC3CB8-D826-416B-A51B-616B449E4A41}" destId="{3C29112D-92F9-4D31-AE1E-1C83F142EF9F}" srcOrd="0" destOrd="0" presId="urn:microsoft.com/office/officeart/2018/5/layout/IconLeafLabelList"/>
    <dgm:cxn modelId="{53F74919-49A6-4945-A068-938D4B83A56D}" type="presParOf" srcId="{DF169AC4-F07C-4606-9A94-A90E677E1EA0}" destId="{5386447B-B901-4352-840E-6C2B2EAC416F}" srcOrd="0" destOrd="0" presId="urn:microsoft.com/office/officeart/2018/5/layout/IconLeafLabelList"/>
    <dgm:cxn modelId="{7C2A3DBF-5E67-4597-9F2E-805836440B6C}" type="presParOf" srcId="{5386447B-B901-4352-840E-6C2B2EAC416F}" destId="{DAF7728F-9519-443D-8448-844E130FF797}" srcOrd="0" destOrd="0" presId="urn:microsoft.com/office/officeart/2018/5/layout/IconLeafLabelList"/>
    <dgm:cxn modelId="{F281C395-57B5-4AA9-9AD5-D3E6420AC78F}" type="presParOf" srcId="{5386447B-B901-4352-840E-6C2B2EAC416F}" destId="{E789634E-355E-42F0-8C87-61E1E225A1FD}" srcOrd="1" destOrd="0" presId="urn:microsoft.com/office/officeart/2018/5/layout/IconLeafLabelList"/>
    <dgm:cxn modelId="{C4330B4C-F936-4634-82D6-67D37477EBF2}" type="presParOf" srcId="{5386447B-B901-4352-840E-6C2B2EAC416F}" destId="{E615C45E-18AA-4FE3-99B2-9EBD58E33182}" srcOrd="2" destOrd="0" presId="urn:microsoft.com/office/officeart/2018/5/layout/IconLeafLabelList"/>
    <dgm:cxn modelId="{F1686981-2C81-4421-BA31-81556414B63B}" type="presParOf" srcId="{5386447B-B901-4352-840E-6C2B2EAC416F}" destId="{3C29112D-92F9-4D31-AE1E-1C83F142EF9F}" srcOrd="3" destOrd="0" presId="urn:microsoft.com/office/officeart/2018/5/layout/IconLeafLabelList"/>
    <dgm:cxn modelId="{5D94D680-9998-439F-81B1-12D2DFF28C4C}" type="presParOf" srcId="{DF169AC4-F07C-4606-9A94-A90E677E1EA0}" destId="{ED2CEE2B-3927-49BD-8E19-4D3E38B925BB}" srcOrd="1" destOrd="0" presId="urn:microsoft.com/office/officeart/2018/5/layout/IconLeafLabelList"/>
    <dgm:cxn modelId="{3BD31E51-17DA-4816-A73B-0CCB245293BE}" type="presParOf" srcId="{DF169AC4-F07C-4606-9A94-A90E677E1EA0}" destId="{340A4E15-4BF5-4AD6-A990-3E5AAD8149A3}" srcOrd="2" destOrd="0" presId="urn:microsoft.com/office/officeart/2018/5/layout/IconLeafLabelList"/>
    <dgm:cxn modelId="{2231B679-A197-4FF9-A64F-2374B428016F}" type="presParOf" srcId="{340A4E15-4BF5-4AD6-A990-3E5AAD8149A3}" destId="{F99F2237-2799-47CA-9A10-10C3D5FD2EBB}" srcOrd="0" destOrd="0" presId="urn:microsoft.com/office/officeart/2018/5/layout/IconLeafLabelList"/>
    <dgm:cxn modelId="{04F5B09A-DA40-4E82-B089-53AA91EE2289}" type="presParOf" srcId="{340A4E15-4BF5-4AD6-A990-3E5AAD8149A3}" destId="{B7E27F51-E61F-4924-A66B-5E356834DE2B}" srcOrd="1" destOrd="0" presId="urn:microsoft.com/office/officeart/2018/5/layout/IconLeafLabelList"/>
    <dgm:cxn modelId="{16B75990-826C-4C2A-B4B1-6C00E04A8D7A}" type="presParOf" srcId="{340A4E15-4BF5-4AD6-A990-3E5AAD8149A3}" destId="{DA86F0D8-4901-4D18-89D7-A2EA069496E0}" srcOrd="2" destOrd="0" presId="urn:microsoft.com/office/officeart/2018/5/layout/IconLeafLabelList"/>
    <dgm:cxn modelId="{7989552D-FB13-4E2A-8328-57CE43EE870F}" type="presParOf" srcId="{340A4E15-4BF5-4AD6-A990-3E5AAD8149A3}" destId="{78D7010C-B672-44CD-B01C-212BDEC5B201}" srcOrd="3" destOrd="0" presId="urn:microsoft.com/office/officeart/2018/5/layout/IconLeafLabelList"/>
    <dgm:cxn modelId="{B0255E81-B7F3-4A3D-8F36-BE7D4A846566}" type="presParOf" srcId="{DF169AC4-F07C-4606-9A94-A90E677E1EA0}" destId="{54FF262A-66D9-44A8-9C0C-46229DE371EB}" srcOrd="3" destOrd="0" presId="urn:microsoft.com/office/officeart/2018/5/layout/IconLeafLabelList"/>
    <dgm:cxn modelId="{6ECBC77F-EBE0-45E7-8380-6D073125DB46}" type="presParOf" srcId="{DF169AC4-F07C-4606-9A94-A90E677E1EA0}" destId="{E977292A-217E-46B6-851A-5571A42C7CD1}" srcOrd="4" destOrd="0" presId="urn:microsoft.com/office/officeart/2018/5/layout/IconLeafLabelList"/>
    <dgm:cxn modelId="{225F5224-A1D1-48D9-AF08-C4BF5430A3EA}" type="presParOf" srcId="{E977292A-217E-46B6-851A-5571A42C7CD1}" destId="{8588C53A-C934-4175-BD4E-143E1C2D8C4D}" srcOrd="0" destOrd="0" presId="urn:microsoft.com/office/officeart/2018/5/layout/IconLeafLabelList"/>
    <dgm:cxn modelId="{634AFBFF-19C8-4F28-A385-7520F3714B65}" type="presParOf" srcId="{E977292A-217E-46B6-851A-5571A42C7CD1}" destId="{0D3DC848-A574-4445-91B0-1FFBA17E0E76}" srcOrd="1" destOrd="0" presId="urn:microsoft.com/office/officeart/2018/5/layout/IconLeafLabelList"/>
    <dgm:cxn modelId="{5F9AB561-0CC6-41D5-B56D-9F5D295B324A}" type="presParOf" srcId="{E977292A-217E-46B6-851A-5571A42C7CD1}" destId="{C1298D0B-B99E-466E-820F-6157CE41B3BC}" srcOrd="2" destOrd="0" presId="urn:microsoft.com/office/officeart/2018/5/layout/IconLeafLabelList"/>
    <dgm:cxn modelId="{849057C0-A221-4535-B189-A78D4A0AD8B1}" type="presParOf" srcId="{E977292A-217E-46B6-851A-5571A42C7CD1}" destId="{7D24FDA4-CCEE-49EB-AE46-549F8650666D}"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2BC0D-EE21-4A39-A817-9DF1A440E55E}" type="doc">
      <dgm:prSet loTypeId="urn:microsoft.com/office/officeart/2016/7/layout/VerticalDownArrowProcess" loCatId="process" qsTypeId="urn:microsoft.com/office/officeart/2005/8/quickstyle/simple1" qsCatId="simple" csTypeId="urn:microsoft.com/office/officeart/2005/8/colors/accent1_2" csCatId="accent1"/>
      <dgm:spPr/>
      <dgm:t>
        <a:bodyPr/>
        <a:lstStyle/>
        <a:p>
          <a:endParaRPr lang="en-US"/>
        </a:p>
      </dgm:t>
    </dgm:pt>
    <dgm:pt modelId="{D464505E-95BB-43E8-A2F1-52EB9CC309B9}">
      <dgm:prSet/>
      <dgm:spPr/>
      <dgm:t>
        <a:bodyPr/>
        <a:lstStyle/>
        <a:p>
          <a:r>
            <a:rPr lang="en-US"/>
            <a:t>Assess</a:t>
          </a:r>
        </a:p>
      </dgm:t>
    </dgm:pt>
    <dgm:pt modelId="{A5CC0799-24F6-4C84-9840-77D765C4733B}" type="parTrans" cxnId="{DC482166-AA18-4B0F-ABA8-51272BF7C793}">
      <dgm:prSet/>
      <dgm:spPr/>
      <dgm:t>
        <a:bodyPr/>
        <a:lstStyle/>
        <a:p>
          <a:endParaRPr lang="en-US"/>
        </a:p>
      </dgm:t>
    </dgm:pt>
    <dgm:pt modelId="{4632C869-54D2-4109-8F94-0993B52661E8}" type="sibTrans" cxnId="{DC482166-AA18-4B0F-ABA8-51272BF7C793}">
      <dgm:prSet/>
      <dgm:spPr/>
      <dgm:t>
        <a:bodyPr/>
        <a:lstStyle/>
        <a:p>
          <a:endParaRPr lang="en-US"/>
        </a:p>
      </dgm:t>
    </dgm:pt>
    <dgm:pt modelId="{FFFC1888-DFC7-4F64-B1C2-10015E39890B}">
      <dgm:prSet/>
      <dgm:spPr/>
      <dgm:t>
        <a:bodyPr/>
        <a:lstStyle/>
        <a:p>
          <a:r>
            <a:rPr lang="en-US"/>
            <a:t>Assess understanding and use of vocab</a:t>
          </a:r>
        </a:p>
      </dgm:t>
    </dgm:pt>
    <dgm:pt modelId="{3C90B5B4-BA9B-46B8-B879-66A83E2ECAE8}" type="parTrans" cxnId="{52D85739-C177-4131-BAFD-444D060865C6}">
      <dgm:prSet/>
      <dgm:spPr/>
      <dgm:t>
        <a:bodyPr/>
        <a:lstStyle/>
        <a:p>
          <a:endParaRPr lang="en-US"/>
        </a:p>
      </dgm:t>
    </dgm:pt>
    <dgm:pt modelId="{9F7FD395-6466-41B1-9DDC-7F2C987D096D}" type="sibTrans" cxnId="{52D85739-C177-4131-BAFD-444D060865C6}">
      <dgm:prSet/>
      <dgm:spPr/>
      <dgm:t>
        <a:bodyPr/>
        <a:lstStyle/>
        <a:p>
          <a:endParaRPr lang="en-US"/>
        </a:p>
      </dgm:t>
    </dgm:pt>
    <dgm:pt modelId="{251C11D5-1E69-4747-8F21-2F1D8064CA4D}">
      <dgm:prSet/>
      <dgm:spPr/>
      <dgm:t>
        <a:bodyPr/>
        <a:lstStyle/>
        <a:p>
          <a:r>
            <a:rPr lang="en-US"/>
            <a:t>State</a:t>
          </a:r>
        </a:p>
      </dgm:t>
    </dgm:pt>
    <dgm:pt modelId="{72F8449D-8EF8-42F3-96F6-7633F9C4F5ED}" type="parTrans" cxnId="{8D6808B5-8C73-4CCA-BFB8-003CA8C8E9F0}">
      <dgm:prSet/>
      <dgm:spPr/>
      <dgm:t>
        <a:bodyPr/>
        <a:lstStyle/>
        <a:p>
          <a:endParaRPr lang="en-US"/>
        </a:p>
      </dgm:t>
    </dgm:pt>
    <dgm:pt modelId="{59353AAD-ABD3-4843-AF62-E24DA8940F93}" type="sibTrans" cxnId="{8D6808B5-8C73-4CCA-BFB8-003CA8C8E9F0}">
      <dgm:prSet/>
      <dgm:spPr/>
      <dgm:t>
        <a:bodyPr/>
        <a:lstStyle/>
        <a:p>
          <a:endParaRPr lang="en-US"/>
        </a:p>
      </dgm:t>
    </dgm:pt>
    <dgm:pt modelId="{79875A10-2AD6-4DFB-A88A-1AE63483C1CC}">
      <dgm:prSet/>
      <dgm:spPr/>
      <dgm:t>
        <a:bodyPr/>
        <a:lstStyle/>
        <a:p>
          <a:r>
            <a:rPr lang="en-US"/>
            <a:t>State the feeling as it is experienced</a:t>
          </a:r>
        </a:p>
      </dgm:t>
    </dgm:pt>
    <dgm:pt modelId="{DEEBC129-98EE-49B9-BA92-C9538E05E21C}" type="parTrans" cxnId="{560DBC13-FB13-4873-BD78-82409354F0B4}">
      <dgm:prSet/>
      <dgm:spPr/>
      <dgm:t>
        <a:bodyPr/>
        <a:lstStyle/>
        <a:p>
          <a:endParaRPr lang="en-US"/>
        </a:p>
      </dgm:t>
    </dgm:pt>
    <dgm:pt modelId="{63BCD106-DDD5-4513-98BA-C9E5BC656857}" type="sibTrans" cxnId="{560DBC13-FB13-4873-BD78-82409354F0B4}">
      <dgm:prSet/>
      <dgm:spPr/>
      <dgm:t>
        <a:bodyPr/>
        <a:lstStyle/>
        <a:p>
          <a:endParaRPr lang="en-US"/>
        </a:p>
      </dgm:t>
    </dgm:pt>
    <dgm:pt modelId="{E7240DE5-855C-4F45-9200-220A9BD0CCFE}">
      <dgm:prSet/>
      <dgm:spPr/>
      <dgm:t>
        <a:bodyPr/>
        <a:lstStyle/>
        <a:p>
          <a:r>
            <a:rPr lang="en-US"/>
            <a:t>Discuss</a:t>
          </a:r>
        </a:p>
      </dgm:t>
    </dgm:pt>
    <dgm:pt modelId="{5AB44947-B4E2-43E5-A688-6A72D03CDECB}" type="parTrans" cxnId="{A512A7F5-F2BC-4240-9A1F-FF0BE362AE73}">
      <dgm:prSet/>
      <dgm:spPr/>
      <dgm:t>
        <a:bodyPr/>
        <a:lstStyle/>
        <a:p>
          <a:endParaRPr lang="en-US"/>
        </a:p>
      </dgm:t>
    </dgm:pt>
    <dgm:pt modelId="{177F07E9-9C78-492A-BD4D-12B4F86427AE}" type="sibTrans" cxnId="{A512A7F5-F2BC-4240-9A1F-FF0BE362AE73}">
      <dgm:prSet/>
      <dgm:spPr/>
      <dgm:t>
        <a:bodyPr/>
        <a:lstStyle/>
        <a:p>
          <a:endParaRPr lang="en-US"/>
        </a:p>
      </dgm:t>
    </dgm:pt>
    <dgm:pt modelId="{66B81E78-612F-4BDA-A730-D41451492018}">
      <dgm:prSet/>
      <dgm:spPr/>
      <dgm:t>
        <a:bodyPr/>
        <a:lstStyle/>
        <a:p>
          <a:r>
            <a:rPr lang="en-US"/>
            <a:t>Discuss the feelings of others in context</a:t>
          </a:r>
        </a:p>
      </dgm:t>
    </dgm:pt>
    <dgm:pt modelId="{54698E12-7F5E-432D-80A4-B3CC21C4FAD7}" type="parTrans" cxnId="{F2CBC8E2-BA7E-45E2-971B-A2A4CD590D92}">
      <dgm:prSet/>
      <dgm:spPr/>
      <dgm:t>
        <a:bodyPr/>
        <a:lstStyle/>
        <a:p>
          <a:endParaRPr lang="en-US"/>
        </a:p>
      </dgm:t>
    </dgm:pt>
    <dgm:pt modelId="{0430C3A5-E42E-44A0-91FA-A119C1161B64}" type="sibTrans" cxnId="{F2CBC8E2-BA7E-45E2-971B-A2A4CD590D92}">
      <dgm:prSet/>
      <dgm:spPr/>
      <dgm:t>
        <a:bodyPr/>
        <a:lstStyle/>
        <a:p>
          <a:endParaRPr lang="en-US"/>
        </a:p>
      </dgm:t>
    </dgm:pt>
    <dgm:pt modelId="{729B105C-5977-419A-8332-09FF98627E38}">
      <dgm:prSet/>
      <dgm:spPr/>
      <dgm:t>
        <a:bodyPr/>
        <a:lstStyle/>
        <a:p>
          <a:r>
            <a:rPr lang="en-US"/>
            <a:t>Use</a:t>
          </a:r>
        </a:p>
      </dgm:t>
    </dgm:pt>
    <dgm:pt modelId="{D9BFB629-9358-46F4-B862-A967A1B92252}" type="parTrans" cxnId="{B72C1BCD-2009-4EEC-96E2-01EDD03EA94B}">
      <dgm:prSet/>
      <dgm:spPr/>
      <dgm:t>
        <a:bodyPr/>
        <a:lstStyle/>
        <a:p>
          <a:endParaRPr lang="en-US"/>
        </a:p>
      </dgm:t>
    </dgm:pt>
    <dgm:pt modelId="{37378281-FDD2-4E4E-A147-0D5A15B0ABA8}" type="sibTrans" cxnId="{B72C1BCD-2009-4EEC-96E2-01EDD03EA94B}">
      <dgm:prSet/>
      <dgm:spPr/>
      <dgm:t>
        <a:bodyPr/>
        <a:lstStyle/>
        <a:p>
          <a:endParaRPr lang="en-US"/>
        </a:p>
      </dgm:t>
    </dgm:pt>
    <dgm:pt modelId="{CEF54C53-9672-4EA7-A7D7-C0179E06A24E}">
      <dgm:prSet/>
      <dgm:spPr/>
      <dgm:t>
        <a:bodyPr/>
        <a:lstStyle/>
        <a:p>
          <a:r>
            <a:rPr lang="en-US"/>
            <a:t>Use comic strip conversations</a:t>
          </a:r>
        </a:p>
      </dgm:t>
    </dgm:pt>
    <dgm:pt modelId="{D3A9A811-ED5D-4629-B6A3-E1B51A6EC27E}" type="parTrans" cxnId="{01776508-6DD3-494F-AD50-F199F77B7C24}">
      <dgm:prSet/>
      <dgm:spPr/>
      <dgm:t>
        <a:bodyPr/>
        <a:lstStyle/>
        <a:p>
          <a:endParaRPr lang="en-US"/>
        </a:p>
      </dgm:t>
    </dgm:pt>
    <dgm:pt modelId="{2BE38DB6-3D37-4723-9AAA-01E506749D20}" type="sibTrans" cxnId="{01776508-6DD3-494F-AD50-F199F77B7C24}">
      <dgm:prSet/>
      <dgm:spPr/>
      <dgm:t>
        <a:bodyPr/>
        <a:lstStyle/>
        <a:p>
          <a:endParaRPr lang="en-US"/>
        </a:p>
      </dgm:t>
    </dgm:pt>
    <dgm:pt modelId="{14E30B16-657C-42D9-B727-8266173FB2EB}">
      <dgm:prSet/>
      <dgm:spPr/>
      <dgm:t>
        <a:bodyPr/>
        <a:lstStyle/>
        <a:p>
          <a:r>
            <a:rPr lang="en-US"/>
            <a:t>Evaluate</a:t>
          </a:r>
        </a:p>
      </dgm:t>
    </dgm:pt>
    <dgm:pt modelId="{4F38F1F0-9C3A-4E35-98D7-8E703187BB40}" type="parTrans" cxnId="{A807E9B2-89EF-4837-9B4C-30DC66B0A5B3}">
      <dgm:prSet/>
      <dgm:spPr/>
      <dgm:t>
        <a:bodyPr/>
        <a:lstStyle/>
        <a:p>
          <a:endParaRPr lang="en-US"/>
        </a:p>
      </dgm:t>
    </dgm:pt>
    <dgm:pt modelId="{F87C785D-BF96-4B98-9CF1-7B56429F38F6}" type="sibTrans" cxnId="{A807E9B2-89EF-4837-9B4C-30DC66B0A5B3}">
      <dgm:prSet/>
      <dgm:spPr/>
      <dgm:t>
        <a:bodyPr/>
        <a:lstStyle/>
        <a:p>
          <a:endParaRPr lang="en-US"/>
        </a:p>
      </dgm:t>
    </dgm:pt>
    <dgm:pt modelId="{14B0BAD9-02A4-4CE8-96DB-A619FC17C06E}">
      <dgm:prSet/>
      <dgm:spPr/>
      <dgm:t>
        <a:bodyPr/>
        <a:lstStyle/>
        <a:p>
          <a:r>
            <a:rPr lang="en-US"/>
            <a:t>Evaluate feelings during the day</a:t>
          </a:r>
        </a:p>
      </dgm:t>
    </dgm:pt>
    <dgm:pt modelId="{725BB560-D4FA-424D-8A66-EA65D639EB51}" type="parTrans" cxnId="{43677FE8-C201-40F4-8CE9-3C7A5CB7EAE0}">
      <dgm:prSet/>
      <dgm:spPr/>
      <dgm:t>
        <a:bodyPr/>
        <a:lstStyle/>
        <a:p>
          <a:endParaRPr lang="en-US"/>
        </a:p>
      </dgm:t>
    </dgm:pt>
    <dgm:pt modelId="{21CD3D0F-E55D-4E62-9FC6-B60D49EB3A30}" type="sibTrans" cxnId="{43677FE8-C201-40F4-8CE9-3C7A5CB7EAE0}">
      <dgm:prSet/>
      <dgm:spPr/>
      <dgm:t>
        <a:bodyPr/>
        <a:lstStyle/>
        <a:p>
          <a:endParaRPr lang="en-US"/>
        </a:p>
      </dgm:t>
    </dgm:pt>
    <dgm:pt modelId="{4AF51ED8-FD8B-4C15-8566-3F7CBEDB608A}">
      <dgm:prSet/>
      <dgm:spPr/>
      <dgm:t>
        <a:bodyPr/>
        <a:lstStyle/>
        <a:p>
          <a:r>
            <a:rPr lang="en-US"/>
            <a:t>Explore</a:t>
          </a:r>
        </a:p>
      </dgm:t>
    </dgm:pt>
    <dgm:pt modelId="{0EFEFEE8-4AEC-483C-9427-0C95824A948F}" type="parTrans" cxnId="{3FA7C7D4-4A84-438B-970C-616339BAA9D1}">
      <dgm:prSet/>
      <dgm:spPr/>
      <dgm:t>
        <a:bodyPr/>
        <a:lstStyle/>
        <a:p>
          <a:endParaRPr lang="en-US"/>
        </a:p>
      </dgm:t>
    </dgm:pt>
    <dgm:pt modelId="{DEB68C73-0AC2-452C-9483-3A0BAD317251}" type="sibTrans" cxnId="{3FA7C7D4-4A84-438B-970C-616339BAA9D1}">
      <dgm:prSet/>
      <dgm:spPr/>
      <dgm:t>
        <a:bodyPr/>
        <a:lstStyle/>
        <a:p>
          <a:endParaRPr lang="en-US"/>
        </a:p>
      </dgm:t>
    </dgm:pt>
    <dgm:pt modelId="{E395FA23-5D75-4195-84D3-0BFC23911906}">
      <dgm:prSet/>
      <dgm:spPr/>
      <dgm:t>
        <a:bodyPr/>
        <a:lstStyle/>
        <a:p>
          <a:r>
            <a:rPr lang="en-US"/>
            <a:t>Explore emotions of fictional characters</a:t>
          </a:r>
        </a:p>
      </dgm:t>
    </dgm:pt>
    <dgm:pt modelId="{7E402AE6-5995-4730-A543-22A97F540C7D}" type="parTrans" cxnId="{42B0422F-33A7-4910-A926-EF3B21E78006}">
      <dgm:prSet/>
      <dgm:spPr/>
      <dgm:t>
        <a:bodyPr/>
        <a:lstStyle/>
        <a:p>
          <a:endParaRPr lang="en-US"/>
        </a:p>
      </dgm:t>
    </dgm:pt>
    <dgm:pt modelId="{BE4DCEC7-447D-44F6-8504-A264CDE04F76}" type="sibTrans" cxnId="{42B0422F-33A7-4910-A926-EF3B21E78006}">
      <dgm:prSet/>
      <dgm:spPr/>
      <dgm:t>
        <a:bodyPr/>
        <a:lstStyle/>
        <a:p>
          <a:endParaRPr lang="en-US"/>
        </a:p>
      </dgm:t>
    </dgm:pt>
    <dgm:pt modelId="{048EECAF-448A-49A2-AC69-31B63EC13178}">
      <dgm:prSet/>
      <dgm:spPr/>
      <dgm:t>
        <a:bodyPr/>
        <a:lstStyle/>
        <a:p>
          <a:r>
            <a:rPr lang="en-US"/>
            <a:t>Use</a:t>
          </a:r>
        </a:p>
      </dgm:t>
    </dgm:pt>
    <dgm:pt modelId="{3CD875B8-3305-4FC2-9B86-F82C8A8FD928}" type="parTrans" cxnId="{852F52F7-8F81-4245-9152-682EA4B6D448}">
      <dgm:prSet/>
      <dgm:spPr/>
      <dgm:t>
        <a:bodyPr/>
        <a:lstStyle/>
        <a:p>
          <a:endParaRPr lang="en-US"/>
        </a:p>
      </dgm:t>
    </dgm:pt>
    <dgm:pt modelId="{50E8ED6C-AF9E-4F76-80A8-BB63FF7C8C23}" type="sibTrans" cxnId="{852F52F7-8F81-4245-9152-682EA4B6D448}">
      <dgm:prSet/>
      <dgm:spPr/>
      <dgm:t>
        <a:bodyPr/>
        <a:lstStyle/>
        <a:p>
          <a:endParaRPr lang="en-US"/>
        </a:p>
      </dgm:t>
    </dgm:pt>
    <dgm:pt modelId="{4AC3CE86-80F6-487C-A0A4-1198C30F43E3}">
      <dgm:prSet/>
      <dgm:spPr/>
      <dgm:t>
        <a:bodyPr/>
        <a:lstStyle/>
        <a:p>
          <a:r>
            <a:rPr lang="en-US"/>
            <a:t>Use games to reinforce learning.</a:t>
          </a:r>
        </a:p>
      </dgm:t>
    </dgm:pt>
    <dgm:pt modelId="{401C014B-1211-419D-A33B-C589ABEA564B}" type="parTrans" cxnId="{E610F49E-F2CC-44F3-815F-09140F6BC919}">
      <dgm:prSet/>
      <dgm:spPr/>
      <dgm:t>
        <a:bodyPr/>
        <a:lstStyle/>
        <a:p>
          <a:endParaRPr lang="en-US"/>
        </a:p>
      </dgm:t>
    </dgm:pt>
    <dgm:pt modelId="{68D4FDFC-DA13-4969-84F7-10FDE0EE4289}" type="sibTrans" cxnId="{E610F49E-F2CC-44F3-815F-09140F6BC919}">
      <dgm:prSet/>
      <dgm:spPr/>
      <dgm:t>
        <a:bodyPr/>
        <a:lstStyle/>
        <a:p>
          <a:endParaRPr lang="en-US"/>
        </a:p>
      </dgm:t>
    </dgm:pt>
    <dgm:pt modelId="{FEC8A753-F3C0-4675-BBE2-ACBF7E98A77E}" type="pres">
      <dgm:prSet presAssocID="{F462BC0D-EE21-4A39-A817-9DF1A440E55E}" presName="Name0" presStyleCnt="0">
        <dgm:presLayoutVars>
          <dgm:dir/>
          <dgm:animLvl val="lvl"/>
          <dgm:resizeHandles val="exact"/>
        </dgm:presLayoutVars>
      </dgm:prSet>
      <dgm:spPr/>
    </dgm:pt>
    <dgm:pt modelId="{F2AE45A4-C59F-4CC1-B6B0-6DBBA2771093}" type="pres">
      <dgm:prSet presAssocID="{048EECAF-448A-49A2-AC69-31B63EC13178}" presName="boxAndChildren" presStyleCnt="0"/>
      <dgm:spPr/>
    </dgm:pt>
    <dgm:pt modelId="{2D56CC15-6328-47B7-B581-51EEEDCB62D3}" type="pres">
      <dgm:prSet presAssocID="{048EECAF-448A-49A2-AC69-31B63EC13178}" presName="parentTextBox" presStyleLbl="alignNode1" presStyleIdx="0" presStyleCnt="7"/>
      <dgm:spPr/>
    </dgm:pt>
    <dgm:pt modelId="{2E01107F-FB20-484E-9954-7DFB0AEF028F}" type="pres">
      <dgm:prSet presAssocID="{048EECAF-448A-49A2-AC69-31B63EC13178}" presName="descendantBox" presStyleLbl="bgAccFollowNode1" presStyleIdx="0" presStyleCnt="7"/>
      <dgm:spPr/>
    </dgm:pt>
    <dgm:pt modelId="{BE10F89F-342A-4074-B9C4-3241F217F9F4}" type="pres">
      <dgm:prSet presAssocID="{DEB68C73-0AC2-452C-9483-3A0BAD317251}" presName="sp" presStyleCnt="0"/>
      <dgm:spPr/>
    </dgm:pt>
    <dgm:pt modelId="{96FD3048-C89A-46C0-A8F5-B582D02C168A}" type="pres">
      <dgm:prSet presAssocID="{4AF51ED8-FD8B-4C15-8566-3F7CBEDB608A}" presName="arrowAndChildren" presStyleCnt="0"/>
      <dgm:spPr/>
    </dgm:pt>
    <dgm:pt modelId="{4F07B524-1459-4AA8-9D9C-8A1C0B51BFE7}" type="pres">
      <dgm:prSet presAssocID="{4AF51ED8-FD8B-4C15-8566-3F7CBEDB608A}" presName="parentTextArrow" presStyleLbl="node1" presStyleIdx="0" presStyleCnt="0"/>
      <dgm:spPr/>
    </dgm:pt>
    <dgm:pt modelId="{AE22C076-B0F2-4FF4-8C11-BEDA1E30DC55}" type="pres">
      <dgm:prSet presAssocID="{4AF51ED8-FD8B-4C15-8566-3F7CBEDB608A}" presName="arrow" presStyleLbl="alignNode1" presStyleIdx="1" presStyleCnt="7"/>
      <dgm:spPr/>
    </dgm:pt>
    <dgm:pt modelId="{2C9A673D-4908-4A4C-8E3F-3A4409BD2D36}" type="pres">
      <dgm:prSet presAssocID="{4AF51ED8-FD8B-4C15-8566-3F7CBEDB608A}" presName="descendantArrow" presStyleLbl="bgAccFollowNode1" presStyleIdx="1" presStyleCnt="7"/>
      <dgm:spPr/>
    </dgm:pt>
    <dgm:pt modelId="{2CF20DD3-D876-4366-8FA4-FAF6EC3AEEE6}" type="pres">
      <dgm:prSet presAssocID="{F87C785D-BF96-4B98-9CF1-7B56429F38F6}" presName="sp" presStyleCnt="0"/>
      <dgm:spPr/>
    </dgm:pt>
    <dgm:pt modelId="{49A2A9B8-EA65-4762-9286-BAE5E1A600F5}" type="pres">
      <dgm:prSet presAssocID="{14E30B16-657C-42D9-B727-8266173FB2EB}" presName="arrowAndChildren" presStyleCnt="0"/>
      <dgm:spPr/>
    </dgm:pt>
    <dgm:pt modelId="{B3EB554C-A733-4CF9-8972-6B86DFB44A88}" type="pres">
      <dgm:prSet presAssocID="{14E30B16-657C-42D9-B727-8266173FB2EB}" presName="parentTextArrow" presStyleLbl="node1" presStyleIdx="0" presStyleCnt="0"/>
      <dgm:spPr/>
    </dgm:pt>
    <dgm:pt modelId="{62FE9F6E-5330-4383-B7D7-76CE2CB6E181}" type="pres">
      <dgm:prSet presAssocID="{14E30B16-657C-42D9-B727-8266173FB2EB}" presName="arrow" presStyleLbl="alignNode1" presStyleIdx="2" presStyleCnt="7"/>
      <dgm:spPr/>
    </dgm:pt>
    <dgm:pt modelId="{BFFE3E6F-D665-402F-BF0C-F0C9D34DDB23}" type="pres">
      <dgm:prSet presAssocID="{14E30B16-657C-42D9-B727-8266173FB2EB}" presName="descendantArrow" presStyleLbl="bgAccFollowNode1" presStyleIdx="2" presStyleCnt="7"/>
      <dgm:spPr/>
    </dgm:pt>
    <dgm:pt modelId="{89076261-4001-4965-AC22-DD3DCA990591}" type="pres">
      <dgm:prSet presAssocID="{37378281-FDD2-4E4E-A147-0D5A15B0ABA8}" presName="sp" presStyleCnt="0"/>
      <dgm:spPr/>
    </dgm:pt>
    <dgm:pt modelId="{4E652413-F40A-4ACA-8594-95A07142E788}" type="pres">
      <dgm:prSet presAssocID="{729B105C-5977-419A-8332-09FF98627E38}" presName="arrowAndChildren" presStyleCnt="0"/>
      <dgm:spPr/>
    </dgm:pt>
    <dgm:pt modelId="{7B0072FE-57BA-4282-9B01-03768F647183}" type="pres">
      <dgm:prSet presAssocID="{729B105C-5977-419A-8332-09FF98627E38}" presName="parentTextArrow" presStyleLbl="node1" presStyleIdx="0" presStyleCnt="0"/>
      <dgm:spPr/>
    </dgm:pt>
    <dgm:pt modelId="{835D247C-B76F-4380-A5A6-1E6D402136E4}" type="pres">
      <dgm:prSet presAssocID="{729B105C-5977-419A-8332-09FF98627E38}" presName="arrow" presStyleLbl="alignNode1" presStyleIdx="3" presStyleCnt="7"/>
      <dgm:spPr/>
    </dgm:pt>
    <dgm:pt modelId="{A6ACF3D0-4927-4BD0-9171-8BEA05526CD0}" type="pres">
      <dgm:prSet presAssocID="{729B105C-5977-419A-8332-09FF98627E38}" presName="descendantArrow" presStyleLbl="bgAccFollowNode1" presStyleIdx="3" presStyleCnt="7"/>
      <dgm:spPr/>
    </dgm:pt>
    <dgm:pt modelId="{6466A1CF-5911-42F4-82AA-3833203C0B86}" type="pres">
      <dgm:prSet presAssocID="{177F07E9-9C78-492A-BD4D-12B4F86427AE}" presName="sp" presStyleCnt="0"/>
      <dgm:spPr/>
    </dgm:pt>
    <dgm:pt modelId="{AEDD9791-8CD5-44A4-AA97-6BAF841A2948}" type="pres">
      <dgm:prSet presAssocID="{E7240DE5-855C-4F45-9200-220A9BD0CCFE}" presName="arrowAndChildren" presStyleCnt="0"/>
      <dgm:spPr/>
    </dgm:pt>
    <dgm:pt modelId="{E2F50195-354D-48B1-92F9-FBE6A804688C}" type="pres">
      <dgm:prSet presAssocID="{E7240DE5-855C-4F45-9200-220A9BD0CCFE}" presName="parentTextArrow" presStyleLbl="node1" presStyleIdx="0" presStyleCnt="0"/>
      <dgm:spPr/>
    </dgm:pt>
    <dgm:pt modelId="{DAA71BE9-5C26-4FC3-B080-FB16FE224994}" type="pres">
      <dgm:prSet presAssocID="{E7240DE5-855C-4F45-9200-220A9BD0CCFE}" presName="arrow" presStyleLbl="alignNode1" presStyleIdx="4" presStyleCnt="7"/>
      <dgm:spPr/>
    </dgm:pt>
    <dgm:pt modelId="{18B1C471-CF18-4052-B288-B14FBD914B74}" type="pres">
      <dgm:prSet presAssocID="{E7240DE5-855C-4F45-9200-220A9BD0CCFE}" presName="descendantArrow" presStyleLbl="bgAccFollowNode1" presStyleIdx="4" presStyleCnt="7"/>
      <dgm:spPr/>
    </dgm:pt>
    <dgm:pt modelId="{A91009FA-8D40-4A87-BD0C-4985003823D7}" type="pres">
      <dgm:prSet presAssocID="{59353AAD-ABD3-4843-AF62-E24DA8940F93}" presName="sp" presStyleCnt="0"/>
      <dgm:spPr/>
    </dgm:pt>
    <dgm:pt modelId="{D4911DFC-39FB-4551-ABED-4CC27AC7BC3B}" type="pres">
      <dgm:prSet presAssocID="{251C11D5-1E69-4747-8F21-2F1D8064CA4D}" presName="arrowAndChildren" presStyleCnt="0"/>
      <dgm:spPr/>
    </dgm:pt>
    <dgm:pt modelId="{29D0B609-0045-476B-8AAB-9E883AB6621E}" type="pres">
      <dgm:prSet presAssocID="{251C11D5-1E69-4747-8F21-2F1D8064CA4D}" presName="parentTextArrow" presStyleLbl="node1" presStyleIdx="0" presStyleCnt="0"/>
      <dgm:spPr/>
    </dgm:pt>
    <dgm:pt modelId="{152A7D3F-09BD-4423-9CF9-1E42533528D9}" type="pres">
      <dgm:prSet presAssocID="{251C11D5-1E69-4747-8F21-2F1D8064CA4D}" presName="arrow" presStyleLbl="alignNode1" presStyleIdx="5" presStyleCnt="7"/>
      <dgm:spPr/>
    </dgm:pt>
    <dgm:pt modelId="{AA21A819-F63D-4D4E-A195-DD5B9A95FC1C}" type="pres">
      <dgm:prSet presAssocID="{251C11D5-1E69-4747-8F21-2F1D8064CA4D}" presName="descendantArrow" presStyleLbl="bgAccFollowNode1" presStyleIdx="5" presStyleCnt="7"/>
      <dgm:spPr/>
    </dgm:pt>
    <dgm:pt modelId="{1D13FBB4-5387-4819-83C1-E1A7023F56E6}" type="pres">
      <dgm:prSet presAssocID="{4632C869-54D2-4109-8F94-0993B52661E8}" presName="sp" presStyleCnt="0"/>
      <dgm:spPr/>
    </dgm:pt>
    <dgm:pt modelId="{ABCA166D-5E8E-4745-93AD-EC6BCB5011AA}" type="pres">
      <dgm:prSet presAssocID="{D464505E-95BB-43E8-A2F1-52EB9CC309B9}" presName="arrowAndChildren" presStyleCnt="0"/>
      <dgm:spPr/>
    </dgm:pt>
    <dgm:pt modelId="{2BF1838F-9615-4A0A-9165-5F6C21A915B5}" type="pres">
      <dgm:prSet presAssocID="{D464505E-95BB-43E8-A2F1-52EB9CC309B9}" presName="parentTextArrow" presStyleLbl="node1" presStyleIdx="0" presStyleCnt="0"/>
      <dgm:spPr/>
    </dgm:pt>
    <dgm:pt modelId="{BE6228C5-A6A8-4141-AD5F-F8767E9A7F6F}" type="pres">
      <dgm:prSet presAssocID="{D464505E-95BB-43E8-A2F1-52EB9CC309B9}" presName="arrow" presStyleLbl="alignNode1" presStyleIdx="6" presStyleCnt="7"/>
      <dgm:spPr/>
    </dgm:pt>
    <dgm:pt modelId="{B01651B0-3CE3-4292-8544-7524BBAA91F5}" type="pres">
      <dgm:prSet presAssocID="{D464505E-95BB-43E8-A2F1-52EB9CC309B9}" presName="descendantArrow" presStyleLbl="bgAccFollowNode1" presStyleIdx="6" presStyleCnt="7"/>
      <dgm:spPr/>
    </dgm:pt>
  </dgm:ptLst>
  <dgm:cxnLst>
    <dgm:cxn modelId="{01776508-6DD3-494F-AD50-F199F77B7C24}" srcId="{729B105C-5977-419A-8332-09FF98627E38}" destId="{CEF54C53-9672-4EA7-A7D7-C0179E06A24E}" srcOrd="0" destOrd="0" parTransId="{D3A9A811-ED5D-4629-B6A3-E1B51A6EC27E}" sibTransId="{2BE38DB6-3D37-4723-9AAA-01E506749D20}"/>
    <dgm:cxn modelId="{1C5CB00B-584C-4D9A-B437-F3281000E735}" type="presOf" srcId="{66B81E78-612F-4BDA-A730-D41451492018}" destId="{18B1C471-CF18-4052-B288-B14FBD914B74}" srcOrd="0" destOrd="0" presId="urn:microsoft.com/office/officeart/2016/7/layout/VerticalDownArrowProcess"/>
    <dgm:cxn modelId="{560DBC13-FB13-4873-BD78-82409354F0B4}" srcId="{251C11D5-1E69-4747-8F21-2F1D8064CA4D}" destId="{79875A10-2AD6-4DFB-A88A-1AE63483C1CC}" srcOrd="0" destOrd="0" parTransId="{DEEBC129-98EE-49B9-BA92-C9538E05E21C}" sibTransId="{63BCD106-DDD5-4513-98BA-C9E5BC656857}"/>
    <dgm:cxn modelId="{B1C2FF16-D7F8-41A7-A246-482FE32688C2}" type="presOf" srcId="{729B105C-5977-419A-8332-09FF98627E38}" destId="{835D247C-B76F-4380-A5A6-1E6D402136E4}" srcOrd="1" destOrd="0" presId="urn:microsoft.com/office/officeart/2016/7/layout/VerticalDownArrowProcess"/>
    <dgm:cxn modelId="{9AD36A1E-DC95-4428-BE1D-10E2B8E4D688}" type="presOf" srcId="{4AC3CE86-80F6-487C-A0A4-1198C30F43E3}" destId="{2E01107F-FB20-484E-9954-7DFB0AEF028F}" srcOrd="0" destOrd="0" presId="urn:microsoft.com/office/officeart/2016/7/layout/VerticalDownArrowProcess"/>
    <dgm:cxn modelId="{2D5F0823-31FA-48EC-B855-B6041884A6C3}" type="presOf" srcId="{CEF54C53-9672-4EA7-A7D7-C0179E06A24E}" destId="{A6ACF3D0-4927-4BD0-9171-8BEA05526CD0}" srcOrd="0" destOrd="0" presId="urn:microsoft.com/office/officeart/2016/7/layout/VerticalDownArrowProcess"/>
    <dgm:cxn modelId="{F8EA8428-F417-4B40-9494-076DCB128B40}" type="presOf" srcId="{14E30B16-657C-42D9-B727-8266173FB2EB}" destId="{62FE9F6E-5330-4383-B7D7-76CE2CB6E181}" srcOrd="1" destOrd="0" presId="urn:microsoft.com/office/officeart/2016/7/layout/VerticalDownArrowProcess"/>
    <dgm:cxn modelId="{42B0422F-33A7-4910-A926-EF3B21E78006}" srcId="{4AF51ED8-FD8B-4C15-8566-3F7CBEDB608A}" destId="{E395FA23-5D75-4195-84D3-0BFC23911906}" srcOrd="0" destOrd="0" parTransId="{7E402AE6-5995-4730-A543-22A97F540C7D}" sibTransId="{BE4DCEC7-447D-44F6-8504-A264CDE04F76}"/>
    <dgm:cxn modelId="{CBC4B135-B79F-4E60-80D5-36FAB617FECF}" type="presOf" srcId="{14B0BAD9-02A4-4CE8-96DB-A619FC17C06E}" destId="{BFFE3E6F-D665-402F-BF0C-F0C9D34DDB23}" srcOrd="0" destOrd="0" presId="urn:microsoft.com/office/officeart/2016/7/layout/VerticalDownArrowProcess"/>
    <dgm:cxn modelId="{77DA6836-FD49-42AF-9FBA-4D342A260687}" type="presOf" srcId="{251C11D5-1E69-4747-8F21-2F1D8064CA4D}" destId="{152A7D3F-09BD-4423-9CF9-1E42533528D9}" srcOrd="1" destOrd="0" presId="urn:microsoft.com/office/officeart/2016/7/layout/VerticalDownArrowProcess"/>
    <dgm:cxn modelId="{52D85739-C177-4131-BAFD-444D060865C6}" srcId="{D464505E-95BB-43E8-A2F1-52EB9CC309B9}" destId="{FFFC1888-DFC7-4F64-B1C2-10015E39890B}" srcOrd="0" destOrd="0" parTransId="{3C90B5B4-BA9B-46B8-B879-66A83E2ECAE8}" sibTransId="{9F7FD395-6466-41B1-9DDC-7F2C987D096D}"/>
    <dgm:cxn modelId="{2FAA7B64-451F-407A-9B7E-8BF2A7076E73}" type="presOf" srcId="{D464505E-95BB-43E8-A2F1-52EB9CC309B9}" destId="{BE6228C5-A6A8-4141-AD5F-F8767E9A7F6F}" srcOrd="1" destOrd="0" presId="urn:microsoft.com/office/officeart/2016/7/layout/VerticalDownArrowProcess"/>
    <dgm:cxn modelId="{A8D91A65-1053-44E1-921A-4673D233AD14}" type="presOf" srcId="{4AF51ED8-FD8B-4C15-8566-3F7CBEDB608A}" destId="{AE22C076-B0F2-4FF4-8C11-BEDA1E30DC55}" srcOrd="1" destOrd="0" presId="urn:microsoft.com/office/officeart/2016/7/layout/VerticalDownArrowProcess"/>
    <dgm:cxn modelId="{DC482166-AA18-4B0F-ABA8-51272BF7C793}" srcId="{F462BC0D-EE21-4A39-A817-9DF1A440E55E}" destId="{D464505E-95BB-43E8-A2F1-52EB9CC309B9}" srcOrd="0" destOrd="0" parTransId="{A5CC0799-24F6-4C84-9840-77D765C4733B}" sibTransId="{4632C869-54D2-4109-8F94-0993B52661E8}"/>
    <dgm:cxn modelId="{47F4F566-6648-40C2-A007-0C7025A77B3B}" type="presOf" srcId="{79875A10-2AD6-4DFB-A88A-1AE63483C1CC}" destId="{AA21A819-F63D-4D4E-A195-DD5B9A95FC1C}" srcOrd="0" destOrd="0" presId="urn:microsoft.com/office/officeart/2016/7/layout/VerticalDownArrowProcess"/>
    <dgm:cxn modelId="{2139AE6B-EFAD-4BA1-84D0-1285D609A12D}" type="presOf" srcId="{F462BC0D-EE21-4A39-A817-9DF1A440E55E}" destId="{FEC8A753-F3C0-4675-BBE2-ACBF7E98A77E}" srcOrd="0" destOrd="0" presId="urn:microsoft.com/office/officeart/2016/7/layout/VerticalDownArrowProcess"/>
    <dgm:cxn modelId="{243B1C4C-21C6-478A-9D22-B0704FADBAFA}" type="presOf" srcId="{729B105C-5977-419A-8332-09FF98627E38}" destId="{7B0072FE-57BA-4282-9B01-03768F647183}" srcOrd="0" destOrd="0" presId="urn:microsoft.com/office/officeart/2016/7/layout/VerticalDownArrowProcess"/>
    <dgm:cxn modelId="{717F2480-630D-43C4-85D2-60A6770486E8}" type="presOf" srcId="{D464505E-95BB-43E8-A2F1-52EB9CC309B9}" destId="{2BF1838F-9615-4A0A-9165-5F6C21A915B5}" srcOrd="0" destOrd="0" presId="urn:microsoft.com/office/officeart/2016/7/layout/VerticalDownArrowProcess"/>
    <dgm:cxn modelId="{3E7C088C-60E5-4F07-9DF3-D4FDA152203A}" type="presOf" srcId="{14E30B16-657C-42D9-B727-8266173FB2EB}" destId="{B3EB554C-A733-4CF9-8972-6B86DFB44A88}" srcOrd="0" destOrd="0" presId="urn:microsoft.com/office/officeart/2016/7/layout/VerticalDownArrowProcess"/>
    <dgm:cxn modelId="{4681DD8E-A304-4589-A32B-F0A14CE86763}" type="presOf" srcId="{E7240DE5-855C-4F45-9200-220A9BD0CCFE}" destId="{DAA71BE9-5C26-4FC3-B080-FB16FE224994}" srcOrd="1" destOrd="0" presId="urn:microsoft.com/office/officeart/2016/7/layout/VerticalDownArrowProcess"/>
    <dgm:cxn modelId="{E09A8391-12FD-45F3-977A-76665E01AD8F}" type="presOf" srcId="{4AF51ED8-FD8B-4C15-8566-3F7CBEDB608A}" destId="{4F07B524-1459-4AA8-9D9C-8A1C0B51BFE7}" srcOrd="0" destOrd="0" presId="urn:microsoft.com/office/officeart/2016/7/layout/VerticalDownArrowProcess"/>
    <dgm:cxn modelId="{A616D692-7EF1-44EB-91F3-926BFC3C5799}" type="presOf" srcId="{FFFC1888-DFC7-4F64-B1C2-10015E39890B}" destId="{B01651B0-3CE3-4292-8544-7524BBAA91F5}" srcOrd="0" destOrd="0" presId="urn:microsoft.com/office/officeart/2016/7/layout/VerticalDownArrowProcess"/>
    <dgm:cxn modelId="{E610F49E-F2CC-44F3-815F-09140F6BC919}" srcId="{048EECAF-448A-49A2-AC69-31B63EC13178}" destId="{4AC3CE86-80F6-487C-A0A4-1198C30F43E3}" srcOrd="0" destOrd="0" parTransId="{401C014B-1211-419D-A33B-C589ABEA564B}" sibTransId="{68D4FDFC-DA13-4969-84F7-10FDE0EE4289}"/>
    <dgm:cxn modelId="{A807E9B2-89EF-4837-9B4C-30DC66B0A5B3}" srcId="{F462BC0D-EE21-4A39-A817-9DF1A440E55E}" destId="{14E30B16-657C-42D9-B727-8266173FB2EB}" srcOrd="4" destOrd="0" parTransId="{4F38F1F0-9C3A-4E35-98D7-8E703187BB40}" sibTransId="{F87C785D-BF96-4B98-9CF1-7B56429F38F6}"/>
    <dgm:cxn modelId="{8D6808B5-8C73-4CCA-BFB8-003CA8C8E9F0}" srcId="{F462BC0D-EE21-4A39-A817-9DF1A440E55E}" destId="{251C11D5-1E69-4747-8F21-2F1D8064CA4D}" srcOrd="1" destOrd="0" parTransId="{72F8449D-8EF8-42F3-96F6-7633F9C4F5ED}" sibTransId="{59353AAD-ABD3-4843-AF62-E24DA8940F93}"/>
    <dgm:cxn modelId="{37F861C2-8F2C-488F-9E3A-A5D0F8346E4F}" type="presOf" srcId="{048EECAF-448A-49A2-AC69-31B63EC13178}" destId="{2D56CC15-6328-47B7-B581-51EEEDCB62D3}" srcOrd="0" destOrd="0" presId="urn:microsoft.com/office/officeart/2016/7/layout/VerticalDownArrowProcess"/>
    <dgm:cxn modelId="{B72C1BCD-2009-4EEC-96E2-01EDD03EA94B}" srcId="{F462BC0D-EE21-4A39-A817-9DF1A440E55E}" destId="{729B105C-5977-419A-8332-09FF98627E38}" srcOrd="3" destOrd="0" parTransId="{D9BFB629-9358-46F4-B862-A967A1B92252}" sibTransId="{37378281-FDD2-4E4E-A147-0D5A15B0ABA8}"/>
    <dgm:cxn modelId="{927C5BD3-B898-43C7-9A1B-66F4069FDB74}" type="presOf" srcId="{251C11D5-1E69-4747-8F21-2F1D8064CA4D}" destId="{29D0B609-0045-476B-8AAB-9E883AB6621E}" srcOrd="0" destOrd="0" presId="urn:microsoft.com/office/officeart/2016/7/layout/VerticalDownArrowProcess"/>
    <dgm:cxn modelId="{3FA7C7D4-4A84-438B-970C-616339BAA9D1}" srcId="{F462BC0D-EE21-4A39-A817-9DF1A440E55E}" destId="{4AF51ED8-FD8B-4C15-8566-3F7CBEDB608A}" srcOrd="5" destOrd="0" parTransId="{0EFEFEE8-4AEC-483C-9427-0C95824A948F}" sibTransId="{DEB68C73-0AC2-452C-9483-3A0BAD317251}"/>
    <dgm:cxn modelId="{F2CBC8E2-BA7E-45E2-971B-A2A4CD590D92}" srcId="{E7240DE5-855C-4F45-9200-220A9BD0CCFE}" destId="{66B81E78-612F-4BDA-A730-D41451492018}" srcOrd="0" destOrd="0" parTransId="{54698E12-7F5E-432D-80A4-B3CC21C4FAD7}" sibTransId="{0430C3A5-E42E-44A0-91FA-A119C1161B64}"/>
    <dgm:cxn modelId="{7FF6BFE4-3799-407C-A739-BB3440B86C21}" type="presOf" srcId="{E395FA23-5D75-4195-84D3-0BFC23911906}" destId="{2C9A673D-4908-4A4C-8E3F-3A4409BD2D36}" srcOrd="0" destOrd="0" presId="urn:microsoft.com/office/officeart/2016/7/layout/VerticalDownArrowProcess"/>
    <dgm:cxn modelId="{43677FE8-C201-40F4-8CE9-3C7A5CB7EAE0}" srcId="{14E30B16-657C-42D9-B727-8266173FB2EB}" destId="{14B0BAD9-02A4-4CE8-96DB-A619FC17C06E}" srcOrd="0" destOrd="0" parTransId="{725BB560-D4FA-424D-8A66-EA65D639EB51}" sibTransId="{21CD3D0F-E55D-4E62-9FC6-B60D49EB3A30}"/>
    <dgm:cxn modelId="{A512A7F5-F2BC-4240-9A1F-FF0BE362AE73}" srcId="{F462BC0D-EE21-4A39-A817-9DF1A440E55E}" destId="{E7240DE5-855C-4F45-9200-220A9BD0CCFE}" srcOrd="2" destOrd="0" parTransId="{5AB44947-B4E2-43E5-A688-6A72D03CDECB}" sibTransId="{177F07E9-9C78-492A-BD4D-12B4F86427AE}"/>
    <dgm:cxn modelId="{852F52F7-8F81-4245-9152-682EA4B6D448}" srcId="{F462BC0D-EE21-4A39-A817-9DF1A440E55E}" destId="{048EECAF-448A-49A2-AC69-31B63EC13178}" srcOrd="6" destOrd="0" parTransId="{3CD875B8-3305-4FC2-9B86-F82C8A8FD928}" sibTransId="{50E8ED6C-AF9E-4F76-80A8-BB63FF7C8C23}"/>
    <dgm:cxn modelId="{52E6DDFE-2101-48C2-A678-2B27E5471683}" type="presOf" srcId="{E7240DE5-855C-4F45-9200-220A9BD0CCFE}" destId="{E2F50195-354D-48B1-92F9-FBE6A804688C}" srcOrd="0" destOrd="0" presId="urn:microsoft.com/office/officeart/2016/7/layout/VerticalDownArrowProcess"/>
    <dgm:cxn modelId="{D314DC1A-B058-46DC-B547-A3F2B88B619F}" type="presParOf" srcId="{FEC8A753-F3C0-4675-BBE2-ACBF7E98A77E}" destId="{F2AE45A4-C59F-4CC1-B6B0-6DBBA2771093}" srcOrd="0" destOrd="0" presId="urn:microsoft.com/office/officeart/2016/7/layout/VerticalDownArrowProcess"/>
    <dgm:cxn modelId="{A63C0C16-6ED8-48E0-808F-4B847FCBA3AD}" type="presParOf" srcId="{F2AE45A4-C59F-4CC1-B6B0-6DBBA2771093}" destId="{2D56CC15-6328-47B7-B581-51EEEDCB62D3}" srcOrd="0" destOrd="0" presId="urn:microsoft.com/office/officeart/2016/7/layout/VerticalDownArrowProcess"/>
    <dgm:cxn modelId="{16CC5842-6317-4D18-9740-AF92BC85FE7D}" type="presParOf" srcId="{F2AE45A4-C59F-4CC1-B6B0-6DBBA2771093}" destId="{2E01107F-FB20-484E-9954-7DFB0AEF028F}" srcOrd="1" destOrd="0" presId="urn:microsoft.com/office/officeart/2016/7/layout/VerticalDownArrowProcess"/>
    <dgm:cxn modelId="{49DF28C0-0786-482A-9D5D-B3DE5BA4F45B}" type="presParOf" srcId="{FEC8A753-F3C0-4675-BBE2-ACBF7E98A77E}" destId="{BE10F89F-342A-4074-B9C4-3241F217F9F4}" srcOrd="1" destOrd="0" presId="urn:microsoft.com/office/officeart/2016/7/layout/VerticalDownArrowProcess"/>
    <dgm:cxn modelId="{601A836E-DC28-42B6-A7F7-C671174D876A}" type="presParOf" srcId="{FEC8A753-F3C0-4675-BBE2-ACBF7E98A77E}" destId="{96FD3048-C89A-46C0-A8F5-B582D02C168A}" srcOrd="2" destOrd="0" presId="urn:microsoft.com/office/officeart/2016/7/layout/VerticalDownArrowProcess"/>
    <dgm:cxn modelId="{5F4537D8-161C-4AC9-B191-8AB4DE65BDA9}" type="presParOf" srcId="{96FD3048-C89A-46C0-A8F5-B582D02C168A}" destId="{4F07B524-1459-4AA8-9D9C-8A1C0B51BFE7}" srcOrd="0" destOrd="0" presId="urn:microsoft.com/office/officeart/2016/7/layout/VerticalDownArrowProcess"/>
    <dgm:cxn modelId="{832BA9B3-3308-4248-A791-28DA1CC4AAD6}" type="presParOf" srcId="{96FD3048-C89A-46C0-A8F5-B582D02C168A}" destId="{AE22C076-B0F2-4FF4-8C11-BEDA1E30DC55}" srcOrd="1" destOrd="0" presId="urn:microsoft.com/office/officeart/2016/7/layout/VerticalDownArrowProcess"/>
    <dgm:cxn modelId="{01DB58B7-40B5-453F-977A-13218A6265E4}" type="presParOf" srcId="{96FD3048-C89A-46C0-A8F5-B582D02C168A}" destId="{2C9A673D-4908-4A4C-8E3F-3A4409BD2D36}" srcOrd="2" destOrd="0" presId="urn:microsoft.com/office/officeart/2016/7/layout/VerticalDownArrowProcess"/>
    <dgm:cxn modelId="{FDF014A2-4B41-4589-8E40-C6761B820995}" type="presParOf" srcId="{FEC8A753-F3C0-4675-BBE2-ACBF7E98A77E}" destId="{2CF20DD3-D876-4366-8FA4-FAF6EC3AEEE6}" srcOrd="3" destOrd="0" presId="urn:microsoft.com/office/officeart/2016/7/layout/VerticalDownArrowProcess"/>
    <dgm:cxn modelId="{159B952E-1C88-4835-9E66-955666B94DFD}" type="presParOf" srcId="{FEC8A753-F3C0-4675-BBE2-ACBF7E98A77E}" destId="{49A2A9B8-EA65-4762-9286-BAE5E1A600F5}" srcOrd="4" destOrd="0" presId="urn:microsoft.com/office/officeart/2016/7/layout/VerticalDownArrowProcess"/>
    <dgm:cxn modelId="{58841C16-8148-41A8-9960-701FD23430B0}" type="presParOf" srcId="{49A2A9B8-EA65-4762-9286-BAE5E1A600F5}" destId="{B3EB554C-A733-4CF9-8972-6B86DFB44A88}" srcOrd="0" destOrd="0" presId="urn:microsoft.com/office/officeart/2016/7/layout/VerticalDownArrowProcess"/>
    <dgm:cxn modelId="{335B288B-2C92-4771-8226-74CAF32933F5}" type="presParOf" srcId="{49A2A9B8-EA65-4762-9286-BAE5E1A600F5}" destId="{62FE9F6E-5330-4383-B7D7-76CE2CB6E181}" srcOrd="1" destOrd="0" presId="urn:microsoft.com/office/officeart/2016/7/layout/VerticalDownArrowProcess"/>
    <dgm:cxn modelId="{1C4F17FA-D499-4883-B4C2-44C43A1AB089}" type="presParOf" srcId="{49A2A9B8-EA65-4762-9286-BAE5E1A600F5}" destId="{BFFE3E6F-D665-402F-BF0C-F0C9D34DDB23}" srcOrd="2" destOrd="0" presId="urn:microsoft.com/office/officeart/2016/7/layout/VerticalDownArrowProcess"/>
    <dgm:cxn modelId="{DBB218E9-327E-4DCD-A0F6-11E048E745CF}" type="presParOf" srcId="{FEC8A753-F3C0-4675-BBE2-ACBF7E98A77E}" destId="{89076261-4001-4965-AC22-DD3DCA990591}" srcOrd="5" destOrd="0" presId="urn:microsoft.com/office/officeart/2016/7/layout/VerticalDownArrowProcess"/>
    <dgm:cxn modelId="{DC15D5A2-780A-4D80-81D2-884CFD3BF17A}" type="presParOf" srcId="{FEC8A753-F3C0-4675-BBE2-ACBF7E98A77E}" destId="{4E652413-F40A-4ACA-8594-95A07142E788}" srcOrd="6" destOrd="0" presId="urn:microsoft.com/office/officeart/2016/7/layout/VerticalDownArrowProcess"/>
    <dgm:cxn modelId="{D89F5C6C-4ED6-414C-919E-1F40AE685581}" type="presParOf" srcId="{4E652413-F40A-4ACA-8594-95A07142E788}" destId="{7B0072FE-57BA-4282-9B01-03768F647183}" srcOrd="0" destOrd="0" presId="urn:microsoft.com/office/officeart/2016/7/layout/VerticalDownArrowProcess"/>
    <dgm:cxn modelId="{7B1987A3-7777-4F4C-BC05-3B7A3E94F854}" type="presParOf" srcId="{4E652413-F40A-4ACA-8594-95A07142E788}" destId="{835D247C-B76F-4380-A5A6-1E6D402136E4}" srcOrd="1" destOrd="0" presId="urn:microsoft.com/office/officeart/2016/7/layout/VerticalDownArrowProcess"/>
    <dgm:cxn modelId="{F151176C-599A-4A36-A915-B4B8A62DC0C3}" type="presParOf" srcId="{4E652413-F40A-4ACA-8594-95A07142E788}" destId="{A6ACF3D0-4927-4BD0-9171-8BEA05526CD0}" srcOrd="2" destOrd="0" presId="urn:microsoft.com/office/officeart/2016/7/layout/VerticalDownArrowProcess"/>
    <dgm:cxn modelId="{77F9AC04-B300-4969-958B-66701E6B4859}" type="presParOf" srcId="{FEC8A753-F3C0-4675-BBE2-ACBF7E98A77E}" destId="{6466A1CF-5911-42F4-82AA-3833203C0B86}" srcOrd="7" destOrd="0" presId="urn:microsoft.com/office/officeart/2016/7/layout/VerticalDownArrowProcess"/>
    <dgm:cxn modelId="{5D89DB53-D92F-40A3-8A4F-22FD0AFC21C6}" type="presParOf" srcId="{FEC8A753-F3C0-4675-BBE2-ACBF7E98A77E}" destId="{AEDD9791-8CD5-44A4-AA97-6BAF841A2948}" srcOrd="8" destOrd="0" presId="urn:microsoft.com/office/officeart/2016/7/layout/VerticalDownArrowProcess"/>
    <dgm:cxn modelId="{D12E3AE2-ABB0-4B0B-A9A6-320F93D330C1}" type="presParOf" srcId="{AEDD9791-8CD5-44A4-AA97-6BAF841A2948}" destId="{E2F50195-354D-48B1-92F9-FBE6A804688C}" srcOrd="0" destOrd="0" presId="urn:microsoft.com/office/officeart/2016/7/layout/VerticalDownArrowProcess"/>
    <dgm:cxn modelId="{62BB55D2-3781-4E1C-ACF4-81B30A5473CB}" type="presParOf" srcId="{AEDD9791-8CD5-44A4-AA97-6BAF841A2948}" destId="{DAA71BE9-5C26-4FC3-B080-FB16FE224994}" srcOrd="1" destOrd="0" presId="urn:microsoft.com/office/officeart/2016/7/layout/VerticalDownArrowProcess"/>
    <dgm:cxn modelId="{111FBA88-A23F-4F2F-9F0D-8B85653A2003}" type="presParOf" srcId="{AEDD9791-8CD5-44A4-AA97-6BAF841A2948}" destId="{18B1C471-CF18-4052-B288-B14FBD914B74}" srcOrd="2" destOrd="0" presId="urn:microsoft.com/office/officeart/2016/7/layout/VerticalDownArrowProcess"/>
    <dgm:cxn modelId="{023F8E8C-A276-459B-B76E-3ECFB1CB9481}" type="presParOf" srcId="{FEC8A753-F3C0-4675-BBE2-ACBF7E98A77E}" destId="{A91009FA-8D40-4A87-BD0C-4985003823D7}" srcOrd="9" destOrd="0" presId="urn:microsoft.com/office/officeart/2016/7/layout/VerticalDownArrowProcess"/>
    <dgm:cxn modelId="{C5FD896E-842E-41A7-8FB7-43BAA3F90401}" type="presParOf" srcId="{FEC8A753-F3C0-4675-BBE2-ACBF7E98A77E}" destId="{D4911DFC-39FB-4551-ABED-4CC27AC7BC3B}" srcOrd="10" destOrd="0" presId="urn:microsoft.com/office/officeart/2016/7/layout/VerticalDownArrowProcess"/>
    <dgm:cxn modelId="{0EDFAD7F-D50F-4979-A86A-2810208DFD8D}" type="presParOf" srcId="{D4911DFC-39FB-4551-ABED-4CC27AC7BC3B}" destId="{29D0B609-0045-476B-8AAB-9E883AB6621E}" srcOrd="0" destOrd="0" presId="urn:microsoft.com/office/officeart/2016/7/layout/VerticalDownArrowProcess"/>
    <dgm:cxn modelId="{95330F69-C807-4E22-A3DC-FD86A5BE70ED}" type="presParOf" srcId="{D4911DFC-39FB-4551-ABED-4CC27AC7BC3B}" destId="{152A7D3F-09BD-4423-9CF9-1E42533528D9}" srcOrd="1" destOrd="0" presId="urn:microsoft.com/office/officeart/2016/7/layout/VerticalDownArrowProcess"/>
    <dgm:cxn modelId="{FBFFC26B-12C9-4437-971D-DE7A53C71A1D}" type="presParOf" srcId="{D4911DFC-39FB-4551-ABED-4CC27AC7BC3B}" destId="{AA21A819-F63D-4D4E-A195-DD5B9A95FC1C}" srcOrd="2" destOrd="0" presId="urn:microsoft.com/office/officeart/2016/7/layout/VerticalDownArrowProcess"/>
    <dgm:cxn modelId="{3BDD54F1-4996-4F4A-9925-1CF1C1038076}" type="presParOf" srcId="{FEC8A753-F3C0-4675-BBE2-ACBF7E98A77E}" destId="{1D13FBB4-5387-4819-83C1-E1A7023F56E6}" srcOrd="11" destOrd="0" presId="urn:microsoft.com/office/officeart/2016/7/layout/VerticalDownArrowProcess"/>
    <dgm:cxn modelId="{1F1FF8E9-8850-4103-8F55-689B0B111D92}" type="presParOf" srcId="{FEC8A753-F3C0-4675-BBE2-ACBF7E98A77E}" destId="{ABCA166D-5E8E-4745-93AD-EC6BCB5011AA}" srcOrd="12" destOrd="0" presId="urn:microsoft.com/office/officeart/2016/7/layout/VerticalDownArrowProcess"/>
    <dgm:cxn modelId="{79C6D143-BC29-4817-B14E-D0A7BBE67FD9}" type="presParOf" srcId="{ABCA166D-5E8E-4745-93AD-EC6BCB5011AA}" destId="{2BF1838F-9615-4A0A-9165-5F6C21A915B5}" srcOrd="0" destOrd="0" presId="urn:microsoft.com/office/officeart/2016/7/layout/VerticalDownArrowProcess"/>
    <dgm:cxn modelId="{368C675F-43E0-4AFC-A830-F64AF879699F}" type="presParOf" srcId="{ABCA166D-5E8E-4745-93AD-EC6BCB5011AA}" destId="{BE6228C5-A6A8-4141-AD5F-F8767E9A7F6F}" srcOrd="1" destOrd="0" presId="urn:microsoft.com/office/officeart/2016/7/layout/VerticalDownArrowProcess"/>
    <dgm:cxn modelId="{A744CE93-6CD2-4E67-8304-AE216F26F3D5}" type="presParOf" srcId="{ABCA166D-5E8E-4745-93AD-EC6BCB5011AA}" destId="{B01651B0-3CE3-4292-8544-7524BBAA91F5}"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81BA5-9856-42D0-BC27-6A80A4FF46B6}">
      <dsp:nvSpPr>
        <dsp:cNvPr id="0" name=""/>
        <dsp:cNvSpPr/>
      </dsp:nvSpPr>
      <dsp:spPr>
        <a:xfrm>
          <a:off x="882240" y="1380"/>
          <a:ext cx="3049581" cy="182974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Calibri Light" panose="020F0302020204030204"/>
            </a:rPr>
            <a:t>Only 25</a:t>
          </a:r>
          <a:r>
            <a:rPr lang="en-US" sz="1800" kern="1200" dirty="0"/>
            <a:t>% of pupils with SLCN achieve the expected level in English at the end of KS2</a:t>
          </a:r>
        </a:p>
      </dsp:txBody>
      <dsp:txXfrm>
        <a:off x="882240" y="1380"/>
        <a:ext cx="3049581" cy="1829748"/>
      </dsp:txXfrm>
    </dsp:sp>
    <dsp:sp modelId="{F6A18FBF-74F3-439C-A343-E7EA795A5518}">
      <dsp:nvSpPr>
        <dsp:cNvPr id="0" name=""/>
        <dsp:cNvSpPr/>
      </dsp:nvSpPr>
      <dsp:spPr>
        <a:xfrm>
          <a:off x="4236779" y="1380"/>
          <a:ext cx="3049581" cy="182974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2/3 of 7-14 year olds with serious behaviour problems have language impairment </a:t>
          </a:r>
          <a:endParaRPr lang="en-GB" sz="1800" kern="1200" dirty="0">
            <a:latin typeface="Calibri Light" panose="020F0302020204030204"/>
          </a:endParaRPr>
        </a:p>
      </dsp:txBody>
      <dsp:txXfrm>
        <a:off x="4236779" y="1380"/>
        <a:ext cx="3049581" cy="1829748"/>
      </dsp:txXfrm>
    </dsp:sp>
    <dsp:sp modelId="{6452A672-BCF6-436E-9BDE-0F7E9EA0DCFD}">
      <dsp:nvSpPr>
        <dsp:cNvPr id="0" name=""/>
        <dsp:cNvSpPr/>
      </dsp:nvSpPr>
      <dsp:spPr>
        <a:xfrm>
          <a:off x="7591319" y="1380"/>
          <a:ext cx="3049581" cy="182974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40% of 7 to 14 year olds referred to child psychiatric services had a language impairment that had never been suspected</a:t>
          </a:r>
          <a:endParaRPr lang="en-GB" sz="1800" kern="1200" dirty="0">
            <a:latin typeface="Calibri Light" panose="020F0302020204030204"/>
          </a:endParaRPr>
        </a:p>
      </dsp:txBody>
      <dsp:txXfrm>
        <a:off x="7591319" y="1380"/>
        <a:ext cx="3049581" cy="1829748"/>
      </dsp:txXfrm>
    </dsp:sp>
    <dsp:sp modelId="{23145C64-0DC6-4218-86B6-98F78FD8C304}">
      <dsp:nvSpPr>
        <dsp:cNvPr id="0" name=""/>
        <dsp:cNvSpPr/>
      </dsp:nvSpPr>
      <dsp:spPr>
        <a:xfrm>
          <a:off x="2559510" y="2136087"/>
          <a:ext cx="3049581" cy="182974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“..communication skills are the most important employability skills and a lack of them in a candidate is a deal breaker... for many employers”. </a:t>
          </a:r>
          <a:r>
            <a:rPr lang="en-GB" sz="1800" kern="1200" dirty="0">
              <a:latin typeface="Calibri Light" panose="020F0302020204030204"/>
            </a:rPr>
            <a:t>(Skills for life report).</a:t>
          </a:r>
          <a:endParaRPr lang="en-GB" sz="1800" kern="1200" dirty="0"/>
        </a:p>
      </dsp:txBody>
      <dsp:txXfrm>
        <a:off x="2559510" y="2136087"/>
        <a:ext cx="3049581" cy="1829748"/>
      </dsp:txXfrm>
    </dsp:sp>
    <dsp:sp modelId="{F258E776-2BE5-47A0-9A13-34A5E5DE8602}">
      <dsp:nvSpPr>
        <dsp:cNvPr id="0" name=""/>
        <dsp:cNvSpPr/>
      </dsp:nvSpPr>
      <dsp:spPr>
        <a:xfrm>
          <a:off x="5914049" y="2136087"/>
          <a:ext cx="3049581" cy="182974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Calibri Light" panose="020F0302020204030204"/>
            </a:rPr>
            <a:t>Young people with SLCN are more likey to be bullied and are more susceptible to grooming behaviours</a:t>
          </a:r>
        </a:p>
      </dsp:txBody>
      <dsp:txXfrm>
        <a:off x="5914049" y="2136087"/>
        <a:ext cx="3049581" cy="18297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200C7-F5EE-4379-9789-4D44E14C0FD1}">
      <dsp:nvSpPr>
        <dsp:cNvPr id="0" name=""/>
        <dsp:cNvSpPr/>
      </dsp:nvSpPr>
      <dsp:spPr>
        <a:xfrm>
          <a:off x="0" y="566278"/>
          <a:ext cx="7984458" cy="27378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No Wrong Door, the service for children in care in North Yorkshire, found 62% of their children in care had communication needs. Only two of the children had previously seen a speech and language </a:t>
          </a:r>
          <a:r>
            <a:rPr lang="en-GB" sz="2800" kern="1200" dirty="0"/>
            <a:t>therapist (SLT). </a:t>
          </a:r>
          <a:r>
            <a:rPr lang="en-GB" sz="1800" kern="1200" dirty="0"/>
            <a:t>(</a:t>
          </a:r>
          <a:r>
            <a:rPr lang="en-US" sz="1800" kern="1200" dirty="0"/>
            <a:t>Information provided by Youth Communication Team North Yorkshire, 2016).</a:t>
          </a:r>
          <a:endParaRPr lang="en-US" sz="2800" kern="1200" dirty="0"/>
        </a:p>
      </dsp:txBody>
      <dsp:txXfrm>
        <a:off x="133648" y="699926"/>
        <a:ext cx="7717162" cy="2470504"/>
      </dsp:txXfrm>
    </dsp:sp>
    <dsp:sp modelId="{4C884567-58FF-4980-8950-65DDF6988308}">
      <dsp:nvSpPr>
        <dsp:cNvPr id="0" name=""/>
        <dsp:cNvSpPr/>
      </dsp:nvSpPr>
      <dsp:spPr>
        <a:xfrm>
          <a:off x="0" y="3491278"/>
          <a:ext cx="7984458" cy="273780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£17 billion per year is spent in England and Wales by the state on the cost of late intervention – the largest individual cost (£5.3 billion) is spent on </a:t>
          </a:r>
          <a:r>
            <a:rPr lang="en-GB" sz="2800" kern="1200" dirty="0"/>
            <a:t>children in care. </a:t>
          </a:r>
          <a:r>
            <a:rPr lang="en-GB" sz="1800" kern="1200" dirty="0"/>
            <a:t>(</a:t>
          </a:r>
          <a:r>
            <a:rPr lang="en-US" sz="1800" kern="1200" dirty="0"/>
            <a:t>Early Intervention Foundation, 2016).</a:t>
          </a:r>
          <a:endParaRPr lang="en-US" sz="2800" kern="1200" dirty="0"/>
        </a:p>
      </dsp:txBody>
      <dsp:txXfrm>
        <a:off x="133648" y="3624926"/>
        <a:ext cx="7717162" cy="24705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7728F-9519-443D-8448-844E130FF797}">
      <dsp:nvSpPr>
        <dsp:cNvPr id="0" name=""/>
        <dsp:cNvSpPr/>
      </dsp:nvSpPr>
      <dsp:spPr>
        <a:xfrm>
          <a:off x="679050" y="355948"/>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9634E-355E-42F0-8C87-61E1E225A1FD}">
      <dsp:nvSpPr>
        <dsp:cNvPr id="0" name=""/>
        <dsp:cNvSpPr/>
      </dsp:nvSpPr>
      <dsp:spPr>
        <a:xfrm>
          <a:off x="1081237" y="758135"/>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29112D-92F9-4D31-AE1E-1C83F142EF9F}">
      <dsp:nvSpPr>
        <dsp:cNvPr id="0" name=""/>
        <dsp:cNvSpPr/>
      </dsp:nvSpPr>
      <dsp:spPr>
        <a:xfrm>
          <a:off x="75768" y="2830948"/>
          <a:ext cx="309375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dirty="0"/>
            <a:t>These levels of questioning can have very important implications for the management of behaviour</a:t>
          </a:r>
          <a:endParaRPr lang="en-US" sz="1400" kern="1200" dirty="0"/>
        </a:p>
      </dsp:txBody>
      <dsp:txXfrm>
        <a:off x="75768" y="2830948"/>
        <a:ext cx="3093750" cy="990000"/>
      </dsp:txXfrm>
    </dsp:sp>
    <dsp:sp modelId="{F99F2237-2799-47CA-9A10-10C3D5FD2EBB}">
      <dsp:nvSpPr>
        <dsp:cNvPr id="0" name=""/>
        <dsp:cNvSpPr/>
      </dsp:nvSpPr>
      <dsp:spPr>
        <a:xfrm>
          <a:off x="4314206" y="355948"/>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27F51-E61F-4924-A66B-5E356834DE2B}">
      <dsp:nvSpPr>
        <dsp:cNvPr id="0" name=""/>
        <dsp:cNvSpPr/>
      </dsp:nvSpPr>
      <dsp:spPr>
        <a:xfrm>
          <a:off x="4716393" y="758135"/>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D7010C-B672-44CD-B01C-212BDEC5B201}">
      <dsp:nvSpPr>
        <dsp:cNvPr id="0" name=""/>
        <dsp:cNvSpPr/>
      </dsp:nvSpPr>
      <dsp:spPr>
        <a:xfrm>
          <a:off x="3710925" y="2830948"/>
          <a:ext cx="309375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dirty="0"/>
            <a:t>If a child does not understand a question, they will not know how to answer appropriately and could get into trouble by either not responding or acting up instead.</a:t>
          </a:r>
          <a:endParaRPr lang="en-US" sz="1400" kern="1200" dirty="0"/>
        </a:p>
      </dsp:txBody>
      <dsp:txXfrm>
        <a:off x="3710925" y="2830948"/>
        <a:ext cx="3093750" cy="990000"/>
      </dsp:txXfrm>
    </dsp:sp>
    <dsp:sp modelId="{8588C53A-C934-4175-BD4E-143E1C2D8C4D}">
      <dsp:nvSpPr>
        <dsp:cNvPr id="0" name=""/>
        <dsp:cNvSpPr/>
      </dsp:nvSpPr>
      <dsp:spPr>
        <a:xfrm>
          <a:off x="7949362" y="355948"/>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3DC848-A574-4445-91B0-1FFBA17E0E76}">
      <dsp:nvSpPr>
        <dsp:cNvPr id="0" name=""/>
        <dsp:cNvSpPr/>
      </dsp:nvSpPr>
      <dsp:spPr>
        <a:xfrm>
          <a:off x="8351550" y="758135"/>
          <a:ext cx="1082812" cy="10828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24FDA4-CCEE-49EB-AE46-549F8650666D}">
      <dsp:nvSpPr>
        <dsp:cNvPr id="0" name=""/>
        <dsp:cNvSpPr/>
      </dsp:nvSpPr>
      <dsp:spPr>
        <a:xfrm>
          <a:off x="7346081" y="2830948"/>
          <a:ext cx="309375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b="1" kern="1200" dirty="0"/>
            <a:t>Questions need to be at the appropriate level for the child’s ability.</a:t>
          </a:r>
          <a:endParaRPr lang="en-US" sz="1400" kern="1200" dirty="0"/>
        </a:p>
      </dsp:txBody>
      <dsp:txXfrm>
        <a:off x="7346081" y="2830948"/>
        <a:ext cx="3093750" cy="99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6CC15-6328-47B7-B581-51EEEDCB62D3}">
      <dsp:nvSpPr>
        <dsp:cNvPr id="0" name=""/>
        <dsp:cNvSpPr/>
      </dsp:nvSpPr>
      <dsp:spPr>
        <a:xfrm>
          <a:off x="0" y="4809162"/>
          <a:ext cx="2930525" cy="5262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Use</a:t>
          </a:r>
        </a:p>
      </dsp:txBody>
      <dsp:txXfrm>
        <a:off x="0" y="4809162"/>
        <a:ext cx="2930525" cy="526264"/>
      </dsp:txXfrm>
    </dsp:sp>
    <dsp:sp modelId="{2E01107F-FB20-484E-9954-7DFB0AEF028F}">
      <dsp:nvSpPr>
        <dsp:cNvPr id="0" name=""/>
        <dsp:cNvSpPr/>
      </dsp:nvSpPr>
      <dsp:spPr>
        <a:xfrm>
          <a:off x="2930524" y="4809162"/>
          <a:ext cx="8791575" cy="52626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Use games to reinforce learning.</a:t>
          </a:r>
        </a:p>
      </dsp:txBody>
      <dsp:txXfrm>
        <a:off x="2930524" y="4809162"/>
        <a:ext cx="8791575" cy="526264"/>
      </dsp:txXfrm>
    </dsp:sp>
    <dsp:sp modelId="{AE22C076-B0F2-4FF4-8C11-BEDA1E30DC55}">
      <dsp:nvSpPr>
        <dsp:cNvPr id="0" name=""/>
        <dsp:cNvSpPr/>
      </dsp:nvSpPr>
      <dsp:spPr>
        <a:xfrm rot="10800000">
          <a:off x="0" y="4007662"/>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Explore</a:t>
          </a:r>
        </a:p>
      </dsp:txBody>
      <dsp:txXfrm rot="-10800000">
        <a:off x="0" y="4007662"/>
        <a:ext cx="2930525" cy="526106"/>
      </dsp:txXfrm>
    </dsp:sp>
    <dsp:sp modelId="{2C9A673D-4908-4A4C-8E3F-3A4409BD2D36}">
      <dsp:nvSpPr>
        <dsp:cNvPr id="0" name=""/>
        <dsp:cNvSpPr/>
      </dsp:nvSpPr>
      <dsp:spPr>
        <a:xfrm>
          <a:off x="2930524" y="4007662"/>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Explore emotions of fictional characters</a:t>
          </a:r>
        </a:p>
      </dsp:txBody>
      <dsp:txXfrm>
        <a:off x="2930524" y="4007662"/>
        <a:ext cx="8791575" cy="526106"/>
      </dsp:txXfrm>
    </dsp:sp>
    <dsp:sp modelId="{62FE9F6E-5330-4383-B7D7-76CE2CB6E181}">
      <dsp:nvSpPr>
        <dsp:cNvPr id="0" name=""/>
        <dsp:cNvSpPr/>
      </dsp:nvSpPr>
      <dsp:spPr>
        <a:xfrm rot="10800000">
          <a:off x="0" y="3206162"/>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Evaluate</a:t>
          </a:r>
        </a:p>
      </dsp:txBody>
      <dsp:txXfrm rot="-10800000">
        <a:off x="0" y="3206162"/>
        <a:ext cx="2930525" cy="526106"/>
      </dsp:txXfrm>
    </dsp:sp>
    <dsp:sp modelId="{BFFE3E6F-D665-402F-BF0C-F0C9D34DDB23}">
      <dsp:nvSpPr>
        <dsp:cNvPr id="0" name=""/>
        <dsp:cNvSpPr/>
      </dsp:nvSpPr>
      <dsp:spPr>
        <a:xfrm>
          <a:off x="2930524" y="3206162"/>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Evaluate feelings during the day</a:t>
          </a:r>
        </a:p>
      </dsp:txBody>
      <dsp:txXfrm>
        <a:off x="2930524" y="3206162"/>
        <a:ext cx="8791575" cy="526106"/>
      </dsp:txXfrm>
    </dsp:sp>
    <dsp:sp modelId="{835D247C-B76F-4380-A5A6-1E6D402136E4}">
      <dsp:nvSpPr>
        <dsp:cNvPr id="0" name=""/>
        <dsp:cNvSpPr/>
      </dsp:nvSpPr>
      <dsp:spPr>
        <a:xfrm rot="10800000">
          <a:off x="0" y="2404661"/>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Use</a:t>
          </a:r>
        </a:p>
      </dsp:txBody>
      <dsp:txXfrm rot="-10800000">
        <a:off x="0" y="2404661"/>
        <a:ext cx="2930525" cy="526106"/>
      </dsp:txXfrm>
    </dsp:sp>
    <dsp:sp modelId="{A6ACF3D0-4927-4BD0-9171-8BEA05526CD0}">
      <dsp:nvSpPr>
        <dsp:cNvPr id="0" name=""/>
        <dsp:cNvSpPr/>
      </dsp:nvSpPr>
      <dsp:spPr>
        <a:xfrm>
          <a:off x="2930524" y="2404661"/>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Use comic strip conversations</a:t>
          </a:r>
        </a:p>
      </dsp:txBody>
      <dsp:txXfrm>
        <a:off x="2930524" y="2404661"/>
        <a:ext cx="8791575" cy="526106"/>
      </dsp:txXfrm>
    </dsp:sp>
    <dsp:sp modelId="{DAA71BE9-5C26-4FC3-B080-FB16FE224994}">
      <dsp:nvSpPr>
        <dsp:cNvPr id="0" name=""/>
        <dsp:cNvSpPr/>
      </dsp:nvSpPr>
      <dsp:spPr>
        <a:xfrm rot="10800000">
          <a:off x="0" y="1603161"/>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Discuss</a:t>
          </a:r>
        </a:p>
      </dsp:txBody>
      <dsp:txXfrm rot="-10800000">
        <a:off x="0" y="1603161"/>
        <a:ext cx="2930525" cy="526106"/>
      </dsp:txXfrm>
    </dsp:sp>
    <dsp:sp modelId="{18B1C471-CF18-4052-B288-B14FBD914B74}">
      <dsp:nvSpPr>
        <dsp:cNvPr id="0" name=""/>
        <dsp:cNvSpPr/>
      </dsp:nvSpPr>
      <dsp:spPr>
        <a:xfrm>
          <a:off x="2930524" y="1603161"/>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Discuss the feelings of others in context</a:t>
          </a:r>
        </a:p>
      </dsp:txBody>
      <dsp:txXfrm>
        <a:off x="2930524" y="1603161"/>
        <a:ext cx="8791575" cy="526106"/>
      </dsp:txXfrm>
    </dsp:sp>
    <dsp:sp modelId="{152A7D3F-09BD-4423-9CF9-1E42533528D9}">
      <dsp:nvSpPr>
        <dsp:cNvPr id="0" name=""/>
        <dsp:cNvSpPr/>
      </dsp:nvSpPr>
      <dsp:spPr>
        <a:xfrm rot="10800000">
          <a:off x="0" y="801661"/>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State</a:t>
          </a:r>
        </a:p>
      </dsp:txBody>
      <dsp:txXfrm rot="-10800000">
        <a:off x="0" y="801661"/>
        <a:ext cx="2930525" cy="526106"/>
      </dsp:txXfrm>
    </dsp:sp>
    <dsp:sp modelId="{AA21A819-F63D-4D4E-A195-DD5B9A95FC1C}">
      <dsp:nvSpPr>
        <dsp:cNvPr id="0" name=""/>
        <dsp:cNvSpPr/>
      </dsp:nvSpPr>
      <dsp:spPr>
        <a:xfrm>
          <a:off x="2930524" y="801661"/>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State the feeling as it is experienced</a:t>
          </a:r>
        </a:p>
      </dsp:txBody>
      <dsp:txXfrm>
        <a:off x="2930524" y="801661"/>
        <a:ext cx="8791575" cy="526106"/>
      </dsp:txXfrm>
    </dsp:sp>
    <dsp:sp modelId="{BE6228C5-A6A8-4141-AD5F-F8767E9A7F6F}">
      <dsp:nvSpPr>
        <dsp:cNvPr id="0" name=""/>
        <dsp:cNvSpPr/>
      </dsp:nvSpPr>
      <dsp:spPr>
        <a:xfrm rot="10800000">
          <a:off x="0" y="161"/>
          <a:ext cx="2930525" cy="809394"/>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419" tIns="128016" rIns="208419" bIns="128016" numCol="1" spcCol="1270" anchor="ctr" anchorCtr="0">
          <a:noAutofit/>
        </a:bodyPr>
        <a:lstStyle/>
        <a:p>
          <a:pPr marL="0" lvl="0" indent="0" algn="ctr" defTabSz="800100">
            <a:lnSpc>
              <a:spcPct val="90000"/>
            </a:lnSpc>
            <a:spcBef>
              <a:spcPct val="0"/>
            </a:spcBef>
            <a:spcAft>
              <a:spcPct val="35000"/>
            </a:spcAft>
            <a:buNone/>
          </a:pPr>
          <a:r>
            <a:rPr lang="en-US" sz="1800" kern="1200"/>
            <a:t>Assess</a:t>
          </a:r>
        </a:p>
      </dsp:txBody>
      <dsp:txXfrm rot="-10800000">
        <a:off x="0" y="161"/>
        <a:ext cx="2930525" cy="526106"/>
      </dsp:txXfrm>
    </dsp:sp>
    <dsp:sp modelId="{B01651B0-3CE3-4292-8544-7524BBAA91F5}">
      <dsp:nvSpPr>
        <dsp:cNvPr id="0" name=""/>
        <dsp:cNvSpPr/>
      </dsp:nvSpPr>
      <dsp:spPr>
        <a:xfrm>
          <a:off x="2930524" y="161"/>
          <a:ext cx="8791575" cy="526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8335" tIns="165100" rIns="178335" bIns="165100" numCol="1" spcCol="1270" anchor="ctr" anchorCtr="0">
          <a:noAutofit/>
        </a:bodyPr>
        <a:lstStyle/>
        <a:p>
          <a:pPr marL="0" lvl="0" indent="0" algn="l" defTabSz="577850">
            <a:lnSpc>
              <a:spcPct val="90000"/>
            </a:lnSpc>
            <a:spcBef>
              <a:spcPct val="0"/>
            </a:spcBef>
            <a:spcAft>
              <a:spcPct val="35000"/>
            </a:spcAft>
            <a:buNone/>
          </a:pPr>
          <a:r>
            <a:rPr lang="en-US" sz="1300" kern="1200"/>
            <a:t>Assess understanding and use of vocab</a:t>
          </a:r>
        </a:p>
      </dsp:txBody>
      <dsp:txXfrm>
        <a:off x="2930524" y="161"/>
        <a:ext cx="8791575" cy="5261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DF8D0-52F3-484C-97A7-F8E3C23D035A}" type="datetimeFigureOut">
              <a:rPr lang="en-GB"/>
              <a:t>21/06/2022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EE586-BD08-4C0B-9390-F38F3BF621F1}" type="slidenum">
              <a:rPr lang="en-GB"/>
              <a:t>‹#›</a:t>
            </a:fld>
            <a:endParaRPr lang="en-GB"/>
          </a:p>
        </p:txBody>
      </p:sp>
    </p:spTree>
    <p:extLst>
      <p:ext uri="{BB962C8B-B14F-4D97-AF65-F5344CB8AC3E}">
        <p14:creationId xmlns:p14="http://schemas.microsoft.com/office/powerpoint/2010/main" val="2530392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shift in expectation at secondary school that could mean a young person who was getting on ok at primary school may begin to fail. </a:t>
            </a:r>
          </a:p>
          <a:p>
            <a:r>
              <a:rPr lang="en-US" dirty="0"/>
              <a:t>Vocabulary, jokes and sarcasm </a:t>
            </a:r>
            <a:endParaRPr lang="en-GB"/>
          </a:p>
          <a:p>
            <a:r>
              <a:rPr lang="en-US" dirty="0"/>
              <a:t>Sentence order, number of instructions, volume of spoken information</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2</a:t>
            </a:fld>
            <a:endParaRPr lang="en-GB"/>
          </a:p>
        </p:txBody>
      </p:sp>
    </p:spTree>
    <p:extLst>
      <p:ext uri="{BB962C8B-B14F-4D97-AF65-F5344CB8AC3E}">
        <p14:creationId xmlns:p14="http://schemas.microsoft.com/office/powerpoint/2010/main" val="1513236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fizzy coke bottle – shaken up – wouldn’t open until it had settled – wouldn’t ask difficult questions until young person had settled </a:t>
            </a:r>
          </a:p>
          <a:p>
            <a:endParaRPr lang="en-US" dirty="0">
              <a:cs typeface="Calibri"/>
            </a:endParaRPr>
          </a:p>
          <a:p>
            <a:r>
              <a:rPr lang="en-US">
                <a:cs typeface="Calibri"/>
              </a:rPr>
              <a:t>Warning - Asking why questions when young person isn't ready will result in unwanted answers!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18</a:t>
            </a:fld>
            <a:endParaRPr lang="en-GB"/>
          </a:p>
        </p:txBody>
      </p:sp>
    </p:spTree>
    <p:extLst>
      <p:ext uri="{BB962C8B-B14F-4D97-AF65-F5344CB8AC3E}">
        <p14:creationId xmlns:p14="http://schemas.microsoft.com/office/powerpoint/2010/main" val="2429385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Children</a:t>
            </a:r>
            <a:r>
              <a:rPr lang="en-GB" baseline="0" dirty="0"/>
              <a:t> with low language levels are frequently asked complex questions.  Examples – why did you do that? And what should you have done?</a:t>
            </a:r>
          </a:p>
          <a:p>
            <a:r>
              <a:rPr lang="en-GB" baseline="0" dirty="0"/>
              <a:t>Because they don’t understand, they don’t know how to answer them and could get into trouble by either not responding or acting up instead.</a:t>
            </a:r>
            <a:endParaRPr lang="en-GB" dirty="0"/>
          </a:p>
          <a:p>
            <a:endParaRPr lang="en-GB" dirty="0"/>
          </a:p>
        </p:txBody>
      </p:sp>
      <p:sp>
        <p:nvSpPr>
          <p:cNvPr id="4" name="Slide Number Placeholder 3"/>
          <p:cNvSpPr>
            <a:spLocks noGrp="1"/>
          </p:cNvSpPr>
          <p:nvPr>
            <p:ph type="sldNum" sz="quarter" idx="5"/>
          </p:nvPr>
        </p:nvSpPr>
        <p:spPr/>
        <p:txBody>
          <a:bodyPr/>
          <a:lstStyle/>
          <a:p>
            <a:fld id="{328EE586-BD08-4C0B-9390-F38F3BF621F1}" type="slidenum">
              <a:rPr lang="en-GB" smtClean="0"/>
              <a:t>19</a:t>
            </a:fld>
            <a:endParaRPr lang="en-GB"/>
          </a:p>
        </p:txBody>
      </p:sp>
    </p:spTree>
    <p:extLst>
      <p:ext uri="{BB962C8B-B14F-4D97-AF65-F5344CB8AC3E}">
        <p14:creationId xmlns:p14="http://schemas.microsoft.com/office/powerpoint/2010/main" val="616485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Scaffolded questionning </a:t>
            </a:r>
          </a:p>
        </p:txBody>
      </p:sp>
      <p:sp>
        <p:nvSpPr>
          <p:cNvPr id="4" name="Slide Number Placeholder 3"/>
          <p:cNvSpPr>
            <a:spLocks noGrp="1"/>
          </p:cNvSpPr>
          <p:nvPr>
            <p:ph type="sldNum" sz="quarter" idx="5"/>
          </p:nvPr>
        </p:nvSpPr>
        <p:spPr/>
        <p:txBody>
          <a:bodyPr/>
          <a:lstStyle/>
          <a:p>
            <a:fld id="{328EE586-BD08-4C0B-9390-F38F3BF621F1}" type="slidenum">
              <a:rPr lang="en-GB"/>
              <a:t>20</a:t>
            </a:fld>
            <a:endParaRPr lang="en-GB"/>
          </a:p>
        </p:txBody>
      </p:sp>
    </p:spTree>
    <p:extLst>
      <p:ext uri="{BB962C8B-B14F-4D97-AF65-F5344CB8AC3E}">
        <p14:creationId xmlns:p14="http://schemas.microsoft.com/office/powerpoint/2010/main" val="373768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Help the young person to identify and rate how they are feeling.</a:t>
            </a:r>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21</a:t>
            </a:fld>
            <a:endParaRPr lang="en-GB"/>
          </a:p>
        </p:txBody>
      </p:sp>
    </p:spTree>
    <p:extLst>
      <p:ext uri="{BB962C8B-B14F-4D97-AF65-F5344CB8AC3E}">
        <p14:creationId xmlns:p14="http://schemas.microsoft.com/office/powerpoint/2010/main" val="3700598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3 elements need to be efficient for good communication. If there are difficulties in one element, this will have a knock on effect on the other areas.</a:t>
            </a:r>
          </a:p>
        </p:txBody>
      </p:sp>
      <p:sp>
        <p:nvSpPr>
          <p:cNvPr id="4" name="Slide Number Placeholder 3"/>
          <p:cNvSpPr>
            <a:spLocks noGrp="1"/>
          </p:cNvSpPr>
          <p:nvPr>
            <p:ph type="sldNum" sz="quarter" idx="5"/>
          </p:nvPr>
        </p:nvSpPr>
        <p:spPr/>
        <p:txBody>
          <a:bodyPr/>
          <a:lstStyle/>
          <a:p>
            <a:fld id="{328EE586-BD08-4C0B-9390-F38F3BF621F1}" type="slidenum">
              <a:rPr lang="en-GB"/>
              <a:t>6</a:t>
            </a:fld>
            <a:endParaRPr lang="en-GB"/>
          </a:p>
        </p:txBody>
      </p:sp>
    </p:spTree>
    <p:extLst>
      <p:ext uri="{BB962C8B-B14F-4D97-AF65-F5344CB8AC3E}">
        <p14:creationId xmlns:p14="http://schemas.microsoft.com/office/powerpoint/2010/main" val="1761675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Those who  struggle to communicate, are at high risk of poor outcomes. This includes education, employability, mental health, vulnerability and criminality.</a:t>
            </a:r>
          </a:p>
          <a:p>
            <a:endParaRPr lang="en-GB" dirty="0">
              <a:cs typeface="Calibri"/>
            </a:endParaRPr>
          </a:p>
          <a:p>
            <a:pPr marL="88900" indent="-88900"/>
            <a:r>
              <a:rPr lang="en-GB" dirty="0"/>
              <a:t>Criminality</a:t>
            </a:r>
            <a:endParaRPr lang="en-US" dirty="0"/>
          </a:p>
          <a:p>
            <a:pPr marL="88900" indent="-88900"/>
            <a:r>
              <a:rPr lang="en-GB" dirty="0"/>
              <a:t>Thousands of people fail to access education, social, economic and career opportunities due to communication difficulties. It has been found that a high proportion of the country’s prison population have got previously undiagnosed speech  and language difficulties. Research Report 37 found that offenders gaining oral communication skills qualifications were 50% less likely to re-offend in the year after release than the national average. (37 Moseley et al, </a:t>
            </a:r>
            <a:r>
              <a:rPr lang="en-GB" i="1" dirty="0"/>
              <a:t>The impact of ESB oral communication courses in HM Prisons – an independent evaluation in Developing oral communication and productive thinking skills in HM Prisons </a:t>
            </a:r>
            <a:r>
              <a:rPr lang="en-GB" dirty="0"/>
              <a:t>(2006), Learning and Skills Research Centre. in the </a:t>
            </a:r>
            <a:r>
              <a:rPr lang="en-GB" dirty="0" err="1"/>
              <a:t>Bercow</a:t>
            </a:r>
            <a:r>
              <a:rPr lang="en-GB" dirty="0"/>
              <a:t> Report 2008)</a:t>
            </a:r>
          </a:p>
          <a:p>
            <a:endParaRPr lang="en-GB" dirty="0"/>
          </a:p>
          <a:p>
            <a:endParaRPr lang="en-GB"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8</a:t>
            </a:fld>
            <a:endParaRPr lang="en-GB"/>
          </a:p>
        </p:txBody>
      </p:sp>
    </p:spTree>
    <p:extLst>
      <p:ext uri="{BB962C8B-B14F-4D97-AF65-F5344CB8AC3E}">
        <p14:creationId xmlns:p14="http://schemas.microsoft.com/office/powerpoint/2010/main" val="3986966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chain is continuous and has to keep going as long as communication continues. </a:t>
            </a:r>
          </a:p>
          <a:p>
            <a:r>
              <a:rPr lang="en-US"/>
              <a:t>You can see how gaps within the communication chain would have a knock-on effect on other areas.</a:t>
            </a:r>
            <a:endParaRPr lang="en-GB"/>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10</a:t>
            </a:fld>
            <a:endParaRPr lang="en-GB"/>
          </a:p>
        </p:txBody>
      </p:sp>
    </p:spTree>
    <p:extLst>
      <p:ext uri="{BB962C8B-B14F-4D97-AF65-F5344CB8AC3E}">
        <p14:creationId xmlns:p14="http://schemas.microsoft.com/office/powerpoint/2010/main" val="2577766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Targeted</a:t>
            </a:r>
            <a:endParaRPr lang="en-US"/>
          </a:p>
          <a:p>
            <a:r>
              <a:rPr lang="en-US"/>
              <a:t>Some pupils (around 50%) in some areas need targeted interventions to help them catch up</a:t>
            </a:r>
            <a:endParaRPr lang="en-GB"/>
          </a:p>
          <a:p>
            <a:r>
              <a:rPr lang="en-US" b="1"/>
              <a:t>Specialist</a:t>
            </a:r>
            <a:endParaRPr lang="en-GB"/>
          </a:p>
          <a:p>
            <a:r>
              <a:rPr lang="en-US"/>
              <a:t>A few pupils (10%) need specialist support to make progress</a:t>
            </a:r>
            <a:endParaRPr lang="en-GB"/>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11</a:t>
            </a:fld>
            <a:endParaRPr lang="en-GB"/>
          </a:p>
        </p:txBody>
      </p:sp>
    </p:spTree>
    <p:extLst>
      <p:ext uri="{BB962C8B-B14F-4D97-AF65-F5344CB8AC3E}">
        <p14:creationId xmlns:p14="http://schemas.microsoft.com/office/powerpoint/2010/main" val="4153707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28EE586-BD08-4C0B-9390-F38F3BF621F1}" type="slidenum">
              <a:rPr lang="en-GB" smtClean="0"/>
              <a:t>12</a:t>
            </a:fld>
            <a:endParaRPr lang="en-GB"/>
          </a:p>
        </p:txBody>
      </p:sp>
    </p:spTree>
    <p:extLst>
      <p:ext uri="{BB962C8B-B14F-4D97-AF65-F5344CB8AC3E}">
        <p14:creationId xmlns:p14="http://schemas.microsoft.com/office/powerpoint/2010/main" val="1598245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10 second rule</a:t>
            </a:r>
          </a:p>
        </p:txBody>
      </p:sp>
      <p:sp>
        <p:nvSpPr>
          <p:cNvPr id="4" name="Slide Number Placeholder 3"/>
          <p:cNvSpPr>
            <a:spLocks noGrp="1"/>
          </p:cNvSpPr>
          <p:nvPr>
            <p:ph type="sldNum" sz="quarter" idx="5"/>
          </p:nvPr>
        </p:nvSpPr>
        <p:spPr/>
        <p:txBody>
          <a:bodyPr/>
          <a:lstStyle/>
          <a:p>
            <a:fld id="{328EE586-BD08-4C0B-9390-F38F3BF621F1}" type="slidenum">
              <a:rPr lang="en-GB"/>
              <a:t>13</a:t>
            </a:fld>
            <a:endParaRPr lang="en-GB"/>
          </a:p>
        </p:txBody>
      </p:sp>
    </p:spTree>
    <p:extLst>
      <p:ext uri="{BB962C8B-B14F-4D97-AF65-F5344CB8AC3E}">
        <p14:creationId xmlns:p14="http://schemas.microsoft.com/office/powerpoint/2010/main" val="4064231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28EE586-BD08-4C0B-9390-F38F3BF621F1}" type="slidenum">
              <a:rPr lang="en-GB" smtClean="0"/>
              <a:t>14</a:t>
            </a:fld>
            <a:endParaRPr lang="en-GB"/>
          </a:p>
        </p:txBody>
      </p:sp>
    </p:spTree>
    <p:extLst>
      <p:ext uri="{BB962C8B-B14F-4D97-AF65-F5344CB8AC3E}">
        <p14:creationId xmlns:p14="http://schemas.microsoft.com/office/powerpoint/2010/main" val="4285368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Tier 2 - these are important – they are found across the curriculum – can be abstract – often have multiple meanings </a:t>
            </a:r>
            <a:r>
              <a:rPr lang="en-US" dirty="0" err="1"/>
              <a:t>eg</a:t>
            </a:r>
            <a:r>
              <a:rPr lang="en-US" dirty="0"/>
              <a:t> ‘rich’ –  </a:t>
            </a:r>
            <a:r>
              <a:rPr lang="en-US" dirty="0" err="1"/>
              <a:t>secpndary</a:t>
            </a:r>
            <a:r>
              <a:rPr lang="en-US" dirty="0"/>
              <a:t> aged students need the most support with tier two words.</a:t>
            </a:r>
          </a:p>
          <a:p>
            <a:r>
              <a:rPr lang="en-US" dirty="0"/>
              <a:t>Tier 3 are Subject specific – often explicitly taught as new vocabulary </a:t>
            </a:r>
            <a:r>
              <a:rPr lang="en-US" dirty="0" err="1"/>
              <a:t>eg</a:t>
            </a:r>
            <a:r>
              <a:rPr lang="en-US" dirty="0"/>
              <a:t>: photosynthesis, trigonometry – but quite often we use tier 2 words to describe / define tier 3 words, so the knock on is clear.</a:t>
            </a:r>
          </a:p>
          <a:p>
            <a:endParaRPr lang="en-US" dirty="0"/>
          </a:p>
          <a:p>
            <a:r>
              <a:rPr lang="en-US" dirty="0"/>
              <a:t>Leading on from tiers of vocabulary. There are also levels of language to consider… This will impact on how much the young person can understand and their ability to answer questions. Language levels can be affected by heightened emotions and stress…</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fld id="{328EE586-BD08-4C0B-9390-F38F3BF621F1}" type="slidenum">
              <a:rPr lang="en-GB"/>
              <a:t>17</a:t>
            </a:fld>
            <a:endParaRPr lang="en-GB"/>
          </a:p>
        </p:txBody>
      </p:sp>
    </p:spTree>
    <p:extLst>
      <p:ext uri="{BB962C8B-B14F-4D97-AF65-F5344CB8AC3E}">
        <p14:creationId xmlns:p14="http://schemas.microsoft.com/office/powerpoint/2010/main" val="1231665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1965060" y="5052575"/>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1090142" y="3132319"/>
            <a:ext cx="9567135" cy="1793167"/>
          </a:xfrm>
          <a:effectLst/>
        </p:spPr>
        <p:txBody>
          <a:bodyPr/>
          <a:lstStyle>
            <a:lvl1pPr marL="640080" indent="-457200" algn="l">
              <a:defRPr sz="5400"/>
            </a:lvl1pPr>
          </a:lstStyle>
          <a:p>
            <a:r>
              <a:rPr lang="en-US"/>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pPr>
              <a:defRPr/>
            </a:pPr>
            <a:endParaRPr lang="en-GB" altLang="en-US"/>
          </a:p>
        </p:txBody>
      </p:sp>
      <p:sp>
        <p:nvSpPr>
          <p:cNvPr id="9" name="Footer Placeholder 4"/>
          <p:cNvSpPr>
            <a:spLocks noGrp="1"/>
          </p:cNvSpPr>
          <p:nvPr>
            <p:ph type="ftr" sz="quarter" idx="11"/>
          </p:nvPr>
        </p:nvSpPr>
        <p:spPr/>
        <p:txBody>
          <a:bodyPr/>
          <a:lstStyle>
            <a:lvl1pPr>
              <a:defRPr/>
            </a:lvl1pPr>
          </a:lstStyle>
          <a:p>
            <a:pPr>
              <a:defRPr/>
            </a:pPr>
            <a:endParaRPr lang="en-GB" altLang="en-US"/>
          </a:p>
        </p:txBody>
      </p:sp>
      <p:sp>
        <p:nvSpPr>
          <p:cNvPr id="10" name="Slide Number Placeholder 5"/>
          <p:cNvSpPr>
            <a:spLocks noGrp="1"/>
          </p:cNvSpPr>
          <p:nvPr>
            <p:ph type="sldNum" sz="quarter" idx="12"/>
          </p:nvPr>
        </p:nvSpPr>
        <p:spPr/>
        <p:txBody>
          <a:bodyPr/>
          <a:lstStyle>
            <a:lvl1pPr>
              <a:defRPr/>
            </a:lvl1pPr>
          </a:lstStyle>
          <a:p>
            <a:pPr>
              <a:defRPr/>
            </a:pPr>
            <a:fld id="{5329BC77-0D71-4DCC-89FF-09EECA2C3F6A}" type="slidenum">
              <a:rPr lang="en-GB" altLang="en-US"/>
              <a:pPr>
                <a:defRPr/>
              </a:pPr>
              <a:t>‹#›</a:t>
            </a:fld>
            <a:endParaRPr lang="en-GB" altLang="en-US"/>
          </a:p>
        </p:txBody>
      </p:sp>
    </p:spTree>
    <p:extLst>
      <p:ext uri="{BB962C8B-B14F-4D97-AF65-F5344CB8AC3E}">
        <p14:creationId xmlns:p14="http://schemas.microsoft.com/office/powerpoint/2010/main" val="22224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4"/>
          </p:nvPr>
        </p:nvSpPr>
        <p:spPr/>
        <p:txBody>
          <a:bodyPr/>
          <a:lstStyle>
            <a:lvl1pPr>
              <a:defRPr/>
            </a:lvl1pPr>
          </a:lstStyle>
          <a:p>
            <a:pPr>
              <a:defRPr/>
            </a:pPr>
            <a:endParaRPr lang="en-GB" altLang="en-US"/>
          </a:p>
        </p:txBody>
      </p:sp>
      <p:sp>
        <p:nvSpPr>
          <p:cNvPr id="5" name="Footer Placeholder 4"/>
          <p:cNvSpPr>
            <a:spLocks noGrp="1"/>
          </p:cNvSpPr>
          <p:nvPr>
            <p:ph type="ftr" sz="quarter" idx="15"/>
          </p:nvPr>
        </p:nvSpPr>
        <p:spPr/>
        <p:txBody>
          <a:bodyPr/>
          <a:lstStyle>
            <a:lvl1pPr>
              <a:defRPr/>
            </a:lvl1pPr>
          </a:lstStyle>
          <a:p>
            <a:pPr>
              <a:defRPr/>
            </a:pPr>
            <a:endParaRPr lang="en-GB" altLang="en-US"/>
          </a:p>
        </p:txBody>
      </p:sp>
      <p:sp>
        <p:nvSpPr>
          <p:cNvPr id="6" name="Slide Number Placeholder 5"/>
          <p:cNvSpPr>
            <a:spLocks noGrp="1"/>
          </p:cNvSpPr>
          <p:nvPr>
            <p:ph type="sldNum" sz="quarter" idx="16"/>
          </p:nvPr>
        </p:nvSpPr>
        <p:spPr/>
        <p:txBody>
          <a:bodyPr/>
          <a:lstStyle>
            <a:lvl1pPr>
              <a:defRPr/>
            </a:lvl1pPr>
          </a:lstStyle>
          <a:p>
            <a:pPr>
              <a:defRPr/>
            </a:pPr>
            <a:fld id="{B4051A0F-60FD-46F4-A964-53E81D0964D8}" type="slidenum">
              <a:rPr lang="en-GB" altLang="en-US"/>
              <a:pPr>
                <a:defRPr/>
              </a:pPr>
              <a:t>‹#›</a:t>
            </a:fld>
            <a:endParaRPr lang="en-GB" altLang="en-US"/>
          </a:p>
        </p:txBody>
      </p:sp>
    </p:spTree>
    <p:extLst>
      <p:ext uri="{BB962C8B-B14F-4D97-AF65-F5344CB8AC3E}">
        <p14:creationId xmlns:p14="http://schemas.microsoft.com/office/powerpoint/2010/main" val="4039990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710927" y="2172650"/>
            <a:ext cx="7955555" cy="2423347"/>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0"/>
          </p:nvPr>
        </p:nvSpPr>
        <p:spPr/>
        <p:txBody>
          <a:bodyPr/>
          <a:lstStyle>
            <a:lvl1pPr>
              <a:defRPr/>
            </a:lvl1pPr>
          </a:lstStyle>
          <a:p>
            <a:pPr>
              <a:defRPr/>
            </a:pPr>
            <a:endParaRPr lang="en-GB" altLang="en-US"/>
          </a:p>
        </p:txBody>
      </p:sp>
      <p:sp>
        <p:nvSpPr>
          <p:cNvPr id="9" name="Footer Placeholder 4"/>
          <p:cNvSpPr>
            <a:spLocks noGrp="1"/>
          </p:cNvSpPr>
          <p:nvPr>
            <p:ph type="ftr" sz="quarter" idx="11"/>
          </p:nvPr>
        </p:nvSpPr>
        <p:spPr/>
        <p:txBody>
          <a:bodyPr/>
          <a:lstStyle>
            <a:lvl1pPr>
              <a:defRPr/>
            </a:lvl1pPr>
          </a:lstStyle>
          <a:p>
            <a:pPr>
              <a:defRPr/>
            </a:pPr>
            <a:endParaRPr lang="en-GB" altLang="en-US"/>
          </a:p>
        </p:txBody>
      </p:sp>
      <p:sp>
        <p:nvSpPr>
          <p:cNvPr id="10" name="Slide Number Placeholder 5"/>
          <p:cNvSpPr>
            <a:spLocks noGrp="1"/>
          </p:cNvSpPr>
          <p:nvPr>
            <p:ph type="sldNum" sz="quarter" idx="12"/>
          </p:nvPr>
        </p:nvSpPr>
        <p:spPr/>
        <p:txBody>
          <a:bodyPr/>
          <a:lstStyle>
            <a:lvl1pPr>
              <a:defRPr/>
            </a:lvl1pPr>
          </a:lstStyle>
          <a:p>
            <a:pPr>
              <a:defRPr/>
            </a:pPr>
            <a:fld id="{ABF165C6-5E05-4F50-8456-77EA342FDBDF}" type="slidenum">
              <a:rPr lang="en-GB" altLang="en-US"/>
              <a:pPr>
                <a:defRPr/>
              </a:pPr>
              <a:t>‹#›</a:t>
            </a:fld>
            <a:endParaRPr lang="en-GB" altLang="en-US"/>
          </a:p>
        </p:txBody>
      </p:sp>
    </p:spTree>
    <p:extLst>
      <p:ext uri="{BB962C8B-B14F-4D97-AF65-F5344CB8AC3E}">
        <p14:creationId xmlns:p14="http://schemas.microsoft.com/office/powerpoint/2010/main" val="1385375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5"/>
          </p:nvPr>
        </p:nvSpPr>
        <p:spPr/>
        <p:txBody>
          <a:bodyPr/>
          <a:lstStyle>
            <a:lvl1pPr>
              <a:defRPr/>
            </a:lvl1pPr>
          </a:lstStyle>
          <a:p>
            <a:pPr>
              <a:defRPr/>
            </a:pPr>
            <a:endParaRPr lang="en-GB" altLang="en-US"/>
          </a:p>
        </p:txBody>
      </p:sp>
      <p:sp>
        <p:nvSpPr>
          <p:cNvPr id="6" name="Footer Placeholder 4"/>
          <p:cNvSpPr>
            <a:spLocks noGrp="1"/>
          </p:cNvSpPr>
          <p:nvPr>
            <p:ph type="ftr" sz="quarter" idx="16"/>
          </p:nvPr>
        </p:nvSpPr>
        <p:spPr/>
        <p:txBody>
          <a:bodyPr/>
          <a:lstStyle>
            <a:lvl1pPr>
              <a:defRPr/>
            </a:lvl1pPr>
          </a:lstStyle>
          <a:p>
            <a:pPr>
              <a:defRPr/>
            </a:pPr>
            <a:endParaRPr lang="en-GB" altLang="en-US"/>
          </a:p>
        </p:txBody>
      </p:sp>
      <p:sp>
        <p:nvSpPr>
          <p:cNvPr id="7" name="Slide Number Placeholder 5"/>
          <p:cNvSpPr>
            <a:spLocks noGrp="1"/>
          </p:cNvSpPr>
          <p:nvPr>
            <p:ph type="sldNum" sz="quarter" idx="17"/>
          </p:nvPr>
        </p:nvSpPr>
        <p:spPr/>
        <p:txBody>
          <a:bodyPr/>
          <a:lstStyle>
            <a:lvl1pPr>
              <a:defRPr/>
            </a:lvl1pPr>
          </a:lstStyle>
          <a:p>
            <a:pPr>
              <a:defRPr/>
            </a:pPr>
            <a:fld id="{F378DF9B-DA5B-491D-830C-8B1FB1ABED03}" type="slidenum">
              <a:rPr lang="en-GB" altLang="en-US"/>
              <a:pPr>
                <a:defRPr/>
              </a:pPr>
              <a:t>‹#›</a:t>
            </a:fld>
            <a:endParaRPr lang="en-GB" altLang="en-US"/>
          </a:p>
        </p:txBody>
      </p:sp>
    </p:spTree>
    <p:extLst>
      <p:ext uri="{BB962C8B-B14F-4D97-AF65-F5344CB8AC3E}">
        <p14:creationId xmlns:p14="http://schemas.microsoft.com/office/powerpoint/2010/main" val="2590007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2"/>
            <a:ext cx="4462272" cy="639763"/>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2"/>
            <a:ext cx="4462272" cy="639763"/>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68246609-86A1-43B5-9293-C62FCD064DF5}" type="slidenum">
              <a:rPr lang="en-GB" altLang="en-US"/>
              <a:pPr>
                <a:defRPr/>
              </a:pPr>
              <a:t>‹#›</a:t>
            </a:fld>
            <a:endParaRPr lang="en-GB" altLang="en-US"/>
          </a:p>
        </p:txBody>
      </p:sp>
    </p:spTree>
    <p:extLst>
      <p:ext uri="{BB962C8B-B14F-4D97-AF65-F5344CB8AC3E}">
        <p14:creationId xmlns:p14="http://schemas.microsoft.com/office/powerpoint/2010/main" val="946827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ltLang="en-US"/>
          </a:p>
        </p:txBody>
      </p:sp>
      <p:sp>
        <p:nvSpPr>
          <p:cNvPr id="5" name="Slide Number Placeholder 5"/>
          <p:cNvSpPr>
            <a:spLocks noGrp="1"/>
          </p:cNvSpPr>
          <p:nvPr>
            <p:ph type="sldNum" sz="quarter" idx="12"/>
          </p:nvPr>
        </p:nvSpPr>
        <p:spPr/>
        <p:txBody>
          <a:bodyPr/>
          <a:lstStyle>
            <a:lvl1pPr>
              <a:defRPr/>
            </a:lvl1pPr>
          </a:lstStyle>
          <a:p>
            <a:pPr>
              <a:defRPr/>
            </a:pPr>
            <a:fld id="{B329D787-8C05-42D3-89F9-7A2739075215}" type="slidenum">
              <a:rPr lang="en-GB" altLang="en-US"/>
              <a:pPr>
                <a:defRPr/>
              </a:pPr>
              <a:t>‹#›</a:t>
            </a:fld>
            <a:endParaRPr lang="en-GB" altLang="en-US"/>
          </a:p>
        </p:txBody>
      </p:sp>
    </p:spTree>
    <p:extLst>
      <p:ext uri="{BB962C8B-B14F-4D97-AF65-F5344CB8AC3E}">
        <p14:creationId xmlns:p14="http://schemas.microsoft.com/office/powerpoint/2010/main" val="688476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altLang="en-US"/>
          </a:p>
        </p:txBody>
      </p:sp>
      <p:sp>
        <p:nvSpPr>
          <p:cNvPr id="3" name="Footer Placeholder 4"/>
          <p:cNvSpPr>
            <a:spLocks noGrp="1"/>
          </p:cNvSpPr>
          <p:nvPr>
            <p:ph type="ftr" sz="quarter" idx="11"/>
          </p:nvPr>
        </p:nvSpPr>
        <p:spPr/>
        <p:txBody>
          <a:bodyPr/>
          <a:lstStyle>
            <a:lvl1pPr>
              <a:defRPr/>
            </a:lvl1pPr>
          </a:lstStyle>
          <a:p>
            <a:pPr>
              <a:defRPr/>
            </a:pPr>
            <a:endParaRPr lang="en-GB" altLang="en-US"/>
          </a:p>
        </p:txBody>
      </p:sp>
      <p:sp>
        <p:nvSpPr>
          <p:cNvPr id="4" name="Slide Number Placeholder 5"/>
          <p:cNvSpPr>
            <a:spLocks noGrp="1"/>
          </p:cNvSpPr>
          <p:nvPr>
            <p:ph type="sldNum" sz="quarter" idx="12"/>
          </p:nvPr>
        </p:nvSpPr>
        <p:spPr/>
        <p:txBody>
          <a:bodyPr/>
          <a:lstStyle>
            <a:lvl1pPr>
              <a:defRPr/>
            </a:lvl1pPr>
          </a:lstStyle>
          <a:p>
            <a:pPr>
              <a:defRPr/>
            </a:pPr>
            <a:fld id="{A5F88C8D-35D2-4824-8C5D-FD15FE40C895}" type="slidenum">
              <a:rPr lang="en-GB" altLang="en-US"/>
              <a:pPr>
                <a:defRPr/>
              </a:pPr>
              <a:t>‹#›</a:t>
            </a:fld>
            <a:endParaRPr lang="en-GB" altLang="en-US"/>
          </a:p>
        </p:txBody>
      </p:sp>
    </p:spTree>
    <p:extLst>
      <p:ext uri="{BB962C8B-B14F-4D97-AF65-F5344CB8AC3E}">
        <p14:creationId xmlns:p14="http://schemas.microsoft.com/office/powerpoint/2010/main" val="2813645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29" y="2209801"/>
            <a:ext cx="4848113" cy="1258493"/>
          </a:xfrm>
          <a:effectLst/>
        </p:spPr>
        <p:txBody>
          <a:bodyPr anchor="b"/>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721" y="731522"/>
            <a:ext cx="5356113" cy="4894731"/>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4" y="3497831"/>
            <a:ext cx="4518213" cy="21395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208E663B-46EA-4C99-9491-65DD15293BA1}" type="slidenum">
              <a:rPr lang="en-GB" altLang="en-US"/>
              <a:pPr>
                <a:defRPr/>
              </a:pPr>
              <a:t>‹#›</a:t>
            </a:fld>
            <a:endParaRPr lang="en-GB" altLang="en-US"/>
          </a:p>
        </p:txBody>
      </p:sp>
    </p:spTree>
    <p:extLst>
      <p:ext uri="{BB962C8B-B14F-4D97-AF65-F5344CB8AC3E}">
        <p14:creationId xmlns:p14="http://schemas.microsoft.com/office/powerpoint/2010/main" val="1757210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6"/>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5966900" y="1143030"/>
            <a:ext cx="5486400" cy="3127807"/>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70516" y="1010487"/>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69691" y="4464421"/>
            <a:ext cx="8511384" cy="1143000"/>
          </a:xfrm>
        </p:spPr>
        <p:txBody>
          <a:bodyPr anchor="b"/>
          <a:lstStyle>
            <a:lvl1pPr algn="l">
              <a:defRPr sz="4600" b="1"/>
            </a:lvl1pPr>
          </a:lstStyle>
          <a:p>
            <a:r>
              <a:rPr lang="en-US"/>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pPr>
              <a:defRPr/>
            </a:pPr>
            <a:endParaRPr lang="en-GB" altLang="en-US"/>
          </a:p>
        </p:txBody>
      </p:sp>
      <p:sp>
        <p:nvSpPr>
          <p:cNvPr id="10" name="Footer Placeholder 5"/>
          <p:cNvSpPr>
            <a:spLocks noGrp="1"/>
          </p:cNvSpPr>
          <p:nvPr>
            <p:ph type="ftr" sz="quarter" idx="11"/>
          </p:nvPr>
        </p:nvSpPr>
        <p:spPr/>
        <p:txBody>
          <a:bodyPr/>
          <a:lstStyle>
            <a:lvl1pPr>
              <a:defRPr/>
            </a:lvl1pPr>
          </a:lstStyle>
          <a:p>
            <a:pPr>
              <a:defRPr/>
            </a:pPr>
            <a:endParaRPr lang="en-GB" altLang="en-US"/>
          </a:p>
        </p:txBody>
      </p:sp>
      <p:sp>
        <p:nvSpPr>
          <p:cNvPr id="11" name="Slide Number Placeholder 6"/>
          <p:cNvSpPr>
            <a:spLocks noGrp="1"/>
          </p:cNvSpPr>
          <p:nvPr>
            <p:ph type="sldNum" sz="quarter" idx="12"/>
          </p:nvPr>
        </p:nvSpPr>
        <p:spPr/>
        <p:txBody>
          <a:bodyPr/>
          <a:lstStyle>
            <a:lvl1pPr>
              <a:defRPr/>
            </a:lvl1pPr>
          </a:lstStyle>
          <a:p>
            <a:pPr>
              <a:defRPr/>
            </a:pPr>
            <a:fld id="{AE5FA313-69C5-4336-9A4D-1AE5B28EE716}" type="slidenum">
              <a:rPr lang="en-GB" altLang="en-US"/>
              <a:pPr>
                <a:defRPr/>
              </a:pPr>
              <a:t>‹#›</a:t>
            </a:fld>
            <a:endParaRPr lang="en-GB" altLang="en-US"/>
          </a:p>
        </p:txBody>
      </p:sp>
    </p:spTree>
    <p:extLst>
      <p:ext uri="{BB962C8B-B14F-4D97-AF65-F5344CB8AC3E}">
        <p14:creationId xmlns:p14="http://schemas.microsoft.com/office/powerpoint/2010/main" val="1683869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2C994582-EB7D-4B96-BF64-891D8C976358}" type="slidenum">
              <a:rPr lang="en-GB" altLang="en-US"/>
              <a:pPr>
                <a:defRPr/>
              </a:pPr>
              <a:t>‹#›</a:t>
            </a:fld>
            <a:endParaRPr lang="en-GB" altLang="en-US"/>
          </a:p>
        </p:txBody>
      </p:sp>
    </p:spTree>
    <p:extLst>
      <p:ext uri="{BB962C8B-B14F-4D97-AF65-F5344CB8AC3E}">
        <p14:creationId xmlns:p14="http://schemas.microsoft.com/office/powerpoint/2010/main" val="61264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86" y="731544"/>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90B239BC-C62D-46BA-905F-87380A2B015B}" type="slidenum">
              <a:rPr lang="en-GB" altLang="en-US"/>
              <a:pPr>
                <a:defRPr/>
              </a:pPr>
              <a:t>‹#›</a:t>
            </a:fld>
            <a:endParaRPr lang="en-GB" altLang="en-US"/>
          </a:p>
        </p:txBody>
      </p:sp>
    </p:spTree>
    <p:extLst>
      <p:ext uri="{BB962C8B-B14F-4D97-AF65-F5344CB8AC3E}">
        <p14:creationId xmlns:p14="http://schemas.microsoft.com/office/powerpoint/2010/main" val="234177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21/06/2022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21/06/2022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21/06/2022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21/06/2022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p:cNvSpPr/>
          <p:nvPr/>
        </p:nvSpPr>
        <p:spPr>
          <a:xfrm>
            <a:off x="0" y="376872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2391834" y="4371975"/>
            <a:ext cx="8682567"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bwMode="auto">
          <a:xfrm>
            <a:off x="1524000" y="731839"/>
            <a:ext cx="8534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latin typeface="Arial" charset="0"/>
                <a:cs typeface="Arial" charset="0"/>
              </a:defRPr>
            </a:lvl1pPr>
          </a:lstStyle>
          <a:p>
            <a:pPr>
              <a:defRPr/>
            </a:pPr>
            <a:endParaRPr lang="en-GB" altLang="en-US"/>
          </a:p>
        </p:txBody>
      </p:sp>
      <p:sp>
        <p:nvSpPr>
          <p:cNvPr id="5" name="Footer Placeholder 4"/>
          <p:cNvSpPr>
            <a:spLocks noGrp="1"/>
          </p:cNvSpPr>
          <p:nvPr>
            <p:ph type="ftr" sz="quarter" idx="3"/>
          </p:nvPr>
        </p:nvSpPr>
        <p:spPr>
          <a:xfrm>
            <a:off x="609600" y="6172201"/>
            <a:ext cx="4470400" cy="365125"/>
          </a:xfrm>
          <a:prstGeom prst="rect">
            <a:avLst/>
          </a:prstGeom>
        </p:spPr>
        <p:txBody>
          <a:bodyPr vert="horz" lIns="91440" tIns="45720" rIns="91440" bIns="45720" rtlCol="0" anchor="ctr"/>
          <a:lstStyle>
            <a:lvl1pPr algn="l">
              <a:defRPr sz="1100" b="1">
                <a:solidFill>
                  <a:schemeClr val="tx1">
                    <a:lumMod val="50000"/>
                    <a:lumOff val="50000"/>
                  </a:schemeClr>
                </a:solidFill>
                <a:latin typeface="Arial" charset="0"/>
                <a:cs typeface="Arial" charset="0"/>
              </a:defRPr>
            </a:lvl1pPr>
          </a:lstStyle>
          <a:p>
            <a:pPr>
              <a:defRPr/>
            </a:pPr>
            <a:endParaRPr lang="en-GB" altLang="en-US"/>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latin typeface="Arial" charset="0"/>
                <a:cs typeface="Arial" charset="0"/>
              </a:defRPr>
            </a:lvl1pPr>
          </a:lstStyle>
          <a:p>
            <a:pPr>
              <a:defRPr/>
            </a:pPr>
            <a:fld id="{FC8E46CC-94A9-49A1-BD9E-7D2F6896E9E5}"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5036" r:id="rId1"/>
    <p:sldLayoutId id="2147485028" r:id="rId2"/>
    <p:sldLayoutId id="2147485037" r:id="rId3"/>
    <p:sldLayoutId id="2147485029" r:id="rId4"/>
    <p:sldLayoutId id="2147485030" r:id="rId5"/>
    <p:sldLayoutId id="2147485031" r:id="rId6"/>
    <p:sldLayoutId id="2147485032" r:id="rId7"/>
    <p:sldLayoutId id="2147485033" r:id="rId8"/>
    <p:sldLayoutId id="2147485038" r:id="rId9"/>
    <p:sldLayoutId id="2147485034" r:id="rId10"/>
    <p:sldLayoutId id="2147485035"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5.jpe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bercow10yearson.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2">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a:off x="3880430" y="583345"/>
            <a:ext cx="7160357" cy="4164820"/>
          </a:xfrm>
        </p:spPr>
        <p:txBody>
          <a:bodyPr anchor="t">
            <a:normAutofit/>
          </a:bodyPr>
          <a:lstStyle/>
          <a:p>
            <a:pPr algn="r">
              <a:spcAft>
                <a:spcPct val="0"/>
              </a:spcAft>
            </a:pPr>
            <a:r>
              <a:rPr lang="en-US" sz="3200" b="1" dirty="0">
                <a:solidFill>
                  <a:srgbClr val="FFFFFF"/>
                </a:solidFill>
                <a:latin typeface="Trebuchet MS"/>
              </a:rPr>
              <a:t>Graduated Approach Briefing</a:t>
            </a:r>
            <a:endParaRPr lang="en-US" sz="3200" dirty="0">
              <a:solidFill>
                <a:srgbClr val="FFFFFF"/>
              </a:solidFill>
              <a:ea typeface="+mj-lt"/>
              <a:cs typeface="+mj-lt"/>
            </a:endParaRPr>
          </a:p>
          <a:p>
            <a:pPr algn="r">
              <a:spcAft>
                <a:spcPct val="0"/>
              </a:spcAft>
            </a:pPr>
            <a:endParaRPr lang="en-GB" sz="3200" dirty="0">
              <a:solidFill>
                <a:srgbClr val="FFFFFF"/>
              </a:solidFill>
              <a:ea typeface="+mj-lt"/>
              <a:cs typeface="+mj-lt"/>
            </a:endParaRPr>
          </a:p>
          <a:p>
            <a:pPr algn="r">
              <a:spcAft>
                <a:spcPct val="0"/>
              </a:spcAft>
            </a:pPr>
            <a:endParaRPr lang="en-GB" sz="3200" dirty="0">
              <a:solidFill>
                <a:srgbClr val="FFFFFF"/>
              </a:solidFill>
              <a:ea typeface="+mj-lt"/>
              <a:cs typeface="+mj-lt"/>
            </a:endParaRPr>
          </a:p>
          <a:p>
            <a:pPr algn="r">
              <a:spcAft>
                <a:spcPct val="0"/>
              </a:spcAft>
            </a:pPr>
            <a:r>
              <a:rPr lang="en-GB" sz="3200" dirty="0">
                <a:solidFill>
                  <a:srgbClr val="FFFFFF"/>
                </a:solidFill>
                <a:latin typeface="Trebuchet MS"/>
              </a:rPr>
              <a:t>Specialist Outreach Language Teachers</a:t>
            </a:r>
            <a:br>
              <a:rPr lang="en-GB" sz="3200" dirty="0">
                <a:solidFill>
                  <a:srgbClr val="FFFFFF"/>
                </a:solidFill>
                <a:latin typeface="Trebuchet MS"/>
              </a:rPr>
            </a:br>
            <a:br>
              <a:rPr lang="en-GB" sz="3200" dirty="0">
                <a:solidFill>
                  <a:srgbClr val="FFFFFF"/>
                </a:solidFill>
                <a:latin typeface="Trebuchet MS"/>
              </a:rPr>
            </a:br>
            <a:r>
              <a:rPr lang="en-GB" sz="3200" dirty="0">
                <a:solidFill>
                  <a:srgbClr val="FFFFFF"/>
                </a:solidFill>
                <a:latin typeface="Trebuchet MS"/>
              </a:rPr>
              <a:t>Trish Hicken</a:t>
            </a:r>
            <a:br>
              <a:rPr lang="en-GB" sz="3200" dirty="0">
                <a:solidFill>
                  <a:srgbClr val="FFFFFF"/>
                </a:solidFill>
                <a:latin typeface="Trebuchet MS"/>
              </a:rPr>
            </a:br>
            <a:r>
              <a:rPr lang="en-GB" sz="3200" dirty="0">
                <a:solidFill>
                  <a:srgbClr val="FFFFFF"/>
                </a:solidFill>
                <a:latin typeface="Trebuchet MS"/>
              </a:rPr>
              <a:t>Emma Broddle</a:t>
            </a:r>
            <a:endParaRPr lang="en-GB" sz="3200" dirty="0">
              <a:solidFill>
                <a:srgbClr val="FFFFFF"/>
              </a:solidFill>
            </a:endParaRPr>
          </a:p>
        </p:txBody>
      </p:sp>
      <p:sp>
        <p:nvSpPr>
          <p:cNvPr id="4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4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4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48" name="Straight Connector 4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43"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45"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47"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descr="Diagram&#10;&#10;Description automatically generated">
            <a:extLst>
              <a:ext uri="{FF2B5EF4-FFF2-40B4-BE49-F238E27FC236}">
                <a16:creationId xmlns:a16="http://schemas.microsoft.com/office/drawing/2014/main" id="{39511BAC-37CF-4EDA-8658-1EFA8E15D68B}"/>
              </a:ext>
            </a:extLst>
          </p:cNvPr>
          <p:cNvPicPr>
            <a:picLocks noGrp="1" noChangeAspect="1"/>
          </p:cNvPicPr>
          <p:nvPr>
            <p:ph sz="quarter" idx="13"/>
          </p:nvPr>
        </p:nvPicPr>
        <p:blipFill>
          <a:blip r:embed="rId3"/>
          <a:stretch>
            <a:fillRect/>
          </a:stretch>
        </p:blipFill>
        <p:spPr>
          <a:xfrm>
            <a:off x="4208893" y="1270"/>
            <a:ext cx="8046175" cy="6856094"/>
          </a:xfrm>
        </p:spPr>
      </p:pic>
      <p:sp>
        <p:nvSpPr>
          <p:cNvPr id="2" name="Title 1">
            <a:extLst>
              <a:ext uri="{FF2B5EF4-FFF2-40B4-BE49-F238E27FC236}">
                <a16:creationId xmlns:a16="http://schemas.microsoft.com/office/drawing/2014/main" id="{A22AB57E-E761-4F26-911D-B7001E2C9DE0}"/>
              </a:ext>
            </a:extLst>
          </p:cNvPr>
          <p:cNvSpPr>
            <a:spLocks noGrp="1"/>
          </p:cNvSpPr>
          <p:nvPr>
            <p:ph type="title"/>
          </p:nvPr>
        </p:nvSpPr>
        <p:spPr>
          <a:xfrm>
            <a:off x="121709" y="180975"/>
            <a:ext cx="5856817" cy="2174875"/>
          </a:xfrm>
        </p:spPr>
        <p:txBody>
          <a:bodyPr/>
          <a:lstStyle/>
          <a:p>
            <a:pPr marL="0" indent="0" algn="ctr">
              <a:buNone/>
            </a:pPr>
            <a:r>
              <a:rPr lang="en-GB" sz="6000" dirty="0">
                <a:ea typeface="+mj-lt"/>
                <a:cs typeface="+mj-lt"/>
              </a:rPr>
              <a:t>Communication chain</a:t>
            </a:r>
            <a:endParaRPr lang="en-GB" sz="6000"/>
          </a:p>
        </p:txBody>
      </p:sp>
      <p:pic>
        <p:nvPicPr>
          <p:cNvPr id="12" name="Picture 11" descr="TATS_logo2.jpg">
            <a:extLst>
              <a:ext uri="{FF2B5EF4-FFF2-40B4-BE49-F238E27FC236}">
                <a16:creationId xmlns:a16="http://schemas.microsoft.com/office/drawing/2014/main" id="{DB31789C-8806-44E5-8C61-E79540BC4D09}"/>
              </a:ext>
            </a:extLst>
          </p:cNvPr>
          <p:cNvPicPr>
            <a:picLocks noChangeAspect="1"/>
          </p:cNvPicPr>
          <p:nvPr/>
        </p:nvPicPr>
        <p:blipFill>
          <a:blip r:embed="rId4" cstate="print"/>
          <a:stretch>
            <a:fillRect/>
          </a:stretch>
        </p:blipFill>
        <p:spPr>
          <a:xfrm>
            <a:off x="10887659" y="85725"/>
            <a:ext cx="1191715" cy="1524000"/>
          </a:xfrm>
          <a:prstGeom prst="rect">
            <a:avLst/>
          </a:prstGeom>
        </p:spPr>
      </p:pic>
    </p:spTree>
    <p:extLst>
      <p:ext uri="{BB962C8B-B14F-4D97-AF65-F5344CB8AC3E}">
        <p14:creationId xmlns:p14="http://schemas.microsoft.com/office/powerpoint/2010/main" val="3266476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4" descr="Diagram&#10;&#10;Description automatically generated">
            <a:extLst>
              <a:ext uri="{FF2B5EF4-FFF2-40B4-BE49-F238E27FC236}">
                <a16:creationId xmlns:a16="http://schemas.microsoft.com/office/drawing/2014/main" id="{E222AD76-23B3-4698-9E5F-5B6446401A07}"/>
              </a:ext>
            </a:extLst>
          </p:cNvPr>
          <p:cNvPicPr>
            <a:picLocks noGrp="1" noChangeAspect="1"/>
          </p:cNvPicPr>
          <p:nvPr>
            <p:ph idx="1"/>
          </p:nvPr>
        </p:nvPicPr>
        <p:blipFill rotWithShape="1">
          <a:blip r:embed="rId3"/>
          <a:srcRect l="2618" r="2381" b="2"/>
          <a:stretch/>
        </p:blipFill>
        <p:spPr>
          <a:xfrm>
            <a:off x="1" y="749808"/>
            <a:ext cx="8612440" cy="6108192"/>
          </a:xfrm>
          <a:prstGeom prst="rect">
            <a:avLst/>
          </a:prstGeom>
        </p:spPr>
      </p:pic>
      <p:sp>
        <p:nvSpPr>
          <p:cNvPr id="19" name="Freeform: Shape 18">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1" name="Freeform: Shape 20">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3" name="Freeform: Shape 2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58FCDF02-6F81-4389-A065-4D7F933C8BDD}"/>
              </a:ext>
            </a:extLst>
          </p:cNvPr>
          <p:cNvSpPr>
            <a:spLocks noGrp="1"/>
          </p:cNvSpPr>
          <p:nvPr>
            <p:ph type="title"/>
          </p:nvPr>
        </p:nvSpPr>
        <p:spPr>
          <a:xfrm>
            <a:off x="8054658" y="918597"/>
            <a:ext cx="3919496" cy="1588422"/>
          </a:xfrm>
        </p:spPr>
        <p:txBody>
          <a:bodyPr vert="horz" lIns="91440" tIns="45720" rIns="91440" bIns="45720" rtlCol="0" anchor="b">
            <a:normAutofit/>
          </a:bodyPr>
          <a:lstStyle/>
          <a:p>
            <a:r>
              <a:rPr lang="en-US" sz="4000" b="1" dirty="0"/>
              <a:t>Supporting SLCN </a:t>
            </a:r>
            <a:endParaRPr lang="en-US" sz="4000" dirty="0"/>
          </a:p>
          <a:p>
            <a:endParaRPr lang="en-US" sz="3600"/>
          </a:p>
        </p:txBody>
      </p:sp>
      <p:sp>
        <p:nvSpPr>
          <p:cNvPr id="5" name="TextBox 4">
            <a:extLst>
              <a:ext uri="{FF2B5EF4-FFF2-40B4-BE49-F238E27FC236}">
                <a16:creationId xmlns:a16="http://schemas.microsoft.com/office/drawing/2014/main" id="{49D257DB-DC16-47F8-8553-C1091E0F0E05}"/>
              </a:ext>
            </a:extLst>
          </p:cNvPr>
          <p:cNvSpPr txBox="1"/>
          <p:nvPr/>
        </p:nvSpPr>
        <p:spPr>
          <a:xfrm>
            <a:off x="7602218" y="2405229"/>
            <a:ext cx="4427497" cy="270006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gn="ctr">
              <a:lnSpc>
                <a:spcPct val="90000"/>
              </a:lnSpc>
              <a:spcAft>
                <a:spcPts val="600"/>
              </a:spcAft>
              <a:buFont typeface="Arial" panose="020B0604020202020204" pitchFamily="34" charset="0"/>
              <a:buChar char="•"/>
            </a:pPr>
            <a:r>
              <a:rPr lang="en-US" sz="2800" dirty="0"/>
              <a:t>General strategies​</a:t>
            </a:r>
            <a:endParaRPr lang="en-US" sz="2800">
              <a:cs typeface="Calibri"/>
            </a:endParaRPr>
          </a:p>
          <a:p>
            <a:pPr indent="-228600" algn="ctr">
              <a:lnSpc>
                <a:spcPct val="90000"/>
              </a:lnSpc>
              <a:spcAft>
                <a:spcPts val="600"/>
              </a:spcAft>
              <a:buFont typeface="Arial" panose="020B0604020202020204" pitchFamily="34" charset="0"/>
              <a:buChar char="•"/>
            </a:pPr>
            <a:r>
              <a:rPr lang="en-US" sz="2800" dirty="0"/>
              <a:t>Reasonable adjustments for young people with SLCN​</a:t>
            </a:r>
            <a:endParaRPr lang="en-US" sz="2800">
              <a:cs typeface="Calibri"/>
            </a:endParaRPr>
          </a:p>
          <a:p>
            <a:pPr indent="-228600" algn="ctr">
              <a:lnSpc>
                <a:spcPct val="90000"/>
              </a:lnSpc>
              <a:spcAft>
                <a:spcPts val="600"/>
              </a:spcAft>
              <a:buFont typeface="Arial" panose="020B0604020202020204" pitchFamily="34" charset="0"/>
              <a:buChar char="•"/>
            </a:pPr>
            <a:r>
              <a:rPr lang="en-US" sz="2800" dirty="0"/>
              <a:t>Targeted support​</a:t>
            </a:r>
            <a:endParaRPr lang="en-US" sz="2800">
              <a:cs typeface="Calibri"/>
            </a:endParaRPr>
          </a:p>
          <a:p>
            <a:pPr indent="-228600" algn="ctr">
              <a:lnSpc>
                <a:spcPct val="90000"/>
              </a:lnSpc>
              <a:spcAft>
                <a:spcPts val="600"/>
              </a:spcAft>
              <a:buFont typeface="Arial" panose="020B0604020202020204" pitchFamily="34" charset="0"/>
              <a:buChar char="•"/>
            </a:pPr>
            <a:r>
              <a:rPr lang="en-US" sz="2800" dirty="0"/>
              <a:t>Specialist support</a:t>
            </a:r>
            <a:endParaRPr lang="en-US" sz="2800" dirty="0">
              <a:cs typeface="Calibri"/>
            </a:endParaRPr>
          </a:p>
        </p:txBody>
      </p:sp>
    </p:spTree>
    <p:extLst>
      <p:ext uri="{BB962C8B-B14F-4D97-AF65-F5344CB8AC3E}">
        <p14:creationId xmlns:p14="http://schemas.microsoft.com/office/powerpoint/2010/main" val="82711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25D0B208-3FFA-4319-9FB5-2D987E7F9F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47612" y="623275"/>
            <a:ext cx="1836707" cy="26448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A picture containing text, clipart&#10;&#10;Description automatically generated">
            <a:extLst>
              <a:ext uri="{FF2B5EF4-FFF2-40B4-BE49-F238E27FC236}">
                <a16:creationId xmlns:a16="http://schemas.microsoft.com/office/drawing/2014/main" id="{805A51AD-6B82-4F6A-8619-715E19BAB0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1676" y="3749594"/>
            <a:ext cx="5298894" cy="231826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ight Triangle 1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40680B-09D1-474A-A741-11502AFD9981}"/>
              </a:ext>
            </a:extLst>
          </p:cNvPr>
          <p:cNvSpPr>
            <a:spLocks noGrp="1"/>
          </p:cNvSpPr>
          <p:nvPr>
            <p:ph type="title"/>
          </p:nvPr>
        </p:nvSpPr>
        <p:spPr>
          <a:xfrm>
            <a:off x="6405646" y="291699"/>
            <a:ext cx="5067450" cy="1597228"/>
          </a:xfrm>
        </p:spPr>
        <p:txBody>
          <a:bodyPr>
            <a:normAutofit/>
          </a:bodyPr>
          <a:lstStyle/>
          <a:p>
            <a:r>
              <a:rPr lang="en-GB" sz="4800" b="1" dirty="0">
                <a:ea typeface="+mj-lt"/>
                <a:cs typeface="+mj-lt"/>
              </a:rPr>
              <a:t>Universal Strategies</a:t>
            </a:r>
            <a:endParaRPr lang="en-US" sz="4800" dirty="0"/>
          </a:p>
        </p:txBody>
      </p:sp>
      <p:pic>
        <p:nvPicPr>
          <p:cNvPr id="9" name="Picture 3" descr="A picture containing timeline&#10;&#10;Description automatically generated">
            <a:extLst>
              <a:ext uri="{FF2B5EF4-FFF2-40B4-BE49-F238E27FC236}">
                <a16:creationId xmlns:a16="http://schemas.microsoft.com/office/drawing/2014/main" id="{4674E0EC-08FB-473F-A38B-A50B01C2FA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431990" y="1245791"/>
            <a:ext cx="2488580" cy="13998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a:extLst>
              <a:ext uri="{FF2B5EF4-FFF2-40B4-BE49-F238E27FC236}">
                <a16:creationId xmlns:a16="http://schemas.microsoft.com/office/drawing/2014/main" id="{511E52A4-E9E8-463A-8485-606D05924CA1}"/>
              </a:ext>
            </a:extLst>
          </p:cNvPr>
          <p:cNvSpPr>
            <a:spLocks noGrp="1"/>
          </p:cNvSpPr>
          <p:nvPr>
            <p:ph idx="1"/>
          </p:nvPr>
        </p:nvSpPr>
        <p:spPr>
          <a:xfrm>
            <a:off x="6588207" y="1712403"/>
            <a:ext cx="3684551" cy="3687637"/>
          </a:xfrm>
        </p:spPr>
        <p:txBody>
          <a:bodyPr vert="horz" lIns="91440" tIns="45720" rIns="91440" bIns="45720" rtlCol="0" anchor="t">
            <a:noAutofit/>
          </a:bodyPr>
          <a:lstStyle/>
          <a:p>
            <a:pPr>
              <a:spcBef>
                <a:spcPct val="20000"/>
              </a:spcBef>
              <a:spcAft>
                <a:spcPts val="300"/>
              </a:spcAft>
            </a:pPr>
            <a:r>
              <a:rPr lang="en-GB" dirty="0">
                <a:ea typeface="+mn-lt"/>
                <a:cs typeface="+mn-lt"/>
              </a:rPr>
              <a:t>Visual support systems: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Visual timetables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Targets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Picture cards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Photographs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Symbols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Videos</a:t>
            </a:r>
            <a:endParaRPr lang="en-US">
              <a:ea typeface="+mn-lt"/>
              <a:cs typeface="+mn-lt"/>
            </a:endParaRPr>
          </a:p>
          <a:p>
            <a:pPr indent="-182880">
              <a:spcBef>
                <a:spcPct val="20000"/>
              </a:spcBef>
              <a:spcAft>
                <a:spcPts val="300"/>
              </a:spcAft>
              <a:buFont typeface="Arial,Sans-Serif" panose="020B0604020202020204" pitchFamily="34" charset="0"/>
            </a:pPr>
            <a:r>
              <a:rPr lang="en-GB" dirty="0">
                <a:ea typeface="+mn-lt"/>
                <a:cs typeface="+mn-lt"/>
              </a:rPr>
              <a:t>Real objects</a:t>
            </a:r>
            <a:endParaRPr lang="en-GB">
              <a:cs typeface="Calibri" panose="020F0502020204030204"/>
            </a:endParaRPr>
          </a:p>
        </p:txBody>
      </p:sp>
    </p:spTree>
    <p:extLst>
      <p:ext uri="{BB962C8B-B14F-4D97-AF65-F5344CB8AC3E}">
        <p14:creationId xmlns:p14="http://schemas.microsoft.com/office/powerpoint/2010/main" val="177821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22">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Arc 24">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40680B-09D1-474A-A741-11502AFD9981}"/>
              </a:ext>
            </a:extLst>
          </p:cNvPr>
          <p:cNvSpPr>
            <a:spLocks noGrp="1"/>
          </p:cNvSpPr>
          <p:nvPr>
            <p:ph type="title"/>
          </p:nvPr>
        </p:nvSpPr>
        <p:spPr>
          <a:xfrm>
            <a:off x="892817" y="1370171"/>
            <a:ext cx="4425551" cy="2387600"/>
          </a:xfrm>
        </p:spPr>
        <p:txBody>
          <a:bodyPr vert="horz" lIns="91440" tIns="45720" rIns="91440" bIns="45720" rtlCol="0" anchor="b">
            <a:normAutofit/>
          </a:bodyPr>
          <a:lstStyle/>
          <a:p>
            <a:r>
              <a:rPr lang="en-US" sz="6000" b="1">
                <a:solidFill>
                  <a:srgbClr val="FFFFFF"/>
                </a:solidFill>
              </a:rPr>
              <a:t>Universal Strategies</a:t>
            </a:r>
            <a:endParaRPr lang="en-US" sz="6000">
              <a:solidFill>
                <a:srgbClr val="FFFFFF"/>
              </a:solidFill>
            </a:endParaRPr>
          </a:p>
        </p:txBody>
      </p:sp>
      <p:sp>
        <p:nvSpPr>
          <p:cNvPr id="3" name="Content Placeholder 2">
            <a:extLst>
              <a:ext uri="{FF2B5EF4-FFF2-40B4-BE49-F238E27FC236}">
                <a16:creationId xmlns:a16="http://schemas.microsoft.com/office/drawing/2014/main" id="{511E52A4-E9E8-463A-8485-606D05924CA1}"/>
              </a:ext>
            </a:extLst>
          </p:cNvPr>
          <p:cNvSpPr>
            <a:spLocks noGrp="1"/>
          </p:cNvSpPr>
          <p:nvPr>
            <p:ph idx="1"/>
          </p:nvPr>
        </p:nvSpPr>
        <p:spPr>
          <a:xfrm>
            <a:off x="892817" y="3849845"/>
            <a:ext cx="4425551" cy="1881751"/>
          </a:xfrm>
        </p:spPr>
        <p:txBody>
          <a:bodyPr vert="horz" lIns="91440" tIns="45720" rIns="91440" bIns="45720" rtlCol="0">
            <a:normAutofit/>
          </a:bodyPr>
          <a:lstStyle/>
          <a:p>
            <a:pPr marL="0" indent="0">
              <a:spcAft>
                <a:spcPts val="300"/>
              </a:spcAft>
              <a:buNone/>
            </a:pPr>
            <a:r>
              <a:rPr lang="en-US" sz="2400">
                <a:solidFill>
                  <a:srgbClr val="FFFFFF"/>
                </a:solidFill>
              </a:rPr>
              <a:t>Explicit opportunities to build speaking and listening skills for </a:t>
            </a:r>
            <a:r>
              <a:rPr lang="en-US" sz="2400" b="1">
                <a:solidFill>
                  <a:srgbClr val="FFFFFF"/>
                </a:solidFill>
              </a:rPr>
              <a:t>all</a:t>
            </a:r>
            <a:r>
              <a:rPr lang="en-US" sz="2400">
                <a:solidFill>
                  <a:srgbClr val="FFFFFF"/>
                </a:solidFill>
              </a:rPr>
              <a:t> young people.</a:t>
            </a:r>
          </a:p>
        </p:txBody>
      </p:sp>
      <p:sp>
        <p:nvSpPr>
          <p:cNvPr id="27" name="Oval 26">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7" descr="A picture containing text&#10;&#10;Description automatically generated">
            <a:extLst>
              <a:ext uri="{FF2B5EF4-FFF2-40B4-BE49-F238E27FC236}">
                <a16:creationId xmlns:a16="http://schemas.microsoft.com/office/drawing/2014/main" id="{BC04198C-E605-4FCF-AED2-7BA841DB00CF}"/>
              </a:ext>
            </a:extLst>
          </p:cNvPr>
          <p:cNvPicPr>
            <a:picLocks noChangeAspect="1"/>
          </p:cNvPicPr>
          <p:nvPr/>
        </p:nvPicPr>
        <p:blipFill>
          <a:blip r:embed="rId3"/>
          <a:stretch>
            <a:fillRect/>
          </a:stretch>
        </p:blipFill>
        <p:spPr>
          <a:xfrm>
            <a:off x="6760679" y="270180"/>
            <a:ext cx="1686580" cy="270936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5" name="Picture 4">
            <a:extLst>
              <a:ext uri="{FF2B5EF4-FFF2-40B4-BE49-F238E27FC236}">
                <a16:creationId xmlns:a16="http://schemas.microsoft.com/office/drawing/2014/main" id="{8738B562-4830-4914-8946-14AC119A0931}"/>
              </a:ext>
            </a:extLst>
          </p:cNvPr>
          <p:cNvPicPr>
            <a:picLocks noChangeAspect="1"/>
          </p:cNvPicPr>
          <p:nvPr/>
        </p:nvPicPr>
        <p:blipFill>
          <a:blip r:embed="rId4"/>
          <a:stretch>
            <a:fillRect/>
          </a:stretch>
        </p:blipFill>
        <p:spPr>
          <a:xfrm>
            <a:off x="8790040" y="3734656"/>
            <a:ext cx="3059698" cy="3059698"/>
          </a:xfrm>
          <a:prstGeom prst="rect">
            <a:avLst/>
          </a:prstGeom>
        </p:spPr>
      </p:pic>
    </p:spTree>
    <p:extLst>
      <p:ext uri="{BB962C8B-B14F-4D97-AF65-F5344CB8AC3E}">
        <p14:creationId xmlns:p14="http://schemas.microsoft.com/office/powerpoint/2010/main" val="3738038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8A8E79-3406-4A3A-A2E5-6AA4C1DE99C1}"/>
              </a:ext>
            </a:extLst>
          </p:cNvPr>
          <p:cNvSpPr>
            <a:spLocks noGrp="1"/>
          </p:cNvSpPr>
          <p:nvPr>
            <p:ph type="title"/>
          </p:nvPr>
        </p:nvSpPr>
        <p:spPr>
          <a:xfrm>
            <a:off x="1245072" y="1289765"/>
            <a:ext cx="3651101" cy="4270963"/>
          </a:xfrm>
        </p:spPr>
        <p:txBody>
          <a:bodyPr anchor="ctr">
            <a:normAutofit/>
          </a:bodyPr>
          <a:lstStyle/>
          <a:p>
            <a:pPr algn="ctr"/>
            <a:r>
              <a:rPr lang="en-GB" sz="5600" b="1" dirty="0">
                <a:solidFill>
                  <a:srgbClr val="FFFFFF"/>
                </a:solidFill>
                <a:ea typeface="+mj-lt"/>
                <a:cs typeface="+mj-lt"/>
              </a:rPr>
              <a:t>A limited vocabulary means that;</a:t>
            </a:r>
            <a:endParaRPr lang="en-US" sz="5600" dirty="0">
              <a:solidFill>
                <a:srgbClr val="FFFFFF"/>
              </a:solidFill>
            </a:endParaRPr>
          </a:p>
        </p:txBody>
      </p:sp>
      <p:sp>
        <p:nvSpPr>
          <p:cNvPr id="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0447B3B8-234A-4E78-BB3D-0D3F670DCB07}"/>
              </a:ext>
            </a:extLst>
          </p:cNvPr>
          <p:cNvSpPr>
            <a:spLocks noGrp="1"/>
          </p:cNvSpPr>
          <p:nvPr>
            <p:ph idx="1"/>
          </p:nvPr>
        </p:nvSpPr>
        <p:spPr>
          <a:xfrm>
            <a:off x="6297233" y="518400"/>
            <a:ext cx="4771607" cy="5837949"/>
          </a:xfrm>
        </p:spPr>
        <p:txBody>
          <a:bodyPr vert="horz" lIns="91440" tIns="45720" rIns="91440" bIns="45720" rtlCol="0" anchor="ctr">
            <a:normAutofit/>
          </a:bodyPr>
          <a:lstStyle/>
          <a:p>
            <a:pPr algn="ctr">
              <a:spcBef>
                <a:spcPct val="20000"/>
              </a:spcBef>
              <a:spcAft>
                <a:spcPts val="300"/>
              </a:spcAft>
              <a:buFont typeface="Arial,Sans-Serif" panose="020B0604020202020204" pitchFamily="34" charset="0"/>
            </a:pPr>
            <a:r>
              <a:rPr lang="en-GB" dirty="0">
                <a:solidFill>
                  <a:schemeClr val="tx1">
                    <a:alpha val="80000"/>
                  </a:schemeClr>
                </a:solidFill>
                <a:ea typeface="+mn-lt"/>
                <a:cs typeface="+mn-lt"/>
              </a:rPr>
              <a:t>The young person will not be able to understand the full meaning.</a:t>
            </a:r>
            <a:endParaRPr lang="en-US">
              <a:solidFill>
                <a:srgbClr val="000000">
                  <a:alpha val="80000"/>
                </a:srgbClr>
              </a:solidFill>
              <a:ea typeface="+mn-lt"/>
              <a:cs typeface="+mn-lt"/>
            </a:endParaRPr>
          </a:p>
          <a:p>
            <a:pPr marL="0" indent="0" algn="ctr">
              <a:spcBef>
                <a:spcPct val="20000"/>
              </a:spcBef>
              <a:spcAft>
                <a:spcPts val="300"/>
              </a:spcAft>
              <a:buNone/>
            </a:pPr>
            <a:endParaRPr lang="en-GB" dirty="0">
              <a:solidFill>
                <a:srgbClr val="000000">
                  <a:alpha val="80000"/>
                </a:srgbClr>
              </a:solidFill>
              <a:ea typeface="+mn-lt"/>
              <a:cs typeface="+mn-lt"/>
            </a:endParaRPr>
          </a:p>
          <a:p>
            <a:pPr algn="ctr">
              <a:spcBef>
                <a:spcPct val="20000"/>
              </a:spcBef>
              <a:spcAft>
                <a:spcPts val="300"/>
              </a:spcAft>
              <a:buFont typeface="Arial,Sans-Serif" panose="020B0604020202020204" pitchFamily="34" charset="0"/>
            </a:pPr>
            <a:r>
              <a:rPr lang="en-GB" dirty="0">
                <a:solidFill>
                  <a:schemeClr val="tx1">
                    <a:alpha val="80000"/>
                  </a:schemeClr>
                </a:solidFill>
                <a:ea typeface="+mn-lt"/>
                <a:cs typeface="+mn-lt"/>
              </a:rPr>
              <a:t>They will be unable to extend knowledge – they missed the foundation.</a:t>
            </a:r>
            <a:endParaRPr lang="en-US">
              <a:solidFill>
                <a:srgbClr val="000000">
                  <a:alpha val="80000"/>
                </a:srgbClr>
              </a:solidFill>
              <a:ea typeface="+mn-lt"/>
              <a:cs typeface="+mn-lt"/>
            </a:endParaRPr>
          </a:p>
          <a:p>
            <a:pPr marL="0" indent="0" algn="ctr">
              <a:spcBef>
                <a:spcPct val="20000"/>
              </a:spcBef>
              <a:spcAft>
                <a:spcPts val="300"/>
              </a:spcAft>
              <a:buNone/>
            </a:pPr>
            <a:endParaRPr lang="en-GB" dirty="0">
              <a:solidFill>
                <a:schemeClr val="tx1">
                  <a:alpha val="80000"/>
                </a:schemeClr>
              </a:solidFill>
              <a:ea typeface="+mn-lt"/>
              <a:cs typeface="+mn-lt"/>
            </a:endParaRPr>
          </a:p>
          <a:p>
            <a:pPr algn="ctr">
              <a:spcBef>
                <a:spcPct val="20000"/>
              </a:spcBef>
              <a:spcAft>
                <a:spcPts val="300"/>
              </a:spcAft>
              <a:buFont typeface="Arial,Sans-Serif" panose="020B0604020202020204" pitchFamily="34" charset="0"/>
            </a:pPr>
            <a:r>
              <a:rPr lang="en-GB" dirty="0">
                <a:solidFill>
                  <a:schemeClr val="tx1">
                    <a:alpha val="80000"/>
                  </a:schemeClr>
                </a:solidFill>
                <a:ea typeface="+mn-lt"/>
                <a:cs typeface="+mn-lt"/>
              </a:rPr>
              <a:t>Learning through reading will be  difficult.</a:t>
            </a:r>
            <a:endParaRPr lang="en-US">
              <a:solidFill>
                <a:schemeClr val="tx1">
                  <a:alpha val="80000"/>
                </a:schemeClr>
              </a:solidFill>
              <a:ea typeface="+mn-lt"/>
              <a:cs typeface="+mn-lt"/>
            </a:endParaRPr>
          </a:p>
          <a:p>
            <a:pPr marL="0" indent="0" algn="ctr">
              <a:spcBef>
                <a:spcPct val="20000"/>
              </a:spcBef>
              <a:spcAft>
                <a:spcPts val="300"/>
              </a:spcAft>
              <a:buNone/>
            </a:pPr>
            <a:endParaRPr lang="en-GB" dirty="0">
              <a:solidFill>
                <a:srgbClr val="000000">
                  <a:alpha val="80000"/>
                </a:srgbClr>
              </a:solidFill>
              <a:ea typeface="+mn-lt"/>
              <a:cs typeface="+mn-lt"/>
            </a:endParaRPr>
          </a:p>
          <a:p>
            <a:pPr algn="ctr">
              <a:spcBef>
                <a:spcPct val="20000"/>
              </a:spcBef>
              <a:spcAft>
                <a:spcPts val="300"/>
              </a:spcAft>
              <a:buFont typeface="Arial,Sans-Serif" panose="020B0604020202020204" pitchFamily="34" charset="0"/>
            </a:pPr>
            <a:r>
              <a:rPr lang="en-GB" dirty="0">
                <a:solidFill>
                  <a:schemeClr val="tx1">
                    <a:alpha val="80000"/>
                  </a:schemeClr>
                </a:solidFill>
                <a:ea typeface="+mn-lt"/>
                <a:cs typeface="+mn-lt"/>
              </a:rPr>
              <a:t>Expressing their ideas will be difficult.</a:t>
            </a:r>
            <a:endParaRPr lang="en-GB" dirty="0">
              <a:solidFill>
                <a:srgbClr val="000000">
                  <a:alpha val="80000"/>
                </a:srgbClr>
              </a:solidFill>
              <a:cs typeface="Calibri" panose="020F0502020204030204"/>
            </a:endParaRPr>
          </a:p>
        </p:txBody>
      </p:sp>
      <p:sp>
        <p:nvSpPr>
          <p:cNvPr id="1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368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8A8E79-3406-4A3A-A2E5-6AA4C1DE99C1}"/>
              </a:ext>
            </a:extLst>
          </p:cNvPr>
          <p:cNvSpPr>
            <a:spLocks noGrp="1"/>
          </p:cNvSpPr>
          <p:nvPr>
            <p:ph type="title"/>
          </p:nvPr>
        </p:nvSpPr>
        <p:spPr>
          <a:xfrm>
            <a:off x="1245072" y="1289765"/>
            <a:ext cx="3651101" cy="4270963"/>
          </a:xfrm>
        </p:spPr>
        <p:txBody>
          <a:bodyPr anchor="ctr">
            <a:normAutofit/>
          </a:bodyPr>
          <a:lstStyle/>
          <a:p>
            <a:pPr algn="ctr"/>
            <a:r>
              <a:rPr lang="en-GB" sz="5600" b="1" dirty="0">
                <a:solidFill>
                  <a:srgbClr val="FFFFFF"/>
                </a:solidFill>
                <a:ea typeface="+mj-lt"/>
                <a:cs typeface="+mj-lt"/>
              </a:rPr>
              <a:t>Being Word Wise</a:t>
            </a:r>
            <a:endParaRPr lang="en-GB" sz="5600" b="1" dirty="0">
              <a:solidFill>
                <a:srgbClr val="FFFFFF"/>
              </a:solidFill>
              <a:cs typeface="Calibri Light"/>
            </a:endParaRPr>
          </a:p>
        </p:txBody>
      </p:sp>
      <p:sp>
        <p:nvSpPr>
          <p:cNvPr id="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0447B3B8-234A-4E78-BB3D-0D3F670DCB07}"/>
              </a:ext>
            </a:extLst>
          </p:cNvPr>
          <p:cNvSpPr>
            <a:spLocks noGrp="1"/>
          </p:cNvSpPr>
          <p:nvPr>
            <p:ph idx="1"/>
          </p:nvPr>
        </p:nvSpPr>
        <p:spPr>
          <a:xfrm>
            <a:off x="6297233" y="518400"/>
            <a:ext cx="4771607" cy="5837949"/>
          </a:xfrm>
        </p:spPr>
        <p:txBody>
          <a:bodyPr vert="horz" lIns="91440" tIns="45720" rIns="91440" bIns="45720" rtlCol="0" anchor="ctr">
            <a:normAutofit/>
          </a:bodyPr>
          <a:lstStyle/>
          <a:p>
            <a:pPr>
              <a:lnSpc>
                <a:spcPct val="100000"/>
              </a:lnSpc>
              <a:spcBef>
                <a:spcPct val="20000"/>
              </a:spcBef>
              <a:spcAft>
                <a:spcPts val="300"/>
              </a:spcAft>
              <a:buFont typeface="Arial,Sans-Serif" panose="020B0604020202020204" pitchFamily="34" charset="0"/>
            </a:pPr>
            <a:r>
              <a:rPr lang="en-GB" dirty="0">
                <a:ea typeface="+mn-lt"/>
                <a:cs typeface="+mn-lt"/>
              </a:rPr>
              <a:t>Vocabulary is an indicator of linguistic health.</a:t>
            </a:r>
            <a:endParaRPr lang="en-US" dirty="0">
              <a:ea typeface="+mn-lt"/>
              <a:cs typeface="+mn-lt"/>
            </a:endParaRPr>
          </a:p>
          <a:p>
            <a:pPr marL="0" indent="0">
              <a:lnSpc>
                <a:spcPct val="100000"/>
              </a:lnSpc>
              <a:spcBef>
                <a:spcPct val="20000"/>
              </a:spcBef>
              <a:spcAft>
                <a:spcPts val="300"/>
              </a:spcAft>
              <a:buNone/>
            </a:pPr>
            <a:endParaRPr lang="en-GB" dirty="0">
              <a:ea typeface="+mn-lt"/>
              <a:cs typeface="+mn-lt"/>
            </a:endParaRPr>
          </a:p>
          <a:p>
            <a:pPr>
              <a:lnSpc>
                <a:spcPct val="100000"/>
              </a:lnSpc>
              <a:spcBef>
                <a:spcPct val="20000"/>
              </a:spcBef>
              <a:spcAft>
                <a:spcPts val="300"/>
              </a:spcAft>
              <a:buFont typeface="Arial,Sans-Serif" panose="020B0604020202020204" pitchFamily="34" charset="0"/>
              <a:buChar char="•"/>
            </a:pPr>
            <a:r>
              <a:rPr lang="en-GB" dirty="0">
                <a:ea typeface="+mn-lt"/>
                <a:cs typeface="+mn-lt"/>
              </a:rPr>
              <a:t>Pupils need to know 95% of the words in a text to understand and engage with it. (Schmitt, Jiang &amp; Grabe 2011) </a:t>
            </a:r>
            <a:br>
              <a:rPr lang="en-GB" dirty="0">
                <a:ea typeface="+mn-lt"/>
                <a:cs typeface="+mn-lt"/>
              </a:rPr>
            </a:br>
            <a:endParaRPr lang="en-GB">
              <a:ea typeface="+mn-lt"/>
              <a:cs typeface="+mn-lt"/>
            </a:endParaRPr>
          </a:p>
          <a:p>
            <a:pPr>
              <a:lnSpc>
                <a:spcPct val="100000"/>
              </a:lnSpc>
              <a:spcBef>
                <a:spcPct val="20000"/>
              </a:spcBef>
              <a:spcAft>
                <a:spcPts val="300"/>
              </a:spcAft>
              <a:buFont typeface="Arial,Sans-Serif" panose="020B0604020202020204" pitchFamily="34" charset="0"/>
              <a:buChar char="•"/>
            </a:pPr>
            <a:r>
              <a:rPr lang="en-GB" dirty="0">
                <a:ea typeface="+mn-lt"/>
                <a:cs typeface="+mn-lt"/>
              </a:rPr>
              <a:t>There are stages of knowing vocabulary…</a:t>
            </a:r>
            <a:endParaRPr lang="en-GB" dirty="0"/>
          </a:p>
        </p:txBody>
      </p:sp>
      <p:sp>
        <p:nvSpPr>
          <p:cNvPr id="1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727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54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Table&#10;&#10;Description automatically generated">
            <a:extLst>
              <a:ext uri="{FF2B5EF4-FFF2-40B4-BE49-F238E27FC236}">
                <a16:creationId xmlns:a16="http://schemas.microsoft.com/office/drawing/2014/main" id="{2D065604-D3EE-406E-B7F0-7894C526599C}"/>
              </a:ext>
            </a:extLst>
          </p:cNvPr>
          <p:cNvPicPr>
            <a:picLocks noGrp="1" noChangeAspect="1"/>
          </p:cNvPicPr>
          <p:nvPr>
            <p:ph idx="1"/>
          </p:nvPr>
        </p:nvPicPr>
        <p:blipFill>
          <a:blip r:embed="rId2"/>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109875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E2EED-8C80-4459-BA60-61626EAF1411}"/>
              </a:ext>
            </a:extLst>
          </p:cNvPr>
          <p:cNvSpPr>
            <a:spLocks noGrp="1"/>
          </p:cNvSpPr>
          <p:nvPr>
            <p:ph type="title"/>
          </p:nvPr>
        </p:nvSpPr>
        <p:spPr/>
        <p:txBody>
          <a:bodyPr>
            <a:normAutofit/>
          </a:bodyPr>
          <a:lstStyle/>
          <a:p>
            <a:r>
              <a:rPr lang="en-GB" sz="5400" b="1" dirty="0">
                <a:cs typeface="Calibri Light"/>
              </a:rPr>
              <a:t>Types of Words:</a:t>
            </a:r>
            <a:endParaRPr lang="en-GB" sz="5400" b="1">
              <a:cs typeface="Calibri Light"/>
            </a:endParaRPr>
          </a:p>
        </p:txBody>
      </p:sp>
      <p:sp>
        <p:nvSpPr>
          <p:cNvPr id="4" name="Isosceles Triangle 3">
            <a:extLst>
              <a:ext uri="{FF2B5EF4-FFF2-40B4-BE49-F238E27FC236}">
                <a16:creationId xmlns:a16="http://schemas.microsoft.com/office/drawing/2014/main" id="{CE94C276-F250-4055-B172-409EF2FA38BA}"/>
              </a:ext>
            </a:extLst>
          </p:cNvPr>
          <p:cNvSpPr/>
          <p:nvPr/>
        </p:nvSpPr>
        <p:spPr>
          <a:xfrm>
            <a:off x="2474914" y="179388"/>
            <a:ext cx="8778558" cy="6202362"/>
          </a:xfrm>
          <a:prstGeom prst="triangle">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dirty="0">
              <a:latin typeface="Trebuchet MS"/>
              <a:cs typeface="Segoe UI"/>
            </a:endParaRPr>
          </a:p>
        </p:txBody>
      </p:sp>
      <p:sp>
        <p:nvSpPr>
          <p:cNvPr id="6" name="TextBox 5">
            <a:extLst>
              <a:ext uri="{FF2B5EF4-FFF2-40B4-BE49-F238E27FC236}">
                <a16:creationId xmlns:a16="http://schemas.microsoft.com/office/drawing/2014/main" id="{6ACA18D2-F6EE-417D-8E48-E68C2A9B069B}"/>
              </a:ext>
            </a:extLst>
          </p:cNvPr>
          <p:cNvSpPr txBox="1"/>
          <p:nvPr/>
        </p:nvSpPr>
        <p:spPr>
          <a:xfrm>
            <a:off x="5584826" y="1488759"/>
            <a:ext cx="2724785" cy="923330"/>
          </a:xfrm>
          <a:prstGeom prst="rect">
            <a:avLst/>
          </a:prstGeom>
          <a:noFill/>
        </p:spPr>
        <p:txBody>
          <a:bodyPr wrap="square">
            <a:spAutoFit/>
          </a:bodyPr>
          <a:lstStyle/>
          <a:p>
            <a:pPr algn="ctr">
              <a:defRPr/>
            </a:pPr>
            <a:r>
              <a:rPr lang="en-GB" b="1" dirty="0">
                <a:latin typeface="+mn-lt"/>
              </a:rPr>
              <a:t>Tier 3: Specialised</a:t>
            </a:r>
          </a:p>
          <a:p>
            <a:pPr algn="ctr">
              <a:defRPr/>
            </a:pPr>
            <a:r>
              <a:rPr lang="en-GB" dirty="0">
                <a:latin typeface="+mn-lt"/>
              </a:rPr>
              <a:t>Low frequency</a:t>
            </a:r>
          </a:p>
          <a:p>
            <a:pPr algn="ctr">
              <a:defRPr/>
            </a:pPr>
            <a:r>
              <a:rPr lang="en-GB" dirty="0">
                <a:latin typeface="+mn-lt"/>
              </a:rPr>
              <a:t>Topic specific</a:t>
            </a:r>
          </a:p>
        </p:txBody>
      </p:sp>
      <p:cxnSp>
        <p:nvCxnSpPr>
          <p:cNvPr id="7" name="Straight Connector 6">
            <a:extLst>
              <a:ext uri="{FF2B5EF4-FFF2-40B4-BE49-F238E27FC236}">
                <a16:creationId xmlns:a16="http://schemas.microsoft.com/office/drawing/2014/main" id="{212D25C9-E8FC-4E65-B29C-9172D2C77F01}"/>
              </a:ext>
            </a:extLst>
          </p:cNvPr>
          <p:cNvCxnSpPr/>
          <p:nvPr/>
        </p:nvCxnSpPr>
        <p:spPr>
          <a:xfrm>
            <a:off x="5584826" y="2511425"/>
            <a:ext cx="2663825" cy="0"/>
          </a:xfrm>
          <a:prstGeom prst="line">
            <a:avLst/>
          </a:prstGeom>
          <a:ln w="19050" cmpd="sng"/>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375EE7F-C409-4BCA-BFF9-269EE9D6EBA8}"/>
              </a:ext>
            </a:extLst>
          </p:cNvPr>
          <p:cNvSpPr txBox="1"/>
          <p:nvPr/>
        </p:nvSpPr>
        <p:spPr>
          <a:xfrm>
            <a:off x="4764087" y="2589213"/>
            <a:ext cx="429895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latin typeface="Trebuchet MS"/>
                <a:cs typeface="Segoe UI"/>
              </a:rPr>
              <a:t>Tier 2: Describing</a:t>
            </a:r>
            <a:r>
              <a:rPr lang="en-US" dirty="0">
                <a:latin typeface="Trebuchet MS"/>
                <a:cs typeface="Segoe UI"/>
              </a:rPr>
              <a:t>​​</a:t>
            </a:r>
          </a:p>
          <a:p>
            <a:pPr algn="ctr"/>
            <a:r>
              <a:rPr lang="en-GB" dirty="0">
                <a:latin typeface="Trebuchet MS"/>
                <a:cs typeface="Segoe UI"/>
              </a:rPr>
              <a:t>Abstract </a:t>
            </a:r>
            <a:r>
              <a:rPr lang="en-US" dirty="0">
                <a:latin typeface="Trebuchet MS"/>
                <a:cs typeface="Segoe UI"/>
              </a:rPr>
              <a:t>​​</a:t>
            </a:r>
          </a:p>
          <a:p>
            <a:pPr algn="ctr"/>
            <a:r>
              <a:rPr lang="en-GB" dirty="0">
                <a:latin typeface="Trebuchet MS"/>
                <a:cs typeface="Segoe UI"/>
              </a:rPr>
              <a:t>Words explaining a concept in greater detail, e.g. agony, impatient, horrendous, exaggerate</a:t>
            </a:r>
            <a:r>
              <a:rPr lang="en-US" dirty="0">
                <a:latin typeface="Trebuchet MS"/>
                <a:cs typeface="Segoe UI"/>
              </a:rPr>
              <a:t>​​</a:t>
            </a:r>
          </a:p>
          <a:p>
            <a:pPr algn="ctr"/>
            <a:r>
              <a:rPr lang="en-GB" dirty="0">
                <a:latin typeface="Trebuchet MS"/>
                <a:cs typeface="Segoe UI"/>
              </a:rPr>
              <a:t>Vocabulary for learning used across many or all subjects, e.g. estimate, summarise, explain, design</a:t>
            </a:r>
            <a:r>
              <a:rPr lang="en-US" dirty="0">
                <a:latin typeface="Trebuchet MS"/>
                <a:cs typeface="Segoe UI"/>
              </a:rPr>
              <a:t>​</a:t>
            </a:r>
          </a:p>
        </p:txBody>
      </p:sp>
      <p:cxnSp>
        <p:nvCxnSpPr>
          <p:cNvPr id="10" name="Straight Connector 9">
            <a:extLst>
              <a:ext uri="{FF2B5EF4-FFF2-40B4-BE49-F238E27FC236}">
                <a16:creationId xmlns:a16="http://schemas.microsoft.com/office/drawing/2014/main" id="{F5DD908C-5C30-4725-8760-CFDEC7D818B7}"/>
              </a:ext>
            </a:extLst>
          </p:cNvPr>
          <p:cNvCxnSpPr/>
          <p:nvPr/>
        </p:nvCxnSpPr>
        <p:spPr>
          <a:xfrm flipV="1">
            <a:off x="3515023" y="5153605"/>
            <a:ext cx="6795938" cy="4762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D1F0937-21B7-42BA-99BA-6B5F9B0AC2CD}"/>
              </a:ext>
            </a:extLst>
          </p:cNvPr>
          <p:cNvSpPr txBox="1"/>
          <p:nvPr/>
        </p:nvSpPr>
        <p:spPr>
          <a:xfrm>
            <a:off x="4629747" y="5177419"/>
            <a:ext cx="4437063" cy="1493838"/>
          </a:xfrm>
          <a:prstGeom prst="rect">
            <a:avLst/>
          </a:prstGeom>
          <a:noFill/>
        </p:spPr>
        <p:txBody>
          <a:bodyPr wrap="square">
            <a:spAutoFit/>
          </a:bodyPr>
          <a:lstStyle/>
          <a:p>
            <a:pPr algn="ctr">
              <a:defRPr/>
            </a:pPr>
            <a:r>
              <a:rPr lang="en-GB" b="1" dirty="0">
                <a:latin typeface="+mn-lt"/>
              </a:rPr>
              <a:t>Tier 1: Core</a:t>
            </a:r>
          </a:p>
          <a:p>
            <a:pPr algn="ctr">
              <a:defRPr/>
            </a:pPr>
            <a:r>
              <a:rPr lang="en-GB" dirty="0">
                <a:latin typeface="+mn-lt"/>
              </a:rPr>
              <a:t>High frequency</a:t>
            </a:r>
          </a:p>
          <a:p>
            <a:pPr algn="ctr">
              <a:defRPr/>
            </a:pPr>
            <a:r>
              <a:rPr lang="en-GB" dirty="0">
                <a:latin typeface="+mn-lt"/>
              </a:rPr>
              <a:t>Objects</a:t>
            </a:r>
          </a:p>
          <a:p>
            <a:pPr algn="ctr">
              <a:defRPr/>
            </a:pPr>
            <a:r>
              <a:rPr lang="en-GB" dirty="0">
                <a:latin typeface="+mn-lt"/>
              </a:rPr>
              <a:t>Rarely taught</a:t>
            </a:r>
          </a:p>
          <a:p>
            <a:pPr algn="ctr">
              <a:defRPr/>
            </a:pPr>
            <a:endParaRPr lang="en-GB" dirty="0">
              <a:latin typeface="+mn-lt"/>
            </a:endParaRPr>
          </a:p>
        </p:txBody>
      </p:sp>
    </p:spTree>
    <p:extLst>
      <p:ext uri="{BB962C8B-B14F-4D97-AF65-F5344CB8AC3E}">
        <p14:creationId xmlns:p14="http://schemas.microsoft.com/office/powerpoint/2010/main" val="2815091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A15A88-001A-4EEF-8984-D87E6435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19D98E-9CC6-4154-9F3E-9E2079FA3DF6}"/>
              </a:ext>
            </a:extLst>
          </p:cNvPr>
          <p:cNvSpPr>
            <a:spLocks noGrp="1"/>
          </p:cNvSpPr>
          <p:nvPr>
            <p:ph type="title"/>
          </p:nvPr>
        </p:nvSpPr>
        <p:spPr>
          <a:xfrm>
            <a:off x="5232400" y="1367673"/>
            <a:ext cx="6124576" cy="2665509"/>
          </a:xfrm>
        </p:spPr>
        <p:txBody>
          <a:bodyPr vert="horz" lIns="91440" tIns="45720" rIns="91440" bIns="45720" rtlCol="0" anchor="b">
            <a:normAutofit/>
          </a:bodyPr>
          <a:lstStyle/>
          <a:p>
            <a:pPr algn="r"/>
            <a:r>
              <a:rPr lang="en-US" sz="7200">
                <a:solidFill>
                  <a:schemeClr val="bg1"/>
                </a:solidFill>
              </a:rPr>
              <a:t>What would you ask now? </a:t>
            </a:r>
          </a:p>
        </p:txBody>
      </p:sp>
      <p:pic>
        <p:nvPicPr>
          <p:cNvPr id="4" name="Picture 4">
            <a:extLst>
              <a:ext uri="{FF2B5EF4-FFF2-40B4-BE49-F238E27FC236}">
                <a16:creationId xmlns:a16="http://schemas.microsoft.com/office/drawing/2014/main" id="{A58DFBE0-C6B5-4F14-B0E7-589A6C6E1316}"/>
              </a:ext>
            </a:extLst>
          </p:cNvPr>
          <p:cNvPicPr>
            <a:picLocks noChangeAspect="1"/>
          </p:cNvPicPr>
          <p:nvPr/>
        </p:nvPicPr>
        <p:blipFill rotWithShape="1">
          <a:blip r:embed="rId3"/>
          <a:srcRect r="579"/>
          <a:stretch/>
        </p:blipFill>
        <p:spPr>
          <a:xfrm>
            <a:off x="20" y="10"/>
            <a:ext cx="4637226" cy="6857990"/>
          </a:xfrm>
          <a:custGeom>
            <a:avLst/>
            <a:gdLst/>
            <a:ahLst/>
            <a:cxnLst/>
            <a:rect l="l" t="t" r="r" b="b"/>
            <a:pathLst>
              <a:path w="4551219" h="6858000">
                <a:moveTo>
                  <a:pt x="4194211" y="6564619"/>
                </a:moveTo>
                <a:lnTo>
                  <a:pt x="4194211" y="6564620"/>
                </a:lnTo>
                <a:cubicBezTo>
                  <a:pt x="4204498" y="6575478"/>
                  <a:pt x="4210595" y="6582146"/>
                  <a:pt x="4216690" y="6588625"/>
                </a:cubicBezTo>
                <a:lnTo>
                  <a:pt x="4233312" y="6625224"/>
                </a:lnTo>
                <a:lnTo>
                  <a:pt x="4226218" y="6662539"/>
                </a:lnTo>
                <a:lnTo>
                  <a:pt x="4226217" y="6662540"/>
                </a:lnTo>
                <a:lnTo>
                  <a:pt x="4226216" y="6662543"/>
                </a:lnTo>
                <a:lnTo>
                  <a:pt x="4214767" y="6683026"/>
                </a:lnTo>
                <a:lnTo>
                  <a:pt x="4211619" y="6702975"/>
                </a:lnTo>
                <a:lnTo>
                  <a:pt x="4211619" y="6702976"/>
                </a:lnTo>
                <a:cubicBezTo>
                  <a:pt x="4212024" y="6716168"/>
                  <a:pt x="4217168" y="6729218"/>
                  <a:pt x="4225455" y="6742552"/>
                </a:cubicBezTo>
                <a:lnTo>
                  <a:pt x="4225456" y="6742554"/>
                </a:lnTo>
                <a:lnTo>
                  <a:pt x="4244933" y="6812061"/>
                </a:lnTo>
                <a:lnTo>
                  <a:pt x="4244933" y="6812063"/>
                </a:lnTo>
                <a:lnTo>
                  <a:pt x="4244933" y="6812062"/>
                </a:lnTo>
                <a:lnTo>
                  <a:pt x="4244933" y="6812061"/>
                </a:lnTo>
                <a:lnTo>
                  <a:pt x="4240159" y="6776799"/>
                </a:lnTo>
                <a:lnTo>
                  <a:pt x="4225456" y="6742554"/>
                </a:lnTo>
                <a:lnTo>
                  <a:pt x="4225455" y="6742551"/>
                </a:lnTo>
                <a:lnTo>
                  <a:pt x="4211619" y="6702975"/>
                </a:lnTo>
                <a:lnTo>
                  <a:pt x="4226216" y="6662543"/>
                </a:lnTo>
                <a:lnTo>
                  <a:pt x="4226217" y="6662541"/>
                </a:lnTo>
                <a:lnTo>
                  <a:pt x="4226218" y="6662539"/>
                </a:lnTo>
                <a:lnTo>
                  <a:pt x="4233301" y="6645551"/>
                </a:lnTo>
                <a:lnTo>
                  <a:pt x="4233312" y="6625224"/>
                </a:lnTo>
                <a:lnTo>
                  <a:pt x="4233312" y="6625223"/>
                </a:lnTo>
                <a:cubicBezTo>
                  <a:pt x="4231216" y="6611340"/>
                  <a:pt x="4225168" y="6597577"/>
                  <a:pt x="4216690" y="6588624"/>
                </a:cubicBezTo>
                <a:close/>
                <a:moveTo>
                  <a:pt x="4274532" y="6438980"/>
                </a:moveTo>
                <a:lnTo>
                  <a:pt x="4254602" y="6463839"/>
                </a:lnTo>
                <a:lnTo>
                  <a:pt x="4254600" y="6463848"/>
                </a:lnTo>
                <a:lnTo>
                  <a:pt x="4240803" y="6513011"/>
                </a:lnTo>
                <a:lnTo>
                  <a:pt x="4221998" y="6546193"/>
                </a:lnTo>
                <a:lnTo>
                  <a:pt x="4221998" y="6546194"/>
                </a:lnTo>
                <a:lnTo>
                  <a:pt x="4238336" y="6521803"/>
                </a:lnTo>
                <a:lnTo>
                  <a:pt x="4240803" y="6513011"/>
                </a:lnTo>
                <a:lnTo>
                  <a:pt x="4243614" y="6508051"/>
                </a:lnTo>
                <a:lnTo>
                  <a:pt x="4254600" y="6463848"/>
                </a:lnTo>
                <a:lnTo>
                  <a:pt x="4254602" y="6463840"/>
                </a:lnTo>
                <a:cubicBezTo>
                  <a:pt x="4257553" y="6451649"/>
                  <a:pt x="4265030" y="6444076"/>
                  <a:pt x="4274532" y="6438980"/>
                </a:cubicBezTo>
                <a:close/>
                <a:moveTo>
                  <a:pt x="4360506" y="6365203"/>
                </a:moveTo>
                <a:lnTo>
                  <a:pt x="4359224" y="6387909"/>
                </a:lnTo>
                <a:lnTo>
                  <a:pt x="4357461" y="6391548"/>
                </a:lnTo>
                <a:lnTo>
                  <a:pt x="4349806" y="6407331"/>
                </a:lnTo>
                <a:lnTo>
                  <a:pt x="4349806" y="6407332"/>
                </a:lnTo>
                <a:lnTo>
                  <a:pt x="4357461" y="6391548"/>
                </a:lnTo>
                <a:lnTo>
                  <a:pt x="4359225" y="6387909"/>
                </a:lnTo>
                <a:close/>
                <a:moveTo>
                  <a:pt x="4121437" y="4221390"/>
                </a:moveTo>
                <a:lnTo>
                  <a:pt x="4121437" y="4221391"/>
                </a:lnTo>
                <a:cubicBezTo>
                  <a:pt x="4122199" y="4232060"/>
                  <a:pt x="4122389" y="4243872"/>
                  <a:pt x="4127153" y="4253014"/>
                </a:cubicBezTo>
                <a:cubicBezTo>
                  <a:pt x="4139346" y="4277401"/>
                  <a:pt x="4154966" y="4300070"/>
                  <a:pt x="4166969" y="4324645"/>
                </a:cubicBezTo>
                <a:lnTo>
                  <a:pt x="4175923" y="4363890"/>
                </a:lnTo>
                <a:lnTo>
                  <a:pt x="4175161" y="4482003"/>
                </a:lnTo>
                <a:cubicBezTo>
                  <a:pt x="4172493" y="4546775"/>
                  <a:pt x="4171921" y="4612499"/>
                  <a:pt x="4115151" y="4659173"/>
                </a:cubicBezTo>
                <a:cubicBezTo>
                  <a:pt x="4110579" y="4662985"/>
                  <a:pt x="4107911" y="4671175"/>
                  <a:pt x="4107149" y="4677654"/>
                </a:cubicBezTo>
                <a:cubicBezTo>
                  <a:pt x="4103530" y="4707563"/>
                  <a:pt x="4103148" y="4738234"/>
                  <a:pt x="4097242" y="4767763"/>
                </a:cubicBezTo>
                <a:cubicBezTo>
                  <a:pt x="4094861" y="4779574"/>
                  <a:pt x="4094052" y="4790386"/>
                  <a:pt x="4095933" y="4800482"/>
                </a:cubicBezTo>
                <a:lnTo>
                  <a:pt x="4095933" y="4800483"/>
                </a:lnTo>
                <a:cubicBezTo>
                  <a:pt x="4097814" y="4810580"/>
                  <a:pt x="4102387" y="4819963"/>
                  <a:pt x="4110769" y="4828916"/>
                </a:cubicBezTo>
                <a:lnTo>
                  <a:pt x="4132950" y="4863342"/>
                </a:lnTo>
                <a:lnTo>
                  <a:pt x="4140479" y="4889274"/>
                </a:lnTo>
                <a:lnTo>
                  <a:pt x="4138774" y="4912167"/>
                </a:lnTo>
                <a:cubicBezTo>
                  <a:pt x="4137059" y="4919977"/>
                  <a:pt x="4136702" y="4927121"/>
                  <a:pt x="4137372" y="4933803"/>
                </a:cubicBezTo>
                <a:lnTo>
                  <a:pt x="4137372" y="4933804"/>
                </a:lnTo>
                <a:lnTo>
                  <a:pt x="4142131" y="4952672"/>
                </a:lnTo>
                <a:lnTo>
                  <a:pt x="4144924" y="4957453"/>
                </a:lnTo>
                <a:lnTo>
                  <a:pt x="4146202" y="4961455"/>
                </a:lnTo>
                <a:cubicBezTo>
                  <a:pt x="4150713" y="4970096"/>
                  <a:pt x="4156419" y="4978393"/>
                  <a:pt x="4162206" y="4987037"/>
                </a:cubicBezTo>
                <a:cubicBezTo>
                  <a:pt x="4173445" y="5003801"/>
                  <a:pt x="4187543" y="5022852"/>
                  <a:pt x="4188685" y="5041521"/>
                </a:cubicBezTo>
                <a:cubicBezTo>
                  <a:pt x="4189304" y="5052095"/>
                  <a:pt x="4192222" y="5062299"/>
                  <a:pt x="4195901" y="5072375"/>
                </a:cubicBezTo>
                <a:lnTo>
                  <a:pt x="4201805" y="5087442"/>
                </a:lnTo>
                <a:lnTo>
                  <a:pt x="4214832" y="5133219"/>
                </a:lnTo>
                <a:lnTo>
                  <a:pt x="4214833" y="5133224"/>
                </a:lnTo>
                <a:lnTo>
                  <a:pt x="4208118" y="5166112"/>
                </a:lnTo>
                <a:lnTo>
                  <a:pt x="4208118" y="5166113"/>
                </a:lnTo>
                <a:cubicBezTo>
                  <a:pt x="4207356" y="5167637"/>
                  <a:pt x="4207928" y="5169780"/>
                  <a:pt x="4208809" y="5172090"/>
                </a:cubicBezTo>
                <a:lnTo>
                  <a:pt x="4211356" y="5179067"/>
                </a:lnTo>
                <a:cubicBezTo>
                  <a:pt x="4214976" y="5196594"/>
                  <a:pt x="4215024" y="5213597"/>
                  <a:pt x="4211190" y="5229433"/>
                </a:cubicBezTo>
                <a:lnTo>
                  <a:pt x="4200644" y="5248928"/>
                </a:lnTo>
                <a:lnTo>
                  <a:pt x="4187733" y="5272795"/>
                </a:lnTo>
                <a:cubicBezTo>
                  <a:pt x="4176088" y="5285440"/>
                  <a:pt x="4168382" y="5298594"/>
                  <a:pt x="4163830" y="5312287"/>
                </a:cubicBezTo>
                <a:lnTo>
                  <a:pt x="4162774" y="5321350"/>
                </a:lnTo>
                <a:lnTo>
                  <a:pt x="4160300" y="5326162"/>
                </a:lnTo>
                <a:lnTo>
                  <a:pt x="4158854" y="5355013"/>
                </a:lnTo>
                <a:lnTo>
                  <a:pt x="4158854" y="5355014"/>
                </a:lnTo>
                <a:cubicBezTo>
                  <a:pt x="4159503" y="5364882"/>
                  <a:pt x="4161206" y="5375002"/>
                  <a:pt x="4163730" y="5385384"/>
                </a:cubicBezTo>
                <a:cubicBezTo>
                  <a:pt x="4166969" y="5398721"/>
                  <a:pt x="4169255" y="5412057"/>
                  <a:pt x="4171921" y="5425582"/>
                </a:cubicBezTo>
                <a:cubicBezTo>
                  <a:pt x="4175731" y="5443870"/>
                  <a:pt x="4179733" y="5462351"/>
                  <a:pt x="4183543" y="5480637"/>
                </a:cubicBezTo>
                <a:lnTo>
                  <a:pt x="4188067" y="5507667"/>
                </a:lnTo>
                <a:lnTo>
                  <a:pt x="4177448" y="5531691"/>
                </a:lnTo>
                <a:lnTo>
                  <a:pt x="4177447" y="5531692"/>
                </a:lnTo>
                <a:cubicBezTo>
                  <a:pt x="4170398" y="5537599"/>
                  <a:pt x="4167206" y="5542648"/>
                  <a:pt x="4167302" y="5547577"/>
                </a:cubicBezTo>
                <a:lnTo>
                  <a:pt x="4167302" y="5547578"/>
                </a:lnTo>
                <a:cubicBezTo>
                  <a:pt x="4167397" y="5552507"/>
                  <a:pt x="4170779" y="5557317"/>
                  <a:pt x="4176875" y="5562746"/>
                </a:cubicBezTo>
                <a:cubicBezTo>
                  <a:pt x="4219548" y="5600467"/>
                  <a:pt x="4246219" y="5646189"/>
                  <a:pt x="4248123" y="5704483"/>
                </a:cubicBezTo>
                <a:cubicBezTo>
                  <a:pt x="4248505" y="5716485"/>
                  <a:pt x="4251171" y="5728678"/>
                  <a:pt x="4254029" y="5740488"/>
                </a:cubicBezTo>
                <a:cubicBezTo>
                  <a:pt x="4255744" y="5747728"/>
                  <a:pt x="4257650" y="5756493"/>
                  <a:pt x="4262794" y="5760873"/>
                </a:cubicBezTo>
                <a:cubicBezTo>
                  <a:pt x="4302037" y="5794974"/>
                  <a:pt x="4329280" y="5837457"/>
                  <a:pt x="4351189" y="5883751"/>
                </a:cubicBezTo>
                <a:lnTo>
                  <a:pt x="4351191" y="5883755"/>
                </a:lnTo>
                <a:lnTo>
                  <a:pt x="4369094" y="5935945"/>
                </a:lnTo>
                <a:lnTo>
                  <a:pt x="4369096" y="5935949"/>
                </a:lnTo>
                <a:lnTo>
                  <a:pt x="4365476" y="5993289"/>
                </a:lnTo>
                <a:lnTo>
                  <a:pt x="4365475" y="5993290"/>
                </a:lnTo>
                <a:cubicBezTo>
                  <a:pt x="4364334" y="6004530"/>
                  <a:pt x="4364524" y="6017484"/>
                  <a:pt x="4358999" y="6026439"/>
                </a:cubicBezTo>
                <a:cubicBezTo>
                  <a:pt x="4341662" y="6054824"/>
                  <a:pt x="4322994" y="6082257"/>
                  <a:pt x="4302799" y="6108737"/>
                </a:cubicBezTo>
                <a:cubicBezTo>
                  <a:pt x="4294131" y="6120073"/>
                  <a:pt x="4289178" y="6126883"/>
                  <a:pt x="4289107" y="6133313"/>
                </a:cubicBezTo>
                <a:lnTo>
                  <a:pt x="4289107" y="6133314"/>
                </a:lnTo>
                <a:lnTo>
                  <a:pt x="4292807" y="6143189"/>
                </a:lnTo>
                <a:lnTo>
                  <a:pt x="4304703" y="6155599"/>
                </a:lnTo>
                <a:lnTo>
                  <a:pt x="4304706" y="6155602"/>
                </a:lnTo>
                <a:cubicBezTo>
                  <a:pt x="4326994" y="6175797"/>
                  <a:pt x="4338614" y="6200944"/>
                  <a:pt x="4343376" y="6228756"/>
                </a:cubicBezTo>
                <a:lnTo>
                  <a:pt x="4360713" y="6361539"/>
                </a:lnTo>
                <a:lnTo>
                  <a:pt x="4360713" y="6361538"/>
                </a:lnTo>
                <a:cubicBezTo>
                  <a:pt x="4357093" y="6317150"/>
                  <a:pt x="4350808" y="6272763"/>
                  <a:pt x="4343376" y="6228755"/>
                </a:cubicBezTo>
                <a:cubicBezTo>
                  <a:pt x="4338614" y="6200943"/>
                  <a:pt x="4326994" y="6175796"/>
                  <a:pt x="4304706" y="6155601"/>
                </a:cubicBezTo>
                <a:lnTo>
                  <a:pt x="4304703" y="6155599"/>
                </a:lnTo>
                <a:lnTo>
                  <a:pt x="4289107" y="6133314"/>
                </a:lnTo>
                <a:lnTo>
                  <a:pt x="4302799" y="6108738"/>
                </a:lnTo>
                <a:cubicBezTo>
                  <a:pt x="4322994" y="6082258"/>
                  <a:pt x="4341662" y="6054825"/>
                  <a:pt x="4358999" y="6026440"/>
                </a:cubicBezTo>
                <a:cubicBezTo>
                  <a:pt x="4364524" y="6017485"/>
                  <a:pt x="4364334" y="6004531"/>
                  <a:pt x="4365475" y="5993291"/>
                </a:cubicBezTo>
                <a:lnTo>
                  <a:pt x="4365476" y="5993289"/>
                </a:lnTo>
                <a:lnTo>
                  <a:pt x="4368929" y="5964476"/>
                </a:lnTo>
                <a:lnTo>
                  <a:pt x="4369096" y="5935949"/>
                </a:lnTo>
                <a:lnTo>
                  <a:pt x="4369096" y="5935948"/>
                </a:lnTo>
                <a:lnTo>
                  <a:pt x="4369094" y="5935945"/>
                </a:lnTo>
                <a:lnTo>
                  <a:pt x="4362214" y="5909350"/>
                </a:lnTo>
                <a:lnTo>
                  <a:pt x="4351191" y="5883755"/>
                </a:lnTo>
                <a:lnTo>
                  <a:pt x="4351189" y="5883750"/>
                </a:lnTo>
                <a:cubicBezTo>
                  <a:pt x="4329280" y="5837456"/>
                  <a:pt x="4302037" y="5794973"/>
                  <a:pt x="4262794" y="5760872"/>
                </a:cubicBezTo>
                <a:cubicBezTo>
                  <a:pt x="4257650" y="5756492"/>
                  <a:pt x="4255744" y="5747727"/>
                  <a:pt x="4254029" y="5740487"/>
                </a:cubicBezTo>
                <a:cubicBezTo>
                  <a:pt x="4251171" y="5728677"/>
                  <a:pt x="4248505" y="5716484"/>
                  <a:pt x="4248123" y="5704482"/>
                </a:cubicBezTo>
                <a:cubicBezTo>
                  <a:pt x="4246219" y="5646188"/>
                  <a:pt x="4219548" y="5600466"/>
                  <a:pt x="4176875" y="5562745"/>
                </a:cubicBezTo>
                <a:lnTo>
                  <a:pt x="4167302" y="5547577"/>
                </a:lnTo>
                <a:lnTo>
                  <a:pt x="4177447" y="5531693"/>
                </a:lnTo>
                <a:lnTo>
                  <a:pt x="4177448" y="5531691"/>
                </a:lnTo>
                <a:lnTo>
                  <a:pt x="4185847" y="5520421"/>
                </a:lnTo>
                <a:lnTo>
                  <a:pt x="4188067" y="5507667"/>
                </a:lnTo>
                <a:lnTo>
                  <a:pt x="4188067" y="5507666"/>
                </a:lnTo>
                <a:cubicBezTo>
                  <a:pt x="4188020" y="5498831"/>
                  <a:pt x="4185448" y="5489496"/>
                  <a:pt x="4183543" y="5480636"/>
                </a:cubicBezTo>
                <a:cubicBezTo>
                  <a:pt x="4179733" y="5462350"/>
                  <a:pt x="4175731" y="5443869"/>
                  <a:pt x="4171921" y="5425581"/>
                </a:cubicBezTo>
                <a:cubicBezTo>
                  <a:pt x="4169255" y="5412056"/>
                  <a:pt x="4166969" y="5398720"/>
                  <a:pt x="4163730" y="5385383"/>
                </a:cubicBezTo>
                <a:lnTo>
                  <a:pt x="4158854" y="5355013"/>
                </a:lnTo>
                <a:lnTo>
                  <a:pt x="4162774" y="5321350"/>
                </a:lnTo>
                <a:lnTo>
                  <a:pt x="4187733" y="5272796"/>
                </a:lnTo>
                <a:lnTo>
                  <a:pt x="4200644" y="5248928"/>
                </a:lnTo>
                <a:lnTo>
                  <a:pt x="4211191" y="5229432"/>
                </a:lnTo>
                <a:lnTo>
                  <a:pt x="4211356" y="5179067"/>
                </a:lnTo>
                <a:lnTo>
                  <a:pt x="4211356" y="5179066"/>
                </a:lnTo>
                <a:cubicBezTo>
                  <a:pt x="4210880" y="5176875"/>
                  <a:pt x="4209690" y="5174399"/>
                  <a:pt x="4208809" y="5172089"/>
                </a:cubicBezTo>
                <a:lnTo>
                  <a:pt x="4208118" y="5166113"/>
                </a:lnTo>
                <a:lnTo>
                  <a:pt x="4214833" y="5133224"/>
                </a:lnTo>
                <a:lnTo>
                  <a:pt x="4214833" y="5133223"/>
                </a:lnTo>
                <a:lnTo>
                  <a:pt x="4214832" y="5133219"/>
                </a:lnTo>
                <a:lnTo>
                  <a:pt x="4207690" y="5102460"/>
                </a:lnTo>
                <a:lnTo>
                  <a:pt x="4201805" y="5087442"/>
                </a:lnTo>
                <a:lnTo>
                  <a:pt x="4201799" y="5087422"/>
                </a:lnTo>
                <a:cubicBezTo>
                  <a:pt x="4195713" y="5072410"/>
                  <a:pt x="4189614" y="5057380"/>
                  <a:pt x="4188685" y="5041520"/>
                </a:cubicBezTo>
                <a:cubicBezTo>
                  <a:pt x="4187543" y="5022851"/>
                  <a:pt x="4173445" y="5003800"/>
                  <a:pt x="4162206" y="4987036"/>
                </a:cubicBezTo>
                <a:lnTo>
                  <a:pt x="4144924" y="4957453"/>
                </a:lnTo>
                <a:lnTo>
                  <a:pt x="4137372" y="4933804"/>
                </a:lnTo>
                <a:lnTo>
                  <a:pt x="4138774" y="4912168"/>
                </a:lnTo>
                <a:cubicBezTo>
                  <a:pt x="4140536" y="4904357"/>
                  <a:pt x="4141048" y="4896713"/>
                  <a:pt x="4140479" y="4889275"/>
                </a:cubicBezTo>
                <a:lnTo>
                  <a:pt x="4140479" y="4889274"/>
                </a:lnTo>
                <a:lnTo>
                  <a:pt x="4135701" y="4867613"/>
                </a:lnTo>
                <a:lnTo>
                  <a:pt x="4132950" y="4863342"/>
                </a:lnTo>
                <a:lnTo>
                  <a:pt x="4131200" y="4857316"/>
                </a:lnTo>
                <a:cubicBezTo>
                  <a:pt x="4126057" y="4847213"/>
                  <a:pt x="4119056" y="4837702"/>
                  <a:pt x="4110769" y="4828915"/>
                </a:cubicBezTo>
                <a:lnTo>
                  <a:pt x="4095933" y="4800482"/>
                </a:lnTo>
                <a:lnTo>
                  <a:pt x="4097242" y="4767764"/>
                </a:lnTo>
                <a:cubicBezTo>
                  <a:pt x="4103148" y="4738235"/>
                  <a:pt x="4103530" y="4707564"/>
                  <a:pt x="4107149" y="4677655"/>
                </a:cubicBezTo>
                <a:cubicBezTo>
                  <a:pt x="4107911" y="4671176"/>
                  <a:pt x="4110579" y="4662986"/>
                  <a:pt x="4115151" y="4659174"/>
                </a:cubicBezTo>
                <a:cubicBezTo>
                  <a:pt x="4171921" y="4612500"/>
                  <a:pt x="4172493" y="4546776"/>
                  <a:pt x="4175161" y="4482004"/>
                </a:cubicBezTo>
                <a:cubicBezTo>
                  <a:pt x="4176875" y="4442761"/>
                  <a:pt x="4176875" y="4403325"/>
                  <a:pt x="4175923" y="4363890"/>
                </a:cubicBezTo>
                <a:lnTo>
                  <a:pt x="4175923" y="4363889"/>
                </a:lnTo>
                <a:cubicBezTo>
                  <a:pt x="4175731" y="4350553"/>
                  <a:pt x="4172683" y="4336456"/>
                  <a:pt x="4166969" y="4324644"/>
                </a:cubicBezTo>
                <a:cubicBezTo>
                  <a:pt x="4154966" y="4300069"/>
                  <a:pt x="4139346" y="4277400"/>
                  <a:pt x="4127153" y="4253013"/>
                </a:cubicBezTo>
                <a:close/>
                <a:moveTo>
                  <a:pt x="4190328" y="2836171"/>
                </a:moveTo>
                <a:lnTo>
                  <a:pt x="4181637" y="2848792"/>
                </a:lnTo>
                <a:cubicBezTo>
                  <a:pt x="4176637" y="2865009"/>
                  <a:pt x="4170779" y="2881306"/>
                  <a:pt x="4166033" y="2897784"/>
                </a:cubicBezTo>
                <a:lnTo>
                  <a:pt x="4165004" y="2903549"/>
                </a:lnTo>
                <a:lnTo>
                  <a:pt x="4161730" y="2914327"/>
                </a:lnTo>
                <a:lnTo>
                  <a:pt x="4157099" y="2947858"/>
                </a:lnTo>
                <a:lnTo>
                  <a:pt x="4157098" y="2947861"/>
                </a:lnTo>
                <a:lnTo>
                  <a:pt x="4157098" y="2947862"/>
                </a:lnTo>
                <a:cubicBezTo>
                  <a:pt x="4156729" y="2959156"/>
                  <a:pt x="4157729" y="2970575"/>
                  <a:pt x="4160682" y="2982148"/>
                </a:cubicBezTo>
                <a:lnTo>
                  <a:pt x="4172375" y="3077401"/>
                </a:lnTo>
                <a:lnTo>
                  <a:pt x="4159920" y="3172653"/>
                </a:lnTo>
                <a:cubicBezTo>
                  <a:pt x="4134011" y="3276479"/>
                  <a:pt x="4106579" y="3380304"/>
                  <a:pt x="4112293" y="3489466"/>
                </a:cubicBezTo>
                <a:cubicBezTo>
                  <a:pt x="4113245" y="3507562"/>
                  <a:pt x="4101624" y="3529089"/>
                  <a:pt x="4090194" y="3544712"/>
                </a:cubicBezTo>
                <a:cubicBezTo>
                  <a:pt x="4079336" y="3559667"/>
                  <a:pt x="4073477" y="3566811"/>
                  <a:pt x="4072572" y="3574407"/>
                </a:cubicBezTo>
                <a:lnTo>
                  <a:pt x="4072572" y="3574408"/>
                </a:lnTo>
                <a:cubicBezTo>
                  <a:pt x="4071667" y="3582004"/>
                  <a:pt x="4075716" y="3590053"/>
                  <a:pt x="4084670" y="3606817"/>
                </a:cubicBezTo>
                <a:cubicBezTo>
                  <a:pt x="4089052" y="3614819"/>
                  <a:pt x="4091718" y="3624725"/>
                  <a:pt x="4098196" y="3630632"/>
                </a:cubicBezTo>
                <a:lnTo>
                  <a:pt x="4115925" y="3654415"/>
                </a:lnTo>
                <a:lnTo>
                  <a:pt x="4118836" y="3665923"/>
                </a:lnTo>
                <a:lnTo>
                  <a:pt x="4122437" y="3680163"/>
                </a:lnTo>
                <a:lnTo>
                  <a:pt x="4118389" y="3734836"/>
                </a:lnTo>
                <a:lnTo>
                  <a:pt x="4118389" y="3734837"/>
                </a:lnTo>
                <a:cubicBezTo>
                  <a:pt x="4117437" y="3741315"/>
                  <a:pt x="4116103" y="3749125"/>
                  <a:pt x="4118771" y="3754652"/>
                </a:cubicBezTo>
                <a:lnTo>
                  <a:pt x="4125128" y="3789775"/>
                </a:lnTo>
                <a:lnTo>
                  <a:pt x="4110197" y="3822471"/>
                </a:lnTo>
                <a:cubicBezTo>
                  <a:pt x="4103149" y="3831901"/>
                  <a:pt x="4097529" y="3842045"/>
                  <a:pt x="4095862" y="3852618"/>
                </a:cubicBezTo>
                <a:lnTo>
                  <a:pt x="4095862" y="3852619"/>
                </a:lnTo>
                <a:lnTo>
                  <a:pt x="4096642" y="3868763"/>
                </a:lnTo>
                <a:lnTo>
                  <a:pt x="4105245" y="3885336"/>
                </a:lnTo>
                <a:lnTo>
                  <a:pt x="4105245" y="3885338"/>
                </a:lnTo>
                <a:cubicBezTo>
                  <a:pt x="4114961" y="3897721"/>
                  <a:pt x="4122367" y="3910318"/>
                  <a:pt x="4127626" y="3923124"/>
                </a:cubicBezTo>
                <a:lnTo>
                  <a:pt x="4137130" y="3962159"/>
                </a:lnTo>
                <a:lnTo>
                  <a:pt x="4121438" y="4043837"/>
                </a:lnTo>
                <a:lnTo>
                  <a:pt x="4121437" y="4043838"/>
                </a:lnTo>
                <a:cubicBezTo>
                  <a:pt x="4112674" y="4063841"/>
                  <a:pt x="4107292" y="4083701"/>
                  <a:pt x="4106316" y="4103824"/>
                </a:cubicBezTo>
                <a:lnTo>
                  <a:pt x="4106316" y="4103825"/>
                </a:lnTo>
                <a:lnTo>
                  <a:pt x="4108283" y="4134255"/>
                </a:lnTo>
                <a:lnTo>
                  <a:pt x="4117627" y="4165381"/>
                </a:lnTo>
                <a:lnTo>
                  <a:pt x="4117627" y="4165383"/>
                </a:lnTo>
                <a:lnTo>
                  <a:pt x="4121532" y="4192387"/>
                </a:lnTo>
                <a:lnTo>
                  <a:pt x="4121532" y="4192386"/>
                </a:lnTo>
                <a:cubicBezTo>
                  <a:pt x="4121628" y="4182766"/>
                  <a:pt x="4121056" y="4173479"/>
                  <a:pt x="4117627" y="4165382"/>
                </a:cubicBezTo>
                <a:lnTo>
                  <a:pt x="4117627" y="4165381"/>
                </a:lnTo>
                <a:lnTo>
                  <a:pt x="4106316" y="4103825"/>
                </a:lnTo>
                <a:lnTo>
                  <a:pt x="4121437" y="4043839"/>
                </a:lnTo>
                <a:lnTo>
                  <a:pt x="4121438" y="4043837"/>
                </a:lnTo>
                <a:lnTo>
                  <a:pt x="4134740" y="4002409"/>
                </a:lnTo>
                <a:lnTo>
                  <a:pt x="4137130" y="3962159"/>
                </a:lnTo>
                <a:lnTo>
                  <a:pt x="4137130" y="3962158"/>
                </a:lnTo>
                <a:cubicBezTo>
                  <a:pt x="4134868" y="3935726"/>
                  <a:pt x="4124677" y="3910103"/>
                  <a:pt x="4105245" y="3885337"/>
                </a:cubicBezTo>
                <a:lnTo>
                  <a:pt x="4105245" y="3885336"/>
                </a:lnTo>
                <a:lnTo>
                  <a:pt x="4095862" y="3852619"/>
                </a:lnTo>
                <a:lnTo>
                  <a:pt x="4110197" y="3822472"/>
                </a:lnTo>
                <a:cubicBezTo>
                  <a:pt x="4118389" y="3811613"/>
                  <a:pt x="4123533" y="3800896"/>
                  <a:pt x="4125128" y="3789776"/>
                </a:cubicBezTo>
                <a:lnTo>
                  <a:pt x="4125128" y="3789775"/>
                </a:lnTo>
                <a:cubicBezTo>
                  <a:pt x="4126724" y="3778654"/>
                  <a:pt x="4124771" y="3767129"/>
                  <a:pt x="4118771" y="3754651"/>
                </a:cubicBezTo>
                <a:lnTo>
                  <a:pt x="4118389" y="3734837"/>
                </a:lnTo>
                <a:lnTo>
                  <a:pt x="4122437" y="3680163"/>
                </a:lnTo>
                <a:lnTo>
                  <a:pt x="4122437" y="3680162"/>
                </a:lnTo>
                <a:lnTo>
                  <a:pt x="4118836" y="3665923"/>
                </a:lnTo>
                <a:lnTo>
                  <a:pt x="4115925" y="3654415"/>
                </a:lnTo>
                <a:lnTo>
                  <a:pt x="4115925" y="3654415"/>
                </a:lnTo>
                <a:lnTo>
                  <a:pt x="4115925" y="3654415"/>
                </a:lnTo>
                <a:cubicBezTo>
                  <a:pt x="4112115" y="3646122"/>
                  <a:pt x="4106436" y="3638156"/>
                  <a:pt x="4098196" y="3630631"/>
                </a:cubicBezTo>
                <a:cubicBezTo>
                  <a:pt x="4091718" y="3624724"/>
                  <a:pt x="4089052" y="3614818"/>
                  <a:pt x="4084670" y="3606816"/>
                </a:cubicBezTo>
                <a:cubicBezTo>
                  <a:pt x="4080193" y="3598434"/>
                  <a:pt x="4076942" y="3592231"/>
                  <a:pt x="4074924" y="3587173"/>
                </a:cubicBezTo>
                <a:lnTo>
                  <a:pt x="4072572" y="3574407"/>
                </a:lnTo>
                <a:lnTo>
                  <a:pt x="4077651" y="3562320"/>
                </a:lnTo>
                <a:cubicBezTo>
                  <a:pt x="4080586" y="3557715"/>
                  <a:pt x="4084765" y="3552190"/>
                  <a:pt x="4090194" y="3544713"/>
                </a:cubicBezTo>
                <a:cubicBezTo>
                  <a:pt x="4101624" y="3529090"/>
                  <a:pt x="4113245" y="3507563"/>
                  <a:pt x="4112293" y="3489467"/>
                </a:cubicBezTo>
                <a:cubicBezTo>
                  <a:pt x="4106579" y="3380305"/>
                  <a:pt x="4134011" y="3276480"/>
                  <a:pt x="4159920" y="3172654"/>
                </a:cubicBezTo>
                <a:cubicBezTo>
                  <a:pt x="4167922" y="3140649"/>
                  <a:pt x="4172160" y="3109025"/>
                  <a:pt x="4172375" y="3077401"/>
                </a:cubicBezTo>
                <a:lnTo>
                  <a:pt x="4172375" y="3077400"/>
                </a:lnTo>
                <a:cubicBezTo>
                  <a:pt x="4172589" y="3045776"/>
                  <a:pt x="4168779" y="3014152"/>
                  <a:pt x="4160682" y="2982147"/>
                </a:cubicBezTo>
                <a:lnTo>
                  <a:pt x="4157098" y="2947862"/>
                </a:lnTo>
                <a:lnTo>
                  <a:pt x="4157099" y="2947858"/>
                </a:lnTo>
                <a:lnTo>
                  <a:pt x="4165004" y="2903549"/>
                </a:lnTo>
                <a:lnTo>
                  <a:pt x="4181637" y="2848793"/>
                </a:lnTo>
                <a:cubicBezTo>
                  <a:pt x="4182970" y="2844316"/>
                  <a:pt x="4186256" y="2839982"/>
                  <a:pt x="4190328" y="2836172"/>
                </a:cubicBezTo>
                <a:close/>
                <a:moveTo>
                  <a:pt x="3705842" y="1508457"/>
                </a:moveTo>
                <a:lnTo>
                  <a:pt x="3677748" y="1596213"/>
                </a:lnTo>
                <a:cubicBezTo>
                  <a:pt x="3675271" y="1604978"/>
                  <a:pt x="3676796" y="1615836"/>
                  <a:pt x="3679653" y="1624980"/>
                </a:cubicBezTo>
                <a:cubicBezTo>
                  <a:pt x="3689369" y="1656223"/>
                  <a:pt x="3713754" y="1676036"/>
                  <a:pt x="3736234" y="1697753"/>
                </a:cubicBezTo>
                <a:cubicBezTo>
                  <a:pt x="3746141" y="1707279"/>
                  <a:pt x="3753189" y="1720423"/>
                  <a:pt x="3758903" y="1733188"/>
                </a:cubicBezTo>
                <a:cubicBezTo>
                  <a:pt x="3773574" y="1766335"/>
                  <a:pt x="3786718" y="1800246"/>
                  <a:pt x="3800624" y="1833775"/>
                </a:cubicBezTo>
                <a:cubicBezTo>
                  <a:pt x="3801958" y="1837013"/>
                  <a:pt x="3805387" y="1839679"/>
                  <a:pt x="3808245" y="1842158"/>
                </a:cubicBezTo>
                <a:cubicBezTo>
                  <a:pt x="3838346" y="1866922"/>
                  <a:pt x="3868635" y="1891497"/>
                  <a:pt x="3898736" y="1916454"/>
                </a:cubicBezTo>
                <a:cubicBezTo>
                  <a:pt x="3904450" y="1921216"/>
                  <a:pt x="3908642" y="1928076"/>
                  <a:pt x="3914166" y="1933219"/>
                </a:cubicBezTo>
                <a:cubicBezTo>
                  <a:pt x="3921786" y="1940459"/>
                  <a:pt x="3929027" y="1949603"/>
                  <a:pt x="3938171" y="1953413"/>
                </a:cubicBezTo>
                <a:cubicBezTo>
                  <a:pt x="3966936" y="1965224"/>
                  <a:pt x="3979320" y="1987894"/>
                  <a:pt x="3984654" y="2016469"/>
                </a:cubicBezTo>
                <a:cubicBezTo>
                  <a:pt x="3989607" y="2042570"/>
                  <a:pt x="3993799" y="2068669"/>
                  <a:pt x="3999513" y="2094578"/>
                </a:cubicBezTo>
                <a:cubicBezTo>
                  <a:pt x="4006371" y="2126201"/>
                  <a:pt x="4013801" y="2157636"/>
                  <a:pt x="4022184" y="2188879"/>
                </a:cubicBezTo>
                <a:cubicBezTo>
                  <a:pt x="4025804" y="2202404"/>
                  <a:pt x="4029994" y="2216692"/>
                  <a:pt x="4037424" y="2228314"/>
                </a:cubicBezTo>
                <a:cubicBezTo>
                  <a:pt x="4057999" y="2260890"/>
                  <a:pt x="4071905" y="2295753"/>
                  <a:pt x="4066381" y="2334044"/>
                </a:cubicBezTo>
                <a:cubicBezTo>
                  <a:pt x="4061999" y="2364715"/>
                  <a:pt x="4073239" y="2390434"/>
                  <a:pt x="4090766" y="2409485"/>
                </a:cubicBezTo>
                <a:cubicBezTo>
                  <a:pt x="4098720" y="2418154"/>
                  <a:pt x="4104233" y="2426976"/>
                  <a:pt x="4107867" y="2435912"/>
                </a:cubicBezTo>
                <a:lnTo>
                  <a:pt x="4113698" y="2463017"/>
                </a:lnTo>
                <a:lnTo>
                  <a:pt x="4105056" y="2518262"/>
                </a:lnTo>
                <a:lnTo>
                  <a:pt x="4105055" y="2518263"/>
                </a:lnTo>
                <a:cubicBezTo>
                  <a:pt x="4102388" y="2527789"/>
                  <a:pt x="4101244" y="2536456"/>
                  <a:pt x="4101411" y="2545005"/>
                </a:cubicBezTo>
                <a:lnTo>
                  <a:pt x="4101411" y="2545006"/>
                </a:lnTo>
                <a:cubicBezTo>
                  <a:pt x="4101577" y="2553555"/>
                  <a:pt x="4103054" y="2561985"/>
                  <a:pt x="4105625" y="2571034"/>
                </a:cubicBezTo>
                <a:cubicBezTo>
                  <a:pt x="4117627" y="2612945"/>
                  <a:pt x="4150204" y="2640950"/>
                  <a:pt x="4178779" y="2668001"/>
                </a:cubicBezTo>
                <a:cubicBezTo>
                  <a:pt x="4203164" y="2691054"/>
                  <a:pt x="4216880" y="2716963"/>
                  <a:pt x="4227170" y="2745348"/>
                </a:cubicBezTo>
                <a:lnTo>
                  <a:pt x="4227170" y="2745351"/>
                </a:lnTo>
                <a:lnTo>
                  <a:pt x="4233090" y="2778005"/>
                </a:lnTo>
                <a:lnTo>
                  <a:pt x="4232670" y="2785439"/>
                </a:lnTo>
                <a:lnTo>
                  <a:pt x="4222591" y="2811779"/>
                </a:lnTo>
                <a:lnTo>
                  <a:pt x="4222587" y="2811786"/>
                </a:lnTo>
                <a:lnTo>
                  <a:pt x="4222588" y="2811786"/>
                </a:lnTo>
                <a:lnTo>
                  <a:pt x="4222591" y="2811779"/>
                </a:lnTo>
                <a:lnTo>
                  <a:pt x="4232241" y="2793022"/>
                </a:lnTo>
                <a:lnTo>
                  <a:pt x="4232670" y="2785439"/>
                </a:lnTo>
                <a:lnTo>
                  <a:pt x="4233870" y="2782304"/>
                </a:lnTo>
                <a:lnTo>
                  <a:pt x="4233090" y="2778005"/>
                </a:lnTo>
                <a:lnTo>
                  <a:pt x="4233500" y="2770757"/>
                </a:lnTo>
                <a:lnTo>
                  <a:pt x="4227170" y="2745351"/>
                </a:lnTo>
                <a:lnTo>
                  <a:pt x="4227170" y="2745347"/>
                </a:lnTo>
                <a:cubicBezTo>
                  <a:pt x="4216880" y="2716962"/>
                  <a:pt x="4203164" y="2691053"/>
                  <a:pt x="4178779" y="2668000"/>
                </a:cubicBezTo>
                <a:cubicBezTo>
                  <a:pt x="4150204" y="2640949"/>
                  <a:pt x="4117627" y="2612944"/>
                  <a:pt x="4105625" y="2571033"/>
                </a:cubicBezTo>
                <a:lnTo>
                  <a:pt x="4101411" y="2545006"/>
                </a:lnTo>
                <a:lnTo>
                  <a:pt x="4105055" y="2518264"/>
                </a:lnTo>
                <a:lnTo>
                  <a:pt x="4105056" y="2518262"/>
                </a:lnTo>
                <a:lnTo>
                  <a:pt x="4111636" y="2490550"/>
                </a:lnTo>
                <a:lnTo>
                  <a:pt x="4113698" y="2463017"/>
                </a:lnTo>
                <a:lnTo>
                  <a:pt x="4113698" y="2463016"/>
                </a:lnTo>
                <a:cubicBezTo>
                  <a:pt x="4112817" y="2444776"/>
                  <a:pt x="4106674" y="2426821"/>
                  <a:pt x="4090766" y="2409484"/>
                </a:cubicBezTo>
                <a:cubicBezTo>
                  <a:pt x="4073239" y="2390433"/>
                  <a:pt x="4061999" y="2364714"/>
                  <a:pt x="4066381" y="2334043"/>
                </a:cubicBezTo>
                <a:cubicBezTo>
                  <a:pt x="4071905" y="2295752"/>
                  <a:pt x="4057999" y="2260889"/>
                  <a:pt x="4037424" y="2228313"/>
                </a:cubicBezTo>
                <a:cubicBezTo>
                  <a:pt x="4029994" y="2216691"/>
                  <a:pt x="4025804" y="2202403"/>
                  <a:pt x="4022184" y="2188878"/>
                </a:cubicBezTo>
                <a:cubicBezTo>
                  <a:pt x="4013801" y="2157635"/>
                  <a:pt x="4006371" y="2126200"/>
                  <a:pt x="3999513" y="2094577"/>
                </a:cubicBezTo>
                <a:cubicBezTo>
                  <a:pt x="3993799" y="2068668"/>
                  <a:pt x="3989607" y="2042569"/>
                  <a:pt x="3984654" y="2016468"/>
                </a:cubicBezTo>
                <a:cubicBezTo>
                  <a:pt x="3979320" y="1987893"/>
                  <a:pt x="3966936" y="1965223"/>
                  <a:pt x="3938171" y="1953412"/>
                </a:cubicBezTo>
                <a:cubicBezTo>
                  <a:pt x="3929027" y="1949602"/>
                  <a:pt x="3921786" y="1940458"/>
                  <a:pt x="3914166" y="1933218"/>
                </a:cubicBezTo>
                <a:cubicBezTo>
                  <a:pt x="3908642" y="1928075"/>
                  <a:pt x="3904450" y="1921215"/>
                  <a:pt x="3898736" y="1916453"/>
                </a:cubicBezTo>
                <a:cubicBezTo>
                  <a:pt x="3868635" y="1891496"/>
                  <a:pt x="3838346" y="1866921"/>
                  <a:pt x="3808245" y="1842157"/>
                </a:cubicBezTo>
                <a:cubicBezTo>
                  <a:pt x="3805387" y="1839678"/>
                  <a:pt x="3801958" y="1837012"/>
                  <a:pt x="3800624" y="1833774"/>
                </a:cubicBezTo>
                <a:cubicBezTo>
                  <a:pt x="3786718" y="1800245"/>
                  <a:pt x="3773575" y="1766334"/>
                  <a:pt x="3758903" y="1733187"/>
                </a:cubicBezTo>
                <a:cubicBezTo>
                  <a:pt x="3753189" y="1720422"/>
                  <a:pt x="3746141" y="1707278"/>
                  <a:pt x="3736235" y="1697752"/>
                </a:cubicBezTo>
                <a:cubicBezTo>
                  <a:pt x="3713755" y="1676035"/>
                  <a:pt x="3689369" y="1656222"/>
                  <a:pt x="3679653" y="1624979"/>
                </a:cubicBezTo>
                <a:cubicBezTo>
                  <a:pt x="3676797" y="1615835"/>
                  <a:pt x="3675272" y="1604977"/>
                  <a:pt x="3677749" y="1596212"/>
                </a:cubicBezTo>
                <a:close/>
                <a:moveTo>
                  <a:pt x="3724447" y="1459072"/>
                </a:moveTo>
                <a:lnTo>
                  <a:pt x="3724446" y="1459073"/>
                </a:lnTo>
                <a:lnTo>
                  <a:pt x="3715229" y="1481571"/>
                </a:lnTo>
                <a:close/>
                <a:moveTo>
                  <a:pt x="3743640" y="1268757"/>
                </a:moveTo>
                <a:cubicBezTo>
                  <a:pt x="3744092" y="1275401"/>
                  <a:pt x="3745664" y="1281688"/>
                  <a:pt x="3748807" y="1286069"/>
                </a:cubicBezTo>
                <a:cubicBezTo>
                  <a:pt x="3763380" y="1306929"/>
                  <a:pt x="3769620" y="1328552"/>
                  <a:pt x="3771144" y="1350627"/>
                </a:cubicBezTo>
                <a:lnTo>
                  <a:pt x="3765550" y="1413839"/>
                </a:lnTo>
                <a:lnTo>
                  <a:pt x="3771145" y="1350626"/>
                </a:lnTo>
                <a:cubicBezTo>
                  <a:pt x="3769620" y="1328551"/>
                  <a:pt x="3763381" y="1306929"/>
                  <a:pt x="3748807" y="1286068"/>
                </a:cubicBezTo>
                <a:close/>
                <a:moveTo>
                  <a:pt x="3685369" y="773034"/>
                </a:moveTo>
                <a:lnTo>
                  <a:pt x="3685369" y="773035"/>
                </a:lnTo>
                <a:cubicBezTo>
                  <a:pt x="3687655" y="800276"/>
                  <a:pt x="3690893" y="827329"/>
                  <a:pt x="3693369" y="854379"/>
                </a:cubicBezTo>
                <a:cubicBezTo>
                  <a:pt x="3695655" y="878956"/>
                  <a:pt x="3696417" y="903722"/>
                  <a:pt x="3724422" y="915343"/>
                </a:cubicBezTo>
                <a:cubicBezTo>
                  <a:pt x="3728804" y="917059"/>
                  <a:pt x="3732042" y="922773"/>
                  <a:pt x="3734900" y="927155"/>
                </a:cubicBezTo>
                <a:cubicBezTo>
                  <a:pt x="3778908" y="994785"/>
                  <a:pt x="3777764" y="1030980"/>
                  <a:pt x="3731280" y="1097087"/>
                </a:cubicBezTo>
                <a:cubicBezTo>
                  <a:pt x="3726518" y="1103945"/>
                  <a:pt x="3723088" y="1118613"/>
                  <a:pt x="3726898" y="1123185"/>
                </a:cubicBezTo>
                <a:cubicBezTo>
                  <a:pt x="3742710" y="1142617"/>
                  <a:pt x="3749759" y="1162953"/>
                  <a:pt x="3751617" y="1184028"/>
                </a:cubicBezTo>
                <a:cubicBezTo>
                  <a:pt x="3749759" y="1162953"/>
                  <a:pt x="3742711" y="1142616"/>
                  <a:pt x="3726899" y="1123184"/>
                </a:cubicBezTo>
                <a:cubicBezTo>
                  <a:pt x="3723089" y="1118612"/>
                  <a:pt x="3726519" y="1103944"/>
                  <a:pt x="3731281" y="1097086"/>
                </a:cubicBezTo>
                <a:cubicBezTo>
                  <a:pt x="3777765" y="1030979"/>
                  <a:pt x="3778909" y="994784"/>
                  <a:pt x="3734901" y="927154"/>
                </a:cubicBezTo>
                <a:cubicBezTo>
                  <a:pt x="3732043" y="922772"/>
                  <a:pt x="3728805" y="917058"/>
                  <a:pt x="3724423" y="915342"/>
                </a:cubicBezTo>
                <a:cubicBezTo>
                  <a:pt x="3696417" y="903721"/>
                  <a:pt x="3695655" y="878955"/>
                  <a:pt x="3693369" y="854378"/>
                </a:cubicBezTo>
                <a:close/>
                <a:moveTo>
                  <a:pt x="3740770" y="517850"/>
                </a:moveTo>
                <a:lnTo>
                  <a:pt x="3731852" y="556047"/>
                </a:lnTo>
                <a:cubicBezTo>
                  <a:pt x="3729756" y="564048"/>
                  <a:pt x="3724232" y="572622"/>
                  <a:pt x="3725374" y="580050"/>
                </a:cubicBezTo>
                <a:cubicBezTo>
                  <a:pt x="3728708" y="601578"/>
                  <a:pt x="3726279" y="622200"/>
                  <a:pt x="3721993" y="642537"/>
                </a:cubicBezTo>
                <a:lnTo>
                  <a:pt x="3709470" y="694927"/>
                </a:lnTo>
                <a:lnTo>
                  <a:pt x="3721994" y="642536"/>
                </a:lnTo>
                <a:cubicBezTo>
                  <a:pt x="3726280" y="622200"/>
                  <a:pt x="3728709" y="601577"/>
                  <a:pt x="3725375" y="580049"/>
                </a:cubicBezTo>
                <a:cubicBezTo>
                  <a:pt x="3724233" y="572621"/>
                  <a:pt x="3729757" y="564047"/>
                  <a:pt x="3731853" y="556046"/>
                </a:cubicBezTo>
                <a:close/>
                <a:moveTo>
                  <a:pt x="3754065" y="298168"/>
                </a:moveTo>
                <a:lnTo>
                  <a:pt x="3739283" y="313532"/>
                </a:lnTo>
                <a:lnTo>
                  <a:pt x="3739283" y="313532"/>
                </a:lnTo>
                <a:lnTo>
                  <a:pt x="3739282" y="313533"/>
                </a:lnTo>
                <a:cubicBezTo>
                  <a:pt x="3735090" y="316389"/>
                  <a:pt x="3737376" y="330298"/>
                  <a:pt x="3738710" y="338870"/>
                </a:cubicBezTo>
                <a:lnTo>
                  <a:pt x="3738716" y="338898"/>
                </a:lnTo>
                <a:lnTo>
                  <a:pt x="3748617" y="395639"/>
                </a:lnTo>
                <a:lnTo>
                  <a:pt x="3744807" y="367327"/>
                </a:lnTo>
                <a:lnTo>
                  <a:pt x="3738716" y="338898"/>
                </a:lnTo>
                <a:lnTo>
                  <a:pt x="3738711" y="338869"/>
                </a:lnTo>
                <a:cubicBezTo>
                  <a:pt x="3738044" y="334583"/>
                  <a:pt x="3737139" y="328963"/>
                  <a:pt x="3736925" y="324057"/>
                </a:cubicBezTo>
                <a:lnTo>
                  <a:pt x="3739283" y="313532"/>
                </a:lnTo>
                <a:close/>
                <a:moveTo>
                  <a:pt x="3761610" y="281567"/>
                </a:moveTo>
                <a:lnTo>
                  <a:pt x="3756715" y="295414"/>
                </a:lnTo>
                <a:lnTo>
                  <a:pt x="3756716" y="295414"/>
                </a:lnTo>
                <a:close/>
                <a:moveTo>
                  <a:pt x="3748290" y="24485"/>
                </a:moveTo>
                <a:lnTo>
                  <a:pt x="3746027" y="74128"/>
                </a:lnTo>
                <a:cubicBezTo>
                  <a:pt x="3746950" y="91491"/>
                  <a:pt x="3749260" y="108702"/>
                  <a:pt x="3751951" y="125860"/>
                </a:cubicBezTo>
                <a:lnTo>
                  <a:pt x="3756346" y="153386"/>
                </a:lnTo>
                <a:lnTo>
                  <a:pt x="3764619" y="228943"/>
                </a:lnTo>
                <a:lnTo>
                  <a:pt x="3760160" y="177270"/>
                </a:lnTo>
                <a:lnTo>
                  <a:pt x="3756346" y="153386"/>
                </a:lnTo>
                <a:lnTo>
                  <a:pt x="3756147" y="151568"/>
                </a:lnTo>
                <a:cubicBezTo>
                  <a:pt x="3751917" y="125875"/>
                  <a:pt x="3747412" y="100173"/>
                  <a:pt x="3746028" y="74128"/>
                </a:cubicBezTo>
                <a:close/>
                <a:moveTo>
                  <a:pt x="3745709" y="0"/>
                </a:moveTo>
                <a:lnTo>
                  <a:pt x="3748427" y="21485"/>
                </a:lnTo>
                <a:lnTo>
                  <a:pt x="3745709" y="0"/>
                </a:lnTo>
                <a:lnTo>
                  <a:pt x="4209817" y="0"/>
                </a:lnTo>
                <a:lnTo>
                  <a:pt x="4208690" y="2816"/>
                </a:lnTo>
                <a:cubicBezTo>
                  <a:pt x="4200308" y="21485"/>
                  <a:pt x="4197640" y="43011"/>
                  <a:pt x="4194592" y="63586"/>
                </a:cubicBezTo>
                <a:cubicBezTo>
                  <a:pt x="4189067" y="101307"/>
                  <a:pt x="4185637" y="139218"/>
                  <a:pt x="4180685" y="176938"/>
                </a:cubicBezTo>
                <a:cubicBezTo>
                  <a:pt x="4179541" y="184940"/>
                  <a:pt x="4177447" y="194084"/>
                  <a:pt x="4172683" y="200181"/>
                </a:cubicBezTo>
                <a:cubicBezTo>
                  <a:pt x="4140678" y="241900"/>
                  <a:pt x="4131725" y="292578"/>
                  <a:pt x="4134771" y="340773"/>
                </a:cubicBezTo>
                <a:cubicBezTo>
                  <a:pt x="4137060" y="378685"/>
                  <a:pt x="4138774" y="415834"/>
                  <a:pt x="4135536" y="453363"/>
                </a:cubicBezTo>
                <a:cubicBezTo>
                  <a:pt x="4135344" y="456221"/>
                  <a:pt x="4135726" y="460031"/>
                  <a:pt x="4137250" y="462125"/>
                </a:cubicBezTo>
                <a:cubicBezTo>
                  <a:pt x="4147346" y="475080"/>
                  <a:pt x="4148108" y="488606"/>
                  <a:pt x="4149822" y="505181"/>
                </a:cubicBezTo>
                <a:cubicBezTo>
                  <a:pt x="4152300" y="528614"/>
                  <a:pt x="4150584" y="550140"/>
                  <a:pt x="4146394" y="571859"/>
                </a:cubicBezTo>
                <a:cubicBezTo>
                  <a:pt x="4143346" y="587671"/>
                  <a:pt x="4137060" y="603672"/>
                  <a:pt x="4129057" y="617771"/>
                </a:cubicBezTo>
                <a:cubicBezTo>
                  <a:pt x="4117817" y="637391"/>
                  <a:pt x="4113437" y="656254"/>
                  <a:pt x="4128295" y="674922"/>
                </a:cubicBezTo>
                <a:cubicBezTo>
                  <a:pt x="4144108" y="695115"/>
                  <a:pt x="4138584" y="717976"/>
                  <a:pt x="4139154" y="740267"/>
                </a:cubicBezTo>
                <a:cubicBezTo>
                  <a:pt x="4139346" y="749981"/>
                  <a:pt x="4138964" y="760269"/>
                  <a:pt x="4141440" y="769604"/>
                </a:cubicBezTo>
                <a:cubicBezTo>
                  <a:pt x="4148490" y="796654"/>
                  <a:pt x="4159158" y="822755"/>
                  <a:pt x="4163920" y="850188"/>
                </a:cubicBezTo>
                <a:cubicBezTo>
                  <a:pt x="4166587" y="865429"/>
                  <a:pt x="4161824" y="882383"/>
                  <a:pt x="4158396" y="898197"/>
                </a:cubicBezTo>
                <a:cubicBezTo>
                  <a:pt x="4154776" y="914199"/>
                  <a:pt x="4149252" y="930010"/>
                  <a:pt x="4143536" y="945443"/>
                </a:cubicBezTo>
                <a:cubicBezTo>
                  <a:pt x="4139726" y="955919"/>
                  <a:pt x="4136106" y="967349"/>
                  <a:pt x="4129247" y="975732"/>
                </a:cubicBezTo>
                <a:cubicBezTo>
                  <a:pt x="4113627" y="994784"/>
                  <a:pt x="4110959" y="1014405"/>
                  <a:pt x="4119151" y="1036886"/>
                </a:cubicBezTo>
                <a:cubicBezTo>
                  <a:pt x="4120485" y="1040314"/>
                  <a:pt x="4120485" y="1044314"/>
                  <a:pt x="4120675" y="1048124"/>
                </a:cubicBezTo>
                <a:cubicBezTo>
                  <a:pt x="4124675" y="1109090"/>
                  <a:pt x="4127153" y="1170050"/>
                  <a:pt x="4133249" y="1230632"/>
                </a:cubicBezTo>
                <a:cubicBezTo>
                  <a:pt x="4135726" y="1255205"/>
                  <a:pt x="4146584" y="1278828"/>
                  <a:pt x="4153442" y="1303023"/>
                </a:cubicBezTo>
                <a:cubicBezTo>
                  <a:pt x="4154776" y="1307977"/>
                  <a:pt x="4156872" y="1313503"/>
                  <a:pt x="4155918" y="1318455"/>
                </a:cubicBezTo>
                <a:cubicBezTo>
                  <a:pt x="4146394" y="1372367"/>
                  <a:pt x="4160300" y="1422853"/>
                  <a:pt x="4178589" y="1472574"/>
                </a:cubicBezTo>
                <a:cubicBezTo>
                  <a:pt x="4180495" y="1477716"/>
                  <a:pt x="4179923" y="1484003"/>
                  <a:pt x="4179541" y="1489719"/>
                </a:cubicBezTo>
                <a:cubicBezTo>
                  <a:pt x="4178209" y="1505723"/>
                  <a:pt x="4171541" y="1523058"/>
                  <a:pt x="4175541" y="1537536"/>
                </a:cubicBezTo>
                <a:cubicBezTo>
                  <a:pt x="4186591" y="1576018"/>
                  <a:pt x="4199926" y="1614119"/>
                  <a:pt x="4216690" y="1650316"/>
                </a:cubicBezTo>
                <a:cubicBezTo>
                  <a:pt x="4233645" y="1687085"/>
                  <a:pt x="4247933" y="1721184"/>
                  <a:pt x="4230789" y="1763286"/>
                </a:cubicBezTo>
                <a:cubicBezTo>
                  <a:pt x="4223548" y="1781193"/>
                  <a:pt x="4228693" y="1804815"/>
                  <a:pt x="4230597" y="1825392"/>
                </a:cubicBezTo>
                <a:cubicBezTo>
                  <a:pt x="4232121" y="1840440"/>
                  <a:pt x="4240696" y="1854919"/>
                  <a:pt x="4240696" y="1869779"/>
                </a:cubicBezTo>
                <a:cubicBezTo>
                  <a:pt x="4240696" y="1909407"/>
                  <a:pt x="4250791" y="1944648"/>
                  <a:pt x="4271366" y="1978939"/>
                </a:cubicBezTo>
                <a:cubicBezTo>
                  <a:pt x="4279367" y="1992278"/>
                  <a:pt x="4274032" y="2013042"/>
                  <a:pt x="4276128" y="2030377"/>
                </a:cubicBezTo>
                <a:cubicBezTo>
                  <a:pt x="4278604" y="2048667"/>
                  <a:pt x="4280890" y="2067524"/>
                  <a:pt x="4286418" y="2085053"/>
                </a:cubicBezTo>
                <a:cubicBezTo>
                  <a:pt x="4300895" y="2130392"/>
                  <a:pt x="4317278" y="2175162"/>
                  <a:pt x="4332518" y="2220311"/>
                </a:cubicBezTo>
                <a:cubicBezTo>
                  <a:pt x="4345093" y="2257458"/>
                  <a:pt x="4335186" y="2294038"/>
                  <a:pt x="4329853" y="2330805"/>
                </a:cubicBezTo>
                <a:cubicBezTo>
                  <a:pt x="4326422" y="2353858"/>
                  <a:pt x="4318230" y="2375382"/>
                  <a:pt x="4330422" y="2401291"/>
                </a:cubicBezTo>
                <a:cubicBezTo>
                  <a:pt x="4342044" y="2426058"/>
                  <a:pt x="4339377" y="2457491"/>
                  <a:pt x="4345663" y="2485306"/>
                </a:cubicBezTo>
                <a:cubicBezTo>
                  <a:pt x="4350997" y="2508741"/>
                  <a:pt x="4359572" y="2531408"/>
                  <a:pt x="4367953" y="2554078"/>
                </a:cubicBezTo>
                <a:cubicBezTo>
                  <a:pt x="4379384" y="2584941"/>
                  <a:pt x="4391384" y="2615420"/>
                  <a:pt x="4385670" y="2649142"/>
                </a:cubicBezTo>
                <a:cubicBezTo>
                  <a:pt x="4379192" y="2687435"/>
                  <a:pt x="4403577" y="2713722"/>
                  <a:pt x="4419771" y="2743825"/>
                </a:cubicBezTo>
                <a:cubicBezTo>
                  <a:pt x="4430819" y="2764589"/>
                  <a:pt x="4439012" y="2787258"/>
                  <a:pt x="4445870" y="2809929"/>
                </a:cubicBezTo>
                <a:cubicBezTo>
                  <a:pt x="4454824" y="2840218"/>
                  <a:pt x="4460158" y="2871461"/>
                  <a:pt x="4468921" y="2901942"/>
                </a:cubicBezTo>
                <a:cubicBezTo>
                  <a:pt x="4482065" y="2948046"/>
                  <a:pt x="4492353" y="2994721"/>
                  <a:pt x="4485113" y="3042727"/>
                </a:cubicBezTo>
                <a:cubicBezTo>
                  <a:pt x="4481875" y="3064826"/>
                  <a:pt x="4482065" y="3085402"/>
                  <a:pt x="4486829" y="3107499"/>
                </a:cubicBezTo>
                <a:cubicBezTo>
                  <a:pt x="4494639" y="3143694"/>
                  <a:pt x="4495592" y="3180843"/>
                  <a:pt x="4524738" y="3209992"/>
                </a:cubicBezTo>
                <a:cubicBezTo>
                  <a:pt x="4535027" y="3220279"/>
                  <a:pt x="4537693" y="3238757"/>
                  <a:pt x="4543028" y="3253808"/>
                </a:cubicBezTo>
                <a:cubicBezTo>
                  <a:pt x="4549315" y="3271144"/>
                  <a:pt x="4546075" y="3283907"/>
                  <a:pt x="4527787" y="3293243"/>
                </a:cubicBezTo>
                <a:cubicBezTo>
                  <a:pt x="4519596" y="3297433"/>
                  <a:pt x="4511594" y="3309436"/>
                  <a:pt x="4510260" y="3318770"/>
                </a:cubicBezTo>
                <a:cubicBezTo>
                  <a:pt x="4506260" y="3346775"/>
                  <a:pt x="4512166" y="3372494"/>
                  <a:pt x="4525122" y="3399545"/>
                </a:cubicBezTo>
                <a:cubicBezTo>
                  <a:pt x="4537313" y="3424882"/>
                  <a:pt x="4535979" y="3456507"/>
                  <a:pt x="4540741" y="3485274"/>
                </a:cubicBezTo>
                <a:cubicBezTo>
                  <a:pt x="4544171" y="3505656"/>
                  <a:pt x="4551219" y="3526041"/>
                  <a:pt x="4551219" y="3546616"/>
                </a:cubicBezTo>
                <a:cubicBezTo>
                  <a:pt x="4551219" y="3572145"/>
                  <a:pt x="4545123" y="3597481"/>
                  <a:pt x="4542837" y="3623200"/>
                </a:cubicBezTo>
                <a:cubicBezTo>
                  <a:pt x="4540933" y="3643203"/>
                  <a:pt x="4541695" y="3663588"/>
                  <a:pt x="4539409" y="3683590"/>
                </a:cubicBezTo>
                <a:cubicBezTo>
                  <a:pt x="4537693" y="3699975"/>
                  <a:pt x="4533313" y="3716167"/>
                  <a:pt x="4529694" y="3732360"/>
                </a:cubicBezTo>
                <a:cubicBezTo>
                  <a:pt x="4528359" y="3738266"/>
                  <a:pt x="4523214" y="3744172"/>
                  <a:pt x="4523976" y="3749505"/>
                </a:cubicBezTo>
                <a:cubicBezTo>
                  <a:pt x="4532169" y="3802466"/>
                  <a:pt x="4495592" y="3840568"/>
                  <a:pt x="4479399" y="3885337"/>
                </a:cubicBezTo>
                <a:cubicBezTo>
                  <a:pt x="4462252" y="3932393"/>
                  <a:pt x="4435964" y="3977924"/>
                  <a:pt x="4443774" y="4030502"/>
                </a:cubicBezTo>
                <a:cubicBezTo>
                  <a:pt x="4448536" y="4062317"/>
                  <a:pt x="4459586" y="4092988"/>
                  <a:pt x="4466255" y="4124613"/>
                </a:cubicBezTo>
                <a:cubicBezTo>
                  <a:pt x="4468541" y="4135853"/>
                  <a:pt x="4468159" y="4148426"/>
                  <a:pt x="4465873" y="4159666"/>
                </a:cubicBezTo>
                <a:cubicBezTo>
                  <a:pt x="4455394" y="4213960"/>
                  <a:pt x="4453871" y="4267492"/>
                  <a:pt x="4471017" y="4320836"/>
                </a:cubicBezTo>
                <a:cubicBezTo>
                  <a:pt x="4473875" y="4329978"/>
                  <a:pt x="4476541" y="4339694"/>
                  <a:pt x="4476541" y="4349221"/>
                </a:cubicBezTo>
                <a:cubicBezTo>
                  <a:pt x="4476541" y="4401418"/>
                  <a:pt x="4472541" y="4452664"/>
                  <a:pt x="4453871" y="4502578"/>
                </a:cubicBezTo>
                <a:cubicBezTo>
                  <a:pt x="4447584" y="4519342"/>
                  <a:pt x="4451584" y="4539727"/>
                  <a:pt x="4450060" y="4558206"/>
                </a:cubicBezTo>
                <a:cubicBezTo>
                  <a:pt x="4448728" y="4575350"/>
                  <a:pt x="4448156" y="4592877"/>
                  <a:pt x="4443774" y="4609451"/>
                </a:cubicBezTo>
                <a:cubicBezTo>
                  <a:pt x="4437298" y="4633646"/>
                  <a:pt x="4436536" y="4656125"/>
                  <a:pt x="4442250" y="4681082"/>
                </a:cubicBezTo>
                <a:cubicBezTo>
                  <a:pt x="4447584" y="4704894"/>
                  <a:pt x="4444919" y="4730613"/>
                  <a:pt x="4445108" y="4755380"/>
                </a:cubicBezTo>
                <a:cubicBezTo>
                  <a:pt x="4445298" y="4783003"/>
                  <a:pt x="4445488" y="4810626"/>
                  <a:pt x="4444537" y="4838249"/>
                </a:cubicBezTo>
                <a:cubicBezTo>
                  <a:pt x="4444156" y="4849299"/>
                  <a:pt x="4436536" y="4861872"/>
                  <a:pt x="4439584" y="4871018"/>
                </a:cubicBezTo>
                <a:cubicBezTo>
                  <a:pt x="4449870" y="4900545"/>
                  <a:pt x="4437488" y="4930074"/>
                  <a:pt x="4443012" y="4959601"/>
                </a:cubicBezTo>
                <a:cubicBezTo>
                  <a:pt x="4445870" y="4974081"/>
                  <a:pt x="4438060" y="4990464"/>
                  <a:pt x="4437298" y="5006085"/>
                </a:cubicBezTo>
                <a:cubicBezTo>
                  <a:pt x="4435964" y="5031613"/>
                  <a:pt x="4436536" y="5057140"/>
                  <a:pt x="4436154" y="5082669"/>
                </a:cubicBezTo>
                <a:cubicBezTo>
                  <a:pt x="4435964" y="5091051"/>
                  <a:pt x="4435203" y="5099244"/>
                  <a:pt x="4434819" y="5107626"/>
                </a:cubicBezTo>
                <a:cubicBezTo>
                  <a:pt x="4434439" y="5115056"/>
                  <a:pt x="4432725" y="5122866"/>
                  <a:pt x="4434057" y="5129915"/>
                </a:cubicBezTo>
                <a:cubicBezTo>
                  <a:pt x="4438822" y="5155444"/>
                  <a:pt x="4446632" y="5180590"/>
                  <a:pt x="4449680" y="5206307"/>
                </a:cubicBezTo>
                <a:cubicBezTo>
                  <a:pt x="4452346" y="5228596"/>
                  <a:pt x="4448728" y="5251649"/>
                  <a:pt x="4450632" y="5274128"/>
                </a:cubicBezTo>
                <a:cubicBezTo>
                  <a:pt x="4453871" y="5313753"/>
                  <a:pt x="4459586" y="5353378"/>
                  <a:pt x="4463207" y="5393004"/>
                </a:cubicBezTo>
                <a:cubicBezTo>
                  <a:pt x="4463968" y="5401578"/>
                  <a:pt x="4459204" y="5410530"/>
                  <a:pt x="4458824" y="5419294"/>
                </a:cubicBezTo>
                <a:cubicBezTo>
                  <a:pt x="4457872" y="5446727"/>
                  <a:pt x="4457680" y="5474160"/>
                  <a:pt x="4457110" y="5501593"/>
                </a:cubicBezTo>
                <a:cubicBezTo>
                  <a:pt x="4456918" y="5517214"/>
                  <a:pt x="4457490" y="5533026"/>
                  <a:pt x="4455776" y="5548459"/>
                </a:cubicBezTo>
                <a:cubicBezTo>
                  <a:pt x="4453490" y="5568841"/>
                  <a:pt x="4450060" y="5587320"/>
                  <a:pt x="4464920" y="5606371"/>
                </a:cubicBezTo>
                <a:cubicBezTo>
                  <a:pt x="4487972" y="5635710"/>
                  <a:pt x="4479018" y="5673049"/>
                  <a:pt x="4484351" y="5706958"/>
                </a:cubicBezTo>
                <a:cubicBezTo>
                  <a:pt x="4485685" y="5715722"/>
                  <a:pt x="4485875" y="5724677"/>
                  <a:pt x="4487399" y="5733439"/>
                </a:cubicBezTo>
                <a:cubicBezTo>
                  <a:pt x="4490257" y="5749633"/>
                  <a:pt x="4493495" y="5765634"/>
                  <a:pt x="4496736" y="5781829"/>
                </a:cubicBezTo>
                <a:cubicBezTo>
                  <a:pt x="4497306" y="5784685"/>
                  <a:pt x="4497498" y="5787923"/>
                  <a:pt x="4498450" y="5790591"/>
                </a:cubicBezTo>
                <a:cubicBezTo>
                  <a:pt x="4506450" y="5815168"/>
                  <a:pt x="4515594" y="5839360"/>
                  <a:pt x="4522072" y="5864317"/>
                </a:cubicBezTo>
                <a:cubicBezTo>
                  <a:pt x="4525311" y="5876510"/>
                  <a:pt x="4525693" y="5890036"/>
                  <a:pt x="4523976" y="5902609"/>
                </a:cubicBezTo>
                <a:cubicBezTo>
                  <a:pt x="4519024" y="5939376"/>
                  <a:pt x="4516928" y="5975763"/>
                  <a:pt x="4524168" y="6012722"/>
                </a:cubicBezTo>
                <a:cubicBezTo>
                  <a:pt x="4527025" y="6027391"/>
                  <a:pt x="4522263" y="6043775"/>
                  <a:pt x="4520548" y="6059396"/>
                </a:cubicBezTo>
                <a:cubicBezTo>
                  <a:pt x="4515976" y="6096735"/>
                  <a:pt x="4511022" y="6134074"/>
                  <a:pt x="4506642" y="6171604"/>
                </a:cubicBezTo>
                <a:cubicBezTo>
                  <a:pt x="4503975" y="6195036"/>
                  <a:pt x="4502450" y="6218659"/>
                  <a:pt x="4499785" y="6242092"/>
                </a:cubicBezTo>
                <a:cubicBezTo>
                  <a:pt x="4496544" y="6269143"/>
                  <a:pt x="4491591" y="6296004"/>
                  <a:pt x="4488923" y="6323057"/>
                </a:cubicBezTo>
                <a:cubicBezTo>
                  <a:pt x="4485875" y="6353918"/>
                  <a:pt x="4485305" y="6384971"/>
                  <a:pt x="4482065" y="6415832"/>
                </a:cubicBezTo>
                <a:cubicBezTo>
                  <a:pt x="4475779" y="6472224"/>
                  <a:pt x="4468349" y="6528423"/>
                  <a:pt x="4461300" y="6584811"/>
                </a:cubicBezTo>
                <a:cubicBezTo>
                  <a:pt x="4454442" y="6639487"/>
                  <a:pt x="4448346" y="6694163"/>
                  <a:pt x="4439775" y="6748457"/>
                </a:cubicBezTo>
                <a:cubicBezTo>
                  <a:pt x="4436154" y="6771318"/>
                  <a:pt x="4426247" y="6793034"/>
                  <a:pt x="4420723" y="6815515"/>
                </a:cubicBezTo>
                <a:lnTo>
                  <a:pt x="4411023" y="6858000"/>
                </a:lnTo>
                <a:lnTo>
                  <a:pt x="4238770" y="6858000"/>
                </a:lnTo>
                <a:lnTo>
                  <a:pt x="0" y="6858000"/>
                </a:lnTo>
                <a:lnTo>
                  <a:pt x="0" y="1"/>
                </a:lnTo>
                <a:close/>
              </a:path>
            </a:pathLst>
          </a:custGeom>
        </p:spPr>
      </p:pic>
      <p:grpSp>
        <p:nvGrpSpPr>
          <p:cNvPr id="16" name="Group 15">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17" name="Freeform: Shape 16">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59151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ackground pattern&#10;&#10;Description automatically generated">
            <a:extLst>
              <a:ext uri="{FF2B5EF4-FFF2-40B4-BE49-F238E27FC236}">
                <a16:creationId xmlns:a16="http://schemas.microsoft.com/office/drawing/2014/main" id="{FDFD7AD1-6603-4E2B-A180-EE3581419119}"/>
              </a:ext>
            </a:extLst>
          </p:cNvPr>
          <p:cNvPicPr>
            <a:picLocks noChangeAspect="1"/>
          </p:cNvPicPr>
          <p:nvPr/>
        </p:nvPicPr>
        <p:blipFill rotWithShape="1">
          <a:blip r:embed="rId3">
            <a:alphaModFix amt="40000"/>
          </a:blip>
          <a:srcRect t="12262" b="5320"/>
          <a:stretch/>
        </p:blipFill>
        <p:spPr>
          <a:xfrm>
            <a:off x="20" y="1"/>
            <a:ext cx="12191980" cy="6857999"/>
          </a:xfrm>
          <a:prstGeom prst="rect">
            <a:avLst/>
          </a:prstGeom>
        </p:spPr>
      </p:pic>
      <p:sp>
        <p:nvSpPr>
          <p:cNvPr id="2" name="Title 1">
            <a:extLst>
              <a:ext uri="{FF2B5EF4-FFF2-40B4-BE49-F238E27FC236}">
                <a16:creationId xmlns:a16="http://schemas.microsoft.com/office/drawing/2014/main" id="{15733E04-C12A-4C1D-AACE-3847A4F66059}"/>
              </a:ext>
            </a:extLst>
          </p:cNvPr>
          <p:cNvSpPr>
            <a:spLocks noGrp="1"/>
          </p:cNvSpPr>
          <p:nvPr>
            <p:ph type="title"/>
          </p:nvPr>
        </p:nvSpPr>
        <p:spPr>
          <a:xfrm>
            <a:off x="838200" y="365125"/>
            <a:ext cx="10515600" cy="1325563"/>
          </a:xfrm>
        </p:spPr>
        <p:txBody>
          <a:bodyPr>
            <a:normAutofit/>
          </a:bodyPr>
          <a:lstStyle/>
          <a:p>
            <a:r>
              <a:rPr lang="en-GB" sz="5400">
                <a:solidFill>
                  <a:srgbClr val="FFFFFF"/>
                </a:solidFill>
              </a:rPr>
              <a:t>Questioning and behaviour</a:t>
            </a:r>
          </a:p>
        </p:txBody>
      </p:sp>
      <p:sp>
        <p:nvSpPr>
          <p:cNvPr id="24"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00BC98B-F823-422C-987F-EDC985C83A08}"/>
              </a:ext>
            </a:extLst>
          </p:cNvPr>
          <p:cNvGraphicFramePr>
            <a:graphicFrameLocks noGrp="1"/>
          </p:cNvGraphicFramePr>
          <p:nvPr>
            <p:ph idx="1"/>
            <p:extLst>
              <p:ext uri="{D42A27DB-BD31-4B8C-83A1-F6EECF244321}">
                <p14:modId xmlns:p14="http://schemas.microsoft.com/office/powerpoint/2010/main" val="3897209286"/>
              </p:ext>
            </p:extLst>
          </p:nvPr>
        </p:nvGraphicFramePr>
        <p:xfrm>
          <a:off x="838200" y="2004446"/>
          <a:ext cx="10515600" cy="41768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3884071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l_fi" descr="http://www.pointsincase.com/files/u46/invisible_man.jpg">
            <a:extLst>
              <a:ext uri="{FF2B5EF4-FFF2-40B4-BE49-F238E27FC236}">
                <a16:creationId xmlns:a16="http://schemas.microsoft.com/office/drawing/2014/main" id="{B0361840-272D-445A-9CC5-F1783BBDAA01}"/>
              </a:ext>
            </a:extLst>
          </p:cNvPr>
          <p:cNvPicPr>
            <a:picLocks/>
          </p:cNvPicPr>
          <p:nvPr/>
        </p:nvPicPr>
        <p:blipFill rotWithShape="1">
          <a:blip r:embed="rId3">
            <a:extLst>
              <a:ext uri="{28A0092B-C50C-407E-A947-70E740481C1C}">
                <a14:useLocalDpi xmlns:a14="http://schemas.microsoft.com/office/drawing/2010/main" val="0"/>
              </a:ext>
            </a:extLst>
          </a:blip>
          <a:srcRect t="7544" b="21533"/>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BC02AFC-8393-4C9B-BC22-45CFC5FF1A1D}"/>
              </a:ext>
            </a:extLst>
          </p:cNvPr>
          <p:cNvSpPr txBox="1"/>
          <p:nvPr/>
        </p:nvSpPr>
        <p:spPr>
          <a:xfrm>
            <a:off x="5674235" y="275201"/>
            <a:ext cx="6155814" cy="56953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r">
              <a:lnSpc>
                <a:spcPct val="90000"/>
              </a:lnSpc>
              <a:spcAft>
                <a:spcPts val="600"/>
              </a:spcAft>
            </a:pPr>
            <a:r>
              <a:rPr lang="en-US" sz="2800" b="1" dirty="0"/>
              <a:t>Can we spot them...?</a:t>
            </a:r>
            <a:endParaRPr lang="en-US" sz="2800" b="1" dirty="0">
              <a:cs typeface="Calibri"/>
            </a:endParaRPr>
          </a:p>
          <a:p>
            <a:pPr indent="-228600" algn="r">
              <a:lnSpc>
                <a:spcPct val="90000"/>
              </a:lnSpc>
              <a:spcAft>
                <a:spcPts val="600"/>
              </a:spcAft>
              <a:buFont typeface="Arial" panose="020B0604020202020204" pitchFamily="34" charset="0"/>
              <a:buChar char="•"/>
            </a:pPr>
            <a:endParaRPr lang="en-US" sz="2800" b="1" dirty="0">
              <a:cs typeface="Calibri"/>
            </a:endParaRPr>
          </a:p>
          <a:p>
            <a:pPr algn="r">
              <a:lnSpc>
                <a:spcPct val="90000"/>
              </a:lnSpc>
              <a:spcAft>
                <a:spcPts val="600"/>
              </a:spcAft>
            </a:pPr>
            <a:r>
              <a:rPr lang="en-US" sz="2800" b="1" dirty="0"/>
              <a:t>Some are well hidden...</a:t>
            </a:r>
            <a:endParaRPr lang="en-US" sz="2800" b="1" dirty="0">
              <a:cs typeface="Calibri"/>
            </a:endParaRPr>
          </a:p>
          <a:p>
            <a:pPr indent="-228600" algn="r">
              <a:lnSpc>
                <a:spcPct val="90000"/>
              </a:lnSpc>
              <a:spcAft>
                <a:spcPts val="600"/>
              </a:spcAft>
              <a:buFont typeface="Arial" panose="020B0604020202020204" pitchFamily="34" charset="0"/>
              <a:buChar char="•"/>
            </a:pPr>
            <a:endParaRPr lang="en-US" sz="2800" dirty="0">
              <a:cs typeface="Calibri"/>
            </a:endParaRPr>
          </a:p>
          <a:p>
            <a:pPr indent="-228600" algn="r">
              <a:lnSpc>
                <a:spcPct val="90000"/>
              </a:lnSpc>
              <a:spcAft>
                <a:spcPts val="600"/>
              </a:spcAft>
              <a:buFont typeface="Arial" panose="020B0604020202020204" pitchFamily="34" charset="0"/>
              <a:buChar char="•"/>
            </a:pPr>
            <a:r>
              <a:rPr lang="en-US" sz="2800" dirty="0"/>
              <a:t>Research is highlighting that SLCN is still under identified​</a:t>
            </a:r>
            <a:endParaRPr lang="en-US" sz="2800" dirty="0">
              <a:cs typeface="Calibri"/>
            </a:endParaRPr>
          </a:p>
          <a:p>
            <a:pPr algn="r">
              <a:lnSpc>
                <a:spcPct val="90000"/>
              </a:lnSpc>
              <a:spcAft>
                <a:spcPts val="600"/>
              </a:spcAft>
            </a:pPr>
            <a:endParaRPr lang="en-US" sz="2800" dirty="0">
              <a:cs typeface="Calibri"/>
            </a:endParaRPr>
          </a:p>
          <a:p>
            <a:pPr algn="r">
              <a:lnSpc>
                <a:spcPct val="90000"/>
              </a:lnSpc>
              <a:spcAft>
                <a:spcPts val="600"/>
              </a:spcAft>
            </a:pPr>
            <a:endParaRPr lang="en-US" sz="2800" dirty="0">
              <a:cs typeface="Calibri"/>
            </a:endParaRPr>
          </a:p>
          <a:p>
            <a:pPr algn="r">
              <a:lnSpc>
                <a:spcPct val="90000"/>
              </a:lnSpc>
              <a:spcAft>
                <a:spcPts val="600"/>
              </a:spcAft>
            </a:pPr>
            <a:r>
              <a:rPr lang="en-US" sz="2800" b="1" dirty="0"/>
              <a:t>Hardest to spot:</a:t>
            </a:r>
            <a:r>
              <a:rPr lang="en-US" sz="2800" dirty="0"/>
              <a:t>​</a:t>
            </a:r>
            <a:endParaRPr lang="en-US" sz="2800" dirty="0">
              <a:cs typeface="Calibri"/>
            </a:endParaRPr>
          </a:p>
          <a:p>
            <a:pPr indent="-228600" algn="r">
              <a:lnSpc>
                <a:spcPct val="90000"/>
              </a:lnSpc>
              <a:spcAft>
                <a:spcPts val="600"/>
              </a:spcAft>
              <a:buFont typeface="Arial" panose="020B0604020202020204" pitchFamily="34" charset="0"/>
              <a:buChar char="•"/>
            </a:pPr>
            <a:r>
              <a:rPr lang="en-US" sz="2800" dirty="0"/>
              <a:t>Very young pupils​</a:t>
            </a:r>
            <a:endParaRPr lang="en-US" sz="2800" dirty="0">
              <a:cs typeface="Calibri"/>
            </a:endParaRPr>
          </a:p>
          <a:p>
            <a:pPr indent="-228600" algn="r">
              <a:lnSpc>
                <a:spcPct val="90000"/>
              </a:lnSpc>
              <a:spcAft>
                <a:spcPts val="600"/>
              </a:spcAft>
              <a:buFont typeface="Arial" panose="020B0604020202020204" pitchFamily="34" charset="0"/>
              <a:buChar char="•"/>
            </a:pPr>
            <a:r>
              <a:rPr lang="en-US" sz="2800" dirty="0"/>
              <a:t>Older pupils with difficulties in:​</a:t>
            </a:r>
            <a:endParaRPr lang="en-US" sz="2800" dirty="0">
              <a:cs typeface="Calibri"/>
            </a:endParaRPr>
          </a:p>
          <a:p>
            <a:pPr marL="228600" lvl="1" algn="r">
              <a:lnSpc>
                <a:spcPct val="90000"/>
              </a:lnSpc>
              <a:spcAft>
                <a:spcPts val="600"/>
              </a:spcAft>
            </a:pPr>
            <a:r>
              <a:rPr lang="en-US" sz="2800" dirty="0"/>
              <a:t>-Vocabulary ​</a:t>
            </a:r>
            <a:endParaRPr lang="en-US" sz="2800" dirty="0">
              <a:cs typeface="Calibri"/>
            </a:endParaRPr>
          </a:p>
          <a:p>
            <a:pPr marL="228600" lvl="1" algn="r">
              <a:lnSpc>
                <a:spcPct val="90000"/>
              </a:lnSpc>
              <a:spcAft>
                <a:spcPts val="600"/>
              </a:spcAft>
            </a:pPr>
            <a:r>
              <a:rPr lang="en-US" sz="2800" dirty="0"/>
              <a:t>-Formulating sentences​</a:t>
            </a:r>
            <a:endParaRPr lang="en-US" sz="2800" dirty="0">
              <a:cs typeface="Calibri"/>
            </a:endParaRPr>
          </a:p>
          <a:p>
            <a:pPr marL="228600" lvl="1" algn="r">
              <a:lnSpc>
                <a:spcPct val="90000"/>
              </a:lnSpc>
              <a:spcAft>
                <a:spcPts val="600"/>
              </a:spcAft>
            </a:pPr>
            <a:r>
              <a:rPr lang="en-US" sz="2800" dirty="0"/>
              <a:t>-Understanding​</a:t>
            </a:r>
            <a:endParaRPr lang="en-US" sz="2800" dirty="0">
              <a:cs typeface="Calibri"/>
            </a:endParaRPr>
          </a:p>
        </p:txBody>
      </p:sp>
    </p:spTree>
    <p:extLst>
      <p:ext uri="{BB962C8B-B14F-4D97-AF65-F5344CB8AC3E}">
        <p14:creationId xmlns:p14="http://schemas.microsoft.com/office/powerpoint/2010/main" val="632046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21">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Freeform: Shape 23">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BFC7DC32">
            <a:extLst>
              <a:ext uri="{FF2B5EF4-FFF2-40B4-BE49-F238E27FC236}">
                <a16:creationId xmlns:a16="http://schemas.microsoft.com/office/drawing/2014/main" id="{30ACAAB5-35FE-4548-A2A5-F8271DF02C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200" t="10362" r="15155" b="31811"/>
          <a:stretch/>
        </p:blipFill>
        <p:spPr bwMode="auto">
          <a:xfrm>
            <a:off x="1196814" y="429154"/>
            <a:ext cx="4560103" cy="61462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25">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7"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8"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12697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AFDF5-7D9B-4422-9616-25D8A10CE758}"/>
              </a:ext>
            </a:extLst>
          </p:cNvPr>
          <p:cNvSpPr>
            <a:spLocks noGrp="1"/>
          </p:cNvSpPr>
          <p:nvPr>
            <p:ph type="title"/>
          </p:nvPr>
        </p:nvSpPr>
        <p:spPr>
          <a:xfrm>
            <a:off x="3275012" y="254000"/>
            <a:ext cx="1625600" cy="1341438"/>
          </a:xfrm>
        </p:spPr>
        <p:txBody>
          <a:bodyPr/>
          <a:lstStyle/>
          <a:p>
            <a:r>
              <a:rPr lang="en-GB" b="1" dirty="0">
                <a:cs typeface="Calibri Light"/>
              </a:rPr>
              <a:t>Scale</a:t>
            </a:r>
            <a:endParaRPr lang="en-GB" b="1" dirty="0"/>
          </a:p>
        </p:txBody>
      </p:sp>
      <p:sp>
        <p:nvSpPr>
          <p:cNvPr id="7" name="Rectangle 3">
            <a:extLst>
              <a:ext uri="{FF2B5EF4-FFF2-40B4-BE49-F238E27FC236}">
                <a16:creationId xmlns:a16="http://schemas.microsoft.com/office/drawing/2014/main" id="{FBD6AA3B-2465-4D7B-8028-1BB6F80930BB}"/>
              </a:ext>
            </a:extLst>
          </p:cNvPr>
          <p:cNvSpPr txBox="1">
            <a:spLocks noChangeArrowheads="1"/>
          </p:cNvSpPr>
          <p:nvPr/>
        </p:nvSpPr>
        <p:spPr>
          <a:xfrm>
            <a:off x="2647951" y="363539"/>
            <a:ext cx="7562850" cy="6305550"/>
          </a:xfrm>
          <a:prstGeom prst="rect">
            <a:avLst/>
          </a:prstGeom>
        </p:spPr>
        <p:txBody>
          <a:bodyPr lIns="91440" tIns="45720" rIns="91440" bIns="45720" rtlCol="0" anchor="t">
            <a:normAutofit/>
          </a:bodyPr>
          <a:lst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indent="-182880" algn="ctr" eaLnBrk="1" fontAlgn="auto" hangingPunct="1">
              <a:lnSpc>
                <a:spcPct val="90000"/>
              </a:lnSpc>
              <a:buClr>
                <a:schemeClr val="accent6">
                  <a:lumMod val="75000"/>
                </a:schemeClr>
              </a:buClr>
              <a:buNone/>
              <a:defRPr/>
            </a:pPr>
            <a:r>
              <a:rPr lang="en-GB" altLang="en-US" sz="2000" dirty="0">
                <a:solidFill>
                  <a:schemeClr val="tx1">
                    <a:lumMod val="75000"/>
                    <a:lumOff val="25000"/>
                  </a:schemeClr>
                </a:solidFill>
                <a:cs typeface="Calibri"/>
              </a:rPr>
              <a:t>                                             furious</a:t>
            </a: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a:t>
            </a: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angry</a:t>
            </a: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a:t>
            </a: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mad</a:t>
            </a:r>
          </a:p>
          <a:p>
            <a:pPr indent="-182880" eaLnBrk="1" fontAlgn="auto" hangingPunct="1">
              <a:lnSpc>
                <a:spcPct val="90000"/>
              </a:lnSpc>
              <a:buClr>
                <a:schemeClr val="accent6">
                  <a:lumMod val="75000"/>
                </a:schemeClr>
              </a:buClr>
              <a:buFont typeface="Georgia" pitchFamily="18" charset="0"/>
              <a:buNone/>
              <a:defRPr/>
            </a:pPr>
            <a:endParaRPr lang="en-GB" altLang="en-US" sz="2000" dirty="0">
              <a:solidFill>
                <a:schemeClr val="tx1">
                  <a:lumMod val="75000"/>
                  <a:lumOff val="25000"/>
                </a:schemeClr>
              </a:solidFill>
            </a:endParaRP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cross</a:t>
            </a:r>
          </a:p>
          <a:p>
            <a:pPr indent="-182880" eaLnBrk="1" fontAlgn="auto" hangingPunct="1">
              <a:lnSpc>
                <a:spcPct val="90000"/>
              </a:lnSpc>
              <a:buClr>
                <a:schemeClr val="accent6">
                  <a:lumMod val="75000"/>
                </a:schemeClr>
              </a:buClr>
              <a:buFont typeface="Georgia" pitchFamily="18" charset="0"/>
              <a:buNone/>
              <a:defRPr/>
            </a:pPr>
            <a:endParaRPr lang="en-GB" altLang="en-US" sz="2000" dirty="0">
              <a:solidFill>
                <a:schemeClr val="tx1">
                  <a:lumMod val="75000"/>
                  <a:lumOff val="25000"/>
                </a:schemeClr>
              </a:solidFill>
            </a:endParaRP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fed up</a:t>
            </a:r>
          </a:p>
          <a:p>
            <a:pPr indent="-182880" eaLnBrk="1" fontAlgn="auto" hangingPunct="1">
              <a:lnSpc>
                <a:spcPct val="90000"/>
              </a:lnSpc>
              <a:buClr>
                <a:schemeClr val="accent6">
                  <a:lumMod val="75000"/>
                </a:schemeClr>
              </a:buClr>
              <a:buFont typeface="Georgia" pitchFamily="18" charset="0"/>
              <a:buNone/>
              <a:defRPr/>
            </a:pPr>
            <a:endParaRPr lang="en-GB" altLang="en-US" sz="2000" dirty="0">
              <a:solidFill>
                <a:schemeClr val="tx1">
                  <a:lumMod val="75000"/>
                  <a:lumOff val="25000"/>
                </a:schemeClr>
              </a:solidFill>
            </a:endParaRP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irritated  </a:t>
            </a:r>
          </a:p>
          <a:p>
            <a:pPr indent="-182880" eaLnBrk="1" fontAlgn="auto" hangingPunct="1">
              <a:lnSpc>
                <a:spcPct val="90000"/>
              </a:lnSpc>
              <a:buClr>
                <a:schemeClr val="accent6">
                  <a:lumMod val="75000"/>
                </a:schemeClr>
              </a:buClr>
              <a:buFont typeface="Georgia" pitchFamily="18" charset="0"/>
              <a:buNone/>
              <a:defRPr/>
            </a:pPr>
            <a:endParaRPr lang="en-GB" altLang="en-US" sz="2000" dirty="0">
              <a:solidFill>
                <a:schemeClr val="tx1">
                  <a:lumMod val="75000"/>
                  <a:lumOff val="25000"/>
                </a:schemeClr>
              </a:solidFill>
            </a:endParaRP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                 annoyed</a:t>
            </a:r>
          </a:p>
          <a:p>
            <a:pPr indent="-182880" eaLnBrk="1" fontAlgn="auto" hangingPunct="1">
              <a:lnSpc>
                <a:spcPct val="90000"/>
              </a:lnSpc>
              <a:buClr>
                <a:schemeClr val="accent6">
                  <a:lumMod val="75000"/>
                </a:schemeClr>
              </a:buClr>
              <a:buFont typeface="Georgia" pitchFamily="18" charset="0"/>
              <a:buNone/>
              <a:defRPr/>
            </a:pPr>
            <a:endParaRPr lang="en-GB" altLang="en-US" sz="2000" dirty="0">
              <a:solidFill>
                <a:schemeClr val="tx1">
                  <a:lumMod val="75000"/>
                  <a:lumOff val="25000"/>
                </a:schemeClr>
              </a:solidFill>
            </a:endParaRPr>
          </a:p>
          <a:p>
            <a:pPr indent="-182880" eaLnBrk="1" fontAlgn="auto" hangingPunct="1">
              <a:lnSpc>
                <a:spcPct val="90000"/>
              </a:lnSpc>
              <a:buClr>
                <a:schemeClr val="accent6">
                  <a:lumMod val="75000"/>
                </a:schemeClr>
              </a:buClr>
              <a:buFont typeface="Georgia" pitchFamily="18" charset="0"/>
              <a:buNone/>
              <a:defRPr/>
            </a:pPr>
            <a:r>
              <a:rPr lang="en-GB" altLang="en-US" sz="2000" dirty="0">
                <a:solidFill>
                  <a:schemeClr val="tx1">
                    <a:lumMod val="75000"/>
                    <a:lumOff val="25000"/>
                  </a:schemeClr>
                </a:solidFill>
              </a:rPr>
              <a:t>bothered   </a:t>
            </a:r>
          </a:p>
        </p:txBody>
      </p:sp>
      <p:cxnSp>
        <p:nvCxnSpPr>
          <p:cNvPr id="8" name="Straight Arrow Connector 7">
            <a:extLst>
              <a:ext uri="{FF2B5EF4-FFF2-40B4-BE49-F238E27FC236}">
                <a16:creationId xmlns:a16="http://schemas.microsoft.com/office/drawing/2014/main" id="{3EBCA472-A09A-4F67-B6F5-377734F573F3}"/>
              </a:ext>
            </a:extLst>
          </p:cNvPr>
          <p:cNvCxnSpPr/>
          <p:nvPr/>
        </p:nvCxnSpPr>
        <p:spPr>
          <a:xfrm flipV="1">
            <a:off x="4146550" y="584200"/>
            <a:ext cx="4533900" cy="58959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582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35F42-D8AC-4FE4-BE42-108B845FCABB}"/>
              </a:ext>
            </a:extLst>
          </p:cNvPr>
          <p:cNvSpPr>
            <a:spLocks noGrp="1"/>
          </p:cNvSpPr>
          <p:nvPr>
            <p:ph type="title"/>
          </p:nvPr>
        </p:nvSpPr>
        <p:spPr>
          <a:xfrm>
            <a:off x="1679575" y="-254000"/>
            <a:ext cx="10515600" cy="1325563"/>
          </a:xfrm>
        </p:spPr>
        <p:txBody>
          <a:bodyPr/>
          <a:lstStyle/>
          <a:p>
            <a:r>
              <a:rPr lang="en-GB" b="1" dirty="0">
                <a:solidFill>
                  <a:schemeClr val="accent1">
                    <a:lumMod val="50000"/>
                  </a:schemeClr>
                </a:solidFill>
                <a:ea typeface="+mj-lt"/>
                <a:cs typeface="+mj-lt"/>
              </a:rPr>
              <a:t>Strategies to develop emotional literacy</a:t>
            </a:r>
            <a:endParaRPr lang="en-US" dirty="0">
              <a:solidFill>
                <a:schemeClr val="accent1">
                  <a:lumMod val="50000"/>
                </a:schemeClr>
              </a:solidFill>
              <a:ea typeface="+mj-lt"/>
              <a:cs typeface="+mj-lt"/>
            </a:endParaRPr>
          </a:p>
        </p:txBody>
      </p:sp>
      <p:graphicFrame>
        <p:nvGraphicFramePr>
          <p:cNvPr id="5" name="Content Placeholder 2">
            <a:extLst>
              <a:ext uri="{FF2B5EF4-FFF2-40B4-BE49-F238E27FC236}">
                <a16:creationId xmlns:a16="http://schemas.microsoft.com/office/drawing/2014/main" id="{147E213D-E358-4945-8E51-E2615F5371A6}"/>
              </a:ext>
            </a:extLst>
          </p:cNvPr>
          <p:cNvGraphicFramePr>
            <a:graphicFrameLocks noGrp="1"/>
          </p:cNvGraphicFramePr>
          <p:nvPr>
            <p:ph idx="1"/>
            <p:extLst>
              <p:ext uri="{D42A27DB-BD31-4B8C-83A1-F6EECF244321}">
                <p14:modId xmlns:p14="http://schemas.microsoft.com/office/powerpoint/2010/main" val="1985315815"/>
              </p:ext>
            </p:extLst>
          </p:nvPr>
        </p:nvGraphicFramePr>
        <p:xfrm>
          <a:off x="425450" y="1365250"/>
          <a:ext cx="11722100" cy="5335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4586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3" descr="A picture containing text, clipart&#10;&#10;Description automatically generated">
            <a:extLst>
              <a:ext uri="{FF2B5EF4-FFF2-40B4-BE49-F238E27FC236}">
                <a16:creationId xmlns:a16="http://schemas.microsoft.com/office/drawing/2014/main" id="{EE7343BC-A4B7-4687-AFA0-C045CF4A62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463" y="3317875"/>
            <a:ext cx="1697038" cy="2108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a:extLst>
              <a:ext uri="{FF2B5EF4-FFF2-40B4-BE49-F238E27FC236}">
                <a16:creationId xmlns:a16="http://schemas.microsoft.com/office/drawing/2014/main" id="{B82B1FAE-0DE9-4A5A-9206-8A472D8226F0}"/>
              </a:ext>
            </a:extLst>
          </p:cNvPr>
          <p:cNvSpPr txBox="1">
            <a:spLocks noChangeArrowheads="1"/>
          </p:cNvSpPr>
          <p:nvPr/>
        </p:nvSpPr>
        <p:spPr bwMode="auto">
          <a:xfrm>
            <a:off x="1287463" y="5238750"/>
            <a:ext cx="1697038" cy="188913"/>
          </a:xfrm>
          <a:prstGeom prst="rect">
            <a:avLst/>
          </a:prstGeom>
          <a:solidFill>
            <a:srgbClr val="00000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eaLnBrk="1" hangingPunct="1">
              <a:spcBef>
                <a:spcPct val="0"/>
              </a:spcBef>
              <a:spcAft>
                <a:spcPts val="600"/>
              </a:spcAft>
              <a:buClrTx/>
              <a:buSzTx/>
              <a:buFontTx/>
              <a:buNone/>
            </a:pPr>
            <a:r>
              <a:rPr lang="en-GB" altLang="en-US" sz="800">
                <a:solidFill>
                  <a:srgbClr val="FFFFFF"/>
                </a:solidFill>
                <a:latin typeface="Arial" pitchFamily="34" charset="0"/>
              </a:rPr>
              <a:t>www.ican.org.uk</a:t>
            </a:r>
          </a:p>
        </p:txBody>
      </p:sp>
      <p:pic>
        <p:nvPicPr>
          <p:cNvPr id="11" name="Picture 4" descr="Text&#10;&#10;Description automatically generated">
            <a:extLst>
              <a:ext uri="{FF2B5EF4-FFF2-40B4-BE49-F238E27FC236}">
                <a16:creationId xmlns:a16="http://schemas.microsoft.com/office/drawing/2014/main" id="{A341473D-62F9-4C92-8D7F-D2DAEF2B5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2763" y="3317875"/>
            <a:ext cx="3084513" cy="9413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6">
            <a:extLst>
              <a:ext uri="{FF2B5EF4-FFF2-40B4-BE49-F238E27FC236}">
                <a16:creationId xmlns:a16="http://schemas.microsoft.com/office/drawing/2014/main" id="{3F0E5369-F86E-493B-9BFC-721F98D833CD}"/>
              </a:ext>
            </a:extLst>
          </p:cNvPr>
          <p:cNvSpPr txBox="1">
            <a:spLocks noChangeArrowheads="1"/>
          </p:cNvSpPr>
          <p:nvPr/>
        </p:nvSpPr>
        <p:spPr bwMode="auto">
          <a:xfrm>
            <a:off x="3052763" y="4071938"/>
            <a:ext cx="3084513" cy="188913"/>
          </a:xfrm>
          <a:prstGeom prst="rect">
            <a:avLst/>
          </a:prstGeom>
          <a:solidFill>
            <a:srgbClr val="00000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eaLnBrk="1" hangingPunct="1">
              <a:spcBef>
                <a:spcPct val="0"/>
              </a:spcBef>
              <a:spcAft>
                <a:spcPts val="600"/>
              </a:spcAft>
              <a:buClrTx/>
              <a:buSzTx/>
              <a:buFontTx/>
              <a:buNone/>
            </a:pPr>
            <a:r>
              <a:rPr lang="en-GB" altLang="en-US" sz="800">
                <a:solidFill>
                  <a:srgbClr val="FFFFFF"/>
                </a:solidFill>
                <a:latin typeface="Arial" pitchFamily="34" charset="0"/>
              </a:rPr>
              <a:t>www.languageforlearning.co.uk</a:t>
            </a:r>
          </a:p>
        </p:txBody>
      </p:sp>
      <p:pic>
        <p:nvPicPr>
          <p:cNvPr id="13" name="Picture 2" descr="A picture containing text, clipart&#10;&#10;Description automatically generated">
            <a:extLst>
              <a:ext uri="{FF2B5EF4-FFF2-40B4-BE49-F238E27FC236}">
                <a16:creationId xmlns:a16="http://schemas.microsoft.com/office/drawing/2014/main" id="{2FDAFC05-741B-4BDA-A71C-231F5813C9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2763" y="4329113"/>
            <a:ext cx="3084513" cy="10985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6">
            <a:extLst>
              <a:ext uri="{FF2B5EF4-FFF2-40B4-BE49-F238E27FC236}">
                <a16:creationId xmlns:a16="http://schemas.microsoft.com/office/drawing/2014/main" id="{0EC4DD95-B634-49C2-967F-3C6FA66BD473}"/>
              </a:ext>
            </a:extLst>
          </p:cNvPr>
          <p:cNvSpPr txBox="1">
            <a:spLocks noChangeArrowheads="1"/>
          </p:cNvSpPr>
          <p:nvPr/>
        </p:nvSpPr>
        <p:spPr bwMode="auto">
          <a:xfrm>
            <a:off x="3052763" y="5238750"/>
            <a:ext cx="3084513" cy="188913"/>
          </a:xfrm>
          <a:prstGeom prst="rect">
            <a:avLst/>
          </a:prstGeom>
          <a:solidFill>
            <a:srgbClr val="00000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eaLnBrk="1" hangingPunct="1">
              <a:spcBef>
                <a:spcPct val="0"/>
              </a:spcBef>
              <a:spcAft>
                <a:spcPts val="600"/>
              </a:spcAft>
              <a:buClrTx/>
              <a:buSzTx/>
              <a:buFontTx/>
              <a:buNone/>
            </a:pPr>
            <a:r>
              <a:rPr lang="en-GB" altLang="en-US" sz="800">
                <a:solidFill>
                  <a:srgbClr val="FFFFFF"/>
                </a:solidFill>
                <a:latin typeface="Arial" pitchFamily="34" charset="0"/>
              </a:rPr>
              <a:t>www.naplic.org.uk</a:t>
            </a:r>
          </a:p>
        </p:txBody>
      </p:sp>
      <p:pic>
        <p:nvPicPr>
          <p:cNvPr id="9" name="Picture 2" descr="A picture containing text, clipart&#10;&#10;Description automatically generated">
            <a:extLst>
              <a:ext uri="{FF2B5EF4-FFF2-40B4-BE49-F238E27FC236}">
                <a16:creationId xmlns:a16="http://schemas.microsoft.com/office/drawing/2014/main" id="{77F1A96F-2D58-45B7-90D1-9FB137D5E6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7125" y="3317875"/>
            <a:ext cx="5145088" cy="2108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9">
            <a:extLst>
              <a:ext uri="{FF2B5EF4-FFF2-40B4-BE49-F238E27FC236}">
                <a16:creationId xmlns:a16="http://schemas.microsoft.com/office/drawing/2014/main" id="{0183108E-7EE7-4CBC-A81C-3815F0CF4AEB}"/>
              </a:ext>
            </a:extLst>
          </p:cNvPr>
          <p:cNvSpPr txBox="1">
            <a:spLocks noChangeArrowheads="1"/>
          </p:cNvSpPr>
          <p:nvPr/>
        </p:nvSpPr>
        <p:spPr bwMode="auto">
          <a:xfrm>
            <a:off x="6207125" y="5238750"/>
            <a:ext cx="5145088" cy="188913"/>
          </a:xfrm>
          <a:prstGeom prst="rect">
            <a:avLst/>
          </a:prstGeom>
          <a:solidFill>
            <a:srgbClr val="00000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defRPr>
            </a:lvl9pPr>
          </a:lstStyle>
          <a:p>
            <a:pPr algn="ctr" eaLnBrk="1" hangingPunct="1">
              <a:spcBef>
                <a:spcPct val="0"/>
              </a:spcBef>
              <a:spcAft>
                <a:spcPts val="600"/>
              </a:spcAft>
              <a:buClrTx/>
              <a:buSzTx/>
              <a:buFontTx/>
              <a:buNone/>
            </a:pPr>
            <a:r>
              <a:rPr lang="en-GB" altLang="en-US" sz="800">
                <a:solidFill>
                  <a:srgbClr val="FFFFFF"/>
                </a:solidFill>
                <a:latin typeface="Arial" pitchFamily="34" charset="0"/>
              </a:rPr>
              <a:t>www.afasic.org.uk</a:t>
            </a:r>
          </a:p>
        </p:txBody>
      </p:sp>
      <p:sp>
        <p:nvSpPr>
          <p:cNvPr id="2" name="Title 1">
            <a:extLst>
              <a:ext uri="{FF2B5EF4-FFF2-40B4-BE49-F238E27FC236}">
                <a16:creationId xmlns:a16="http://schemas.microsoft.com/office/drawing/2014/main" id="{133E40BE-5139-47A4-A37F-42E76BA567CC}"/>
              </a:ext>
            </a:extLst>
          </p:cNvPr>
          <p:cNvSpPr>
            <a:spLocks noGrp="1"/>
          </p:cNvSpPr>
          <p:nvPr>
            <p:ph type="title"/>
          </p:nvPr>
        </p:nvSpPr>
        <p:spPr>
          <a:xfrm>
            <a:off x="1286932" y="1204109"/>
            <a:ext cx="10023398" cy="857894"/>
          </a:xfrm>
        </p:spPr>
        <p:txBody>
          <a:bodyPr>
            <a:normAutofit/>
          </a:bodyPr>
          <a:lstStyle/>
          <a:p>
            <a:r>
              <a:rPr lang="en-GB" sz="4000">
                <a:solidFill>
                  <a:srgbClr val="FFFFFF"/>
                </a:solidFill>
                <a:cs typeface="Calibri Light"/>
              </a:rPr>
              <a:t>Useful Organisations</a:t>
            </a:r>
            <a:endParaRPr lang="en-GB" sz="4000">
              <a:solidFill>
                <a:srgbClr val="FFFFFF"/>
              </a:solidFill>
            </a:endParaRPr>
          </a:p>
        </p:txBody>
      </p:sp>
    </p:spTree>
    <p:extLst>
      <p:ext uri="{BB962C8B-B14F-4D97-AF65-F5344CB8AC3E}">
        <p14:creationId xmlns:p14="http://schemas.microsoft.com/office/powerpoint/2010/main" val="3601684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Picture 2" descr="Graphical user interface, text, website&#10;&#10;Description automatically generated">
            <a:extLst>
              <a:ext uri="{FF2B5EF4-FFF2-40B4-BE49-F238E27FC236}">
                <a16:creationId xmlns:a16="http://schemas.microsoft.com/office/drawing/2014/main" id="{D1647898-FEAB-4B3D-AA34-E10E7BAE4E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62" t="3608" r="4413" b="6395"/>
          <a:stretch/>
        </p:blipFill>
        <p:spPr bwMode="auto">
          <a:xfrm>
            <a:off x="3841844" y="1493057"/>
            <a:ext cx="4768755" cy="3523867"/>
          </a:xfrm>
          <a:prstGeom prst="rect">
            <a:avLst/>
          </a:prstGeom>
          <a:solidFill>
            <a:srgbClr val="FFFFFF"/>
          </a:solidFill>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063558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D1D739-EDC4-4BE6-A073-9B157E1F9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CDD35A4-E546-4AF3-A8B9-AC24C5C9F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3852070 w 12192000"/>
              <a:gd name="connsiteY1" fmla="*/ 0 h 6858000"/>
              <a:gd name="connsiteX2" fmla="*/ 3878367 w 12192000"/>
              <a:gd name="connsiteY2" fmla="*/ 23504 h 6858000"/>
              <a:gd name="connsiteX3" fmla="*/ 3885324 w 12192000"/>
              <a:gd name="connsiteY3" fmla="*/ 84795 h 6858000"/>
              <a:gd name="connsiteX4" fmla="*/ 3820400 w 12192000"/>
              <a:gd name="connsiteY4" fmla="*/ 131127 h 6858000"/>
              <a:gd name="connsiteX5" fmla="*/ 3631811 w 12192000"/>
              <a:gd name="connsiteY5" fmla="*/ 219929 h 6858000"/>
              <a:gd name="connsiteX6" fmla="*/ 4327428 w 12192000"/>
              <a:gd name="connsiteY6" fmla="*/ 351201 h 6858000"/>
              <a:gd name="connsiteX7" fmla="*/ 4080099 w 12192000"/>
              <a:gd name="connsiteY7" fmla="*/ 432279 h 6858000"/>
              <a:gd name="connsiteX8" fmla="*/ 3823492 w 12192000"/>
              <a:gd name="connsiteY8" fmla="*/ 490194 h 6858000"/>
              <a:gd name="connsiteX9" fmla="*/ 3545246 w 12192000"/>
              <a:gd name="connsiteY9" fmla="*/ 532664 h 6858000"/>
              <a:gd name="connsiteX10" fmla="*/ 3291732 w 12192000"/>
              <a:gd name="connsiteY10" fmla="*/ 617605 h 6858000"/>
              <a:gd name="connsiteX11" fmla="*/ 3953340 w 12192000"/>
              <a:gd name="connsiteY11" fmla="*/ 652353 h 6858000"/>
              <a:gd name="connsiteX12" fmla="*/ 3610170 w 12192000"/>
              <a:gd name="connsiteY12" fmla="*/ 729572 h 6858000"/>
              <a:gd name="connsiteX13" fmla="*/ 3328832 w 12192000"/>
              <a:gd name="connsiteY13" fmla="*/ 829957 h 6858000"/>
              <a:gd name="connsiteX14" fmla="*/ 3130966 w 12192000"/>
              <a:gd name="connsiteY14" fmla="*/ 876288 h 6858000"/>
              <a:gd name="connsiteX15" fmla="*/ 2920736 w 12192000"/>
              <a:gd name="connsiteY15" fmla="*/ 887872 h 6858000"/>
              <a:gd name="connsiteX16" fmla="*/ 2871269 w 12192000"/>
              <a:gd name="connsiteY16" fmla="*/ 961228 h 6858000"/>
              <a:gd name="connsiteX17" fmla="*/ 2936195 w 12192000"/>
              <a:gd name="connsiteY17" fmla="*/ 1038448 h 6858000"/>
              <a:gd name="connsiteX18" fmla="*/ 3035126 w 12192000"/>
              <a:gd name="connsiteY18" fmla="*/ 1046168 h 6858000"/>
              <a:gd name="connsiteX19" fmla="*/ 3625627 w 12192000"/>
              <a:gd name="connsiteY19" fmla="*/ 1065474 h 6858000"/>
              <a:gd name="connsiteX20" fmla="*/ 1733551 w 12192000"/>
              <a:gd name="connsiteY20" fmla="*/ 1235355 h 6858000"/>
              <a:gd name="connsiteX21" fmla="*/ 1990156 w 12192000"/>
              <a:gd name="connsiteY21" fmla="*/ 1339602 h 6858000"/>
              <a:gd name="connsiteX22" fmla="*/ 2076722 w 12192000"/>
              <a:gd name="connsiteY22" fmla="*/ 1625311 h 6858000"/>
              <a:gd name="connsiteX23" fmla="*/ 2392067 w 12192000"/>
              <a:gd name="connsiteY23" fmla="*/ 1787470 h 6858000"/>
              <a:gd name="connsiteX24" fmla="*/ 2596115 w 12192000"/>
              <a:gd name="connsiteY24" fmla="*/ 1845385 h 6858000"/>
              <a:gd name="connsiteX25" fmla="*/ 3062950 w 12192000"/>
              <a:gd name="connsiteY25" fmla="*/ 1930326 h 6858000"/>
              <a:gd name="connsiteX26" fmla="*/ 3130966 w 12192000"/>
              <a:gd name="connsiteY26" fmla="*/ 2069319 h 6858000"/>
              <a:gd name="connsiteX27" fmla="*/ 3189708 w 12192000"/>
              <a:gd name="connsiteY27" fmla="*/ 2223754 h 6858000"/>
              <a:gd name="connsiteX28" fmla="*/ 3313373 w 12192000"/>
              <a:gd name="connsiteY28" fmla="*/ 2324141 h 6858000"/>
              <a:gd name="connsiteX29" fmla="*/ 2351877 w 12192000"/>
              <a:gd name="connsiteY29" fmla="*/ 2308697 h 6858000"/>
              <a:gd name="connsiteX30" fmla="*/ 3437038 w 12192000"/>
              <a:gd name="connsiteY30" fmla="*/ 2633017 h 6858000"/>
              <a:gd name="connsiteX31" fmla="*/ 3341198 w 12192000"/>
              <a:gd name="connsiteY31" fmla="*/ 2760427 h 6858000"/>
              <a:gd name="connsiteX32" fmla="*/ 3934791 w 12192000"/>
              <a:gd name="connsiteY32" fmla="*/ 2934169 h 6858000"/>
              <a:gd name="connsiteX33" fmla="*/ 3616352 w 12192000"/>
              <a:gd name="connsiteY33" fmla="*/ 2953473 h 6858000"/>
              <a:gd name="connsiteX34" fmla="*/ 5468240 w 12192000"/>
              <a:gd name="connsiteY34" fmla="*/ 3679329 h 6858000"/>
              <a:gd name="connsiteX35" fmla="*/ 8111582 w 12192000"/>
              <a:gd name="connsiteY35" fmla="*/ 4204418 h 6858000"/>
              <a:gd name="connsiteX36" fmla="*/ 9144186 w 12192000"/>
              <a:gd name="connsiteY36" fmla="*/ 4304802 h 6858000"/>
              <a:gd name="connsiteX37" fmla="*/ 10319004 w 12192000"/>
              <a:gd name="connsiteY37" fmla="*/ 4273915 h 6858000"/>
              <a:gd name="connsiteX38" fmla="*/ 12053408 w 12192000"/>
              <a:gd name="connsiteY38" fmla="*/ 3907125 h 6858000"/>
              <a:gd name="connsiteX39" fmla="*/ 12192000 w 12192000"/>
              <a:gd name="connsiteY39" fmla="*/ 3841157 h 6858000"/>
              <a:gd name="connsiteX40" fmla="*/ 12192000 w 12192000"/>
              <a:gd name="connsiteY40" fmla="*/ 6858000 h 6858000"/>
              <a:gd name="connsiteX41" fmla="*/ 0 w 12192000"/>
              <a:gd name="connsiteY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0" h="6858000">
                <a:moveTo>
                  <a:pt x="0" y="0"/>
                </a:moveTo>
                <a:lnTo>
                  <a:pt x="3852070" y="0"/>
                </a:lnTo>
                <a:lnTo>
                  <a:pt x="3878367" y="23504"/>
                </a:lnTo>
                <a:cubicBezTo>
                  <a:pt x="3887642" y="39430"/>
                  <a:pt x="3891507" y="59700"/>
                  <a:pt x="3885324" y="84795"/>
                </a:cubicBezTo>
                <a:cubicBezTo>
                  <a:pt x="3876049" y="123406"/>
                  <a:pt x="3845133" y="123406"/>
                  <a:pt x="3820400" y="131127"/>
                </a:cubicBezTo>
                <a:cubicBezTo>
                  <a:pt x="3764751" y="154292"/>
                  <a:pt x="3696735" y="138849"/>
                  <a:pt x="3631811" y="219929"/>
                </a:cubicBezTo>
                <a:cubicBezTo>
                  <a:pt x="3879141" y="262399"/>
                  <a:pt x="4117198" y="181318"/>
                  <a:pt x="4327428" y="351201"/>
                </a:cubicBezTo>
                <a:cubicBezTo>
                  <a:pt x="4250138" y="436142"/>
                  <a:pt x="4163572" y="416836"/>
                  <a:pt x="4080099" y="432279"/>
                </a:cubicBezTo>
                <a:cubicBezTo>
                  <a:pt x="3993533" y="447725"/>
                  <a:pt x="3910058" y="474751"/>
                  <a:pt x="3823492" y="490194"/>
                </a:cubicBezTo>
                <a:cubicBezTo>
                  <a:pt x="3730743" y="509498"/>
                  <a:pt x="3637993" y="513360"/>
                  <a:pt x="3545246" y="532664"/>
                </a:cubicBezTo>
                <a:cubicBezTo>
                  <a:pt x="3467954" y="548109"/>
                  <a:pt x="3384480" y="521081"/>
                  <a:pt x="3291732" y="617605"/>
                </a:cubicBezTo>
                <a:cubicBezTo>
                  <a:pt x="3520513" y="687103"/>
                  <a:pt x="3727651" y="582857"/>
                  <a:pt x="3953340" y="652353"/>
                </a:cubicBezTo>
                <a:cubicBezTo>
                  <a:pt x="3820400" y="714129"/>
                  <a:pt x="3712194" y="694824"/>
                  <a:pt x="3610170" y="729572"/>
                </a:cubicBezTo>
                <a:cubicBezTo>
                  <a:pt x="3517420" y="764322"/>
                  <a:pt x="3406122" y="725712"/>
                  <a:pt x="3328832" y="829957"/>
                </a:cubicBezTo>
                <a:cubicBezTo>
                  <a:pt x="3270090" y="911035"/>
                  <a:pt x="3208258" y="922618"/>
                  <a:pt x="3130966" y="876288"/>
                </a:cubicBezTo>
                <a:cubicBezTo>
                  <a:pt x="3062950" y="833818"/>
                  <a:pt x="2988752" y="845400"/>
                  <a:pt x="2920736" y="887872"/>
                </a:cubicBezTo>
                <a:cubicBezTo>
                  <a:pt x="2896004" y="903315"/>
                  <a:pt x="2871269" y="922618"/>
                  <a:pt x="2871269" y="961228"/>
                </a:cubicBezTo>
                <a:cubicBezTo>
                  <a:pt x="2871269" y="1015283"/>
                  <a:pt x="2902186" y="1030726"/>
                  <a:pt x="2936195" y="1038448"/>
                </a:cubicBezTo>
                <a:cubicBezTo>
                  <a:pt x="2967111" y="1046168"/>
                  <a:pt x="3004210" y="1053891"/>
                  <a:pt x="3035126" y="1046168"/>
                </a:cubicBezTo>
                <a:cubicBezTo>
                  <a:pt x="3232990" y="1003700"/>
                  <a:pt x="3427764" y="1073194"/>
                  <a:pt x="3625627" y="1065474"/>
                </a:cubicBezTo>
                <a:cubicBezTo>
                  <a:pt x="3004210" y="1231494"/>
                  <a:pt x="2376610" y="1177441"/>
                  <a:pt x="1733551" y="1235355"/>
                </a:cubicBezTo>
                <a:cubicBezTo>
                  <a:pt x="1817025" y="1351183"/>
                  <a:pt x="1925232" y="1254661"/>
                  <a:pt x="1990156" y="1339602"/>
                </a:cubicBezTo>
                <a:cubicBezTo>
                  <a:pt x="1928323" y="1517205"/>
                  <a:pt x="1953057" y="1613728"/>
                  <a:pt x="2076722" y="1625311"/>
                </a:cubicBezTo>
                <a:cubicBezTo>
                  <a:pt x="2197295" y="1636894"/>
                  <a:pt x="2327143" y="1575118"/>
                  <a:pt x="2392067" y="1787470"/>
                </a:cubicBezTo>
                <a:cubicBezTo>
                  <a:pt x="2410617" y="1853106"/>
                  <a:pt x="2525008" y="1833802"/>
                  <a:pt x="2596115" y="1845385"/>
                </a:cubicBezTo>
                <a:cubicBezTo>
                  <a:pt x="2750696" y="1872411"/>
                  <a:pt x="2914554" y="1845385"/>
                  <a:pt x="3062950" y="1930326"/>
                </a:cubicBezTo>
                <a:cubicBezTo>
                  <a:pt x="3121692" y="1961213"/>
                  <a:pt x="3161883" y="1984378"/>
                  <a:pt x="3130966" y="2069319"/>
                </a:cubicBezTo>
                <a:cubicBezTo>
                  <a:pt x="3100050" y="2158121"/>
                  <a:pt x="3140242" y="2189008"/>
                  <a:pt x="3189708" y="2223754"/>
                </a:cubicBezTo>
                <a:cubicBezTo>
                  <a:pt x="3226808" y="2250784"/>
                  <a:pt x="3282457" y="2243060"/>
                  <a:pt x="3313373" y="2324141"/>
                </a:cubicBezTo>
                <a:cubicBezTo>
                  <a:pt x="2988752" y="2312558"/>
                  <a:pt x="2673405" y="2246923"/>
                  <a:pt x="2351877" y="2308697"/>
                </a:cubicBezTo>
                <a:cubicBezTo>
                  <a:pt x="2704323" y="2463134"/>
                  <a:pt x="3090776" y="2455412"/>
                  <a:pt x="3437038" y="2633017"/>
                </a:cubicBezTo>
                <a:cubicBezTo>
                  <a:pt x="3424671" y="2694791"/>
                  <a:pt x="3344289" y="2667764"/>
                  <a:pt x="3341198" y="2760427"/>
                </a:cubicBezTo>
                <a:cubicBezTo>
                  <a:pt x="3523603" y="2856951"/>
                  <a:pt x="3743110" y="2791314"/>
                  <a:pt x="3934791" y="2934169"/>
                </a:cubicBezTo>
                <a:cubicBezTo>
                  <a:pt x="3823492" y="2999805"/>
                  <a:pt x="3721469" y="2891699"/>
                  <a:pt x="3616352" y="2953473"/>
                </a:cubicBezTo>
                <a:cubicBezTo>
                  <a:pt x="3650361" y="3046136"/>
                  <a:pt x="5189993" y="3617555"/>
                  <a:pt x="5468240" y="3679329"/>
                </a:cubicBezTo>
                <a:cubicBezTo>
                  <a:pt x="6034007" y="3806740"/>
                  <a:pt x="7663296" y="4131059"/>
                  <a:pt x="8111582" y="4204418"/>
                </a:cubicBezTo>
                <a:cubicBezTo>
                  <a:pt x="8457844" y="4258470"/>
                  <a:pt x="8801016" y="4300942"/>
                  <a:pt x="9144186" y="4304802"/>
                </a:cubicBezTo>
                <a:cubicBezTo>
                  <a:pt x="9536822" y="4308663"/>
                  <a:pt x="9926368" y="4289359"/>
                  <a:pt x="10319004" y="4273915"/>
                </a:cubicBezTo>
                <a:cubicBezTo>
                  <a:pt x="10906415" y="4250750"/>
                  <a:pt x="11484549" y="4158087"/>
                  <a:pt x="12053408" y="3907125"/>
                </a:cubicBezTo>
                <a:lnTo>
                  <a:pt x="12192000" y="3841157"/>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42781F6-8338-42C9-B674-1784B50E5239}"/>
              </a:ext>
            </a:extLst>
          </p:cNvPr>
          <p:cNvSpPr>
            <a:spLocks noGrp="1"/>
          </p:cNvSpPr>
          <p:nvPr>
            <p:ph type="title"/>
          </p:nvPr>
        </p:nvSpPr>
        <p:spPr>
          <a:xfrm>
            <a:off x="838199" y="3563422"/>
            <a:ext cx="7268147" cy="1754376"/>
          </a:xfrm>
        </p:spPr>
        <p:txBody>
          <a:bodyPr vert="horz" lIns="91440" tIns="45720" rIns="91440" bIns="45720" rtlCol="0" anchor="b">
            <a:normAutofit/>
          </a:bodyPr>
          <a:lstStyle/>
          <a:p>
            <a:r>
              <a:rPr lang="en-US" kern="1200">
                <a:solidFill>
                  <a:schemeClr val="tx1"/>
                </a:solidFill>
                <a:latin typeface="+mj-lt"/>
                <a:ea typeface="+mj-ea"/>
                <a:cs typeface="+mj-cs"/>
              </a:rPr>
              <a:t>Questions</a:t>
            </a:r>
          </a:p>
        </p:txBody>
      </p:sp>
      <p:pic>
        <p:nvPicPr>
          <p:cNvPr id="5" name="Picture 2" descr="A picture containing text, clipart&#10;&#10;Description automatically generated">
            <a:extLst>
              <a:ext uri="{FF2B5EF4-FFF2-40B4-BE49-F238E27FC236}">
                <a16:creationId xmlns:a16="http://schemas.microsoft.com/office/drawing/2014/main" id="{2EB6DDD0-CB5E-4B4C-B1F2-82DD3CB8776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5970007" y="571811"/>
            <a:ext cx="4862085" cy="272276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pic>
    </p:spTree>
    <p:extLst>
      <p:ext uri="{BB962C8B-B14F-4D97-AF65-F5344CB8AC3E}">
        <p14:creationId xmlns:p14="http://schemas.microsoft.com/office/powerpoint/2010/main" val="170822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6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763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20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1066C38B-4240-445D-9D97-608C9A96D77C}"/>
              </a:ext>
            </a:extLst>
          </p:cNvPr>
          <p:cNvSpPr txBox="1">
            <a:spLocks/>
          </p:cNvSpPr>
          <p:nvPr/>
        </p:nvSpPr>
        <p:spPr>
          <a:xfrm>
            <a:off x="1565276" y="509589"/>
            <a:ext cx="10472737" cy="5838825"/>
          </a:xfrm>
          <a:prstGeom prst="rect">
            <a:avLst/>
          </a:prstGeom>
        </p:spPr>
        <p:txBody>
          <a:bodyPr lIns="91440" tIns="45720" rIns="91440" bIns="45720" anchor="t"/>
          <a:lst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355" indent="0" eaLnBrk="1" hangingPunct="1">
              <a:buFont typeface="Georgia" pitchFamily="18" charset="0"/>
              <a:buNone/>
            </a:pPr>
            <a:r>
              <a:rPr lang="en-GB" altLang="en-US" sz="5400" dirty="0">
                <a:solidFill>
                  <a:schemeClr val="bg1"/>
                </a:solidFill>
              </a:rPr>
              <a:t>Speech</a:t>
            </a:r>
            <a:endParaRPr lang="en-GB" altLang="en-US" sz="5400">
              <a:solidFill>
                <a:schemeClr val="bg1"/>
              </a:solidFill>
              <a:cs typeface="Calibri"/>
            </a:endParaRPr>
          </a:p>
          <a:p>
            <a:pPr indent="-182245">
              <a:buFont typeface="Arial" pitchFamily="34" charset="0"/>
              <a:buChar char="•"/>
            </a:pPr>
            <a:endParaRPr lang="en-GB" altLang="en-US" sz="3600" dirty="0">
              <a:solidFill>
                <a:schemeClr val="bg1"/>
              </a:solidFill>
              <a:cs typeface="Calibri"/>
            </a:endParaRPr>
          </a:p>
          <a:p>
            <a:pPr indent="-182245">
              <a:buFont typeface="Arial" pitchFamily="34" charset="0"/>
              <a:buChar char="•"/>
            </a:pPr>
            <a:r>
              <a:rPr lang="en-US" altLang="en-US" sz="3600" dirty="0">
                <a:solidFill>
                  <a:schemeClr val="bg1"/>
                </a:solidFill>
              </a:rPr>
              <a:t>Refers to saying sounds accurately and in the right places in words. </a:t>
            </a:r>
            <a:endParaRPr lang="en-US" sz="2800">
              <a:solidFill>
                <a:schemeClr val="bg1"/>
              </a:solidFill>
              <a:cs typeface="Calibri"/>
            </a:endParaRPr>
          </a:p>
          <a:p>
            <a:pPr indent="-182245" eaLnBrk="1" hangingPunct="1">
              <a:buFont typeface="Arial" pitchFamily="34" charset="0"/>
              <a:buChar char="•"/>
            </a:pPr>
            <a:r>
              <a:rPr lang="en-US" altLang="en-US" sz="3600" dirty="0">
                <a:solidFill>
                  <a:schemeClr val="bg1"/>
                </a:solidFill>
              </a:rPr>
              <a:t>Relates to speaking fluently, without hesitating, prolonging and repeating words or sounds. </a:t>
            </a:r>
            <a:endParaRPr lang="en-US" altLang="en-US" sz="3600">
              <a:solidFill>
                <a:schemeClr val="bg1"/>
              </a:solidFill>
              <a:cs typeface="Calibri"/>
            </a:endParaRPr>
          </a:p>
          <a:p>
            <a:pPr indent="-182245" eaLnBrk="1" hangingPunct="1">
              <a:buFont typeface="Arial" pitchFamily="34" charset="0"/>
              <a:buChar char="•"/>
            </a:pPr>
            <a:r>
              <a:rPr lang="en-US" altLang="en-US" sz="3600" dirty="0">
                <a:solidFill>
                  <a:schemeClr val="bg1"/>
                </a:solidFill>
              </a:rPr>
              <a:t>Speaking with expression in a clear voice, using pitch, volume and intonation to add meaning.</a:t>
            </a:r>
            <a:endParaRPr lang="en-GB" altLang="en-US" sz="2800">
              <a:solidFill>
                <a:schemeClr val="bg1"/>
              </a:solidFill>
              <a:cs typeface="Calibri" panose="020F0502020204030204"/>
            </a:endParaRPr>
          </a:p>
        </p:txBody>
      </p:sp>
    </p:spTree>
    <p:extLst>
      <p:ext uri="{BB962C8B-B14F-4D97-AF65-F5344CB8AC3E}">
        <p14:creationId xmlns:p14="http://schemas.microsoft.com/office/powerpoint/2010/main" val="148173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6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763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20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1066C38B-4240-445D-9D97-608C9A96D77C}"/>
              </a:ext>
            </a:extLst>
          </p:cNvPr>
          <p:cNvSpPr txBox="1">
            <a:spLocks/>
          </p:cNvSpPr>
          <p:nvPr/>
        </p:nvSpPr>
        <p:spPr>
          <a:xfrm>
            <a:off x="1565276" y="509589"/>
            <a:ext cx="10472737" cy="5838825"/>
          </a:xfrm>
          <a:prstGeom prst="rect">
            <a:avLst/>
          </a:prstGeom>
        </p:spPr>
        <p:txBody>
          <a:bodyPr lIns="91440" tIns="45720" rIns="91440" bIns="45720" anchor="t"/>
          <a:lst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en-GB" sz="5400" dirty="0">
                <a:solidFill>
                  <a:schemeClr val="bg1"/>
                </a:solidFill>
                <a:ea typeface="+mn-lt"/>
                <a:cs typeface="+mn-lt"/>
              </a:rPr>
              <a:t>Language</a:t>
            </a:r>
          </a:p>
          <a:p>
            <a:pPr marL="285750" indent="-182880">
              <a:buFont typeface="Arial,Sans-Serif"/>
              <a:buChar char="•"/>
            </a:pPr>
            <a:endParaRPr lang="en-GB" sz="4000" dirty="0">
              <a:solidFill>
                <a:schemeClr val="bg1"/>
              </a:solidFill>
              <a:ea typeface="+mn-lt"/>
              <a:cs typeface="+mn-lt"/>
            </a:endParaRPr>
          </a:p>
          <a:p>
            <a:pPr marL="285750" indent="-182880">
              <a:buFont typeface="Arial,Sans-Serif"/>
              <a:buChar char="•"/>
            </a:pPr>
            <a:r>
              <a:rPr lang="en-GB" sz="4000" dirty="0">
                <a:solidFill>
                  <a:schemeClr val="bg1"/>
                </a:solidFill>
                <a:ea typeface="+mn-lt"/>
                <a:cs typeface="+mn-lt"/>
              </a:rPr>
              <a:t>Refers to talking </a:t>
            </a:r>
            <a:r>
              <a:rPr lang="en-GB" sz="4000" b="1" dirty="0">
                <a:solidFill>
                  <a:schemeClr val="bg1"/>
                </a:solidFill>
                <a:ea typeface="+mn-lt"/>
                <a:cs typeface="+mn-lt"/>
              </a:rPr>
              <a:t>and</a:t>
            </a:r>
            <a:r>
              <a:rPr lang="en-GB" sz="4000" dirty="0">
                <a:solidFill>
                  <a:schemeClr val="bg1"/>
                </a:solidFill>
                <a:ea typeface="+mn-lt"/>
                <a:cs typeface="+mn-lt"/>
              </a:rPr>
              <a:t> understanding.</a:t>
            </a:r>
          </a:p>
          <a:p>
            <a:pPr marL="285750" indent="-182880">
              <a:buFont typeface="Arial,Sans-Serif"/>
              <a:buChar char="•"/>
            </a:pPr>
            <a:r>
              <a:rPr lang="en-GB" sz="4000" dirty="0">
                <a:solidFill>
                  <a:schemeClr val="bg1"/>
                </a:solidFill>
                <a:ea typeface="+mn-lt"/>
                <a:cs typeface="+mn-lt"/>
              </a:rPr>
              <a:t>Being able to join words together into sentences, stories and conversations.</a:t>
            </a:r>
          </a:p>
          <a:p>
            <a:pPr marL="285750" indent="-182880">
              <a:buFont typeface="Arial,Sans-Serif"/>
              <a:buChar char="•"/>
            </a:pPr>
            <a:r>
              <a:rPr lang="en-GB" sz="4000" dirty="0">
                <a:solidFill>
                  <a:schemeClr val="bg1"/>
                </a:solidFill>
                <a:ea typeface="+mn-lt"/>
                <a:cs typeface="+mn-lt"/>
              </a:rPr>
              <a:t>Knowing the right words to explain what you mean.</a:t>
            </a:r>
            <a:endParaRPr lang="en-US" sz="4000" dirty="0">
              <a:solidFill>
                <a:schemeClr val="bg1"/>
              </a:solidFill>
              <a:ea typeface="+mn-lt"/>
              <a:cs typeface="+mn-lt"/>
            </a:endParaRPr>
          </a:p>
          <a:p>
            <a:pPr marL="285750" indent="-182880">
              <a:buFont typeface="Arial,Sans-Serif"/>
              <a:buChar char="•"/>
            </a:pPr>
            <a:r>
              <a:rPr lang="en-GB" sz="4000" dirty="0">
                <a:solidFill>
                  <a:schemeClr val="bg1"/>
                </a:solidFill>
                <a:ea typeface="+mn-lt"/>
                <a:cs typeface="+mn-lt"/>
              </a:rPr>
              <a:t>Making sense of what people say. </a:t>
            </a:r>
            <a:r>
              <a:rPr lang="en-GB" sz="5400" dirty="0">
                <a:solidFill>
                  <a:schemeClr val="bg1"/>
                </a:solidFill>
                <a:ea typeface="+mn-lt"/>
                <a:cs typeface="+mn-lt"/>
              </a:rPr>
              <a:t> </a:t>
            </a:r>
            <a:endParaRPr lang="en-GB" dirty="0">
              <a:solidFill>
                <a:schemeClr val="bg1"/>
              </a:solidFill>
            </a:endParaRPr>
          </a:p>
        </p:txBody>
      </p:sp>
    </p:spTree>
    <p:extLst>
      <p:ext uri="{BB962C8B-B14F-4D97-AF65-F5344CB8AC3E}">
        <p14:creationId xmlns:p14="http://schemas.microsoft.com/office/powerpoint/2010/main" val="2855519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6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763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20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1066C38B-4240-445D-9D97-608C9A96D77C}"/>
              </a:ext>
            </a:extLst>
          </p:cNvPr>
          <p:cNvSpPr txBox="1">
            <a:spLocks/>
          </p:cNvSpPr>
          <p:nvPr/>
        </p:nvSpPr>
        <p:spPr>
          <a:xfrm>
            <a:off x="1301262" y="734102"/>
            <a:ext cx="10789785" cy="5952084"/>
          </a:xfrm>
          <a:prstGeom prst="rect">
            <a:avLst/>
          </a:prstGeom>
        </p:spPr>
        <p:txBody>
          <a:bodyPr lIns="91440" tIns="45720" rIns="91440" bIns="45720" anchor="t"/>
          <a:lst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355" indent="0">
              <a:buNone/>
            </a:pPr>
            <a:r>
              <a:rPr lang="en-GB" sz="5400" dirty="0">
                <a:solidFill>
                  <a:schemeClr val="bg1"/>
                </a:solidFill>
                <a:ea typeface="+mn-lt"/>
                <a:cs typeface="+mn-lt"/>
              </a:rPr>
              <a:t>Communication</a:t>
            </a:r>
            <a:endParaRPr lang="en-US" sz="4400" dirty="0">
              <a:solidFill>
                <a:schemeClr val="bg1"/>
              </a:solidFill>
              <a:ea typeface="+mn-lt"/>
              <a:cs typeface="+mn-lt"/>
            </a:endParaRPr>
          </a:p>
          <a:p>
            <a:pPr marL="285750" indent="-182245">
              <a:buFont typeface="Arial,Sans-Serif"/>
              <a:buChar char="•"/>
            </a:pPr>
            <a:endParaRPr lang="en-GB" sz="3600" dirty="0">
              <a:solidFill>
                <a:schemeClr val="bg1"/>
              </a:solidFill>
              <a:ea typeface="+mn-lt"/>
              <a:cs typeface="+mn-lt"/>
            </a:endParaRPr>
          </a:p>
          <a:p>
            <a:pPr marL="285750" indent="-182245">
              <a:buFont typeface="Arial,Sans-Serif"/>
              <a:buChar char="•"/>
            </a:pPr>
            <a:r>
              <a:rPr lang="en-GB" sz="3600" dirty="0">
                <a:solidFill>
                  <a:schemeClr val="bg1"/>
                </a:solidFill>
                <a:ea typeface="+mn-lt"/>
                <a:cs typeface="+mn-lt"/>
              </a:rPr>
              <a:t>Refers to how we interact with others.</a:t>
            </a:r>
          </a:p>
          <a:p>
            <a:pPr marL="285750" indent="-182245">
              <a:buFont typeface="Arial,Sans-Serif"/>
              <a:buChar char="•"/>
            </a:pPr>
            <a:r>
              <a:rPr lang="en-GB" sz="3600" dirty="0">
                <a:solidFill>
                  <a:schemeClr val="bg1"/>
                </a:solidFill>
                <a:ea typeface="+mn-lt"/>
                <a:cs typeface="+mn-lt"/>
              </a:rPr>
              <a:t>Using language or gestures in different ways, for example to have a conversation or give directions.</a:t>
            </a:r>
            <a:endParaRPr lang="en-US" sz="3600" dirty="0">
              <a:solidFill>
                <a:schemeClr val="bg1"/>
              </a:solidFill>
              <a:ea typeface="+mn-lt"/>
              <a:cs typeface="+mn-lt"/>
            </a:endParaRPr>
          </a:p>
          <a:p>
            <a:pPr marL="285750" indent="-182245">
              <a:buFont typeface="Arial,Sans-Serif"/>
              <a:buChar char="•"/>
            </a:pPr>
            <a:r>
              <a:rPr lang="en-GB" sz="3600" dirty="0">
                <a:solidFill>
                  <a:schemeClr val="bg1"/>
                </a:solidFill>
                <a:ea typeface="+mn-lt"/>
                <a:cs typeface="+mn-lt"/>
              </a:rPr>
              <a:t>It’s also being able to understand other people’s points of view.</a:t>
            </a:r>
            <a:endParaRPr lang="en-US" sz="3600" dirty="0">
              <a:solidFill>
                <a:schemeClr val="bg1"/>
              </a:solidFill>
              <a:ea typeface="+mn-lt"/>
              <a:cs typeface="+mn-lt"/>
            </a:endParaRPr>
          </a:p>
          <a:p>
            <a:pPr marL="285750" indent="-182245">
              <a:buFont typeface="Arial,Sans-Serif"/>
              <a:buChar char="•"/>
            </a:pPr>
            <a:r>
              <a:rPr lang="en-GB" sz="3600" dirty="0">
                <a:solidFill>
                  <a:schemeClr val="bg1"/>
                </a:solidFill>
                <a:ea typeface="+mn-lt"/>
                <a:cs typeface="+mn-lt"/>
              </a:rPr>
              <a:t>Understanding and using body language and facial expressions. </a:t>
            </a:r>
            <a:endParaRPr lang="en-US" sz="3600" dirty="0">
              <a:solidFill>
                <a:schemeClr val="bg1"/>
              </a:solidFill>
              <a:ea typeface="+mn-lt"/>
              <a:cs typeface="+mn-lt"/>
            </a:endParaRPr>
          </a:p>
          <a:p>
            <a:pPr marL="285750" indent="-182245">
              <a:buFont typeface="Arial,Sans-Serif"/>
              <a:buChar char="•"/>
            </a:pPr>
            <a:endParaRPr lang="en-GB" sz="4400" dirty="0">
              <a:ea typeface="+mn-lt"/>
              <a:cs typeface="+mn-lt"/>
            </a:endParaRPr>
          </a:p>
          <a:p>
            <a:pPr marL="45720" indent="0">
              <a:buNone/>
            </a:pPr>
            <a:endParaRPr lang="en-GB" sz="4400" dirty="0">
              <a:solidFill>
                <a:schemeClr val="bg1"/>
              </a:solidFill>
              <a:cs typeface="Calibri"/>
            </a:endParaRPr>
          </a:p>
        </p:txBody>
      </p:sp>
    </p:spTree>
    <p:extLst>
      <p:ext uri="{BB962C8B-B14F-4D97-AF65-F5344CB8AC3E}">
        <p14:creationId xmlns:p14="http://schemas.microsoft.com/office/powerpoint/2010/main" val="405100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2" descr="Diagram, icon&#10;&#10;Description automatically generated">
            <a:extLst>
              <a:ext uri="{FF2B5EF4-FFF2-40B4-BE49-F238E27FC236}">
                <a16:creationId xmlns:a16="http://schemas.microsoft.com/office/drawing/2014/main" id="{C3190E6B-97CC-4B45-8C99-FA40945E857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9250" t="22936" r="24375" b="4003"/>
          <a:stretch/>
        </p:blipFill>
        <p:spPr bwMode="auto">
          <a:xfrm>
            <a:off x="3609201" y="925679"/>
            <a:ext cx="4973598" cy="48342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7193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4C75AA-9138-4966-9C33-4A5E1212D2AC}"/>
              </a:ext>
            </a:extLst>
          </p:cNvPr>
          <p:cNvSpPr>
            <a:spLocks noGrp="1"/>
          </p:cNvSpPr>
          <p:nvPr>
            <p:ph idx="1"/>
          </p:nvPr>
        </p:nvSpPr>
        <p:spPr>
          <a:xfrm>
            <a:off x="4254634" y="316105"/>
            <a:ext cx="7825347" cy="6419172"/>
          </a:xfrm>
        </p:spPr>
        <p:txBody>
          <a:bodyPr vert="horz" lIns="91440" tIns="45720" rIns="91440" bIns="45720" rtlCol="0" anchor="ctr">
            <a:normAutofit/>
          </a:bodyPr>
          <a:lstStyle/>
          <a:p>
            <a:pPr marL="0" indent="0">
              <a:buNone/>
            </a:pPr>
            <a:r>
              <a:rPr lang="en-GB" sz="3200" b="1" dirty="0">
                <a:cs typeface="Calibri" panose="020F0502020204030204"/>
              </a:rPr>
              <a:t>Prevalence</a:t>
            </a:r>
          </a:p>
          <a:p>
            <a:pPr marL="0" indent="0">
              <a:buNone/>
            </a:pPr>
            <a:endParaRPr lang="en-GB" sz="3200" b="1" dirty="0">
              <a:ea typeface="+mn-lt"/>
              <a:cs typeface="+mn-lt"/>
            </a:endParaRPr>
          </a:p>
          <a:p>
            <a:pPr marL="0" indent="0">
              <a:spcBef>
                <a:spcPts val="0"/>
              </a:spcBef>
              <a:buNone/>
            </a:pPr>
            <a:r>
              <a:rPr lang="en-US" sz="1900" dirty="0">
                <a:ea typeface="+mn-lt"/>
                <a:cs typeface="+mn-lt"/>
              </a:rPr>
              <a:t>More than </a:t>
            </a:r>
            <a:r>
              <a:rPr lang="en-US" sz="1900" b="1" dirty="0">
                <a:ea typeface="+mn-lt"/>
                <a:cs typeface="+mn-lt"/>
              </a:rPr>
              <a:t>1.4 million </a:t>
            </a:r>
            <a:r>
              <a:rPr lang="en-US" sz="1900" dirty="0">
                <a:ea typeface="+mn-lt"/>
                <a:cs typeface="+mn-lt"/>
              </a:rPr>
              <a:t>children</a:t>
            </a:r>
            <a:r>
              <a:rPr lang="en-US" sz="1900" b="1" dirty="0">
                <a:ea typeface="+mn-lt"/>
                <a:cs typeface="+mn-lt"/>
              </a:rPr>
              <a:t> </a:t>
            </a:r>
            <a:r>
              <a:rPr lang="en-US" sz="1900" dirty="0">
                <a:ea typeface="+mn-lt"/>
                <a:cs typeface="+mn-lt"/>
              </a:rPr>
              <a:t>and young people in the UK have speech, language and communication needs (SLCN)</a:t>
            </a:r>
          </a:p>
          <a:p>
            <a:pPr marL="0" indent="0">
              <a:spcBef>
                <a:spcPts val="0"/>
              </a:spcBef>
              <a:buNone/>
            </a:pPr>
            <a:endParaRPr lang="en-US" sz="1900">
              <a:ea typeface="+mn-lt"/>
              <a:cs typeface="+mn-lt"/>
            </a:endParaRPr>
          </a:p>
          <a:p>
            <a:pPr marL="0" indent="0">
              <a:spcBef>
                <a:spcPts val="0"/>
              </a:spcBef>
              <a:buNone/>
            </a:pPr>
            <a:r>
              <a:rPr lang="en-US" sz="1900" b="1" dirty="0">
                <a:ea typeface="+mn-lt"/>
                <a:cs typeface="+mn-lt"/>
              </a:rPr>
              <a:t>7.6% </a:t>
            </a:r>
            <a:r>
              <a:rPr lang="en-US" sz="1900" dirty="0">
                <a:ea typeface="+mn-lt"/>
                <a:cs typeface="+mn-lt"/>
              </a:rPr>
              <a:t>- At least </a:t>
            </a:r>
            <a:r>
              <a:rPr lang="en-US" sz="1900" b="1" dirty="0">
                <a:ea typeface="+mn-lt"/>
                <a:cs typeface="+mn-lt"/>
              </a:rPr>
              <a:t>2 students in every classroom </a:t>
            </a:r>
            <a:r>
              <a:rPr lang="en-US" sz="1900" dirty="0">
                <a:ea typeface="+mn-lt"/>
                <a:cs typeface="+mn-lt"/>
              </a:rPr>
              <a:t>have a developmental language disorder that persists throughout school and impacts on learning and on their social and emotional development.</a:t>
            </a:r>
          </a:p>
          <a:p>
            <a:pPr marL="0" indent="0">
              <a:spcBef>
                <a:spcPts val="0"/>
              </a:spcBef>
              <a:buNone/>
            </a:pPr>
            <a:endParaRPr lang="en-US" sz="1900">
              <a:ea typeface="+mn-lt"/>
              <a:cs typeface="+mn-lt"/>
            </a:endParaRPr>
          </a:p>
          <a:p>
            <a:pPr marL="0" indent="0">
              <a:spcBef>
                <a:spcPts val="0"/>
              </a:spcBef>
              <a:buNone/>
            </a:pPr>
            <a:r>
              <a:rPr lang="en-US" sz="1900" dirty="0">
                <a:ea typeface="+mn-lt"/>
                <a:cs typeface="+mn-lt"/>
              </a:rPr>
              <a:t>As many as </a:t>
            </a:r>
            <a:r>
              <a:rPr lang="en-US" sz="1900" b="1" dirty="0">
                <a:ea typeface="+mn-lt"/>
                <a:cs typeface="+mn-lt"/>
              </a:rPr>
              <a:t>50% </a:t>
            </a:r>
            <a:r>
              <a:rPr lang="en-US" sz="1900" dirty="0">
                <a:ea typeface="+mn-lt"/>
                <a:cs typeface="+mn-lt"/>
              </a:rPr>
              <a:t>of children in deprived areas of the UK start school without the language they need to learn, learn to read or make friends. </a:t>
            </a:r>
          </a:p>
          <a:p>
            <a:pPr marL="0" indent="0">
              <a:spcBef>
                <a:spcPts val="0"/>
              </a:spcBef>
              <a:buNone/>
            </a:pPr>
            <a:endParaRPr lang="en-US" sz="1900">
              <a:ea typeface="+mn-lt"/>
              <a:cs typeface="+mn-lt"/>
            </a:endParaRPr>
          </a:p>
          <a:p>
            <a:pPr marL="0" indent="0">
              <a:spcBef>
                <a:spcPts val="0"/>
              </a:spcBef>
              <a:buNone/>
            </a:pPr>
            <a:r>
              <a:rPr lang="en-US" sz="1900" dirty="0">
                <a:ea typeface="+mn-lt"/>
                <a:cs typeface="+mn-lt"/>
              </a:rPr>
              <a:t>Clear evidence shows the significant impact of SLCN on children across the age range and on learning, </a:t>
            </a:r>
            <a:r>
              <a:rPr lang="en-US" sz="1900" dirty="0" err="1">
                <a:ea typeface="+mn-lt"/>
                <a:cs typeface="+mn-lt"/>
              </a:rPr>
              <a:t>socialisation</a:t>
            </a:r>
            <a:r>
              <a:rPr lang="en-US" sz="1900" dirty="0">
                <a:ea typeface="+mn-lt"/>
                <a:cs typeface="+mn-lt"/>
              </a:rPr>
              <a:t> and later life chances. Never has it been more important to ensure the support that is needed is in place.</a:t>
            </a:r>
          </a:p>
          <a:p>
            <a:pPr marL="0" indent="0">
              <a:spcBef>
                <a:spcPts val="0"/>
              </a:spcBef>
              <a:buNone/>
            </a:pPr>
            <a:endParaRPr lang="en-GB" sz="1900">
              <a:ea typeface="+mn-lt"/>
              <a:cs typeface="+mn-lt"/>
            </a:endParaRPr>
          </a:p>
          <a:p>
            <a:pPr marL="0" indent="0">
              <a:spcBef>
                <a:spcPts val="0"/>
              </a:spcBef>
              <a:buNone/>
            </a:pPr>
            <a:r>
              <a:rPr lang="en-GB" sz="1900" dirty="0">
                <a:ea typeface="+mn-lt"/>
                <a:cs typeface="+mn-lt"/>
                <a:hlinkClick r:id="rId2"/>
              </a:rPr>
              <a:t>https://www.bercow10yearson.com/</a:t>
            </a:r>
            <a:r>
              <a:rPr lang="en-GB" sz="1900" dirty="0">
                <a:ea typeface="+mn-lt"/>
                <a:cs typeface="+mn-lt"/>
              </a:rPr>
              <a:t>  (March 2018)</a:t>
            </a:r>
          </a:p>
        </p:txBody>
      </p:sp>
    </p:spTree>
    <p:extLst>
      <p:ext uri="{BB962C8B-B14F-4D97-AF65-F5344CB8AC3E}">
        <p14:creationId xmlns:p14="http://schemas.microsoft.com/office/powerpoint/2010/main" val="2233799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5E8EEF-B8B4-4565-ADE1-B04D5BAD339E}"/>
              </a:ext>
            </a:extLst>
          </p:cNvPr>
          <p:cNvSpPr>
            <a:spLocks noGrp="1"/>
          </p:cNvSpPr>
          <p:nvPr>
            <p:ph type="title"/>
          </p:nvPr>
        </p:nvSpPr>
        <p:spPr>
          <a:xfrm>
            <a:off x="1383564" y="348865"/>
            <a:ext cx="9718111" cy="1576446"/>
          </a:xfrm>
        </p:spPr>
        <p:txBody>
          <a:bodyPr anchor="ctr">
            <a:normAutofit/>
          </a:bodyPr>
          <a:lstStyle/>
          <a:p>
            <a:r>
              <a:rPr lang="en-GB" sz="4000" b="1">
                <a:solidFill>
                  <a:srgbClr val="FFFFFF"/>
                </a:solidFill>
                <a:latin typeface="Trebuchet MS"/>
                <a:cs typeface="Calibri Light"/>
              </a:rPr>
              <a:t>So What?</a:t>
            </a:r>
          </a:p>
        </p:txBody>
      </p:sp>
      <p:graphicFrame>
        <p:nvGraphicFramePr>
          <p:cNvPr id="18" name="Content Placeholder 2">
            <a:extLst>
              <a:ext uri="{FF2B5EF4-FFF2-40B4-BE49-F238E27FC236}">
                <a16:creationId xmlns:a16="http://schemas.microsoft.com/office/drawing/2014/main" id="{1CC40751-1139-45B2-A04A-C54CDBA39A52}"/>
              </a:ext>
            </a:extLst>
          </p:cNvPr>
          <p:cNvGraphicFramePr>
            <a:graphicFrameLocks noGrp="1"/>
          </p:cNvGraphicFramePr>
          <p:nvPr>
            <p:ph idx="1"/>
            <p:extLst>
              <p:ext uri="{D42A27DB-BD31-4B8C-83A1-F6EECF244321}">
                <p14:modId xmlns:p14="http://schemas.microsoft.com/office/powerpoint/2010/main" val="606874296"/>
              </p:ext>
            </p:extLst>
          </p:nvPr>
        </p:nvGraphicFramePr>
        <p:xfrm>
          <a:off x="334493" y="2488979"/>
          <a:ext cx="11523141" cy="3967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9665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4CB9C9-5E84-4F86-9FFA-1F3CD108D301}"/>
              </a:ext>
            </a:extLst>
          </p:cNvPr>
          <p:cNvSpPr>
            <a:spLocks noGrp="1"/>
          </p:cNvSpPr>
          <p:nvPr>
            <p:ph type="title"/>
          </p:nvPr>
        </p:nvSpPr>
        <p:spPr>
          <a:xfrm>
            <a:off x="567428" y="51940"/>
            <a:ext cx="3115265" cy="1327390"/>
          </a:xfrm>
        </p:spPr>
        <p:txBody>
          <a:bodyPr anchor="b">
            <a:normAutofit/>
          </a:bodyPr>
          <a:lstStyle/>
          <a:p>
            <a:pPr algn="r">
              <a:spcAft>
                <a:spcPts val="600"/>
              </a:spcAft>
            </a:pPr>
            <a:r>
              <a:rPr lang="en-US" sz="4000" b="1" dirty="0">
                <a:solidFill>
                  <a:srgbClr val="FFFFFF"/>
                </a:solidFill>
                <a:latin typeface="Trebuchet MS"/>
              </a:rPr>
              <a:t>Prevalence</a:t>
            </a:r>
            <a:endParaRPr lang="en-GB" sz="4000" dirty="0">
              <a:solidFill>
                <a:srgbClr val="FFFFFF"/>
              </a:solidFill>
              <a:cs typeface="Calibri Light"/>
            </a:endParaRPr>
          </a:p>
        </p:txBody>
      </p:sp>
      <p:graphicFrame>
        <p:nvGraphicFramePr>
          <p:cNvPr id="25" name="Content Placeholder 2">
            <a:extLst>
              <a:ext uri="{FF2B5EF4-FFF2-40B4-BE49-F238E27FC236}">
                <a16:creationId xmlns:a16="http://schemas.microsoft.com/office/drawing/2014/main" id="{F875B1F7-0C50-49E2-B0BC-9066B45DEEAA}"/>
              </a:ext>
            </a:extLst>
          </p:cNvPr>
          <p:cNvGraphicFramePr>
            <a:graphicFrameLocks noGrp="1"/>
          </p:cNvGraphicFramePr>
          <p:nvPr>
            <p:ph idx="1"/>
            <p:extLst>
              <p:ext uri="{D42A27DB-BD31-4B8C-83A1-F6EECF244321}">
                <p14:modId xmlns:p14="http://schemas.microsoft.com/office/powerpoint/2010/main" val="3178234724"/>
              </p:ext>
            </p:extLst>
          </p:nvPr>
        </p:nvGraphicFramePr>
        <p:xfrm>
          <a:off x="4143052" y="51940"/>
          <a:ext cx="7984458" cy="67953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16369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263</TotalTime>
  <Words>1449</Words>
  <Application>Microsoft Office PowerPoint</Application>
  <PresentationFormat>Widescreen</PresentationFormat>
  <Paragraphs>177</Paragraphs>
  <Slides>25</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Meiryo</vt:lpstr>
      <vt:lpstr>Arial</vt:lpstr>
      <vt:lpstr>Arial,Sans-Serif</vt:lpstr>
      <vt:lpstr>Calibri</vt:lpstr>
      <vt:lpstr>Calibri Light</vt:lpstr>
      <vt:lpstr>Georgia</vt:lpstr>
      <vt:lpstr>Trebuchet MS</vt:lpstr>
      <vt:lpstr>office theme</vt:lpstr>
      <vt:lpstr>Slipstream</vt:lpstr>
      <vt:lpstr>Graduated Approach Briefing   Specialist Outreach Language Teachers  Trish Hicken Emma Broddle</vt:lpstr>
      <vt:lpstr>PowerPoint Presentation</vt:lpstr>
      <vt:lpstr>PowerPoint Presentation</vt:lpstr>
      <vt:lpstr>PowerPoint Presentation</vt:lpstr>
      <vt:lpstr>PowerPoint Presentation</vt:lpstr>
      <vt:lpstr>PowerPoint Presentation</vt:lpstr>
      <vt:lpstr>PowerPoint Presentation</vt:lpstr>
      <vt:lpstr>So What?</vt:lpstr>
      <vt:lpstr>Prevalence</vt:lpstr>
      <vt:lpstr>Communication chain</vt:lpstr>
      <vt:lpstr>Supporting SLCN  </vt:lpstr>
      <vt:lpstr>Universal Strategies</vt:lpstr>
      <vt:lpstr>Universal Strategies</vt:lpstr>
      <vt:lpstr>A limited vocabulary means that;</vt:lpstr>
      <vt:lpstr>Being Word Wise</vt:lpstr>
      <vt:lpstr>PowerPoint Presentation</vt:lpstr>
      <vt:lpstr>Types of Words:</vt:lpstr>
      <vt:lpstr>What would you ask now? </vt:lpstr>
      <vt:lpstr>Questioning and behaviour</vt:lpstr>
      <vt:lpstr>PowerPoint Presentation</vt:lpstr>
      <vt:lpstr>Scale</vt:lpstr>
      <vt:lpstr>Strategies to develop emotional literacy</vt:lpstr>
      <vt:lpstr>Useful Organisations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Broddle</dc:creator>
  <cp:lastModifiedBy>Nicola Carter</cp:lastModifiedBy>
  <cp:revision>941</cp:revision>
  <dcterms:created xsi:type="dcterms:W3CDTF">2021-09-05T20:37:31Z</dcterms:created>
  <dcterms:modified xsi:type="dcterms:W3CDTF">2022-06-21T10:44:36Z</dcterms:modified>
</cp:coreProperties>
</file>