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85" r:id="rId2"/>
  </p:sldMasterIdLst>
  <p:notesMasterIdLst>
    <p:notesMasterId r:id="rId28"/>
  </p:notesMasterIdLst>
  <p:sldIdLst>
    <p:sldId id="256" r:id="rId3"/>
    <p:sldId id="305" r:id="rId4"/>
    <p:sldId id="306" r:id="rId5"/>
    <p:sldId id="307" r:id="rId6"/>
    <p:sldId id="308" r:id="rId7"/>
    <p:sldId id="309" r:id="rId8"/>
    <p:sldId id="310" r:id="rId9"/>
    <p:sldId id="329" r:id="rId10"/>
    <p:sldId id="330" r:id="rId11"/>
    <p:sldId id="313" r:id="rId12"/>
    <p:sldId id="317" r:id="rId13"/>
    <p:sldId id="318" r:id="rId14"/>
    <p:sldId id="320" r:id="rId15"/>
    <p:sldId id="322" r:id="rId16"/>
    <p:sldId id="323" r:id="rId17"/>
    <p:sldId id="324" r:id="rId18"/>
    <p:sldId id="326" r:id="rId19"/>
    <p:sldId id="352" r:id="rId20"/>
    <p:sldId id="360" r:id="rId21"/>
    <p:sldId id="337" r:id="rId22"/>
    <p:sldId id="338" r:id="rId23"/>
    <p:sldId id="339" r:id="rId24"/>
    <p:sldId id="344" r:id="rId25"/>
    <p:sldId id="345" r:id="rId26"/>
    <p:sldId id="346" r:id="rId2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71A54-3D12-8DE0-9EF0-CAE890FC57F4}" v="1344" dt="2021-09-06T22:20:45.238"/>
    <p1510:client id="{17A8EDB6-6D26-4A0E-B00D-CD634C56D4C6}" v="1987" dt="2021-09-05T22:48:57.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0788" autoAdjust="0"/>
  </p:normalViewPr>
  <p:slideViewPr>
    <p:cSldViewPr snapToGrid="0">
      <p:cViewPr varScale="1">
        <p:scale>
          <a:sx n="101" d="100"/>
          <a:sy n="101" d="100"/>
        </p:scale>
        <p:origin x="624" y="114"/>
      </p:cViewPr>
      <p:guideLst>
        <p:guide orient="horz" pos="2160"/>
        <p:guide pos="3840"/>
      </p:guideLst>
    </p:cSldViewPr>
  </p:slideViewPr>
  <p:outlineViewPr>
    <p:cViewPr>
      <p:scale>
        <a:sx n="33" d="100"/>
        <a:sy n="33" d="100"/>
      </p:scale>
      <p:origin x="0" y="279"/>
    </p:cViewPr>
  </p:outlineViewPr>
  <p:notesTextViewPr>
    <p:cViewPr>
      <p:scale>
        <a:sx n="1" d="1"/>
        <a:sy n="1" d="1"/>
      </p:scale>
      <p:origin x="0" y="0"/>
    </p:cViewPr>
  </p:notesTextViewPr>
  <p:notesViewPr>
    <p:cSldViewPr snapToGrid="0">
      <p:cViewPr varScale="1">
        <p:scale>
          <a:sx n="72" d="100"/>
          <a:sy n="72" d="100"/>
        </p:scale>
        <p:origin x="-25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70851-B720-4983-82B3-C5AE5A443CC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0906046-DF7F-47FD-9A74-529039A88F72}">
      <dgm:prSet phldr="0"/>
      <dgm:spPr/>
      <dgm:t>
        <a:bodyPr/>
        <a:lstStyle/>
        <a:p>
          <a:pPr rtl="0"/>
          <a:r>
            <a:rPr lang="en-US" dirty="0">
              <a:latin typeface="Calibri Light" panose="020F0302020204030204"/>
            </a:rPr>
            <a:t>Only 25</a:t>
          </a:r>
          <a:r>
            <a:rPr lang="en-US" dirty="0"/>
            <a:t>% of pupils with SLCN achieve the expected level in English at the end of KS2</a:t>
          </a:r>
        </a:p>
      </dgm:t>
    </dgm:pt>
    <dgm:pt modelId="{6762BB99-B0FF-4262-849B-3BE08DB98F23}" type="parTrans" cxnId="{8A6AC669-A61C-4B10-877C-2AD13C32CDFC}">
      <dgm:prSet/>
      <dgm:spPr/>
    </dgm:pt>
    <dgm:pt modelId="{1E2E95A5-AB9B-41F7-936E-E93B71929DC2}" type="sibTrans" cxnId="{8A6AC669-A61C-4B10-877C-2AD13C32CDFC}">
      <dgm:prSet/>
      <dgm:spPr/>
    </dgm:pt>
    <dgm:pt modelId="{43526473-FD28-4D59-A16B-971019EF7F86}">
      <dgm:prSet phldr="0"/>
      <dgm:spPr/>
      <dgm:t>
        <a:bodyPr/>
        <a:lstStyle/>
        <a:p>
          <a:pPr rtl="0"/>
          <a:r>
            <a:rPr lang="en-GB" dirty="0"/>
            <a:t>“..communication skills are the most important employability skills and a lack of them in a candidate is a deal breaker... for many employers”. </a:t>
          </a:r>
          <a:r>
            <a:rPr lang="en-GB" dirty="0">
              <a:latin typeface="Calibri Light" panose="020F0302020204030204"/>
            </a:rPr>
            <a:t>(Skills for life report).</a:t>
          </a:r>
          <a:endParaRPr lang="en-GB" dirty="0"/>
        </a:p>
      </dgm:t>
    </dgm:pt>
    <dgm:pt modelId="{6756619F-3B80-4B4D-8477-E72AC7ADE986}" type="parTrans" cxnId="{4A088754-DACB-4F0D-BCCA-5A2763C9E502}">
      <dgm:prSet/>
      <dgm:spPr/>
    </dgm:pt>
    <dgm:pt modelId="{0052B557-C9CB-49F4-A140-A3E4D660B678}" type="sibTrans" cxnId="{4A088754-DACB-4F0D-BCCA-5A2763C9E502}">
      <dgm:prSet/>
      <dgm:spPr/>
    </dgm:pt>
    <dgm:pt modelId="{3B13BC57-EB7B-457A-ABD4-073B88E0A819}">
      <dgm:prSet phldr="0"/>
      <dgm:spPr/>
      <dgm:t>
        <a:bodyPr/>
        <a:lstStyle/>
        <a:p>
          <a:pPr rtl="0"/>
          <a:r>
            <a:rPr lang="en-GB" dirty="0"/>
            <a:t>2/3 of 7-14 year olds with serious behaviour problems have language impairment </a:t>
          </a:r>
          <a:endParaRPr lang="en-GB" dirty="0">
            <a:latin typeface="Calibri Light" panose="020F0302020204030204"/>
          </a:endParaRPr>
        </a:p>
      </dgm:t>
    </dgm:pt>
    <dgm:pt modelId="{A0A681EA-0C6F-4C74-904A-4010ACE328E1}" type="parTrans" cxnId="{07F287D8-7101-404C-8B69-89C7D2BE6744}">
      <dgm:prSet/>
      <dgm:spPr/>
    </dgm:pt>
    <dgm:pt modelId="{C29B4F18-92D7-4EA2-8759-37977308FB0D}" type="sibTrans" cxnId="{07F287D8-7101-404C-8B69-89C7D2BE6744}">
      <dgm:prSet/>
      <dgm:spPr/>
    </dgm:pt>
    <dgm:pt modelId="{3900BD67-3DD9-489E-9989-59CACEC1205F}">
      <dgm:prSet phldr="0"/>
      <dgm:spPr/>
      <dgm:t>
        <a:bodyPr/>
        <a:lstStyle/>
        <a:p>
          <a:pPr rtl="0"/>
          <a:r>
            <a:rPr lang="en-GB" dirty="0"/>
            <a:t>40% of 7 to 14 year olds referred to child psychiatric services had a language impairment that had never been suspected</a:t>
          </a:r>
          <a:endParaRPr lang="en-GB" dirty="0">
            <a:latin typeface="Calibri Light" panose="020F0302020204030204"/>
          </a:endParaRPr>
        </a:p>
      </dgm:t>
    </dgm:pt>
    <dgm:pt modelId="{D875BE8D-651D-468A-AB9A-BCBE3CD200FF}" type="parTrans" cxnId="{375684A8-8A4B-4A26-8D8F-E6495DFBE7A5}">
      <dgm:prSet/>
      <dgm:spPr/>
    </dgm:pt>
    <dgm:pt modelId="{0103D708-718F-4ABA-82E5-81FE2A1F3C36}" type="sibTrans" cxnId="{375684A8-8A4B-4A26-8D8F-E6495DFBE7A5}">
      <dgm:prSet/>
      <dgm:spPr/>
    </dgm:pt>
    <dgm:pt modelId="{532859E1-040B-4256-8A8C-354706E70C95}">
      <dgm:prSet phldr="0"/>
      <dgm:spPr/>
      <dgm:t>
        <a:bodyPr/>
        <a:lstStyle/>
        <a:p>
          <a:pPr rtl="0"/>
          <a:r>
            <a:rPr lang="en-US" dirty="0">
              <a:latin typeface="Calibri Light" panose="020F0302020204030204"/>
            </a:rPr>
            <a:t>Young people with SLCN are more likey to be bullied and are more susceptible to grooming behaviours</a:t>
          </a:r>
        </a:p>
      </dgm:t>
    </dgm:pt>
    <dgm:pt modelId="{33D4E6CD-7267-44A2-93A0-97B187CCBDF9}" type="parTrans" cxnId="{514B600F-8B30-40D4-BBFC-1014CA01E4CA}">
      <dgm:prSet/>
      <dgm:spPr/>
    </dgm:pt>
    <dgm:pt modelId="{BBB77986-B573-4A15-9086-6931885E8E99}" type="sibTrans" cxnId="{514B600F-8B30-40D4-BBFC-1014CA01E4CA}">
      <dgm:prSet/>
      <dgm:spPr/>
    </dgm:pt>
    <dgm:pt modelId="{3AC9FC51-BA87-445D-98C7-F09D956E89A2}" type="pres">
      <dgm:prSet presAssocID="{FE170851-B720-4983-82B3-C5AE5A443CC9}" presName="diagram" presStyleCnt="0">
        <dgm:presLayoutVars>
          <dgm:dir/>
          <dgm:resizeHandles val="exact"/>
        </dgm:presLayoutVars>
      </dgm:prSet>
      <dgm:spPr/>
    </dgm:pt>
    <dgm:pt modelId="{91681BA5-9856-42D0-BC27-6A80A4FF46B6}" type="pres">
      <dgm:prSet presAssocID="{50906046-DF7F-47FD-9A74-529039A88F72}" presName="node" presStyleLbl="node1" presStyleIdx="0" presStyleCnt="5">
        <dgm:presLayoutVars>
          <dgm:bulletEnabled val="1"/>
        </dgm:presLayoutVars>
      </dgm:prSet>
      <dgm:spPr/>
    </dgm:pt>
    <dgm:pt modelId="{FB7CDE7D-C44E-4892-9DF0-2DF16354FBF1}" type="pres">
      <dgm:prSet presAssocID="{1E2E95A5-AB9B-41F7-936E-E93B71929DC2}" presName="sibTrans" presStyleCnt="0"/>
      <dgm:spPr/>
    </dgm:pt>
    <dgm:pt modelId="{F6A18FBF-74F3-439C-A343-E7EA795A5518}" type="pres">
      <dgm:prSet presAssocID="{3B13BC57-EB7B-457A-ABD4-073B88E0A819}" presName="node" presStyleLbl="node1" presStyleIdx="1" presStyleCnt="5">
        <dgm:presLayoutVars>
          <dgm:bulletEnabled val="1"/>
        </dgm:presLayoutVars>
      </dgm:prSet>
      <dgm:spPr/>
    </dgm:pt>
    <dgm:pt modelId="{96D6EE40-168E-4A83-9FF5-565AB1C09452}" type="pres">
      <dgm:prSet presAssocID="{C29B4F18-92D7-4EA2-8759-37977308FB0D}" presName="sibTrans" presStyleCnt="0"/>
      <dgm:spPr/>
    </dgm:pt>
    <dgm:pt modelId="{6452A672-BCF6-436E-9BDE-0F7E9EA0DCFD}" type="pres">
      <dgm:prSet presAssocID="{3900BD67-3DD9-489E-9989-59CACEC1205F}" presName="node" presStyleLbl="node1" presStyleIdx="2" presStyleCnt="5">
        <dgm:presLayoutVars>
          <dgm:bulletEnabled val="1"/>
        </dgm:presLayoutVars>
      </dgm:prSet>
      <dgm:spPr/>
    </dgm:pt>
    <dgm:pt modelId="{733EAA1F-4351-4B0E-BF78-F138B0B509C3}" type="pres">
      <dgm:prSet presAssocID="{0103D708-718F-4ABA-82E5-81FE2A1F3C36}" presName="sibTrans" presStyleCnt="0"/>
      <dgm:spPr/>
    </dgm:pt>
    <dgm:pt modelId="{23145C64-0DC6-4218-86B6-98F78FD8C304}" type="pres">
      <dgm:prSet presAssocID="{43526473-FD28-4D59-A16B-971019EF7F86}" presName="node" presStyleLbl="node1" presStyleIdx="3" presStyleCnt="5">
        <dgm:presLayoutVars>
          <dgm:bulletEnabled val="1"/>
        </dgm:presLayoutVars>
      </dgm:prSet>
      <dgm:spPr/>
    </dgm:pt>
    <dgm:pt modelId="{3256F2BA-51BE-4624-B855-EB3CAFF94A98}" type="pres">
      <dgm:prSet presAssocID="{0052B557-C9CB-49F4-A140-A3E4D660B678}" presName="sibTrans" presStyleCnt="0"/>
      <dgm:spPr/>
    </dgm:pt>
    <dgm:pt modelId="{F258E776-2BE5-47A0-9A13-34A5E5DE8602}" type="pres">
      <dgm:prSet presAssocID="{532859E1-040B-4256-8A8C-354706E70C95}" presName="node" presStyleLbl="node1" presStyleIdx="4" presStyleCnt="5">
        <dgm:presLayoutVars>
          <dgm:bulletEnabled val="1"/>
        </dgm:presLayoutVars>
      </dgm:prSet>
      <dgm:spPr/>
    </dgm:pt>
  </dgm:ptLst>
  <dgm:cxnLst>
    <dgm:cxn modelId="{47FAC20B-B05E-4BF8-A10F-6798553A1676}" type="presOf" srcId="{3B13BC57-EB7B-457A-ABD4-073B88E0A819}" destId="{F6A18FBF-74F3-439C-A343-E7EA795A5518}" srcOrd="0" destOrd="0" presId="urn:microsoft.com/office/officeart/2005/8/layout/default"/>
    <dgm:cxn modelId="{514B600F-8B30-40D4-BBFC-1014CA01E4CA}" srcId="{FE170851-B720-4983-82B3-C5AE5A443CC9}" destId="{532859E1-040B-4256-8A8C-354706E70C95}" srcOrd="4" destOrd="0" parTransId="{33D4E6CD-7267-44A2-93A0-97B187CCBDF9}" sibTransId="{BBB77986-B573-4A15-9086-6931885E8E99}"/>
    <dgm:cxn modelId="{AD15C72D-E9F1-4CD1-A852-18252F115ED9}" type="presOf" srcId="{3900BD67-3DD9-489E-9989-59CACEC1205F}" destId="{6452A672-BCF6-436E-9BDE-0F7E9EA0DCFD}" srcOrd="0" destOrd="0" presId="urn:microsoft.com/office/officeart/2005/8/layout/default"/>
    <dgm:cxn modelId="{97EAC638-F725-446C-B40C-5DBAADB2EC48}" type="presOf" srcId="{43526473-FD28-4D59-A16B-971019EF7F86}" destId="{23145C64-0DC6-4218-86B6-98F78FD8C304}" srcOrd="0" destOrd="0" presId="urn:microsoft.com/office/officeart/2005/8/layout/default"/>
    <dgm:cxn modelId="{31623E67-72E2-408E-8858-FEA7124A396A}" type="presOf" srcId="{FE170851-B720-4983-82B3-C5AE5A443CC9}" destId="{3AC9FC51-BA87-445D-98C7-F09D956E89A2}" srcOrd="0" destOrd="0" presId="urn:microsoft.com/office/officeart/2005/8/layout/default"/>
    <dgm:cxn modelId="{8A6AC669-A61C-4B10-877C-2AD13C32CDFC}" srcId="{FE170851-B720-4983-82B3-C5AE5A443CC9}" destId="{50906046-DF7F-47FD-9A74-529039A88F72}" srcOrd="0" destOrd="0" parTransId="{6762BB99-B0FF-4262-849B-3BE08DB98F23}" sibTransId="{1E2E95A5-AB9B-41F7-936E-E93B71929DC2}"/>
    <dgm:cxn modelId="{4A088754-DACB-4F0D-BCCA-5A2763C9E502}" srcId="{FE170851-B720-4983-82B3-C5AE5A443CC9}" destId="{43526473-FD28-4D59-A16B-971019EF7F86}" srcOrd="3" destOrd="0" parTransId="{6756619F-3B80-4B4D-8477-E72AC7ADE986}" sibTransId="{0052B557-C9CB-49F4-A140-A3E4D660B678}"/>
    <dgm:cxn modelId="{145E7289-6CF4-41FC-BFF6-9FF92DBC8785}" type="presOf" srcId="{532859E1-040B-4256-8A8C-354706E70C95}" destId="{F258E776-2BE5-47A0-9A13-34A5E5DE8602}" srcOrd="0" destOrd="0" presId="urn:microsoft.com/office/officeart/2005/8/layout/default"/>
    <dgm:cxn modelId="{375684A8-8A4B-4A26-8D8F-E6495DFBE7A5}" srcId="{FE170851-B720-4983-82B3-C5AE5A443CC9}" destId="{3900BD67-3DD9-489E-9989-59CACEC1205F}" srcOrd="2" destOrd="0" parTransId="{D875BE8D-651D-468A-AB9A-BCBE3CD200FF}" sibTransId="{0103D708-718F-4ABA-82E5-81FE2A1F3C36}"/>
    <dgm:cxn modelId="{135B82C7-8044-4769-9D38-37D8F9D62A8B}" type="presOf" srcId="{50906046-DF7F-47FD-9A74-529039A88F72}" destId="{91681BA5-9856-42D0-BC27-6A80A4FF46B6}" srcOrd="0" destOrd="0" presId="urn:microsoft.com/office/officeart/2005/8/layout/default"/>
    <dgm:cxn modelId="{07F287D8-7101-404C-8B69-89C7D2BE6744}" srcId="{FE170851-B720-4983-82B3-C5AE5A443CC9}" destId="{3B13BC57-EB7B-457A-ABD4-073B88E0A819}" srcOrd="1" destOrd="0" parTransId="{A0A681EA-0C6F-4C74-904A-4010ACE328E1}" sibTransId="{C29B4F18-92D7-4EA2-8759-37977308FB0D}"/>
    <dgm:cxn modelId="{DD20E0F1-57DD-48FF-B458-41E59B7EF7C1}" type="presParOf" srcId="{3AC9FC51-BA87-445D-98C7-F09D956E89A2}" destId="{91681BA5-9856-42D0-BC27-6A80A4FF46B6}" srcOrd="0" destOrd="0" presId="urn:microsoft.com/office/officeart/2005/8/layout/default"/>
    <dgm:cxn modelId="{DEAE2042-8180-4E2F-A2F2-DF7648D040BE}" type="presParOf" srcId="{3AC9FC51-BA87-445D-98C7-F09D956E89A2}" destId="{FB7CDE7D-C44E-4892-9DF0-2DF16354FBF1}" srcOrd="1" destOrd="0" presId="urn:microsoft.com/office/officeart/2005/8/layout/default"/>
    <dgm:cxn modelId="{18983FB2-319E-47DF-955D-EE26B4DE433D}" type="presParOf" srcId="{3AC9FC51-BA87-445D-98C7-F09D956E89A2}" destId="{F6A18FBF-74F3-439C-A343-E7EA795A5518}" srcOrd="2" destOrd="0" presId="urn:microsoft.com/office/officeart/2005/8/layout/default"/>
    <dgm:cxn modelId="{B9A2DF5D-5AB4-4637-9456-19AC60ED10A3}" type="presParOf" srcId="{3AC9FC51-BA87-445D-98C7-F09D956E89A2}" destId="{96D6EE40-168E-4A83-9FF5-565AB1C09452}" srcOrd="3" destOrd="0" presId="urn:microsoft.com/office/officeart/2005/8/layout/default"/>
    <dgm:cxn modelId="{1A9A5276-57F5-44D6-9BE4-CEF2E625F4AE}" type="presParOf" srcId="{3AC9FC51-BA87-445D-98C7-F09D956E89A2}" destId="{6452A672-BCF6-436E-9BDE-0F7E9EA0DCFD}" srcOrd="4" destOrd="0" presId="urn:microsoft.com/office/officeart/2005/8/layout/default"/>
    <dgm:cxn modelId="{8B393509-F9E4-4419-9712-DE164CC2F7CF}" type="presParOf" srcId="{3AC9FC51-BA87-445D-98C7-F09D956E89A2}" destId="{733EAA1F-4351-4B0E-BF78-F138B0B509C3}" srcOrd="5" destOrd="0" presId="urn:microsoft.com/office/officeart/2005/8/layout/default"/>
    <dgm:cxn modelId="{3B7CCE36-63ED-4581-B680-3B050C780DF4}" type="presParOf" srcId="{3AC9FC51-BA87-445D-98C7-F09D956E89A2}" destId="{23145C64-0DC6-4218-86B6-98F78FD8C304}" srcOrd="6" destOrd="0" presId="urn:microsoft.com/office/officeart/2005/8/layout/default"/>
    <dgm:cxn modelId="{FAB70048-017A-497F-93BE-BC934019DE7E}" type="presParOf" srcId="{3AC9FC51-BA87-445D-98C7-F09D956E89A2}" destId="{3256F2BA-51BE-4624-B855-EB3CAFF94A98}" srcOrd="7" destOrd="0" presId="urn:microsoft.com/office/officeart/2005/8/layout/default"/>
    <dgm:cxn modelId="{A136FC3F-57BB-48AC-9D90-2078962F8A7B}" type="presParOf" srcId="{3AC9FC51-BA87-445D-98C7-F09D956E89A2}" destId="{F258E776-2BE5-47A0-9A13-34A5E5DE860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25FBF-CBEC-47F8-B1FA-39ACFF3AD6A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BF16CBA-F697-450D-8223-E819F4EF8674}">
      <dgm:prSet custT="1"/>
      <dgm:spPr/>
      <dgm:t>
        <a:bodyPr/>
        <a:lstStyle/>
        <a:p>
          <a:r>
            <a:rPr lang="en-US" sz="2800" dirty="0"/>
            <a:t>No Wrong Door, the service for children in care in North Yorkshire, found 62% of their children in care had communication needs. Only two of the children had previously seen a speech and language </a:t>
          </a:r>
          <a:r>
            <a:rPr lang="en-GB" sz="2800" dirty="0"/>
            <a:t>therapist (SLT). </a:t>
          </a:r>
          <a:r>
            <a:rPr lang="en-GB" sz="1800" dirty="0"/>
            <a:t>(</a:t>
          </a:r>
          <a:r>
            <a:rPr lang="en-US" sz="1800" dirty="0"/>
            <a:t>Information provided by Youth Communication Team North Yorkshire, 2016).</a:t>
          </a:r>
          <a:endParaRPr lang="en-US" sz="2800" dirty="0"/>
        </a:p>
      </dgm:t>
    </dgm:pt>
    <dgm:pt modelId="{FA31061E-1518-499C-907B-323A1D3F8985}" type="parTrans" cxnId="{2166D56A-4785-4F79-A969-1A537A3AD925}">
      <dgm:prSet/>
      <dgm:spPr/>
      <dgm:t>
        <a:bodyPr/>
        <a:lstStyle/>
        <a:p>
          <a:endParaRPr lang="en-US"/>
        </a:p>
      </dgm:t>
    </dgm:pt>
    <dgm:pt modelId="{41813A7B-88B5-4C9C-9889-69E331EA3CB2}" type="sibTrans" cxnId="{2166D56A-4785-4F79-A969-1A537A3AD925}">
      <dgm:prSet/>
      <dgm:spPr/>
      <dgm:t>
        <a:bodyPr/>
        <a:lstStyle/>
        <a:p>
          <a:endParaRPr lang="en-US"/>
        </a:p>
      </dgm:t>
    </dgm:pt>
    <dgm:pt modelId="{E0CCAF92-CAB2-44EC-B8F4-9B1E04E5E4B6}">
      <dgm:prSet custT="1"/>
      <dgm:spPr/>
      <dgm:t>
        <a:bodyPr/>
        <a:lstStyle/>
        <a:p>
          <a:r>
            <a:rPr lang="en-US" sz="2800" dirty="0"/>
            <a:t>£17 billion per year is spent in England and Wales by the state on the cost of late intervention – the largest individual cost (£5.3 billion) is spent on </a:t>
          </a:r>
          <a:r>
            <a:rPr lang="en-GB" sz="2800" dirty="0"/>
            <a:t>children in care. </a:t>
          </a:r>
          <a:r>
            <a:rPr lang="en-GB" sz="1800" dirty="0"/>
            <a:t>(</a:t>
          </a:r>
          <a:r>
            <a:rPr lang="en-US" sz="1800" dirty="0"/>
            <a:t>Early Intervention Foundation, 2016).</a:t>
          </a:r>
          <a:endParaRPr lang="en-US" sz="2800" dirty="0"/>
        </a:p>
      </dgm:t>
    </dgm:pt>
    <dgm:pt modelId="{7F7364CE-74D4-4C1A-9932-A9966C2E55EF}" type="parTrans" cxnId="{3A56309B-AA0B-47EC-BB43-72647D6484DA}">
      <dgm:prSet/>
      <dgm:spPr/>
      <dgm:t>
        <a:bodyPr/>
        <a:lstStyle/>
        <a:p>
          <a:endParaRPr lang="en-US"/>
        </a:p>
      </dgm:t>
    </dgm:pt>
    <dgm:pt modelId="{FF1D822A-7795-4088-A72A-43A764B2BB80}" type="sibTrans" cxnId="{3A56309B-AA0B-47EC-BB43-72647D6484DA}">
      <dgm:prSet/>
      <dgm:spPr/>
      <dgm:t>
        <a:bodyPr/>
        <a:lstStyle/>
        <a:p>
          <a:endParaRPr lang="en-US"/>
        </a:p>
      </dgm:t>
    </dgm:pt>
    <dgm:pt modelId="{A0A42818-A4E6-43F1-BD86-7728D0DCDBC9}" type="pres">
      <dgm:prSet presAssocID="{96325FBF-CBEC-47F8-B1FA-39ACFF3AD6AC}" presName="linear" presStyleCnt="0">
        <dgm:presLayoutVars>
          <dgm:animLvl val="lvl"/>
          <dgm:resizeHandles val="exact"/>
        </dgm:presLayoutVars>
      </dgm:prSet>
      <dgm:spPr/>
    </dgm:pt>
    <dgm:pt modelId="{BB0200C7-F5EE-4379-9789-4D44E14C0FD1}" type="pres">
      <dgm:prSet presAssocID="{0BF16CBA-F697-450D-8223-E819F4EF8674}" presName="parentText" presStyleLbl="node1" presStyleIdx="0" presStyleCnt="2">
        <dgm:presLayoutVars>
          <dgm:chMax val="0"/>
          <dgm:bulletEnabled val="1"/>
        </dgm:presLayoutVars>
      </dgm:prSet>
      <dgm:spPr/>
    </dgm:pt>
    <dgm:pt modelId="{1DBBF227-5DFA-4DDC-866C-1481A1D57E9D}" type="pres">
      <dgm:prSet presAssocID="{41813A7B-88B5-4C9C-9889-69E331EA3CB2}" presName="spacer" presStyleCnt="0"/>
      <dgm:spPr/>
    </dgm:pt>
    <dgm:pt modelId="{4C884567-58FF-4980-8950-65DDF6988308}" type="pres">
      <dgm:prSet presAssocID="{E0CCAF92-CAB2-44EC-B8F4-9B1E04E5E4B6}" presName="parentText" presStyleLbl="node1" presStyleIdx="1" presStyleCnt="2">
        <dgm:presLayoutVars>
          <dgm:chMax val="0"/>
          <dgm:bulletEnabled val="1"/>
        </dgm:presLayoutVars>
      </dgm:prSet>
      <dgm:spPr/>
    </dgm:pt>
  </dgm:ptLst>
  <dgm:cxnLst>
    <dgm:cxn modelId="{F82CAA42-03A7-4535-A797-523D5D99CB48}" type="presOf" srcId="{E0CCAF92-CAB2-44EC-B8F4-9B1E04E5E4B6}" destId="{4C884567-58FF-4980-8950-65DDF6988308}" srcOrd="0" destOrd="0" presId="urn:microsoft.com/office/officeart/2005/8/layout/vList2"/>
    <dgm:cxn modelId="{2166D56A-4785-4F79-A969-1A537A3AD925}" srcId="{96325FBF-CBEC-47F8-B1FA-39ACFF3AD6AC}" destId="{0BF16CBA-F697-450D-8223-E819F4EF8674}" srcOrd="0" destOrd="0" parTransId="{FA31061E-1518-499C-907B-323A1D3F8985}" sibTransId="{41813A7B-88B5-4C9C-9889-69E331EA3CB2}"/>
    <dgm:cxn modelId="{2BF40051-517E-455C-A6A6-3460F9AC90CF}" type="presOf" srcId="{0BF16CBA-F697-450D-8223-E819F4EF8674}" destId="{BB0200C7-F5EE-4379-9789-4D44E14C0FD1}" srcOrd="0" destOrd="0" presId="urn:microsoft.com/office/officeart/2005/8/layout/vList2"/>
    <dgm:cxn modelId="{DDD84A7B-B3CD-49A0-92D1-BF21B97FC25C}" type="presOf" srcId="{96325FBF-CBEC-47F8-B1FA-39ACFF3AD6AC}" destId="{A0A42818-A4E6-43F1-BD86-7728D0DCDBC9}" srcOrd="0" destOrd="0" presId="urn:microsoft.com/office/officeart/2005/8/layout/vList2"/>
    <dgm:cxn modelId="{3A56309B-AA0B-47EC-BB43-72647D6484DA}" srcId="{96325FBF-CBEC-47F8-B1FA-39ACFF3AD6AC}" destId="{E0CCAF92-CAB2-44EC-B8F4-9B1E04E5E4B6}" srcOrd="1" destOrd="0" parTransId="{7F7364CE-74D4-4C1A-9932-A9966C2E55EF}" sibTransId="{FF1D822A-7795-4088-A72A-43A764B2BB80}"/>
    <dgm:cxn modelId="{D1DAAFB0-2FED-47EE-9AD0-28286FCDF1F4}" type="presParOf" srcId="{A0A42818-A4E6-43F1-BD86-7728D0DCDBC9}" destId="{BB0200C7-F5EE-4379-9789-4D44E14C0FD1}" srcOrd="0" destOrd="0" presId="urn:microsoft.com/office/officeart/2005/8/layout/vList2"/>
    <dgm:cxn modelId="{76DA48A1-00F9-49D0-ABCD-E8008439DB6C}" type="presParOf" srcId="{A0A42818-A4E6-43F1-BD86-7728D0DCDBC9}" destId="{1DBBF227-5DFA-4DDC-866C-1481A1D57E9D}" srcOrd="1" destOrd="0" presId="urn:microsoft.com/office/officeart/2005/8/layout/vList2"/>
    <dgm:cxn modelId="{CDAEC13A-6021-430C-BE60-5F9EABB012F5}" type="presParOf" srcId="{A0A42818-A4E6-43F1-BD86-7728D0DCDBC9}" destId="{4C884567-58FF-4980-8950-65DDF698830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E877A-1B48-40CA-A853-2603EBF1B5CF}" type="doc">
      <dgm:prSet loTypeId="urn:microsoft.com/office/officeart/2018/5/layout/IconLeaf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C0BC3CB8-D826-416B-A51B-616B449E4A41}">
      <dgm:prSet custT="1"/>
      <dgm:spPr/>
      <dgm:t>
        <a:bodyPr/>
        <a:lstStyle/>
        <a:p>
          <a:pPr>
            <a:defRPr cap="all"/>
          </a:pPr>
          <a:r>
            <a:rPr lang="en-GB" sz="1400" b="1" dirty="0"/>
            <a:t>These levels of questioning can have very important implications for the management of behaviour</a:t>
          </a:r>
          <a:endParaRPr lang="en-US" sz="1400" dirty="0"/>
        </a:p>
      </dgm:t>
    </dgm:pt>
    <dgm:pt modelId="{B86D58C4-2B9B-4183-A746-0194EA6696EE}" type="parTrans" cxnId="{CC9122D5-AD92-41C3-B8BE-61BB5DB24E33}">
      <dgm:prSet/>
      <dgm:spPr/>
      <dgm:t>
        <a:bodyPr/>
        <a:lstStyle/>
        <a:p>
          <a:endParaRPr lang="en-US"/>
        </a:p>
      </dgm:t>
    </dgm:pt>
    <dgm:pt modelId="{830B5512-938A-4B24-83ED-7E3FBBEAFB19}" type="sibTrans" cxnId="{CC9122D5-AD92-41C3-B8BE-61BB5DB24E33}">
      <dgm:prSet/>
      <dgm:spPr/>
      <dgm:t>
        <a:bodyPr/>
        <a:lstStyle/>
        <a:p>
          <a:endParaRPr lang="en-US"/>
        </a:p>
      </dgm:t>
    </dgm:pt>
    <dgm:pt modelId="{5AC9AE7C-F183-4B20-BF9D-D7A22B852BDD}">
      <dgm:prSet custT="1"/>
      <dgm:spPr/>
      <dgm:t>
        <a:bodyPr/>
        <a:lstStyle/>
        <a:p>
          <a:pPr>
            <a:defRPr cap="all"/>
          </a:pPr>
          <a:r>
            <a:rPr lang="en-GB" sz="1400" b="1" dirty="0"/>
            <a:t>If a child does not understand a question, they will not know how to answer appropriately and could get into trouble by either not responding or acting up instead.</a:t>
          </a:r>
          <a:endParaRPr lang="en-US" sz="1400" dirty="0"/>
        </a:p>
      </dgm:t>
    </dgm:pt>
    <dgm:pt modelId="{BE824316-DB6E-48CA-B2A4-9A481535360A}" type="parTrans" cxnId="{7942213B-B226-45E4-95AB-F5B47541DC91}">
      <dgm:prSet/>
      <dgm:spPr/>
      <dgm:t>
        <a:bodyPr/>
        <a:lstStyle/>
        <a:p>
          <a:endParaRPr lang="en-US"/>
        </a:p>
      </dgm:t>
    </dgm:pt>
    <dgm:pt modelId="{9B64896A-1440-41CC-8BA5-7AA39FF10D09}" type="sibTrans" cxnId="{7942213B-B226-45E4-95AB-F5B47541DC91}">
      <dgm:prSet/>
      <dgm:spPr/>
      <dgm:t>
        <a:bodyPr/>
        <a:lstStyle/>
        <a:p>
          <a:endParaRPr lang="en-US"/>
        </a:p>
      </dgm:t>
    </dgm:pt>
    <dgm:pt modelId="{66D4F8EA-5BD4-4626-AE31-35542F34951C}">
      <dgm:prSet custT="1"/>
      <dgm:spPr/>
      <dgm:t>
        <a:bodyPr/>
        <a:lstStyle/>
        <a:p>
          <a:pPr>
            <a:defRPr cap="all"/>
          </a:pPr>
          <a:r>
            <a:rPr lang="en-GB" sz="1400" b="1" dirty="0"/>
            <a:t>Questions need to be at the appropriate level for the child’s ability.</a:t>
          </a:r>
          <a:endParaRPr lang="en-US" sz="1400" dirty="0"/>
        </a:p>
      </dgm:t>
    </dgm:pt>
    <dgm:pt modelId="{FC7769A9-9E81-4C39-A80F-3525298CB905}" type="parTrans" cxnId="{D10120A8-389A-4C9D-B4E8-175CBCCD9279}">
      <dgm:prSet/>
      <dgm:spPr/>
      <dgm:t>
        <a:bodyPr/>
        <a:lstStyle/>
        <a:p>
          <a:endParaRPr lang="en-US"/>
        </a:p>
      </dgm:t>
    </dgm:pt>
    <dgm:pt modelId="{1E7E52E4-5C14-42AC-89D8-EA43EF6FBB0A}" type="sibTrans" cxnId="{D10120A8-389A-4C9D-B4E8-175CBCCD9279}">
      <dgm:prSet/>
      <dgm:spPr/>
      <dgm:t>
        <a:bodyPr/>
        <a:lstStyle/>
        <a:p>
          <a:endParaRPr lang="en-US"/>
        </a:p>
      </dgm:t>
    </dgm:pt>
    <dgm:pt modelId="{DF169AC4-F07C-4606-9A94-A90E677E1EA0}" type="pres">
      <dgm:prSet presAssocID="{F3FE877A-1B48-40CA-A853-2603EBF1B5CF}" presName="root" presStyleCnt="0">
        <dgm:presLayoutVars>
          <dgm:dir/>
          <dgm:resizeHandles val="exact"/>
        </dgm:presLayoutVars>
      </dgm:prSet>
      <dgm:spPr/>
    </dgm:pt>
    <dgm:pt modelId="{5386447B-B901-4352-840E-6C2B2EAC416F}" type="pres">
      <dgm:prSet presAssocID="{C0BC3CB8-D826-416B-A51B-616B449E4A41}" presName="compNode" presStyleCnt="0"/>
      <dgm:spPr/>
    </dgm:pt>
    <dgm:pt modelId="{DAF7728F-9519-443D-8448-844E130FF797}" type="pres">
      <dgm:prSet presAssocID="{C0BC3CB8-D826-416B-A51B-616B449E4A41}" presName="iconBgRect" presStyleLbl="bgShp" presStyleIdx="0" presStyleCnt="3"/>
      <dgm:spPr>
        <a:prstGeom prst="round2DiagRect">
          <a:avLst>
            <a:gd name="adj1" fmla="val 29727"/>
            <a:gd name="adj2" fmla="val 0"/>
          </a:avLst>
        </a:prstGeom>
      </dgm:spPr>
    </dgm:pt>
    <dgm:pt modelId="{E789634E-355E-42F0-8C87-61E1E225A1FD}" type="pres">
      <dgm:prSet presAssocID="{C0BC3CB8-D826-416B-A51B-616B449E4A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615C45E-18AA-4FE3-99B2-9EBD58E33182}" type="pres">
      <dgm:prSet presAssocID="{C0BC3CB8-D826-416B-A51B-616B449E4A41}" presName="spaceRect" presStyleCnt="0"/>
      <dgm:spPr/>
    </dgm:pt>
    <dgm:pt modelId="{3C29112D-92F9-4D31-AE1E-1C83F142EF9F}" type="pres">
      <dgm:prSet presAssocID="{C0BC3CB8-D826-416B-A51B-616B449E4A41}" presName="textRect" presStyleLbl="revTx" presStyleIdx="0" presStyleCnt="3">
        <dgm:presLayoutVars>
          <dgm:chMax val="1"/>
          <dgm:chPref val="1"/>
        </dgm:presLayoutVars>
      </dgm:prSet>
      <dgm:spPr/>
    </dgm:pt>
    <dgm:pt modelId="{ED2CEE2B-3927-49BD-8E19-4D3E38B925BB}" type="pres">
      <dgm:prSet presAssocID="{830B5512-938A-4B24-83ED-7E3FBBEAFB19}" presName="sibTrans" presStyleCnt="0"/>
      <dgm:spPr/>
    </dgm:pt>
    <dgm:pt modelId="{340A4E15-4BF5-4AD6-A990-3E5AAD8149A3}" type="pres">
      <dgm:prSet presAssocID="{5AC9AE7C-F183-4B20-BF9D-D7A22B852BDD}" presName="compNode" presStyleCnt="0"/>
      <dgm:spPr/>
    </dgm:pt>
    <dgm:pt modelId="{F99F2237-2799-47CA-9A10-10C3D5FD2EBB}" type="pres">
      <dgm:prSet presAssocID="{5AC9AE7C-F183-4B20-BF9D-D7A22B852BDD}" presName="iconBgRect" presStyleLbl="bgShp" presStyleIdx="1" presStyleCnt="3"/>
      <dgm:spPr>
        <a:prstGeom prst="round2DiagRect">
          <a:avLst>
            <a:gd name="adj1" fmla="val 29727"/>
            <a:gd name="adj2" fmla="val 0"/>
          </a:avLst>
        </a:prstGeom>
      </dgm:spPr>
    </dgm:pt>
    <dgm:pt modelId="{B7E27F51-E61F-4924-A66B-5E356834DE2B}" type="pres">
      <dgm:prSet presAssocID="{5AC9AE7C-F183-4B20-BF9D-D7A22B852B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DA86F0D8-4901-4D18-89D7-A2EA069496E0}" type="pres">
      <dgm:prSet presAssocID="{5AC9AE7C-F183-4B20-BF9D-D7A22B852BDD}" presName="spaceRect" presStyleCnt="0"/>
      <dgm:spPr/>
    </dgm:pt>
    <dgm:pt modelId="{78D7010C-B672-44CD-B01C-212BDEC5B201}" type="pres">
      <dgm:prSet presAssocID="{5AC9AE7C-F183-4B20-BF9D-D7A22B852BDD}" presName="textRect" presStyleLbl="revTx" presStyleIdx="1" presStyleCnt="3">
        <dgm:presLayoutVars>
          <dgm:chMax val="1"/>
          <dgm:chPref val="1"/>
        </dgm:presLayoutVars>
      </dgm:prSet>
      <dgm:spPr/>
    </dgm:pt>
    <dgm:pt modelId="{54FF262A-66D9-44A8-9C0C-46229DE371EB}" type="pres">
      <dgm:prSet presAssocID="{9B64896A-1440-41CC-8BA5-7AA39FF10D09}" presName="sibTrans" presStyleCnt="0"/>
      <dgm:spPr/>
    </dgm:pt>
    <dgm:pt modelId="{E977292A-217E-46B6-851A-5571A42C7CD1}" type="pres">
      <dgm:prSet presAssocID="{66D4F8EA-5BD4-4626-AE31-35542F34951C}" presName="compNode" presStyleCnt="0"/>
      <dgm:spPr/>
    </dgm:pt>
    <dgm:pt modelId="{8588C53A-C934-4175-BD4E-143E1C2D8C4D}" type="pres">
      <dgm:prSet presAssocID="{66D4F8EA-5BD4-4626-AE31-35542F34951C}" presName="iconBgRect" presStyleLbl="bgShp" presStyleIdx="2" presStyleCnt="3"/>
      <dgm:spPr>
        <a:prstGeom prst="round2DiagRect">
          <a:avLst>
            <a:gd name="adj1" fmla="val 29727"/>
            <a:gd name="adj2" fmla="val 0"/>
          </a:avLst>
        </a:prstGeom>
      </dgm:spPr>
    </dgm:pt>
    <dgm:pt modelId="{0D3DC848-A574-4445-91B0-1FFBA17E0E76}" type="pres">
      <dgm:prSet presAssocID="{66D4F8EA-5BD4-4626-AE31-35542F34951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ghtbulb and gear with solid fill"/>
        </a:ext>
      </dgm:extLst>
    </dgm:pt>
    <dgm:pt modelId="{C1298D0B-B99E-466E-820F-6157CE41B3BC}" type="pres">
      <dgm:prSet presAssocID="{66D4F8EA-5BD4-4626-AE31-35542F34951C}" presName="spaceRect" presStyleCnt="0"/>
      <dgm:spPr/>
    </dgm:pt>
    <dgm:pt modelId="{7D24FDA4-CCEE-49EB-AE46-549F8650666D}" type="pres">
      <dgm:prSet presAssocID="{66D4F8EA-5BD4-4626-AE31-35542F34951C}" presName="textRect" presStyleLbl="revTx" presStyleIdx="2" presStyleCnt="3">
        <dgm:presLayoutVars>
          <dgm:chMax val="1"/>
          <dgm:chPref val="1"/>
        </dgm:presLayoutVars>
      </dgm:prSet>
      <dgm:spPr/>
    </dgm:pt>
  </dgm:ptLst>
  <dgm:cxnLst>
    <dgm:cxn modelId="{7942213B-B226-45E4-95AB-F5B47541DC91}" srcId="{F3FE877A-1B48-40CA-A853-2603EBF1B5CF}" destId="{5AC9AE7C-F183-4B20-BF9D-D7A22B852BDD}" srcOrd="1" destOrd="0" parTransId="{BE824316-DB6E-48CA-B2A4-9A481535360A}" sibTransId="{9B64896A-1440-41CC-8BA5-7AA39FF10D09}"/>
    <dgm:cxn modelId="{417A5641-BD8B-4430-8C05-8FCE143C9D04}" type="presOf" srcId="{66D4F8EA-5BD4-4626-AE31-35542F34951C}" destId="{7D24FDA4-CCEE-49EB-AE46-549F8650666D}" srcOrd="0" destOrd="0" presId="urn:microsoft.com/office/officeart/2018/5/layout/IconLeafLabelList"/>
    <dgm:cxn modelId="{D10120A8-389A-4C9D-B4E8-175CBCCD9279}" srcId="{F3FE877A-1B48-40CA-A853-2603EBF1B5CF}" destId="{66D4F8EA-5BD4-4626-AE31-35542F34951C}" srcOrd="2" destOrd="0" parTransId="{FC7769A9-9E81-4C39-A80F-3525298CB905}" sibTransId="{1E7E52E4-5C14-42AC-89D8-EA43EF6FBB0A}"/>
    <dgm:cxn modelId="{03BA5CB2-A985-43C8-B046-A9947480645E}" type="presOf" srcId="{F3FE877A-1B48-40CA-A853-2603EBF1B5CF}" destId="{DF169AC4-F07C-4606-9A94-A90E677E1EA0}" srcOrd="0" destOrd="0" presId="urn:microsoft.com/office/officeart/2018/5/layout/IconLeafLabelList"/>
    <dgm:cxn modelId="{20DDA1BC-DC4B-4530-8578-2A895ABB7508}" type="presOf" srcId="{5AC9AE7C-F183-4B20-BF9D-D7A22B852BDD}" destId="{78D7010C-B672-44CD-B01C-212BDEC5B201}" srcOrd="0" destOrd="0" presId="urn:microsoft.com/office/officeart/2018/5/layout/IconLeafLabelList"/>
    <dgm:cxn modelId="{CC9122D5-AD92-41C3-B8BE-61BB5DB24E33}" srcId="{F3FE877A-1B48-40CA-A853-2603EBF1B5CF}" destId="{C0BC3CB8-D826-416B-A51B-616B449E4A41}" srcOrd="0" destOrd="0" parTransId="{B86D58C4-2B9B-4183-A746-0194EA6696EE}" sibTransId="{830B5512-938A-4B24-83ED-7E3FBBEAFB19}"/>
    <dgm:cxn modelId="{46217CEC-AD7E-41B3-95D9-986CAC9791F5}" type="presOf" srcId="{C0BC3CB8-D826-416B-A51B-616B449E4A41}" destId="{3C29112D-92F9-4D31-AE1E-1C83F142EF9F}" srcOrd="0" destOrd="0" presId="urn:microsoft.com/office/officeart/2018/5/layout/IconLeafLabelList"/>
    <dgm:cxn modelId="{53F74919-49A6-4945-A068-938D4B83A56D}" type="presParOf" srcId="{DF169AC4-F07C-4606-9A94-A90E677E1EA0}" destId="{5386447B-B901-4352-840E-6C2B2EAC416F}" srcOrd="0" destOrd="0" presId="urn:microsoft.com/office/officeart/2018/5/layout/IconLeafLabelList"/>
    <dgm:cxn modelId="{7C2A3DBF-5E67-4597-9F2E-805836440B6C}" type="presParOf" srcId="{5386447B-B901-4352-840E-6C2B2EAC416F}" destId="{DAF7728F-9519-443D-8448-844E130FF797}" srcOrd="0" destOrd="0" presId="urn:microsoft.com/office/officeart/2018/5/layout/IconLeafLabelList"/>
    <dgm:cxn modelId="{F281C395-57B5-4AA9-9AD5-D3E6420AC78F}" type="presParOf" srcId="{5386447B-B901-4352-840E-6C2B2EAC416F}" destId="{E789634E-355E-42F0-8C87-61E1E225A1FD}" srcOrd="1" destOrd="0" presId="urn:microsoft.com/office/officeart/2018/5/layout/IconLeafLabelList"/>
    <dgm:cxn modelId="{C4330B4C-F936-4634-82D6-67D37477EBF2}" type="presParOf" srcId="{5386447B-B901-4352-840E-6C2B2EAC416F}" destId="{E615C45E-18AA-4FE3-99B2-9EBD58E33182}" srcOrd="2" destOrd="0" presId="urn:microsoft.com/office/officeart/2018/5/layout/IconLeafLabelList"/>
    <dgm:cxn modelId="{F1686981-2C81-4421-BA31-81556414B63B}" type="presParOf" srcId="{5386447B-B901-4352-840E-6C2B2EAC416F}" destId="{3C29112D-92F9-4D31-AE1E-1C83F142EF9F}" srcOrd="3" destOrd="0" presId="urn:microsoft.com/office/officeart/2018/5/layout/IconLeafLabelList"/>
    <dgm:cxn modelId="{5D94D680-9998-439F-81B1-12D2DFF28C4C}" type="presParOf" srcId="{DF169AC4-F07C-4606-9A94-A90E677E1EA0}" destId="{ED2CEE2B-3927-49BD-8E19-4D3E38B925BB}" srcOrd="1" destOrd="0" presId="urn:microsoft.com/office/officeart/2018/5/layout/IconLeafLabelList"/>
    <dgm:cxn modelId="{3BD31E51-17DA-4816-A73B-0CCB245293BE}" type="presParOf" srcId="{DF169AC4-F07C-4606-9A94-A90E677E1EA0}" destId="{340A4E15-4BF5-4AD6-A990-3E5AAD8149A3}" srcOrd="2" destOrd="0" presId="urn:microsoft.com/office/officeart/2018/5/layout/IconLeafLabelList"/>
    <dgm:cxn modelId="{2231B679-A197-4FF9-A64F-2374B428016F}" type="presParOf" srcId="{340A4E15-4BF5-4AD6-A990-3E5AAD8149A3}" destId="{F99F2237-2799-47CA-9A10-10C3D5FD2EBB}" srcOrd="0" destOrd="0" presId="urn:microsoft.com/office/officeart/2018/5/layout/IconLeafLabelList"/>
    <dgm:cxn modelId="{04F5B09A-DA40-4E82-B089-53AA91EE2289}" type="presParOf" srcId="{340A4E15-4BF5-4AD6-A990-3E5AAD8149A3}" destId="{B7E27F51-E61F-4924-A66B-5E356834DE2B}" srcOrd="1" destOrd="0" presId="urn:microsoft.com/office/officeart/2018/5/layout/IconLeafLabelList"/>
    <dgm:cxn modelId="{16B75990-826C-4C2A-B4B1-6C00E04A8D7A}" type="presParOf" srcId="{340A4E15-4BF5-4AD6-A990-3E5AAD8149A3}" destId="{DA86F0D8-4901-4D18-89D7-A2EA069496E0}" srcOrd="2" destOrd="0" presId="urn:microsoft.com/office/officeart/2018/5/layout/IconLeafLabelList"/>
    <dgm:cxn modelId="{7989552D-FB13-4E2A-8328-57CE43EE870F}" type="presParOf" srcId="{340A4E15-4BF5-4AD6-A990-3E5AAD8149A3}" destId="{78D7010C-B672-44CD-B01C-212BDEC5B201}" srcOrd="3" destOrd="0" presId="urn:microsoft.com/office/officeart/2018/5/layout/IconLeafLabelList"/>
    <dgm:cxn modelId="{B0255E81-B7F3-4A3D-8F36-BE7D4A846566}" type="presParOf" srcId="{DF169AC4-F07C-4606-9A94-A90E677E1EA0}" destId="{54FF262A-66D9-44A8-9C0C-46229DE371EB}" srcOrd="3" destOrd="0" presId="urn:microsoft.com/office/officeart/2018/5/layout/IconLeafLabelList"/>
    <dgm:cxn modelId="{6ECBC77F-EBE0-45E7-8380-6D073125DB46}" type="presParOf" srcId="{DF169AC4-F07C-4606-9A94-A90E677E1EA0}" destId="{E977292A-217E-46B6-851A-5571A42C7CD1}" srcOrd="4" destOrd="0" presId="urn:microsoft.com/office/officeart/2018/5/layout/IconLeafLabelList"/>
    <dgm:cxn modelId="{225F5224-A1D1-48D9-AF08-C4BF5430A3EA}" type="presParOf" srcId="{E977292A-217E-46B6-851A-5571A42C7CD1}" destId="{8588C53A-C934-4175-BD4E-143E1C2D8C4D}" srcOrd="0" destOrd="0" presId="urn:microsoft.com/office/officeart/2018/5/layout/IconLeafLabelList"/>
    <dgm:cxn modelId="{634AFBFF-19C8-4F28-A385-7520F3714B65}" type="presParOf" srcId="{E977292A-217E-46B6-851A-5571A42C7CD1}" destId="{0D3DC848-A574-4445-91B0-1FFBA17E0E76}" srcOrd="1" destOrd="0" presId="urn:microsoft.com/office/officeart/2018/5/layout/IconLeafLabelList"/>
    <dgm:cxn modelId="{5F9AB561-0CC6-41D5-B56D-9F5D295B324A}" type="presParOf" srcId="{E977292A-217E-46B6-851A-5571A42C7CD1}" destId="{C1298D0B-B99E-466E-820F-6157CE41B3BC}" srcOrd="2" destOrd="0" presId="urn:microsoft.com/office/officeart/2018/5/layout/IconLeafLabelList"/>
    <dgm:cxn modelId="{849057C0-A221-4535-B189-A78D4A0AD8B1}" type="presParOf" srcId="{E977292A-217E-46B6-851A-5571A42C7CD1}" destId="{7D24FDA4-CCEE-49EB-AE46-549F8650666D}"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62BC0D-EE21-4A39-A817-9DF1A440E55E}" type="doc">
      <dgm:prSet loTypeId="urn:microsoft.com/office/officeart/2016/7/layout/VerticalDownArrowProcess" loCatId="process" qsTypeId="urn:microsoft.com/office/officeart/2005/8/quickstyle/simple1" qsCatId="simple" csTypeId="urn:microsoft.com/office/officeart/2005/8/colors/accent1_2" csCatId="accent1"/>
      <dgm:spPr/>
      <dgm:t>
        <a:bodyPr/>
        <a:lstStyle/>
        <a:p>
          <a:endParaRPr lang="en-US"/>
        </a:p>
      </dgm:t>
    </dgm:pt>
    <dgm:pt modelId="{D464505E-95BB-43E8-A2F1-52EB9CC309B9}">
      <dgm:prSet/>
      <dgm:spPr/>
      <dgm:t>
        <a:bodyPr/>
        <a:lstStyle/>
        <a:p>
          <a:r>
            <a:rPr lang="en-US"/>
            <a:t>Assess</a:t>
          </a:r>
        </a:p>
      </dgm:t>
    </dgm:pt>
    <dgm:pt modelId="{A5CC0799-24F6-4C84-9840-77D765C4733B}" type="parTrans" cxnId="{DC482166-AA18-4B0F-ABA8-51272BF7C793}">
      <dgm:prSet/>
      <dgm:spPr/>
      <dgm:t>
        <a:bodyPr/>
        <a:lstStyle/>
        <a:p>
          <a:endParaRPr lang="en-US"/>
        </a:p>
      </dgm:t>
    </dgm:pt>
    <dgm:pt modelId="{4632C869-54D2-4109-8F94-0993B52661E8}" type="sibTrans" cxnId="{DC482166-AA18-4B0F-ABA8-51272BF7C793}">
      <dgm:prSet/>
      <dgm:spPr/>
      <dgm:t>
        <a:bodyPr/>
        <a:lstStyle/>
        <a:p>
          <a:endParaRPr lang="en-US"/>
        </a:p>
      </dgm:t>
    </dgm:pt>
    <dgm:pt modelId="{FFFC1888-DFC7-4F64-B1C2-10015E39890B}">
      <dgm:prSet/>
      <dgm:spPr/>
      <dgm:t>
        <a:bodyPr/>
        <a:lstStyle/>
        <a:p>
          <a:r>
            <a:rPr lang="en-US"/>
            <a:t>Assess understanding and use of vocab</a:t>
          </a:r>
        </a:p>
      </dgm:t>
    </dgm:pt>
    <dgm:pt modelId="{3C90B5B4-BA9B-46B8-B879-66A83E2ECAE8}" type="parTrans" cxnId="{52D85739-C177-4131-BAFD-444D060865C6}">
      <dgm:prSet/>
      <dgm:spPr/>
      <dgm:t>
        <a:bodyPr/>
        <a:lstStyle/>
        <a:p>
          <a:endParaRPr lang="en-US"/>
        </a:p>
      </dgm:t>
    </dgm:pt>
    <dgm:pt modelId="{9F7FD395-6466-41B1-9DDC-7F2C987D096D}" type="sibTrans" cxnId="{52D85739-C177-4131-BAFD-444D060865C6}">
      <dgm:prSet/>
      <dgm:spPr/>
      <dgm:t>
        <a:bodyPr/>
        <a:lstStyle/>
        <a:p>
          <a:endParaRPr lang="en-US"/>
        </a:p>
      </dgm:t>
    </dgm:pt>
    <dgm:pt modelId="{251C11D5-1E69-4747-8F21-2F1D8064CA4D}">
      <dgm:prSet/>
      <dgm:spPr/>
      <dgm:t>
        <a:bodyPr/>
        <a:lstStyle/>
        <a:p>
          <a:r>
            <a:rPr lang="en-US"/>
            <a:t>State</a:t>
          </a:r>
        </a:p>
      </dgm:t>
    </dgm:pt>
    <dgm:pt modelId="{72F8449D-8EF8-42F3-96F6-7633F9C4F5ED}" type="parTrans" cxnId="{8D6808B5-8C73-4CCA-BFB8-003CA8C8E9F0}">
      <dgm:prSet/>
      <dgm:spPr/>
      <dgm:t>
        <a:bodyPr/>
        <a:lstStyle/>
        <a:p>
          <a:endParaRPr lang="en-US"/>
        </a:p>
      </dgm:t>
    </dgm:pt>
    <dgm:pt modelId="{59353AAD-ABD3-4843-AF62-E24DA8940F93}" type="sibTrans" cxnId="{8D6808B5-8C73-4CCA-BFB8-003CA8C8E9F0}">
      <dgm:prSet/>
      <dgm:spPr/>
      <dgm:t>
        <a:bodyPr/>
        <a:lstStyle/>
        <a:p>
          <a:endParaRPr lang="en-US"/>
        </a:p>
      </dgm:t>
    </dgm:pt>
    <dgm:pt modelId="{79875A10-2AD6-4DFB-A88A-1AE63483C1CC}">
      <dgm:prSet/>
      <dgm:spPr/>
      <dgm:t>
        <a:bodyPr/>
        <a:lstStyle/>
        <a:p>
          <a:r>
            <a:rPr lang="en-US"/>
            <a:t>State the feeling as it is experienced</a:t>
          </a:r>
        </a:p>
      </dgm:t>
    </dgm:pt>
    <dgm:pt modelId="{DEEBC129-98EE-49B9-BA92-C9538E05E21C}" type="parTrans" cxnId="{560DBC13-FB13-4873-BD78-82409354F0B4}">
      <dgm:prSet/>
      <dgm:spPr/>
      <dgm:t>
        <a:bodyPr/>
        <a:lstStyle/>
        <a:p>
          <a:endParaRPr lang="en-US"/>
        </a:p>
      </dgm:t>
    </dgm:pt>
    <dgm:pt modelId="{63BCD106-DDD5-4513-98BA-C9E5BC656857}" type="sibTrans" cxnId="{560DBC13-FB13-4873-BD78-82409354F0B4}">
      <dgm:prSet/>
      <dgm:spPr/>
      <dgm:t>
        <a:bodyPr/>
        <a:lstStyle/>
        <a:p>
          <a:endParaRPr lang="en-US"/>
        </a:p>
      </dgm:t>
    </dgm:pt>
    <dgm:pt modelId="{E7240DE5-855C-4F45-9200-220A9BD0CCFE}">
      <dgm:prSet/>
      <dgm:spPr/>
      <dgm:t>
        <a:bodyPr/>
        <a:lstStyle/>
        <a:p>
          <a:r>
            <a:rPr lang="en-US"/>
            <a:t>Discuss</a:t>
          </a:r>
        </a:p>
      </dgm:t>
    </dgm:pt>
    <dgm:pt modelId="{5AB44947-B4E2-43E5-A688-6A72D03CDECB}" type="parTrans" cxnId="{A512A7F5-F2BC-4240-9A1F-FF0BE362AE73}">
      <dgm:prSet/>
      <dgm:spPr/>
      <dgm:t>
        <a:bodyPr/>
        <a:lstStyle/>
        <a:p>
          <a:endParaRPr lang="en-US"/>
        </a:p>
      </dgm:t>
    </dgm:pt>
    <dgm:pt modelId="{177F07E9-9C78-492A-BD4D-12B4F86427AE}" type="sibTrans" cxnId="{A512A7F5-F2BC-4240-9A1F-FF0BE362AE73}">
      <dgm:prSet/>
      <dgm:spPr/>
      <dgm:t>
        <a:bodyPr/>
        <a:lstStyle/>
        <a:p>
          <a:endParaRPr lang="en-US"/>
        </a:p>
      </dgm:t>
    </dgm:pt>
    <dgm:pt modelId="{66B81E78-612F-4BDA-A730-D41451492018}">
      <dgm:prSet/>
      <dgm:spPr/>
      <dgm:t>
        <a:bodyPr/>
        <a:lstStyle/>
        <a:p>
          <a:r>
            <a:rPr lang="en-US"/>
            <a:t>Discuss the feelings of others in context</a:t>
          </a:r>
        </a:p>
      </dgm:t>
    </dgm:pt>
    <dgm:pt modelId="{54698E12-7F5E-432D-80A4-B3CC21C4FAD7}" type="parTrans" cxnId="{F2CBC8E2-BA7E-45E2-971B-A2A4CD590D92}">
      <dgm:prSet/>
      <dgm:spPr/>
      <dgm:t>
        <a:bodyPr/>
        <a:lstStyle/>
        <a:p>
          <a:endParaRPr lang="en-US"/>
        </a:p>
      </dgm:t>
    </dgm:pt>
    <dgm:pt modelId="{0430C3A5-E42E-44A0-91FA-A119C1161B64}" type="sibTrans" cxnId="{F2CBC8E2-BA7E-45E2-971B-A2A4CD590D92}">
      <dgm:prSet/>
      <dgm:spPr/>
      <dgm:t>
        <a:bodyPr/>
        <a:lstStyle/>
        <a:p>
          <a:endParaRPr lang="en-US"/>
        </a:p>
      </dgm:t>
    </dgm:pt>
    <dgm:pt modelId="{729B105C-5977-419A-8332-09FF98627E38}">
      <dgm:prSet/>
      <dgm:spPr/>
      <dgm:t>
        <a:bodyPr/>
        <a:lstStyle/>
        <a:p>
          <a:r>
            <a:rPr lang="en-US"/>
            <a:t>Use</a:t>
          </a:r>
        </a:p>
      </dgm:t>
    </dgm:pt>
    <dgm:pt modelId="{D9BFB629-9358-46F4-B862-A967A1B92252}" type="parTrans" cxnId="{B72C1BCD-2009-4EEC-96E2-01EDD03EA94B}">
      <dgm:prSet/>
      <dgm:spPr/>
      <dgm:t>
        <a:bodyPr/>
        <a:lstStyle/>
        <a:p>
          <a:endParaRPr lang="en-US"/>
        </a:p>
      </dgm:t>
    </dgm:pt>
    <dgm:pt modelId="{37378281-FDD2-4E4E-A147-0D5A15B0ABA8}" type="sibTrans" cxnId="{B72C1BCD-2009-4EEC-96E2-01EDD03EA94B}">
      <dgm:prSet/>
      <dgm:spPr/>
      <dgm:t>
        <a:bodyPr/>
        <a:lstStyle/>
        <a:p>
          <a:endParaRPr lang="en-US"/>
        </a:p>
      </dgm:t>
    </dgm:pt>
    <dgm:pt modelId="{CEF54C53-9672-4EA7-A7D7-C0179E06A24E}">
      <dgm:prSet/>
      <dgm:spPr/>
      <dgm:t>
        <a:bodyPr/>
        <a:lstStyle/>
        <a:p>
          <a:r>
            <a:rPr lang="en-US"/>
            <a:t>Use comic strip conversations</a:t>
          </a:r>
        </a:p>
      </dgm:t>
    </dgm:pt>
    <dgm:pt modelId="{D3A9A811-ED5D-4629-B6A3-E1B51A6EC27E}" type="parTrans" cxnId="{01776508-6DD3-494F-AD50-F199F77B7C24}">
      <dgm:prSet/>
      <dgm:spPr/>
      <dgm:t>
        <a:bodyPr/>
        <a:lstStyle/>
        <a:p>
          <a:endParaRPr lang="en-US"/>
        </a:p>
      </dgm:t>
    </dgm:pt>
    <dgm:pt modelId="{2BE38DB6-3D37-4723-9AAA-01E506749D20}" type="sibTrans" cxnId="{01776508-6DD3-494F-AD50-F199F77B7C24}">
      <dgm:prSet/>
      <dgm:spPr/>
      <dgm:t>
        <a:bodyPr/>
        <a:lstStyle/>
        <a:p>
          <a:endParaRPr lang="en-US"/>
        </a:p>
      </dgm:t>
    </dgm:pt>
    <dgm:pt modelId="{14E30B16-657C-42D9-B727-8266173FB2EB}">
      <dgm:prSet/>
      <dgm:spPr/>
      <dgm:t>
        <a:bodyPr/>
        <a:lstStyle/>
        <a:p>
          <a:r>
            <a:rPr lang="en-US"/>
            <a:t>Evaluate</a:t>
          </a:r>
        </a:p>
      </dgm:t>
    </dgm:pt>
    <dgm:pt modelId="{4F38F1F0-9C3A-4E35-98D7-8E703187BB40}" type="parTrans" cxnId="{A807E9B2-89EF-4837-9B4C-30DC66B0A5B3}">
      <dgm:prSet/>
      <dgm:spPr/>
      <dgm:t>
        <a:bodyPr/>
        <a:lstStyle/>
        <a:p>
          <a:endParaRPr lang="en-US"/>
        </a:p>
      </dgm:t>
    </dgm:pt>
    <dgm:pt modelId="{F87C785D-BF96-4B98-9CF1-7B56429F38F6}" type="sibTrans" cxnId="{A807E9B2-89EF-4837-9B4C-30DC66B0A5B3}">
      <dgm:prSet/>
      <dgm:spPr/>
      <dgm:t>
        <a:bodyPr/>
        <a:lstStyle/>
        <a:p>
          <a:endParaRPr lang="en-US"/>
        </a:p>
      </dgm:t>
    </dgm:pt>
    <dgm:pt modelId="{14B0BAD9-02A4-4CE8-96DB-A619FC17C06E}">
      <dgm:prSet/>
      <dgm:spPr/>
      <dgm:t>
        <a:bodyPr/>
        <a:lstStyle/>
        <a:p>
          <a:r>
            <a:rPr lang="en-US"/>
            <a:t>Evaluate feelings during the day</a:t>
          </a:r>
        </a:p>
      </dgm:t>
    </dgm:pt>
    <dgm:pt modelId="{725BB560-D4FA-424D-8A66-EA65D639EB51}" type="parTrans" cxnId="{43677FE8-C201-40F4-8CE9-3C7A5CB7EAE0}">
      <dgm:prSet/>
      <dgm:spPr/>
      <dgm:t>
        <a:bodyPr/>
        <a:lstStyle/>
        <a:p>
          <a:endParaRPr lang="en-US"/>
        </a:p>
      </dgm:t>
    </dgm:pt>
    <dgm:pt modelId="{21CD3D0F-E55D-4E62-9FC6-B60D49EB3A30}" type="sibTrans" cxnId="{43677FE8-C201-40F4-8CE9-3C7A5CB7EAE0}">
      <dgm:prSet/>
      <dgm:spPr/>
      <dgm:t>
        <a:bodyPr/>
        <a:lstStyle/>
        <a:p>
          <a:endParaRPr lang="en-US"/>
        </a:p>
      </dgm:t>
    </dgm:pt>
    <dgm:pt modelId="{4AF51ED8-FD8B-4C15-8566-3F7CBEDB608A}">
      <dgm:prSet/>
      <dgm:spPr/>
      <dgm:t>
        <a:bodyPr/>
        <a:lstStyle/>
        <a:p>
          <a:r>
            <a:rPr lang="en-US"/>
            <a:t>Explore</a:t>
          </a:r>
        </a:p>
      </dgm:t>
    </dgm:pt>
    <dgm:pt modelId="{0EFEFEE8-4AEC-483C-9427-0C95824A948F}" type="parTrans" cxnId="{3FA7C7D4-4A84-438B-970C-616339BAA9D1}">
      <dgm:prSet/>
      <dgm:spPr/>
      <dgm:t>
        <a:bodyPr/>
        <a:lstStyle/>
        <a:p>
          <a:endParaRPr lang="en-US"/>
        </a:p>
      </dgm:t>
    </dgm:pt>
    <dgm:pt modelId="{DEB68C73-0AC2-452C-9483-3A0BAD317251}" type="sibTrans" cxnId="{3FA7C7D4-4A84-438B-970C-616339BAA9D1}">
      <dgm:prSet/>
      <dgm:spPr/>
      <dgm:t>
        <a:bodyPr/>
        <a:lstStyle/>
        <a:p>
          <a:endParaRPr lang="en-US"/>
        </a:p>
      </dgm:t>
    </dgm:pt>
    <dgm:pt modelId="{E395FA23-5D75-4195-84D3-0BFC23911906}">
      <dgm:prSet/>
      <dgm:spPr/>
      <dgm:t>
        <a:bodyPr/>
        <a:lstStyle/>
        <a:p>
          <a:r>
            <a:rPr lang="en-US"/>
            <a:t>Explore emotions of fictional characters</a:t>
          </a:r>
        </a:p>
      </dgm:t>
    </dgm:pt>
    <dgm:pt modelId="{7E402AE6-5995-4730-A543-22A97F540C7D}" type="parTrans" cxnId="{42B0422F-33A7-4910-A926-EF3B21E78006}">
      <dgm:prSet/>
      <dgm:spPr/>
      <dgm:t>
        <a:bodyPr/>
        <a:lstStyle/>
        <a:p>
          <a:endParaRPr lang="en-US"/>
        </a:p>
      </dgm:t>
    </dgm:pt>
    <dgm:pt modelId="{BE4DCEC7-447D-44F6-8504-A264CDE04F76}" type="sibTrans" cxnId="{42B0422F-33A7-4910-A926-EF3B21E78006}">
      <dgm:prSet/>
      <dgm:spPr/>
      <dgm:t>
        <a:bodyPr/>
        <a:lstStyle/>
        <a:p>
          <a:endParaRPr lang="en-US"/>
        </a:p>
      </dgm:t>
    </dgm:pt>
    <dgm:pt modelId="{048EECAF-448A-49A2-AC69-31B63EC13178}">
      <dgm:prSet/>
      <dgm:spPr/>
      <dgm:t>
        <a:bodyPr/>
        <a:lstStyle/>
        <a:p>
          <a:r>
            <a:rPr lang="en-US"/>
            <a:t>Use</a:t>
          </a:r>
        </a:p>
      </dgm:t>
    </dgm:pt>
    <dgm:pt modelId="{3CD875B8-3305-4FC2-9B86-F82C8A8FD928}" type="parTrans" cxnId="{852F52F7-8F81-4245-9152-682EA4B6D448}">
      <dgm:prSet/>
      <dgm:spPr/>
      <dgm:t>
        <a:bodyPr/>
        <a:lstStyle/>
        <a:p>
          <a:endParaRPr lang="en-US"/>
        </a:p>
      </dgm:t>
    </dgm:pt>
    <dgm:pt modelId="{50E8ED6C-AF9E-4F76-80A8-BB63FF7C8C23}" type="sibTrans" cxnId="{852F52F7-8F81-4245-9152-682EA4B6D448}">
      <dgm:prSet/>
      <dgm:spPr/>
      <dgm:t>
        <a:bodyPr/>
        <a:lstStyle/>
        <a:p>
          <a:endParaRPr lang="en-US"/>
        </a:p>
      </dgm:t>
    </dgm:pt>
    <dgm:pt modelId="{4AC3CE86-80F6-487C-A0A4-1198C30F43E3}">
      <dgm:prSet/>
      <dgm:spPr/>
      <dgm:t>
        <a:bodyPr/>
        <a:lstStyle/>
        <a:p>
          <a:r>
            <a:rPr lang="en-US"/>
            <a:t>Use games to reinforce learning.</a:t>
          </a:r>
        </a:p>
      </dgm:t>
    </dgm:pt>
    <dgm:pt modelId="{401C014B-1211-419D-A33B-C589ABEA564B}" type="parTrans" cxnId="{E610F49E-F2CC-44F3-815F-09140F6BC919}">
      <dgm:prSet/>
      <dgm:spPr/>
      <dgm:t>
        <a:bodyPr/>
        <a:lstStyle/>
        <a:p>
          <a:endParaRPr lang="en-US"/>
        </a:p>
      </dgm:t>
    </dgm:pt>
    <dgm:pt modelId="{68D4FDFC-DA13-4969-84F7-10FDE0EE4289}" type="sibTrans" cxnId="{E610F49E-F2CC-44F3-815F-09140F6BC919}">
      <dgm:prSet/>
      <dgm:spPr/>
      <dgm:t>
        <a:bodyPr/>
        <a:lstStyle/>
        <a:p>
          <a:endParaRPr lang="en-US"/>
        </a:p>
      </dgm:t>
    </dgm:pt>
    <dgm:pt modelId="{FEC8A753-F3C0-4675-BBE2-ACBF7E98A77E}" type="pres">
      <dgm:prSet presAssocID="{F462BC0D-EE21-4A39-A817-9DF1A440E55E}" presName="Name0" presStyleCnt="0">
        <dgm:presLayoutVars>
          <dgm:dir/>
          <dgm:animLvl val="lvl"/>
          <dgm:resizeHandles val="exact"/>
        </dgm:presLayoutVars>
      </dgm:prSet>
      <dgm:spPr/>
    </dgm:pt>
    <dgm:pt modelId="{F2AE45A4-C59F-4CC1-B6B0-6DBBA2771093}" type="pres">
      <dgm:prSet presAssocID="{048EECAF-448A-49A2-AC69-31B63EC13178}" presName="boxAndChildren" presStyleCnt="0"/>
      <dgm:spPr/>
    </dgm:pt>
    <dgm:pt modelId="{2D56CC15-6328-47B7-B581-51EEEDCB62D3}" type="pres">
      <dgm:prSet presAssocID="{048EECAF-448A-49A2-AC69-31B63EC13178}" presName="parentTextBox" presStyleLbl="alignNode1" presStyleIdx="0" presStyleCnt="7"/>
      <dgm:spPr/>
    </dgm:pt>
    <dgm:pt modelId="{2E01107F-FB20-484E-9954-7DFB0AEF028F}" type="pres">
      <dgm:prSet presAssocID="{048EECAF-448A-49A2-AC69-31B63EC13178}" presName="descendantBox" presStyleLbl="bgAccFollowNode1" presStyleIdx="0" presStyleCnt="7"/>
      <dgm:spPr/>
    </dgm:pt>
    <dgm:pt modelId="{BE10F89F-342A-4074-B9C4-3241F217F9F4}" type="pres">
      <dgm:prSet presAssocID="{DEB68C73-0AC2-452C-9483-3A0BAD317251}" presName="sp" presStyleCnt="0"/>
      <dgm:spPr/>
    </dgm:pt>
    <dgm:pt modelId="{96FD3048-C89A-46C0-A8F5-B582D02C168A}" type="pres">
      <dgm:prSet presAssocID="{4AF51ED8-FD8B-4C15-8566-3F7CBEDB608A}" presName="arrowAndChildren" presStyleCnt="0"/>
      <dgm:spPr/>
    </dgm:pt>
    <dgm:pt modelId="{4F07B524-1459-4AA8-9D9C-8A1C0B51BFE7}" type="pres">
      <dgm:prSet presAssocID="{4AF51ED8-FD8B-4C15-8566-3F7CBEDB608A}" presName="parentTextArrow" presStyleLbl="node1" presStyleIdx="0" presStyleCnt="0"/>
      <dgm:spPr/>
    </dgm:pt>
    <dgm:pt modelId="{AE22C076-B0F2-4FF4-8C11-BEDA1E30DC55}" type="pres">
      <dgm:prSet presAssocID="{4AF51ED8-FD8B-4C15-8566-3F7CBEDB608A}" presName="arrow" presStyleLbl="alignNode1" presStyleIdx="1" presStyleCnt="7"/>
      <dgm:spPr/>
    </dgm:pt>
    <dgm:pt modelId="{2C9A673D-4908-4A4C-8E3F-3A4409BD2D36}" type="pres">
      <dgm:prSet presAssocID="{4AF51ED8-FD8B-4C15-8566-3F7CBEDB608A}" presName="descendantArrow" presStyleLbl="bgAccFollowNode1" presStyleIdx="1" presStyleCnt="7"/>
      <dgm:spPr/>
    </dgm:pt>
    <dgm:pt modelId="{2CF20DD3-D876-4366-8FA4-FAF6EC3AEEE6}" type="pres">
      <dgm:prSet presAssocID="{F87C785D-BF96-4B98-9CF1-7B56429F38F6}" presName="sp" presStyleCnt="0"/>
      <dgm:spPr/>
    </dgm:pt>
    <dgm:pt modelId="{49A2A9B8-EA65-4762-9286-BAE5E1A600F5}" type="pres">
      <dgm:prSet presAssocID="{14E30B16-657C-42D9-B727-8266173FB2EB}" presName="arrowAndChildren" presStyleCnt="0"/>
      <dgm:spPr/>
    </dgm:pt>
    <dgm:pt modelId="{B3EB554C-A733-4CF9-8972-6B86DFB44A88}" type="pres">
      <dgm:prSet presAssocID="{14E30B16-657C-42D9-B727-8266173FB2EB}" presName="parentTextArrow" presStyleLbl="node1" presStyleIdx="0" presStyleCnt="0"/>
      <dgm:spPr/>
    </dgm:pt>
    <dgm:pt modelId="{62FE9F6E-5330-4383-B7D7-76CE2CB6E181}" type="pres">
      <dgm:prSet presAssocID="{14E30B16-657C-42D9-B727-8266173FB2EB}" presName="arrow" presStyleLbl="alignNode1" presStyleIdx="2" presStyleCnt="7"/>
      <dgm:spPr/>
    </dgm:pt>
    <dgm:pt modelId="{BFFE3E6F-D665-402F-BF0C-F0C9D34DDB23}" type="pres">
      <dgm:prSet presAssocID="{14E30B16-657C-42D9-B727-8266173FB2EB}" presName="descendantArrow" presStyleLbl="bgAccFollowNode1" presStyleIdx="2" presStyleCnt="7"/>
      <dgm:spPr/>
    </dgm:pt>
    <dgm:pt modelId="{89076261-4001-4965-AC22-DD3DCA990591}" type="pres">
      <dgm:prSet presAssocID="{37378281-FDD2-4E4E-A147-0D5A15B0ABA8}" presName="sp" presStyleCnt="0"/>
      <dgm:spPr/>
    </dgm:pt>
    <dgm:pt modelId="{4E652413-F40A-4ACA-8594-95A07142E788}" type="pres">
      <dgm:prSet presAssocID="{729B105C-5977-419A-8332-09FF98627E38}" presName="arrowAndChildren" presStyleCnt="0"/>
      <dgm:spPr/>
    </dgm:pt>
    <dgm:pt modelId="{7B0072FE-57BA-4282-9B01-03768F647183}" type="pres">
      <dgm:prSet presAssocID="{729B105C-5977-419A-8332-09FF98627E38}" presName="parentTextArrow" presStyleLbl="node1" presStyleIdx="0" presStyleCnt="0"/>
      <dgm:spPr/>
    </dgm:pt>
    <dgm:pt modelId="{835D247C-B76F-4380-A5A6-1E6D402136E4}" type="pres">
      <dgm:prSet presAssocID="{729B105C-5977-419A-8332-09FF98627E38}" presName="arrow" presStyleLbl="alignNode1" presStyleIdx="3" presStyleCnt="7"/>
      <dgm:spPr/>
    </dgm:pt>
    <dgm:pt modelId="{A6ACF3D0-4927-4BD0-9171-8BEA05526CD0}" type="pres">
      <dgm:prSet presAssocID="{729B105C-5977-419A-8332-09FF98627E38}" presName="descendantArrow" presStyleLbl="bgAccFollowNode1" presStyleIdx="3" presStyleCnt="7"/>
      <dgm:spPr/>
    </dgm:pt>
    <dgm:pt modelId="{6466A1CF-5911-42F4-82AA-3833203C0B86}" type="pres">
      <dgm:prSet presAssocID="{177F07E9-9C78-492A-BD4D-12B4F86427AE}" presName="sp" presStyleCnt="0"/>
      <dgm:spPr/>
    </dgm:pt>
    <dgm:pt modelId="{AEDD9791-8CD5-44A4-AA97-6BAF841A2948}" type="pres">
      <dgm:prSet presAssocID="{E7240DE5-855C-4F45-9200-220A9BD0CCFE}" presName="arrowAndChildren" presStyleCnt="0"/>
      <dgm:spPr/>
    </dgm:pt>
    <dgm:pt modelId="{E2F50195-354D-48B1-92F9-FBE6A804688C}" type="pres">
      <dgm:prSet presAssocID="{E7240DE5-855C-4F45-9200-220A9BD0CCFE}" presName="parentTextArrow" presStyleLbl="node1" presStyleIdx="0" presStyleCnt="0"/>
      <dgm:spPr/>
    </dgm:pt>
    <dgm:pt modelId="{DAA71BE9-5C26-4FC3-B080-FB16FE224994}" type="pres">
      <dgm:prSet presAssocID="{E7240DE5-855C-4F45-9200-220A9BD0CCFE}" presName="arrow" presStyleLbl="alignNode1" presStyleIdx="4" presStyleCnt="7"/>
      <dgm:spPr/>
    </dgm:pt>
    <dgm:pt modelId="{18B1C471-CF18-4052-B288-B14FBD914B74}" type="pres">
      <dgm:prSet presAssocID="{E7240DE5-855C-4F45-9200-220A9BD0CCFE}" presName="descendantArrow" presStyleLbl="bgAccFollowNode1" presStyleIdx="4" presStyleCnt="7"/>
      <dgm:spPr/>
    </dgm:pt>
    <dgm:pt modelId="{A91009FA-8D40-4A87-BD0C-4985003823D7}" type="pres">
      <dgm:prSet presAssocID="{59353AAD-ABD3-4843-AF62-E24DA8940F93}" presName="sp" presStyleCnt="0"/>
      <dgm:spPr/>
    </dgm:pt>
    <dgm:pt modelId="{D4911DFC-39FB-4551-ABED-4CC27AC7BC3B}" type="pres">
      <dgm:prSet presAssocID="{251C11D5-1E69-4747-8F21-2F1D8064CA4D}" presName="arrowAndChildren" presStyleCnt="0"/>
      <dgm:spPr/>
    </dgm:pt>
    <dgm:pt modelId="{29D0B609-0045-476B-8AAB-9E883AB6621E}" type="pres">
      <dgm:prSet presAssocID="{251C11D5-1E69-4747-8F21-2F1D8064CA4D}" presName="parentTextArrow" presStyleLbl="node1" presStyleIdx="0" presStyleCnt="0"/>
      <dgm:spPr/>
    </dgm:pt>
    <dgm:pt modelId="{152A7D3F-09BD-4423-9CF9-1E42533528D9}" type="pres">
      <dgm:prSet presAssocID="{251C11D5-1E69-4747-8F21-2F1D8064CA4D}" presName="arrow" presStyleLbl="alignNode1" presStyleIdx="5" presStyleCnt="7"/>
      <dgm:spPr/>
    </dgm:pt>
    <dgm:pt modelId="{AA21A819-F63D-4D4E-A195-DD5B9A95FC1C}" type="pres">
      <dgm:prSet presAssocID="{251C11D5-1E69-4747-8F21-2F1D8064CA4D}" presName="descendantArrow" presStyleLbl="bgAccFollowNode1" presStyleIdx="5" presStyleCnt="7"/>
      <dgm:spPr/>
    </dgm:pt>
    <dgm:pt modelId="{1D13FBB4-5387-4819-83C1-E1A7023F56E6}" type="pres">
      <dgm:prSet presAssocID="{4632C869-54D2-4109-8F94-0993B52661E8}" presName="sp" presStyleCnt="0"/>
      <dgm:spPr/>
    </dgm:pt>
    <dgm:pt modelId="{ABCA166D-5E8E-4745-93AD-EC6BCB5011AA}" type="pres">
      <dgm:prSet presAssocID="{D464505E-95BB-43E8-A2F1-52EB9CC309B9}" presName="arrowAndChildren" presStyleCnt="0"/>
      <dgm:spPr/>
    </dgm:pt>
    <dgm:pt modelId="{2BF1838F-9615-4A0A-9165-5F6C21A915B5}" type="pres">
      <dgm:prSet presAssocID="{D464505E-95BB-43E8-A2F1-52EB9CC309B9}" presName="parentTextArrow" presStyleLbl="node1" presStyleIdx="0" presStyleCnt="0"/>
      <dgm:spPr/>
    </dgm:pt>
    <dgm:pt modelId="{BE6228C5-A6A8-4141-AD5F-F8767E9A7F6F}" type="pres">
      <dgm:prSet presAssocID="{D464505E-95BB-43E8-A2F1-52EB9CC309B9}" presName="arrow" presStyleLbl="alignNode1" presStyleIdx="6" presStyleCnt="7"/>
      <dgm:spPr/>
    </dgm:pt>
    <dgm:pt modelId="{B01651B0-3CE3-4292-8544-7524BBAA91F5}" type="pres">
      <dgm:prSet presAssocID="{D464505E-95BB-43E8-A2F1-52EB9CC309B9}" presName="descendantArrow" presStyleLbl="bgAccFollowNode1" presStyleIdx="6" presStyleCnt="7"/>
      <dgm:spPr/>
    </dgm:pt>
  </dgm:ptLst>
  <dgm:cxnLst>
    <dgm:cxn modelId="{01776508-6DD3-494F-AD50-F199F77B7C24}" srcId="{729B105C-5977-419A-8332-09FF98627E38}" destId="{CEF54C53-9672-4EA7-A7D7-C0179E06A24E}" srcOrd="0" destOrd="0" parTransId="{D3A9A811-ED5D-4629-B6A3-E1B51A6EC27E}" sibTransId="{2BE38DB6-3D37-4723-9AAA-01E506749D20}"/>
    <dgm:cxn modelId="{1C5CB00B-584C-4D9A-B437-F3281000E735}" type="presOf" srcId="{66B81E78-612F-4BDA-A730-D41451492018}" destId="{18B1C471-CF18-4052-B288-B14FBD914B74}" srcOrd="0" destOrd="0" presId="urn:microsoft.com/office/officeart/2016/7/layout/VerticalDownArrowProcess"/>
    <dgm:cxn modelId="{560DBC13-FB13-4873-BD78-82409354F0B4}" srcId="{251C11D5-1E69-4747-8F21-2F1D8064CA4D}" destId="{79875A10-2AD6-4DFB-A88A-1AE63483C1CC}" srcOrd="0" destOrd="0" parTransId="{DEEBC129-98EE-49B9-BA92-C9538E05E21C}" sibTransId="{63BCD106-DDD5-4513-98BA-C9E5BC656857}"/>
    <dgm:cxn modelId="{B1C2FF16-D7F8-41A7-A246-482FE32688C2}" type="presOf" srcId="{729B105C-5977-419A-8332-09FF98627E38}" destId="{835D247C-B76F-4380-A5A6-1E6D402136E4}" srcOrd="1" destOrd="0" presId="urn:microsoft.com/office/officeart/2016/7/layout/VerticalDownArrowProcess"/>
    <dgm:cxn modelId="{9AD36A1E-DC95-4428-BE1D-10E2B8E4D688}" type="presOf" srcId="{4AC3CE86-80F6-487C-A0A4-1198C30F43E3}" destId="{2E01107F-FB20-484E-9954-7DFB0AEF028F}" srcOrd="0" destOrd="0" presId="urn:microsoft.com/office/officeart/2016/7/layout/VerticalDownArrowProcess"/>
    <dgm:cxn modelId="{2D5F0823-31FA-48EC-B855-B6041884A6C3}" type="presOf" srcId="{CEF54C53-9672-4EA7-A7D7-C0179E06A24E}" destId="{A6ACF3D0-4927-4BD0-9171-8BEA05526CD0}" srcOrd="0" destOrd="0" presId="urn:microsoft.com/office/officeart/2016/7/layout/VerticalDownArrowProcess"/>
    <dgm:cxn modelId="{F8EA8428-F417-4B40-9494-076DCB128B40}" type="presOf" srcId="{14E30B16-657C-42D9-B727-8266173FB2EB}" destId="{62FE9F6E-5330-4383-B7D7-76CE2CB6E181}" srcOrd="1" destOrd="0" presId="urn:microsoft.com/office/officeart/2016/7/layout/VerticalDownArrowProcess"/>
    <dgm:cxn modelId="{42B0422F-33A7-4910-A926-EF3B21E78006}" srcId="{4AF51ED8-FD8B-4C15-8566-3F7CBEDB608A}" destId="{E395FA23-5D75-4195-84D3-0BFC23911906}" srcOrd="0" destOrd="0" parTransId="{7E402AE6-5995-4730-A543-22A97F540C7D}" sibTransId="{BE4DCEC7-447D-44F6-8504-A264CDE04F76}"/>
    <dgm:cxn modelId="{CBC4B135-B79F-4E60-80D5-36FAB617FECF}" type="presOf" srcId="{14B0BAD9-02A4-4CE8-96DB-A619FC17C06E}" destId="{BFFE3E6F-D665-402F-BF0C-F0C9D34DDB23}" srcOrd="0" destOrd="0" presId="urn:microsoft.com/office/officeart/2016/7/layout/VerticalDownArrowProcess"/>
    <dgm:cxn modelId="{77DA6836-FD49-42AF-9FBA-4D342A260687}" type="presOf" srcId="{251C11D5-1E69-4747-8F21-2F1D8064CA4D}" destId="{152A7D3F-09BD-4423-9CF9-1E42533528D9}" srcOrd="1" destOrd="0" presId="urn:microsoft.com/office/officeart/2016/7/layout/VerticalDownArrowProcess"/>
    <dgm:cxn modelId="{52D85739-C177-4131-BAFD-444D060865C6}" srcId="{D464505E-95BB-43E8-A2F1-52EB9CC309B9}" destId="{FFFC1888-DFC7-4F64-B1C2-10015E39890B}" srcOrd="0" destOrd="0" parTransId="{3C90B5B4-BA9B-46B8-B879-66A83E2ECAE8}" sibTransId="{9F7FD395-6466-41B1-9DDC-7F2C987D096D}"/>
    <dgm:cxn modelId="{2FAA7B64-451F-407A-9B7E-8BF2A7076E73}" type="presOf" srcId="{D464505E-95BB-43E8-A2F1-52EB9CC309B9}" destId="{BE6228C5-A6A8-4141-AD5F-F8767E9A7F6F}" srcOrd="1" destOrd="0" presId="urn:microsoft.com/office/officeart/2016/7/layout/VerticalDownArrowProcess"/>
    <dgm:cxn modelId="{A8D91A65-1053-44E1-921A-4673D233AD14}" type="presOf" srcId="{4AF51ED8-FD8B-4C15-8566-3F7CBEDB608A}" destId="{AE22C076-B0F2-4FF4-8C11-BEDA1E30DC55}" srcOrd="1" destOrd="0" presId="urn:microsoft.com/office/officeart/2016/7/layout/VerticalDownArrowProcess"/>
    <dgm:cxn modelId="{DC482166-AA18-4B0F-ABA8-51272BF7C793}" srcId="{F462BC0D-EE21-4A39-A817-9DF1A440E55E}" destId="{D464505E-95BB-43E8-A2F1-52EB9CC309B9}" srcOrd="0" destOrd="0" parTransId="{A5CC0799-24F6-4C84-9840-77D765C4733B}" sibTransId="{4632C869-54D2-4109-8F94-0993B52661E8}"/>
    <dgm:cxn modelId="{47F4F566-6648-40C2-A007-0C7025A77B3B}" type="presOf" srcId="{79875A10-2AD6-4DFB-A88A-1AE63483C1CC}" destId="{AA21A819-F63D-4D4E-A195-DD5B9A95FC1C}" srcOrd="0" destOrd="0" presId="urn:microsoft.com/office/officeart/2016/7/layout/VerticalDownArrowProcess"/>
    <dgm:cxn modelId="{2139AE6B-EFAD-4BA1-84D0-1285D609A12D}" type="presOf" srcId="{F462BC0D-EE21-4A39-A817-9DF1A440E55E}" destId="{FEC8A753-F3C0-4675-BBE2-ACBF7E98A77E}" srcOrd="0" destOrd="0" presId="urn:microsoft.com/office/officeart/2016/7/layout/VerticalDownArrowProcess"/>
    <dgm:cxn modelId="{243B1C4C-21C6-478A-9D22-B0704FADBAFA}" type="presOf" srcId="{729B105C-5977-419A-8332-09FF98627E38}" destId="{7B0072FE-57BA-4282-9B01-03768F647183}" srcOrd="0" destOrd="0" presId="urn:microsoft.com/office/officeart/2016/7/layout/VerticalDownArrowProcess"/>
    <dgm:cxn modelId="{717F2480-630D-43C4-85D2-60A6770486E8}" type="presOf" srcId="{D464505E-95BB-43E8-A2F1-52EB9CC309B9}" destId="{2BF1838F-9615-4A0A-9165-5F6C21A915B5}" srcOrd="0" destOrd="0" presId="urn:microsoft.com/office/officeart/2016/7/layout/VerticalDownArrowProcess"/>
    <dgm:cxn modelId="{3E7C088C-60E5-4F07-9DF3-D4FDA152203A}" type="presOf" srcId="{14E30B16-657C-42D9-B727-8266173FB2EB}" destId="{B3EB554C-A733-4CF9-8972-6B86DFB44A88}" srcOrd="0" destOrd="0" presId="urn:microsoft.com/office/officeart/2016/7/layout/VerticalDownArrowProcess"/>
    <dgm:cxn modelId="{4681DD8E-A304-4589-A32B-F0A14CE86763}" type="presOf" srcId="{E7240DE5-855C-4F45-9200-220A9BD0CCFE}" destId="{DAA71BE9-5C26-4FC3-B080-FB16FE224994}" srcOrd="1" destOrd="0" presId="urn:microsoft.com/office/officeart/2016/7/layout/VerticalDownArrowProcess"/>
    <dgm:cxn modelId="{E09A8391-12FD-45F3-977A-76665E01AD8F}" type="presOf" srcId="{4AF51ED8-FD8B-4C15-8566-3F7CBEDB608A}" destId="{4F07B524-1459-4AA8-9D9C-8A1C0B51BFE7}" srcOrd="0" destOrd="0" presId="urn:microsoft.com/office/officeart/2016/7/layout/VerticalDownArrowProcess"/>
    <dgm:cxn modelId="{A616D692-7EF1-44EB-91F3-926BFC3C5799}" type="presOf" srcId="{FFFC1888-DFC7-4F64-B1C2-10015E39890B}" destId="{B01651B0-3CE3-4292-8544-7524BBAA91F5}" srcOrd="0" destOrd="0" presId="urn:microsoft.com/office/officeart/2016/7/layout/VerticalDownArrowProcess"/>
    <dgm:cxn modelId="{E610F49E-F2CC-44F3-815F-09140F6BC919}" srcId="{048EECAF-448A-49A2-AC69-31B63EC13178}" destId="{4AC3CE86-80F6-487C-A0A4-1198C30F43E3}" srcOrd="0" destOrd="0" parTransId="{401C014B-1211-419D-A33B-C589ABEA564B}" sibTransId="{68D4FDFC-DA13-4969-84F7-10FDE0EE4289}"/>
    <dgm:cxn modelId="{A807E9B2-89EF-4837-9B4C-30DC66B0A5B3}" srcId="{F462BC0D-EE21-4A39-A817-9DF1A440E55E}" destId="{14E30B16-657C-42D9-B727-8266173FB2EB}" srcOrd="4" destOrd="0" parTransId="{4F38F1F0-9C3A-4E35-98D7-8E703187BB40}" sibTransId="{F87C785D-BF96-4B98-9CF1-7B56429F38F6}"/>
    <dgm:cxn modelId="{8D6808B5-8C73-4CCA-BFB8-003CA8C8E9F0}" srcId="{F462BC0D-EE21-4A39-A817-9DF1A440E55E}" destId="{251C11D5-1E69-4747-8F21-2F1D8064CA4D}" srcOrd="1" destOrd="0" parTransId="{72F8449D-8EF8-42F3-96F6-7633F9C4F5ED}" sibTransId="{59353AAD-ABD3-4843-AF62-E24DA8940F93}"/>
    <dgm:cxn modelId="{37F861C2-8F2C-488F-9E3A-A5D0F8346E4F}" type="presOf" srcId="{048EECAF-448A-49A2-AC69-31B63EC13178}" destId="{2D56CC15-6328-47B7-B581-51EEEDCB62D3}" srcOrd="0" destOrd="0" presId="urn:microsoft.com/office/officeart/2016/7/layout/VerticalDownArrowProcess"/>
    <dgm:cxn modelId="{B72C1BCD-2009-4EEC-96E2-01EDD03EA94B}" srcId="{F462BC0D-EE21-4A39-A817-9DF1A440E55E}" destId="{729B105C-5977-419A-8332-09FF98627E38}" srcOrd="3" destOrd="0" parTransId="{D9BFB629-9358-46F4-B862-A967A1B92252}" sibTransId="{37378281-FDD2-4E4E-A147-0D5A15B0ABA8}"/>
    <dgm:cxn modelId="{927C5BD3-B898-43C7-9A1B-66F4069FDB74}" type="presOf" srcId="{251C11D5-1E69-4747-8F21-2F1D8064CA4D}" destId="{29D0B609-0045-476B-8AAB-9E883AB6621E}" srcOrd="0" destOrd="0" presId="urn:microsoft.com/office/officeart/2016/7/layout/VerticalDownArrowProcess"/>
    <dgm:cxn modelId="{3FA7C7D4-4A84-438B-970C-616339BAA9D1}" srcId="{F462BC0D-EE21-4A39-A817-9DF1A440E55E}" destId="{4AF51ED8-FD8B-4C15-8566-3F7CBEDB608A}" srcOrd="5" destOrd="0" parTransId="{0EFEFEE8-4AEC-483C-9427-0C95824A948F}" sibTransId="{DEB68C73-0AC2-452C-9483-3A0BAD317251}"/>
    <dgm:cxn modelId="{F2CBC8E2-BA7E-45E2-971B-A2A4CD590D92}" srcId="{E7240DE5-855C-4F45-9200-220A9BD0CCFE}" destId="{66B81E78-612F-4BDA-A730-D41451492018}" srcOrd="0" destOrd="0" parTransId="{54698E12-7F5E-432D-80A4-B3CC21C4FAD7}" sibTransId="{0430C3A5-E42E-44A0-91FA-A119C1161B64}"/>
    <dgm:cxn modelId="{7FF6BFE4-3799-407C-A739-BB3440B86C21}" type="presOf" srcId="{E395FA23-5D75-4195-84D3-0BFC23911906}" destId="{2C9A673D-4908-4A4C-8E3F-3A4409BD2D36}" srcOrd="0" destOrd="0" presId="urn:microsoft.com/office/officeart/2016/7/layout/VerticalDownArrowProcess"/>
    <dgm:cxn modelId="{43677FE8-C201-40F4-8CE9-3C7A5CB7EAE0}" srcId="{14E30B16-657C-42D9-B727-8266173FB2EB}" destId="{14B0BAD9-02A4-4CE8-96DB-A619FC17C06E}" srcOrd="0" destOrd="0" parTransId="{725BB560-D4FA-424D-8A66-EA65D639EB51}" sibTransId="{21CD3D0F-E55D-4E62-9FC6-B60D49EB3A30}"/>
    <dgm:cxn modelId="{A512A7F5-F2BC-4240-9A1F-FF0BE362AE73}" srcId="{F462BC0D-EE21-4A39-A817-9DF1A440E55E}" destId="{E7240DE5-855C-4F45-9200-220A9BD0CCFE}" srcOrd="2" destOrd="0" parTransId="{5AB44947-B4E2-43E5-A688-6A72D03CDECB}" sibTransId="{177F07E9-9C78-492A-BD4D-12B4F86427AE}"/>
    <dgm:cxn modelId="{852F52F7-8F81-4245-9152-682EA4B6D448}" srcId="{F462BC0D-EE21-4A39-A817-9DF1A440E55E}" destId="{048EECAF-448A-49A2-AC69-31B63EC13178}" srcOrd="6" destOrd="0" parTransId="{3CD875B8-3305-4FC2-9B86-F82C8A8FD928}" sibTransId="{50E8ED6C-AF9E-4F76-80A8-BB63FF7C8C23}"/>
    <dgm:cxn modelId="{52E6DDFE-2101-48C2-A678-2B27E5471683}" type="presOf" srcId="{E7240DE5-855C-4F45-9200-220A9BD0CCFE}" destId="{E2F50195-354D-48B1-92F9-FBE6A804688C}" srcOrd="0" destOrd="0" presId="urn:microsoft.com/office/officeart/2016/7/layout/VerticalDownArrowProcess"/>
    <dgm:cxn modelId="{D314DC1A-B058-46DC-B547-A3F2B88B619F}" type="presParOf" srcId="{FEC8A753-F3C0-4675-BBE2-ACBF7E98A77E}" destId="{F2AE45A4-C59F-4CC1-B6B0-6DBBA2771093}" srcOrd="0" destOrd="0" presId="urn:microsoft.com/office/officeart/2016/7/layout/VerticalDownArrowProcess"/>
    <dgm:cxn modelId="{A63C0C16-6ED8-48E0-808F-4B847FCBA3AD}" type="presParOf" srcId="{F2AE45A4-C59F-4CC1-B6B0-6DBBA2771093}" destId="{2D56CC15-6328-47B7-B581-51EEEDCB62D3}" srcOrd="0" destOrd="0" presId="urn:microsoft.com/office/officeart/2016/7/layout/VerticalDownArrowProcess"/>
    <dgm:cxn modelId="{16CC5842-6317-4D18-9740-AF92BC85FE7D}" type="presParOf" srcId="{F2AE45A4-C59F-4CC1-B6B0-6DBBA2771093}" destId="{2E01107F-FB20-484E-9954-7DFB0AEF028F}" srcOrd="1" destOrd="0" presId="urn:microsoft.com/office/officeart/2016/7/layout/VerticalDownArrowProcess"/>
    <dgm:cxn modelId="{49DF28C0-0786-482A-9D5D-B3DE5BA4F45B}" type="presParOf" srcId="{FEC8A753-F3C0-4675-BBE2-ACBF7E98A77E}" destId="{BE10F89F-342A-4074-B9C4-3241F217F9F4}" srcOrd="1" destOrd="0" presId="urn:microsoft.com/office/officeart/2016/7/layout/VerticalDownArrowProcess"/>
    <dgm:cxn modelId="{601A836E-DC28-42B6-A7F7-C671174D876A}" type="presParOf" srcId="{FEC8A753-F3C0-4675-BBE2-ACBF7E98A77E}" destId="{96FD3048-C89A-46C0-A8F5-B582D02C168A}" srcOrd="2" destOrd="0" presId="urn:microsoft.com/office/officeart/2016/7/layout/VerticalDownArrowProcess"/>
    <dgm:cxn modelId="{5F4537D8-161C-4AC9-B191-8AB4DE65BDA9}" type="presParOf" srcId="{96FD3048-C89A-46C0-A8F5-B582D02C168A}" destId="{4F07B524-1459-4AA8-9D9C-8A1C0B51BFE7}" srcOrd="0" destOrd="0" presId="urn:microsoft.com/office/officeart/2016/7/layout/VerticalDownArrowProcess"/>
    <dgm:cxn modelId="{832BA9B3-3308-4248-A791-28DA1CC4AAD6}" type="presParOf" srcId="{96FD3048-C89A-46C0-A8F5-B582D02C168A}" destId="{AE22C076-B0F2-4FF4-8C11-BEDA1E30DC55}" srcOrd="1" destOrd="0" presId="urn:microsoft.com/office/officeart/2016/7/layout/VerticalDownArrowProcess"/>
    <dgm:cxn modelId="{01DB58B7-40B5-453F-977A-13218A6265E4}" type="presParOf" srcId="{96FD3048-C89A-46C0-A8F5-B582D02C168A}" destId="{2C9A673D-4908-4A4C-8E3F-3A4409BD2D36}" srcOrd="2" destOrd="0" presId="urn:microsoft.com/office/officeart/2016/7/layout/VerticalDownArrowProcess"/>
    <dgm:cxn modelId="{FDF014A2-4B41-4589-8E40-C6761B820995}" type="presParOf" srcId="{FEC8A753-F3C0-4675-BBE2-ACBF7E98A77E}" destId="{2CF20DD3-D876-4366-8FA4-FAF6EC3AEEE6}" srcOrd="3" destOrd="0" presId="urn:microsoft.com/office/officeart/2016/7/layout/VerticalDownArrowProcess"/>
    <dgm:cxn modelId="{159B952E-1C88-4835-9E66-955666B94DFD}" type="presParOf" srcId="{FEC8A753-F3C0-4675-BBE2-ACBF7E98A77E}" destId="{49A2A9B8-EA65-4762-9286-BAE5E1A600F5}" srcOrd="4" destOrd="0" presId="urn:microsoft.com/office/officeart/2016/7/layout/VerticalDownArrowProcess"/>
    <dgm:cxn modelId="{58841C16-8148-41A8-9960-701FD23430B0}" type="presParOf" srcId="{49A2A9B8-EA65-4762-9286-BAE5E1A600F5}" destId="{B3EB554C-A733-4CF9-8972-6B86DFB44A88}" srcOrd="0" destOrd="0" presId="urn:microsoft.com/office/officeart/2016/7/layout/VerticalDownArrowProcess"/>
    <dgm:cxn modelId="{335B288B-2C92-4771-8226-74CAF32933F5}" type="presParOf" srcId="{49A2A9B8-EA65-4762-9286-BAE5E1A600F5}" destId="{62FE9F6E-5330-4383-B7D7-76CE2CB6E181}" srcOrd="1" destOrd="0" presId="urn:microsoft.com/office/officeart/2016/7/layout/VerticalDownArrowProcess"/>
    <dgm:cxn modelId="{1C4F17FA-D499-4883-B4C2-44C43A1AB089}" type="presParOf" srcId="{49A2A9B8-EA65-4762-9286-BAE5E1A600F5}" destId="{BFFE3E6F-D665-402F-BF0C-F0C9D34DDB23}" srcOrd="2" destOrd="0" presId="urn:microsoft.com/office/officeart/2016/7/layout/VerticalDownArrowProcess"/>
    <dgm:cxn modelId="{DBB218E9-327E-4DCD-A0F6-11E048E745CF}" type="presParOf" srcId="{FEC8A753-F3C0-4675-BBE2-ACBF7E98A77E}" destId="{89076261-4001-4965-AC22-DD3DCA990591}" srcOrd="5" destOrd="0" presId="urn:microsoft.com/office/officeart/2016/7/layout/VerticalDownArrowProcess"/>
    <dgm:cxn modelId="{DC15D5A2-780A-4D80-81D2-884CFD3BF17A}" type="presParOf" srcId="{FEC8A753-F3C0-4675-BBE2-ACBF7E98A77E}" destId="{4E652413-F40A-4ACA-8594-95A07142E788}" srcOrd="6" destOrd="0" presId="urn:microsoft.com/office/officeart/2016/7/layout/VerticalDownArrowProcess"/>
    <dgm:cxn modelId="{D89F5C6C-4ED6-414C-919E-1F40AE685581}" type="presParOf" srcId="{4E652413-F40A-4ACA-8594-95A07142E788}" destId="{7B0072FE-57BA-4282-9B01-03768F647183}" srcOrd="0" destOrd="0" presId="urn:microsoft.com/office/officeart/2016/7/layout/VerticalDownArrowProcess"/>
    <dgm:cxn modelId="{7B1987A3-7777-4F4C-BC05-3B7A3E94F854}" type="presParOf" srcId="{4E652413-F40A-4ACA-8594-95A07142E788}" destId="{835D247C-B76F-4380-A5A6-1E6D402136E4}" srcOrd="1" destOrd="0" presId="urn:microsoft.com/office/officeart/2016/7/layout/VerticalDownArrowProcess"/>
    <dgm:cxn modelId="{F151176C-599A-4A36-A915-B4B8A62DC0C3}" type="presParOf" srcId="{4E652413-F40A-4ACA-8594-95A07142E788}" destId="{A6ACF3D0-4927-4BD0-9171-8BEA05526CD0}" srcOrd="2" destOrd="0" presId="urn:microsoft.com/office/officeart/2016/7/layout/VerticalDownArrowProcess"/>
    <dgm:cxn modelId="{77F9AC04-B300-4969-958B-66701E6B4859}" type="presParOf" srcId="{FEC8A753-F3C0-4675-BBE2-ACBF7E98A77E}" destId="{6466A1CF-5911-42F4-82AA-3833203C0B86}" srcOrd="7" destOrd="0" presId="urn:microsoft.com/office/officeart/2016/7/layout/VerticalDownArrowProcess"/>
    <dgm:cxn modelId="{5D89DB53-D92F-40A3-8A4F-22FD0AFC21C6}" type="presParOf" srcId="{FEC8A753-F3C0-4675-BBE2-ACBF7E98A77E}" destId="{AEDD9791-8CD5-44A4-AA97-6BAF841A2948}" srcOrd="8" destOrd="0" presId="urn:microsoft.com/office/officeart/2016/7/layout/VerticalDownArrowProcess"/>
    <dgm:cxn modelId="{D12E3AE2-ABB0-4B0B-A9A6-320F93D330C1}" type="presParOf" srcId="{AEDD9791-8CD5-44A4-AA97-6BAF841A2948}" destId="{E2F50195-354D-48B1-92F9-FBE6A804688C}" srcOrd="0" destOrd="0" presId="urn:microsoft.com/office/officeart/2016/7/layout/VerticalDownArrowProcess"/>
    <dgm:cxn modelId="{62BB55D2-3781-4E1C-ACF4-81B30A5473CB}" type="presParOf" srcId="{AEDD9791-8CD5-44A4-AA97-6BAF841A2948}" destId="{DAA71BE9-5C26-4FC3-B080-FB16FE224994}" srcOrd="1" destOrd="0" presId="urn:microsoft.com/office/officeart/2016/7/layout/VerticalDownArrowProcess"/>
    <dgm:cxn modelId="{111FBA88-A23F-4F2F-9F0D-8B85653A2003}" type="presParOf" srcId="{AEDD9791-8CD5-44A4-AA97-6BAF841A2948}" destId="{18B1C471-CF18-4052-B288-B14FBD914B74}" srcOrd="2" destOrd="0" presId="urn:microsoft.com/office/officeart/2016/7/layout/VerticalDownArrowProcess"/>
    <dgm:cxn modelId="{023F8E8C-A276-459B-B76E-3ECFB1CB9481}" type="presParOf" srcId="{FEC8A753-F3C0-4675-BBE2-ACBF7E98A77E}" destId="{A91009FA-8D40-4A87-BD0C-4985003823D7}" srcOrd="9" destOrd="0" presId="urn:microsoft.com/office/officeart/2016/7/layout/VerticalDownArrowProcess"/>
    <dgm:cxn modelId="{C5FD896E-842E-41A7-8FB7-43BAA3F90401}" type="presParOf" srcId="{FEC8A753-F3C0-4675-BBE2-ACBF7E98A77E}" destId="{D4911DFC-39FB-4551-ABED-4CC27AC7BC3B}" srcOrd="10" destOrd="0" presId="urn:microsoft.com/office/officeart/2016/7/layout/VerticalDownArrowProcess"/>
    <dgm:cxn modelId="{0EDFAD7F-D50F-4979-A86A-2810208DFD8D}" type="presParOf" srcId="{D4911DFC-39FB-4551-ABED-4CC27AC7BC3B}" destId="{29D0B609-0045-476B-8AAB-9E883AB6621E}" srcOrd="0" destOrd="0" presId="urn:microsoft.com/office/officeart/2016/7/layout/VerticalDownArrowProcess"/>
    <dgm:cxn modelId="{95330F69-C807-4E22-A3DC-FD86A5BE70ED}" type="presParOf" srcId="{D4911DFC-39FB-4551-ABED-4CC27AC7BC3B}" destId="{152A7D3F-09BD-4423-9CF9-1E42533528D9}" srcOrd="1" destOrd="0" presId="urn:microsoft.com/office/officeart/2016/7/layout/VerticalDownArrowProcess"/>
    <dgm:cxn modelId="{FBFFC26B-12C9-4437-971D-DE7A53C71A1D}" type="presParOf" srcId="{D4911DFC-39FB-4551-ABED-4CC27AC7BC3B}" destId="{AA21A819-F63D-4D4E-A195-DD5B9A95FC1C}" srcOrd="2" destOrd="0" presId="urn:microsoft.com/office/officeart/2016/7/layout/VerticalDownArrowProcess"/>
    <dgm:cxn modelId="{3BDD54F1-4996-4F4A-9925-1CF1C1038076}" type="presParOf" srcId="{FEC8A753-F3C0-4675-BBE2-ACBF7E98A77E}" destId="{1D13FBB4-5387-4819-83C1-E1A7023F56E6}" srcOrd="11" destOrd="0" presId="urn:microsoft.com/office/officeart/2016/7/layout/VerticalDownArrowProcess"/>
    <dgm:cxn modelId="{1F1FF8E9-8850-4103-8F55-689B0B111D92}" type="presParOf" srcId="{FEC8A753-F3C0-4675-BBE2-ACBF7E98A77E}" destId="{ABCA166D-5E8E-4745-93AD-EC6BCB5011AA}" srcOrd="12" destOrd="0" presId="urn:microsoft.com/office/officeart/2016/7/layout/VerticalDownArrowProcess"/>
    <dgm:cxn modelId="{79C6D143-BC29-4817-B14E-D0A7BBE67FD9}" type="presParOf" srcId="{ABCA166D-5E8E-4745-93AD-EC6BCB5011AA}" destId="{2BF1838F-9615-4A0A-9165-5F6C21A915B5}" srcOrd="0" destOrd="0" presId="urn:microsoft.com/office/officeart/2016/7/layout/VerticalDownArrowProcess"/>
    <dgm:cxn modelId="{368C675F-43E0-4AFC-A830-F64AF879699F}" type="presParOf" srcId="{ABCA166D-5E8E-4745-93AD-EC6BCB5011AA}" destId="{BE6228C5-A6A8-4141-AD5F-F8767E9A7F6F}" srcOrd="1" destOrd="0" presId="urn:microsoft.com/office/officeart/2016/7/layout/VerticalDownArrowProcess"/>
    <dgm:cxn modelId="{A744CE93-6CD2-4E67-8304-AE216F26F3D5}" type="presParOf" srcId="{ABCA166D-5E8E-4745-93AD-EC6BCB5011AA}" destId="{B01651B0-3CE3-4292-8544-7524BBAA91F5}"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81BA5-9856-42D0-BC27-6A80A4FF46B6}">
      <dsp:nvSpPr>
        <dsp:cNvPr id="0" name=""/>
        <dsp:cNvSpPr/>
      </dsp:nvSpPr>
      <dsp:spPr>
        <a:xfrm>
          <a:off x="882240" y="1380"/>
          <a:ext cx="3049581" cy="18297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Only 25</a:t>
          </a:r>
          <a:r>
            <a:rPr lang="en-US" sz="1800" kern="1200" dirty="0"/>
            <a:t>% of pupils with SLCN achieve the expected level in English at the end of KS2</a:t>
          </a:r>
        </a:p>
      </dsp:txBody>
      <dsp:txXfrm>
        <a:off x="882240" y="1380"/>
        <a:ext cx="3049581" cy="1829748"/>
      </dsp:txXfrm>
    </dsp:sp>
    <dsp:sp modelId="{F6A18FBF-74F3-439C-A343-E7EA795A5518}">
      <dsp:nvSpPr>
        <dsp:cNvPr id="0" name=""/>
        <dsp:cNvSpPr/>
      </dsp:nvSpPr>
      <dsp:spPr>
        <a:xfrm>
          <a:off x="4236779" y="1380"/>
          <a:ext cx="3049581" cy="18297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2/3 of 7-14 year olds with serious behaviour problems have language impairment </a:t>
          </a:r>
          <a:endParaRPr lang="en-GB" sz="1800" kern="1200" dirty="0">
            <a:latin typeface="Calibri Light" panose="020F0302020204030204"/>
          </a:endParaRPr>
        </a:p>
      </dsp:txBody>
      <dsp:txXfrm>
        <a:off x="4236779" y="1380"/>
        <a:ext cx="3049581" cy="1829748"/>
      </dsp:txXfrm>
    </dsp:sp>
    <dsp:sp modelId="{6452A672-BCF6-436E-9BDE-0F7E9EA0DCFD}">
      <dsp:nvSpPr>
        <dsp:cNvPr id="0" name=""/>
        <dsp:cNvSpPr/>
      </dsp:nvSpPr>
      <dsp:spPr>
        <a:xfrm>
          <a:off x="7591319" y="1380"/>
          <a:ext cx="3049581" cy="18297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40% of 7 to 14 year olds referred to child psychiatric services had a language impairment that had never been suspected</a:t>
          </a:r>
          <a:endParaRPr lang="en-GB" sz="1800" kern="1200" dirty="0">
            <a:latin typeface="Calibri Light" panose="020F0302020204030204"/>
          </a:endParaRPr>
        </a:p>
      </dsp:txBody>
      <dsp:txXfrm>
        <a:off x="7591319" y="1380"/>
        <a:ext cx="3049581" cy="1829748"/>
      </dsp:txXfrm>
    </dsp:sp>
    <dsp:sp modelId="{23145C64-0DC6-4218-86B6-98F78FD8C304}">
      <dsp:nvSpPr>
        <dsp:cNvPr id="0" name=""/>
        <dsp:cNvSpPr/>
      </dsp:nvSpPr>
      <dsp:spPr>
        <a:xfrm>
          <a:off x="2559510" y="2136087"/>
          <a:ext cx="3049581" cy="18297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“..communication skills are the most important employability skills and a lack of them in a candidate is a deal breaker... for many employers”. </a:t>
          </a:r>
          <a:r>
            <a:rPr lang="en-GB" sz="1800" kern="1200" dirty="0">
              <a:latin typeface="Calibri Light" panose="020F0302020204030204"/>
            </a:rPr>
            <a:t>(Skills for life report).</a:t>
          </a:r>
          <a:endParaRPr lang="en-GB" sz="1800" kern="1200" dirty="0"/>
        </a:p>
      </dsp:txBody>
      <dsp:txXfrm>
        <a:off x="2559510" y="2136087"/>
        <a:ext cx="3049581" cy="1829748"/>
      </dsp:txXfrm>
    </dsp:sp>
    <dsp:sp modelId="{F258E776-2BE5-47A0-9A13-34A5E5DE8602}">
      <dsp:nvSpPr>
        <dsp:cNvPr id="0" name=""/>
        <dsp:cNvSpPr/>
      </dsp:nvSpPr>
      <dsp:spPr>
        <a:xfrm>
          <a:off x="5914049" y="2136087"/>
          <a:ext cx="3049581" cy="18297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Young people with SLCN are more likey to be bullied and are more susceptible to grooming behaviours</a:t>
          </a:r>
        </a:p>
      </dsp:txBody>
      <dsp:txXfrm>
        <a:off x="5914049" y="2136087"/>
        <a:ext cx="3049581" cy="1829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200C7-F5EE-4379-9789-4D44E14C0FD1}">
      <dsp:nvSpPr>
        <dsp:cNvPr id="0" name=""/>
        <dsp:cNvSpPr/>
      </dsp:nvSpPr>
      <dsp:spPr>
        <a:xfrm>
          <a:off x="0" y="566278"/>
          <a:ext cx="7984458" cy="2737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No Wrong Door, the service for children in care in North Yorkshire, found 62% of their children in care had communication needs. Only two of the children had previously seen a speech and language </a:t>
          </a:r>
          <a:r>
            <a:rPr lang="en-GB" sz="2800" kern="1200" dirty="0"/>
            <a:t>therapist (SLT). </a:t>
          </a:r>
          <a:r>
            <a:rPr lang="en-GB" sz="1800" kern="1200" dirty="0"/>
            <a:t>(</a:t>
          </a:r>
          <a:r>
            <a:rPr lang="en-US" sz="1800" kern="1200" dirty="0"/>
            <a:t>Information provided by Youth Communication Team North Yorkshire, 2016).</a:t>
          </a:r>
          <a:endParaRPr lang="en-US" sz="2800" kern="1200" dirty="0"/>
        </a:p>
      </dsp:txBody>
      <dsp:txXfrm>
        <a:off x="133648" y="699926"/>
        <a:ext cx="7717162" cy="2470504"/>
      </dsp:txXfrm>
    </dsp:sp>
    <dsp:sp modelId="{4C884567-58FF-4980-8950-65DDF6988308}">
      <dsp:nvSpPr>
        <dsp:cNvPr id="0" name=""/>
        <dsp:cNvSpPr/>
      </dsp:nvSpPr>
      <dsp:spPr>
        <a:xfrm>
          <a:off x="0" y="3491278"/>
          <a:ext cx="7984458" cy="2737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£17 billion per year is spent in England and Wales by the state on the cost of late intervention – the largest individual cost (£5.3 billion) is spent on </a:t>
          </a:r>
          <a:r>
            <a:rPr lang="en-GB" sz="2800" kern="1200" dirty="0"/>
            <a:t>children in care. </a:t>
          </a:r>
          <a:r>
            <a:rPr lang="en-GB" sz="1800" kern="1200" dirty="0"/>
            <a:t>(</a:t>
          </a:r>
          <a:r>
            <a:rPr lang="en-US" sz="1800" kern="1200" dirty="0"/>
            <a:t>Early Intervention Foundation, 2016).</a:t>
          </a:r>
          <a:endParaRPr lang="en-US" sz="2800" kern="1200" dirty="0"/>
        </a:p>
      </dsp:txBody>
      <dsp:txXfrm>
        <a:off x="133648" y="3624926"/>
        <a:ext cx="7717162" cy="2470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7728F-9519-443D-8448-844E130FF797}">
      <dsp:nvSpPr>
        <dsp:cNvPr id="0" name=""/>
        <dsp:cNvSpPr/>
      </dsp:nvSpPr>
      <dsp:spPr>
        <a:xfrm>
          <a:off x="679050" y="355948"/>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9634E-355E-42F0-8C87-61E1E225A1FD}">
      <dsp:nvSpPr>
        <dsp:cNvPr id="0" name=""/>
        <dsp:cNvSpPr/>
      </dsp:nvSpPr>
      <dsp:spPr>
        <a:xfrm>
          <a:off x="1081237" y="75813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29112D-92F9-4D31-AE1E-1C83F142EF9F}">
      <dsp:nvSpPr>
        <dsp:cNvPr id="0" name=""/>
        <dsp:cNvSpPr/>
      </dsp:nvSpPr>
      <dsp:spPr>
        <a:xfrm>
          <a:off x="75768" y="2830948"/>
          <a:ext cx="30937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b="1" kern="1200" dirty="0"/>
            <a:t>These levels of questioning can have very important implications for the management of behaviour</a:t>
          </a:r>
          <a:endParaRPr lang="en-US" sz="1400" kern="1200" dirty="0"/>
        </a:p>
      </dsp:txBody>
      <dsp:txXfrm>
        <a:off x="75768" y="2830948"/>
        <a:ext cx="3093750" cy="990000"/>
      </dsp:txXfrm>
    </dsp:sp>
    <dsp:sp modelId="{F99F2237-2799-47CA-9A10-10C3D5FD2EBB}">
      <dsp:nvSpPr>
        <dsp:cNvPr id="0" name=""/>
        <dsp:cNvSpPr/>
      </dsp:nvSpPr>
      <dsp:spPr>
        <a:xfrm>
          <a:off x="4314206" y="355948"/>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27F51-E61F-4924-A66B-5E356834DE2B}">
      <dsp:nvSpPr>
        <dsp:cNvPr id="0" name=""/>
        <dsp:cNvSpPr/>
      </dsp:nvSpPr>
      <dsp:spPr>
        <a:xfrm>
          <a:off x="4716393" y="75813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D7010C-B672-44CD-B01C-212BDEC5B201}">
      <dsp:nvSpPr>
        <dsp:cNvPr id="0" name=""/>
        <dsp:cNvSpPr/>
      </dsp:nvSpPr>
      <dsp:spPr>
        <a:xfrm>
          <a:off x="3710925" y="2830948"/>
          <a:ext cx="30937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b="1" kern="1200" dirty="0"/>
            <a:t>If a child does not understand a question, they will not know how to answer appropriately and could get into trouble by either not responding or acting up instead.</a:t>
          </a:r>
          <a:endParaRPr lang="en-US" sz="1400" kern="1200" dirty="0"/>
        </a:p>
      </dsp:txBody>
      <dsp:txXfrm>
        <a:off x="3710925" y="2830948"/>
        <a:ext cx="3093750" cy="990000"/>
      </dsp:txXfrm>
    </dsp:sp>
    <dsp:sp modelId="{8588C53A-C934-4175-BD4E-143E1C2D8C4D}">
      <dsp:nvSpPr>
        <dsp:cNvPr id="0" name=""/>
        <dsp:cNvSpPr/>
      </dsp:nvSpPr>
      <dsp:spPr>
        <a:xfrm>
          <a:off x="7949362" y="355948"/>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3DC848-A574-4445-91B0-1FFBA17E0E76}">
      <dsp:nvSpPr>
        <dsp:cNvPr id="0" name=""/>
        <dsp:cNvSpPr/>
      </dsp:nvSpPr>
      <dsp:spPr>
        <a:xfrm>
          <a:off x="8351550" y="758135"/>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24FDA4-CCEE-49EB-AE46-549F8650666D}">
      <dsp:nvSpPr>
        <dsp:cNvPr id="0" name=""/>
        <dsp:cNvSpPr/>
      </dsp:nvSpPr>
      <dsp:spPr>
        <a:xfrm>
          <a:off x="7346081" y="2830948"/>
          <a:ext cx="30937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b="1" kern="1200" dirty="0"/>
            <a:t>Questions need to be at the appropriate level for the child’s ability.</a:t>
          </a:r>
          <a:endParaRPr lang="en-US" sz="1400" kern="1200" dirty="0"/>
        </a:p>
      </dsp:txBody>
      <dsp:txXfrm>
        <a:off x="7346081" y="2830948"/>
        <a:ext cx="3093750" cy="99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6CC15-6328-47B7-B581-51EEEDCB62D3}">
      <dsp:nvSpPr>
        <dsp:cNvPr id="0" name=""/>
        <dsp:cNvSpPr/>
      </dsp:nvSpPr>
      <dsp:spPr>
        <a:xfrm>
          <a:off x="0" y="4809162"/>
          <a:ext cx="2930525" cy="5262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419" tIns="128016" rIns="208419" bIns="128016" numCol="1" spcCol="1270" anchor="ctr" anchorCtr="0">
          <a:noAutofit/>
        </a:bodyPr>
        <a:lstStyle/>
        <a:p>
          <a:pPr marL="0" lvl="0" indent="0" algn="ctr" defTabSz="800100">
            <a:lnSpc>
              <a:spcPct val="90000"/>
            </a:lnSpc>
            <a:spcBef>
              <a:spcPct val="0"/>
            </a:spcBef>
            <a:spcAft>
              <a:spcPct val="35000"/>
            </a:spcAft>
            <a:buNone/>
          </a:pPr>
          <a:r>
            <a:rPr lang="en-US" sz="1800" kern="1200"/>
            <a:t>Use</a:t>
          </a:r>
        </a:p>
      </dsp:txBody>
      <dsp:txXfrm>
        <a:off x="0" y="4809162"/>
        <a:ext cx="2930525" cy="526264"/>
      </dsp:txXfrm>
    </dsp:sp>
    <dsp:sp modelId="{2E01107F-FB20-484E-9954-7DFB0AEF028F}">
      <dsp:nvSpPr>
        <dsp:cNvPr id="0" name=""/>
        <dsp:cNvSpPr/>
      </dsp:nvSpPr>
      <dsp:spPr>
        <a:xfrm>
          <a:off x="2930524" y="4809162"/>
          <a:ext cx="8791575" cy="52626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35" tIns="165100" rIns="178335" bIns="165100" numCol="1" spcCol="1270" anchor="ctr" anchorCtr="0">
          <a:noAutofit/>
        </a:bodyPr>
        <a:lstStyle/>
        <a:p>
          <a:pPr marL="0" lvl="0" indent="0" algn="l" defTabSz="577850">
            <a:lnSpc>
              <a:spcPct val="90000"/>
            </a:lnSpc>
            <a:spcBef>
              <a:spcPct val="0"/>
            </a:spcBef>
            <a:spcAft>
              <a:spcPct val="35000"/>
            </a:spcAft>
            <a:buNone/>
          </a:pPr>
          <a:r>
            <a:rPr lang="en-US" sz="1300" kern="1200"/>
            <a:t>Use games to reinforce learning.</a:t>
          </a:r>
        </a:p>
      </dsp:txBody>
      <dsp:txXfrm>
        <a:off x="2930524" y="4809162"/>
        <a:ext cx="8791575" cy="526264"/>
      </dsp:txXfrm>
    </dsp:sp>
    <dsp:sp modelId="{AE22C076-B0F2-4FF4-8C11-BEDA1E30DC55}">
      <dsp:nvSpPr>
        <dsp:cNvPr id="0" name=""/>
        <dsp:cNvSpPr/>
      </dsp:nvSpPr>
      <dsp:spPr>
        <a:xfrm rot="10800000">
          <a:off x="0" y="4007662"/>
          <a:ext cx="2930525" cy="80939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419" tIns="128016" rIns="208419" bIns="128016" numCol="1" spcCol="1270" anchor="ctr" anchorCtr="0">
          <a:noAutofit/>
        </a:bodyPr>
        <a:lstStyle/>
        <a:p>
          <a:pPr marL="0" lvl="0" indent="0" algn="ctr" defTabSz="800100">
            <a:lnSpc>
              <a:spcPct val="90000"/>
            </a:lnSpc>
            <a:spcBef>
              <a:spcPct val="0"/>
            </a:spcBef>
            <a:spcAft>
              <a:spcPct val="35000"/>
            </a:spcAft>
            <a:buNone/>
          </a:pPr>
          <a:r>
            <a:rPr lang="en-US" sz="1800" kern="1200"/>
            <a:t>Explore</a:t>
          </a:r>
        </a:p>
      </dsp:txBody>
      <dsp:txXfrm rot="-10800000">
        <a:off x="0" y="4007662"/>
        <a:ext cx="2930525" cy="526106"/>
      </dsp:txXfrm>
    </dsp:sp>
    <dsp:sp modelId="{2C9A673D-4908-4A4C-8E3F-3A4409BD2D36}">
      <dsp:nvSpPr>
        <dsp:cNvPr id="0" name=""/>
        <dsp:cNvSpPr/>
      </dsp:nvSpPr>
      <dsp:spPr>
        <a:xfrm>
          <a:off x="2930524" y="4007662"/>
          <a:ext cx="8791575" cy="526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35" tIns="165100" rIns="178335" bIns="165100" numCol="1" spcCol="1270" anchor="ctr" anchorCtr="0">
          <a:noAutofit/>
        </a:bodyPr>
        <a:lstStyle/>
        <a:p>
          <a:pPr marL="0" lvl="0" indent="0" algn="l" defTabSz="577850">
            <a:lnSpc>
              <a:spcPct val="90000"/>
            </a:lnSpc>
            <a:spcBef>
              <a:spcPct val="0"/>
            </a:spcBef>
            <a:spcAft>
              <a:spcPct val="35000"/>
            </a:spcAft>
            <a:buNone/>
          </a:pPr>
          <a:r>
            <a:rPr lang="en-US" sz="1300" kern="1200"/>
            <a:t>Explore emotions of fictional characters</a:t>
          </a:r>
        </a:p>
      </dsp:txBody>
      <dsp:txXfrm>
        <a:off x="2930524" y="4007662"/>
        <a:ext cx="8791575" cy="526106"/>
      </dsp:txXfrm>
    </dsp:sp>
    <dsp:sp modelId="{62FE9F6E-5330-4383-B7D7-76CE2CB6E181}">
      <dsp:nvSpPr>
        <dsp:cNvPr id="0" name=""/>
        <dsp:cNvSpPr/>
      </dsp:nvSpPr>
      <dsp:spPr>
        <a:xfrm rot="10800000">
          <a:off x="0" y="3206162"/>
          <a:ext cx="2930525" cy="80939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419" tIns="128016" rIns="208419" bIns="128016" numCol="1" spcCol="1270" anchor="ctr" anchorCtr="0">
          <a:noAutofit/>
        </a:bodyPr>
        <a:lstStyle/>
        <a:p>
          <a:pPr marL="0" lvl="0" indent="0" algn="ctr" defTabSz="800100">
            <a:lnSpc>
              <a:spcPct val="90000"/>
            </a:lnSpc>
            <a:spcBef>
              <a:spcPct val="0"/>
            </a:spcBef>
            <a:spcAft>
              <a:spcPct val="35000"/>
            </a:spcAft>
            <a:buNone/>
          </a:pPr>
          <a:r>
            <a:rPr lang="en-US" sz="1800" kern="1200"/>
            <a:t>Evaluate</a:t>
          </a:r>
        </a:p>
      </dsp:txBody>
      <dsp:txXfrm rot="-10800000">
        <a:off x="0" y="3206162"/>
        <a:ext cx="2930525" cy="526106"/>
      </dsp:txXfrm>
    </dsp:sp>
    <dsp:sp modelId="{BFFE3E6F-D665-402F-BF0C-F0C9D34DDB23}">
      <dsp:nvSpPr>
        <dsp:cNvPr id="0" name=""/>
        <dsp:cNvSpPr/>
      </dsp:nvSpPr>
      <dsp:spPr>
        <a:xfrm>
          <a:off x="2930524" y="3206162"/>
          <a:ext cx="8791575" cy="526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35" tIns="165100" rIns="178335" bIns="165100" numCol="1" spcCol="1270" anchor="ctr" anchorCtr="0">
          <a:noAutofit/>
        </a:bodyPr>
        <a:lstStyle/>
        <a:p>
          <a:pPr marL="0" lvl="0" indent="0" algn="l" defTabSz="577850">
            <a:lnSpc>
              <a:spcPct val="90000"/>
            </a:lnSpc>
            <a:spcBef>
              <a:spcPct val="0"/>
            </a:spcBef>
            <a:spcAft>
              <a:spcPct val="35000"/>
            </a:spcAft>
            <a:buNone/>
          </a:pPr>
          <a:r>
            <a:rPr lang="en-US" sz="1300" kern="1200"/>
            <a:t>Evaluate feelings during the day</a:t>
          </a:r>
        </a:p>
      </dsp:txBody>
      <dsp:txXfrm>
        <a:off x="2930524" y="3206162"/>
        <a:ext cx="8791575" cy="526106"/>
      </dsp:txXfrm>
    </dsp:sp>
    <dsp:sp modelId="{835D247C-B76F-4380-A5A6-1E6D402136E4}">
      <dsp:nvSpPr>
        <dsp:cNvPr id="0" name=""/>
        <dsp:cNvSpPr/>
      </dsp:nvSpPr>
      <dsp:spPr>
        <a:xfrm rot="10800000">
          <a:off x="0" y="2404661"/>
          <a:ext cx="2930525" cy="80939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419" tIns="128016" rIns="208419" bIns="128016" numCol="1" spcCol="1270" anchor="ctr" anchorCtr="0">
          <a:noAutofit/>
        </a:bodyPr>
        <a:lstStyle/>
        <a:p>
          <a:pPr marL="0" lvl="0" indent="0" algn="ctr" defTabSz="800100">
            <a:lnSpc>
              <a:spcPct val="90000"/>
            </a:lnSpc>
            <a:spcBef>
              <a:spcPct val="0"/>
            </a:spcBef>
            <a:spcAft>
              <a:spcPct val="35000"/>
            </a:spcAft>
            <a:buNone/>
          </a:pPr>
          <a:r>
            <a:rPr lang="en-US" sz="1800" kern="1200"/>
            <a:t>Use</a:t>
          </a:r>
        </a:p>
      </dsp:txBody>
      <dsp:txXfrm rot="-10800000">
        <a:off x="0" y="2404661"/>
        <a:ext cx="2930525" cy="526106"/>
      </dsp:txXfrm>
    </dsp:sp>
    <dsp:sp modelId="{A6ACF3D0-4927-4BD0-9171-8BEA05526CD0}">
      <dsp:nvSpPr>
        <dsp:cNvPr id="0" name=""/>
        <dsp:cNvSpPr/>
      </dsp:nvSpPr>
      <dsp:spPr>
        <a:xfrm>
          <a:off x="2930524" y="2404661"/>
          <a:ext cx="8791575" cy="526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35" tIns="165100" rIns="178335" bIns="165100" numCol="1" spcCol="1270" anchor="ctr" anchorCtr="0">
          <a:noAutofit/>
        </a:bodyPr>
        <a:lstStyle/>
        <a:p>
          <a:pPr marL="0" lvl="0" indent="0" algn="l" defTabSz="577850">
            <a:lnSpc>
              <a:spcPct val="90000"/>
            </a:lnSpc>
            <a:spcBef>
              <a:spcPct val="0"/>
            </a:spcBef>
            <a:spcAft>
              <a:spcPct val="35000"/>
            </a:spcAft>
            <a:buNone/>
          </a:pPr>
          <a:r>
            <a:rPr lang="en-US" sz="1300" kern="1200"/>
            <a:t>Use comic strip conversations</a:t>
          </a:r>
        </a:p>
      </dsp:txBody>
      <dsp:txXfrm>
        <a:off x="2930524" y="2404661"/>
        <a:ext cx="8791575" cy="526106"/>
      </dsp:txXfrm>
    </dsp:sp>
    <dsp:sp modelId="{DAA71BE9-5C26-4FC3-B080-FB16FE224994}">
      <dsp:nvSpPr>
        <dsp:cNvPr id="0" name=""/>
        <dsp:cNvSpPr/>
      </dsp:nvSpPr>
      <dsp:spPr>
        <a:xfrm rot="10800000">
          <a:off x="0" y="1603161"/>
          <a:ext cx="2930525" cy="80939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419" tIns="128016" rIns="208419" bIns="128016" numCol="1" spcCol="1270" anchor="ctr" anchorCtr="0">
          <a:noAutofit/>
        </a:bodyPr>
        <a:lstStyle/>
        <a:p>
          <a:pPr marL="0" lvl="0" indent="0" algn="ctr" defTabSz="800100">
            <a:lnSpc>
              <a:spcPct val="90000"/>
            </a:lnSpc>
            <a:spcBef>
              <a:spcPct val="0"/>
            </a:spcBef>
            <a:spcAft>
              <a:spcPct val="35000"/>
            </a:spcAft>
            <a:buNone/>
          </a:pPr>
          <a:r>
            <a:rPr lang="en-US" sz="1800" kern="1200"/>
            <a:t>Discuss</a:t>
          </a:r>
        </a:p>
      </dsp:txBody>
      <dsp:txXfrm rot="-10800000">
        <a:off x="0" y="1603161"/>
        <a:ext cx="2930525" cy="526106"/>
      </dsp:txXfrm>
    </dsp:sp>
    <dsp:sp modelId="{18B1C471-CF18-4052-B288-B14FBD914B74}">
      <dsp:nvSpPr>
        <dsp:cNvPr id="0" name=""/>
        <dsp:cNvSpPr/>
      </dsp:nvSpPr>
      <dsp:spPr>
        <a:xfrm>
          <a:off x="2930524" y="1603161"/>
          <a:ext cx="8791575" cy="526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35" tIns="165100" rIns="178335" bIns="165100" numCol="1" spcCol="1270" anchor="ctr" anchorCtr="0">
          <a:noAutofit/>
        </a:bodyPr>
        <a:lstStyle/>
        <a:p>
          <a:pPr marL="0" lvl="0" indent="0" algn="l" defTabSz="577850">
            <a:lnSpc>
              <a:spcPct val="90000"/>
            </a:lnSpc>
            <a:spcBef>
              <a:spcPct val="0"/>
            </a:spcBef>
            <a:spcAft>
              <a:spcPct val="35000"/>
            </a:spcAft>
            <a:buNone/>
          </a:pPr>
          <a:r>
            <a:rPr lang="en-US" sz="1300" kern="1200"/>
            <a:t>Discuss the feelings of others in context</a:t>
          </a:r>
        </a:p>
      </dsp:txBody>
      <dsp:txXfrm>
        <a:off x="2930524" y="1603161"/>
        <a:ext cx="8791575" cy="526106"/>
      </dsp:txXfrm>
    </dsp:sp>
    <dsp:sp modelId="{152A7D3F-09BD-4423-9CF9-1E42533528D9}">
      <dsp:nvSpPr>
        <dsp:cNvPr id="0" name=""/>
        <dsp:cNvSpPr/>
      </dsp:nvSpPr>
      <dsp:spPr>
        <a:xfrm rot="10800000">
          <a:off x="0" y="801661"/>
          <a:ext cx="2930525" cy="80939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419" tIns="128016" rIns="208419" bIns="128016" numCol="1" spcCol="1270" anchor="ctr" anchorCtr="0">
          <a:noAutofit/>
        </a:bodyPr>
        <a:lstStyle/>
        <a:p>
          <a:pPr marL="0" lvl="0" indent="0" algn="ctr" defTabSz="800100">
            <a:lnSpc>
              <a:spcPct val="90000"/>
            </a:lnSpc>
            <a:spcBef>
              <a:spcPct val="0"/>
            </a:spcBef>
            <a:spcAft>
              <a:spcPct val="35000"/>
            </a:spcAft>
            <a:buNone/>
          </a:pPr>
          <a:r>
            <a:rPr lang="en-US" sz="1800" kern="1200"/>
            <a:t>State</a:t>
          </a:r>
        </a:p>
      </dsp:txBody>
      <dsp:txXfrm rot="-10800000">
        <a:off x="0" y="801661"/>
        <a:ext cx="2930525" cy="526106"/>
      </dsp:txXfrm>
    </dsp:sp>
    <dsp:sp modelId="{AA21A819-F63D-4D4E-A195-DD5B9A95FC1C}">
      <dsp:nvSpPr>
        <dsp:cNvPr id="0" name=""/>
        <dsp:cNvSpPr/>
      </dsp:nvSpPr>
      <dsp:spPr>
        <a:xfrm>
          <a:off x="2930524" y="801661"/>
          <a:ext cx="8791575" cy="526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35" tIns="165100" rIns="178335" bIns="165100" numCol="1" spcCol="1270" anchor="ctr" anchorCtr="0">
          <a:noAutofit/>
        </a:bodyPr>
        <a:lstStyle/>
        <a:p>
          <a:pPr marL="0" lvl="0" indent="0" algn="l" defTabSz="577850">
            <a:lnSpc>
              <a:spcPct val="90000"/>
            </a:lnSpc>
            <a:spcBef>
              <a:spcPct val="0"/>
            </a:spcBef>
            <a:spcAft>
              <a:spcPct val="35000"/>
            </a:spcAft>
            <a:buNone/>
          </a:pPr>
          <a:r>
            <a:rPr lang="en-US" sz="1300" kern="1200"/>
            <a:t>State the feeling as it is experienced</a:t>
          </a:r>
        </a:p>
      </dsp:txBody>
      <dsp:txXfrm>
        <a:off x="2930524" y="801661"/>
        <a:ext cx="8791575" cy="526106"/>
      </dsp:txXfrm>
    </dsp:sp>
    <dsp:sp modelId="{BE6228C5-A6A8-4141-AD5F-F8767E9A7F6F}">
      <dsp:nvSpPr>
        <dsp:cNvPr id="0" name=""/>
        <dsp:cNvSpPr/>
      </dsp:nvSpPr>
      <dsp:spPr>
        <a:xfrm rot="10800000">
          <a:off x="0" y="161"/>
          <a:ext cx="2930525" cy="809394"/>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419" tIns="128016" rIns="208419" bIns="128016" numCol="1" spcCol="1270" anchor="ctr" anchorCtr="0">
          <a:noAutofit/>
        </a:bodyPr>
        <a:lstStyle/>
        <a:p>
          <a:pPr marL="0" lvl="0" indent="0" algn="ctr" defTabSz="800100">
            <a:lnSpc>
              <a:spcPct val="90000"/>
            </a:lnSpc>
            <a:spcBef>
              <a:spcPct val="0"/>
            </a:spcBef>
            <a:spcAft>
              <a:spcPct val="35000"/>
            </a:spcAft>
            <a:buNone/>
          </a:pPr>
          <a:r>
            <a:rPr lang="en-US" sz="1800" kern="1200"/>
            <a:t>Assess</a:t>
          </a:r>
        </a:p>
      </dsp:txBody>
      <dsp:txXfrm rot="-10800000">
        <a:off x="0" y="161"/>
        <a:ext cx="2930525" cy="526106"/>
      </dsp:txXfrm>
    </dsp:sp>
    <dsp:sp modelId="{B01651B0-3CE3-4292-8544-7524BBAA91F5}">
      <dsp:nvSpPr>
        <dsp:cNvPr id="0" name=""/>
        <dsp:cNvSpPr/>
      </dsp:nvSpPr>
      <dsp:spPr>
        <a:xfrm>
          <a:off x="2930524" y="161"/>
          <a:ext cx="8791575" cy="526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335" tIns="165100" rIns="178335" bIns="165100" numCol="1" spcCol="1270" anchor="ctr" anchorCtr="0">
          <a:noAutofit/>
        </a:bodyPr>
        <a:lstStyle/>
        <a:p>
          <a:pPr marL="0" lvl="0" indent="0" algn="l" defTabSz="577850">
            <a:lnSpc>
              <a:spcPct val="90000"/>
            </a:lnSpc>
            <a:spcBef>
              <a:spcPct val="0"/>
            </a:spcBef>
            <a:spcAft>
              <a:spcPct val="35000"/>
            </a:spcAft>
            <a:buNone/>
          </a:pPr>
          <a:r>
            <a:rPr lang="en-US" sz="1300" kern="1200"/>
            <a:t>Assess understanding and use of vocab</a:t>
          </a:r>
        </a:p>
      </dsp:txBody>
      <dsp:txXfrm>
        <a:off x="2930524" y="161"/>
        <a:ext cx="8791575" cy="5261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DF8D0-52F3-484C-97A7-F8E3C23D035A}" type="datetimeFigureOut">
              <a:rPr lang="en-GB"/>
              <a:t>21/06/2022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EE586-BD08-4C0B-9390-F38F3BF621F1}" type="slidenum">
              <a:rPr lang="en-GB"/>
              <a:t>‹#›</a:t>
            </a:fld>
            <a:endParaRPr lang="en-GB"/>
          </a:p>
        </p:txBody>
      </p:sp>
    </p:spTree>
    <p:extLst>
      <p:ext uri="{BB962C8B-B14F-4D97-AF65-F5344CB8AC3E}">
        <p14:creationId xmlns:p14="http://schemas.microsoft.com/office/powerpoint/2010/main" val="253039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shift in expectation at secondary school that could mean a young person who was getting on ok at primary school may begin to fail. </a:t>
            </a:r>
          </a:p>
          <a:p>
            <a:r>
              <a:rPr lang="en-US" dirty="0"/>
              <a:t>Vocabulary, jokes and sarcasm </a:t>
            </a:r>
            <a:endParaRPr lang="en-GB"/>
          </a:p>
          <a:p>
            <a:r>
              <a:rPr lang="en-US" dirty="0"/>
              <a:t>Sentence order, number of instructions, volume of spoken information</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328EE586-BD08-4C0B-9390-F38F3BF621F1}" type="slidenum">
              <a:rPr lang="en-GB"/>
              <a:t>2</a:t>
            </a:fld>
            <a:endParaRPr lang="en-GB"/>
          </a:p>
        </p:txBody>
      </p:sp>
    </p:spTree>
    <p:extLst>
      <p:ext uri="{BB962C8B-B14F-4D97-AF65-F5344CB8AC3E}">
        <p14:creationId xmlns:p14="http://schemas.microsoft.com/office/powerpoint/2010/main" val="151323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fizzy coke bottle – shaken up – wouldn’t open until it had settled – wouldn’t ask difficult questions until young person had settled </a:t>
            </a:r>
          </a:p>
          <a:p>
            <a:endParaRPr lang="en-US" dirty="0">
              <a:cs typeface="Calibri"/>
            </a:endParaRPr>
          </a:p>
          <a:p>
            <a:r>
              <a:rPr lang="en-US">
                <a:cs typeface="Calibri"/>
              </a:rPr>
              <a:t>Warning - Asking why questions when young person isn't ready will result in unwanted answers!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28EE586-BD08-4C0B-9390-F38F3BF621F1}" type="slidenum">
              <a:rPr lang="en-GB"/>
              <a:t>18</a:t>
            </a:fld>
            <a:endParaRPr lang="en-GB"/>
          </a:p>
        </p:txBody>
      </p:sp>
    </p:spTree>
    <p:extLst>
      <p:ext uri="{BB962C8B-B14F-4D97-AF65-F5344CB8AC3E}">
        <p14:creationId xmlns:p14="http://schemas.microsoft.com/office/powerpoint/2010/main" val="242938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a:t>
            </a:r>
            <a:r>
              <a:rPr lang="en-GB" baseline="0" dirty="0"/>
              <a:t> with low language levels are frequently asked complex questions.  Examples – why did you do that? And what should you have done?</a:t>
            </a:r>
          </a:p>
          <a:p>
            <a:r>
              <a:rPr lang="en-GB" baseline="0" dirty="0"/>
              <a:t>Because they don’t understand, they don’t know how to answer them and could get into trouble by either not responding or acting up instead.</a:t>
            </a:r>
            <a:endParaRPr lang="en-GB" dirty="0"/>
          </a:p>
          <a:p>
            <a:endParaRPr lang="en-GB" dirty="0"/>
          </a:p>
        </p:txBody>
      </p:sp>
      <p:sp>
        <p:nvSpPr>
          <p:cNvPr id="4" name="Slide Number Placeholder 3"/>
          <p:cNvSpPr>
            <a:spLocks noGrp="1"/>
          </p:cNvSpPr>
          <p:nvPr>
            <p:ph type="sldNum" sz="quarter" idx="5"/>
          </p:nvPr>
        </p:nvSpPr>
        <p:spPr/>
        <p:txBody>
          <a:bodyPr/>
          <a:lstStyle/>
          <a:p>
            <a:fld id="{328EE586-BD08-4C0B-9390-F38F3BF621F1}" type="slidenum">
              <a:rPr lang="en-GB" smtClean="0"/>
              <a:t>19</a:t>
            </a:fld>
            <a:endParaRPr lang="en-GB"/>
          </a:p>
        </p:txBody>
      </p:sp>
    </p:spTree>
    <p:extLst>
      <p:ext uri="{BB962C8B-B14F-4D97-AF65-F5344CB8AC3E}">
        <p14:creationId xmlns:p14="http://schemas.microsoft.com/office/powerpoint/2010/main" val="61648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Scaffolded questionning </a:t>
            </a:r>
          </a:p>
        </p:txBody>
      </p:sp>
      <p:sp>
        <p:nvSpPr>
          <p:cNvPr id="4" name="Slide Number Placeholder 3"/>
          <p:cNvSpPr>
            <a:spLocks noGrp="1"/>
          </p:cNvSpPr>
          <p:nvPr>
            <p:ph type="sldNum" sz="quarter" idx="5"/>
          </p:nvPr>
        </p:nvSpPr>
        <p:spPr/>
        <p:txBody>
          <a:bodyPr/>
          <a:lstStyle/>
          <a:p>
            <a:fld id="{328EE586-BD08-4C0B-9390-F38F3BF621F1}" type="slidenum">
              <a:rPr lang="en-GB"/>
              <a:t>20</a:t>
            </a:fld>
            <a:endParaRPr lang="en-GB"/>
          </a:p>
        </p:txBody>
      </p:sp>
    </p:spTree>
    <p:extLst>
      <p:ext uri="{BB962C8B-B14F-4D97-AF65-F5344CB8AC3E}">
        <p14:creationId xmlns:p14="http://schemas.microsoft.com/office/powerpoint/2010/main" val="37376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Help the young person to identify and rate how they are feeling.</a:t>
            </a:r>
          </a:p>
          <a:p>
            <a:endParaRPr lang="en-US" dirty="0">
              <a:cs typeface="Calibri"/>
            </a:endParaRPr>
          </a:p>
        </p:txBody>
      </p:sp>
      <p:sp>
        <p:nvSpPr>
          <p:cNvPr id="4" name="Slide Number Placeholder 3"/>
          <p:cNvSpPr>
            <a:spLocks noGrp="1"/>
          </p:cNvSpPr>
          <p:nvPr>
            <p:ph type="sldNum" sz="quarter" idx="5"/>
          </p:nvPr>
        </p:nvSpPr>
        <p:spPr/>
        <p:txBody>
          <a:bodyPr/>
          <a:lstStyle/>
          <a:p>
            <a:fld id="{328EE586-BD08-4C0B-9390-F38F3BF621F1}" type="slidenum">
              <a:rPr lang="en-GB"/>
              <a:t>21</a:t>
            </a:fld>
            <a:endParaRPr lang="en-GB"/>
          </a:p>
        </p:txBody>
      </p:sp>
    </p:spTree>
    <p:extLst>
      <p:ext uri="{BB962C8B-B14F-4D97-AF65-F5344CB8AC3E}">
        <p14:creationId xmlns:p14="http://schemas.microsoft.com/office/powerpoint/2010/main" val="370059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3 elements need to be efficient for good communication. If there are difficulties in one element, this will have a knock on effect on the other areas.</a:t>
            </a:r>
          </a:p>
        </p:txBody>
      </p:sp>
      <p:sp>
        <p:nvSpPr>
          <p:cNvPr id="4" name="Slide Number Placeholder 3"/>
          <p:cNvSpPr>
            <a:spLocks noGrp="1"/>
          </p:cNvSpPr>
          <p:nvPr>
            <p:ph type="sldNum" sz="quarter" idx="5"/>
          </p:nvPr>
        </p:nvSpPr>
        <p:spPr/>
        <p:txBody>
          <a:bodyPr/>
          <a:lstStyle/>
          <a:p>
            <a:fld id="{328EE586-BD08-4C0B-9390-F38F3BF621F1}" type="slidenum">
              <a:rPr lang="en-GB"/>
              <a:t>6</a:t>
            </a:fld>
            <a:endParaRPr lang="en-GB"/>
          </a:p>
        </p:txBody>
      </p:sp>
    </p:spTree>
    <p:extLst>
      <p:ext uri="{BB962C8B-B14F-4D97-AF65-F5344CB8AC3E}">
        <p14:creationId xmlns:p14="http://schemas.microsoft.com/office/powerpoint/2010/main" val="176167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who  struggle to communicate, are at high risk of poor outcomes. This includes education, employability, mental health, vulnerability and criminality.</a:t>
            </a:r>
          </a:p>
          <a:p>
            <a:endParaRPr lang="en-GB" dirty="0">
              <a:cs typeface="Calibri"/>
            </a:endParaRPr>
          </a:p>
          <a:p>
            <a:pPr marL="88900" indent="-88900"/>
            <a:r>
              <a:rPr lang="en-GB" dirty="0"/>
              <a:t>Criminality</a:t>
            </a:r>
            <a:endParaRPr lang="en-US" dirty="0"/>
          </a:p>
          <a:p>
            <a:pPr marL="88900" indent="-88900"/>
            <a:r>
              <a:rPr lang="en-GB" dirty="0"/>
              <a:t>Thousands of people fail to access education, social, economic and career opportunities due to communication difficulties. It has been found that a high proportion of the country’s prison population have got previously undiagnosed speech  and language difficulties. Research Report 37 found that offenders gaining oral communication skills qualifications were 50% less likely to re-offend in the year after release than the national average. (37 Moseley et al, </a:t>
            </a:r>
            <a:r>
              <a:rPr lang="en-GB" i="1" dirty="0"/>
              <a:t>The impact of ESB oral communication courses in HM Prisons – an independent evaluation in Developing oral communication and productive thinking skills in HM Prisons </a:t>
            </a:r>
            <a:r>
              <a:rPr lang="en-GB" dirty="0"/>
              <a:t>(2006), Learning and Skills Research Centre. in the </a:t>
            </a:r>
            <a:r>
              <a:rPr lang="en-GB" dirty="0" err="1"/>
              <a:t>Bercow</a:t>
            </a:r>
            <a:r>
              <a:rPr lang="en-GB" dirty="0"/>
              <a:t> Report 2008)</a:t>
            </a:r>
          </a:p>
          <a:p>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328EE586-BD08-4C0B-9390-F38F3BF621F1}" type="slidenum">
              <a:rPr lang="en-GB"/>
              <a:t>8</a:t>
            </a:fld>
            <a:endParaRPr lang="en-GB"/>
          </a:p>
        </p:txBody>
      </p:sp>
    </p:spTree>
    <p:extLst>
      <p:ext uri="{BB962C8B-B14F-4D97-AF65-F5344CB8AC3E}">
        <p14:creationId xmlns:p14="http://schemas.microsoft.com/office/powerpoint/2010/main" val="398696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chain is continuous and has to keep going as long as communication continues. </a:t>
            </a:r>
          </a:p>
          <a:p>
            <a:r>
              <a:rPr lang="en-US"/>
              <a:t>You can see how gaps within the communication chain would have a knock-on effect on other areas.</a:t>
            </a:r>
            <a:endParaRPr lang="en-GB"/>
          </a:p>
          <a:p>
            <a:endParaRPr lang="en-US" dirty="0">
              <a:cs typeface="Calibri"/>
            </a:endParaRPr>
          </a:p>
        </p:txBody>
      </p:sp>
      <p:sp>
        <p:nvSpPr>
          <p:cNvPr id="4" name="Slide Number Placeholder 3"/>
          <p:cNvSpPr>
            <a:spLocks noGrp="1"/>
          </p:cNvSpPr>
          <p:nvPr>
            <p:ph type="sldNum" sz="quarter" idx="5"/>
          </p:nvPr>
        </p:nvSpPr>
        <p:spPr/>
        <p:txBody>
          <a:bodyPr/>
          <a:lstStyle/>
          <a:p>
            <a:fld id="{328EE586-BD08-4C0B-9390-F38F3BF621F1}" type="slidenum">
              <a:rPr lang="en-GB"/>
              <a:t>10</a:t>
            </a:fld>
            <a:endParaRPr lang="en-GB"/>
          </a:p>
        </p:txBody>
      </p:sp>
    </p:spTree>
    <p:extLst>
      <p:ext uri="{BB962C8B-B14F-4D97-AF65-F5344CB8AC3E}">
        <p14:creationId xmlns:p14="http://schemas.microsoft.com/office/powerpoint/2010/main" val="257776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Targeted</a:t>
            </a:r>
            <a:endParaRPr lang="en-US"/>
          </a:p>
          <a:p>
            <a:r>
              <a:rPr lang="en-US"/>
              <a:t>Some pupils (around 50%) in some areas need targeted interventions to help them catch up</a:t>
            </a:r>
            <a:endParaRPr lang="en-GB"/>
          </a:p>
          <a:p>
            <a:r>
              <a:rPr lang="en-US" b="1"/>
              <a:t>Specialist</a:t>
            </a:r>
            <a:endParaRPr lang="en-GB"/>
          </a:p>
          <a:p>
            <a:r>
              <a:rPr lang="en-US"/>
              <a:t>A few pupils (10%) need specialist support to make progress</a:t>
            </a:r>
            <a:endParaRPr lang="en-GB"/>
          </a:p>
          <a:p>
            <a:endParaRPr lang="en-US" dirty="0">
              <a:cs typeface="Calibri"/>
            </a:endParaRPr>
          </a:p>
        </p:txBody>
      </p:sp>
      <p:sp>
        <p:nvSpPr>
          <p:cNvPr id="4" name="Slide Number Placeholder 3"/>
          <p:cNvSpPr>
            <a:spLocks noGrp="1"/>
          </p:cNvSpPr>
          <p:nvPr>
            <p:ph type="sldNum" sz="quarter" idx="5"/>
          </p:nvPr>
        </p:nvSpPr>
        <p:spPr/>
        <p:txBody>
          <a:bodyPr/>
          <a:lstStyle/>
          <a:p>
            <a:fld id="{328EE586-BD08-4C0B-9390-F38F3BF621F1}" type="slidenum">
              <a:rPr lang="en-GB"/>
              <a:t>11</a:t>
            </a:fld>
            <a:endParaRPr lang="en-GB"/>
          </a:p>
        </p:txBody>
      </p:sp>
    </p:spTree>
    <p:extLst>
      <p:ext uri="{BB962C8B-B14F-4D97-AF65-F5344CB8AC3E}">
        <p14:creationId xmlns:p14="http://schemas.microsoft.com/office/powerpoint/2010/main" val="415370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8EE586-BD08-4C0B-9390-F38F3BF621F1}" type="slidenum">
              <a:rPr lang="en-GB" smtClean="0"/>
              <a:t>12</a:t>
            </a:fld>
            <a:endParaRPr lang="en-GB"/>
          </a:p>
        </p:txBody>
      </p:sp>
    </p:spTree>
    <p:extLst>
      <p:ext uri="{BB962C8B-B14F-4D97-AF65-F5344CB8AC3E}">
        <p14:creationId xmlns:p14="http://schemas.microsoft.com/office/powerpoint/2010/main" val="159824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10 second rule</a:t>
            </a:r>
          </a:p>
        </p:txBody>
      </p:sp>
      <p:sp>
        <p:nvSpPr>
          <p:cNvPr id="4" name="Slide Number Placeholder 3"/>
          <p:cNvSpPr>
            <a:spLocks noGrp="1"/>
          </p:cNvSpPr>
          <p:nvPr>
            <p:ph type="sldNum" sz="quarter" idx="5"/>
          </p:nvPr>
        </p:nvSpPr>
        <p:spPr/>
        <p:txBody>
          <a:bodyPr/>
          <a:lstStyle/>
          <a:p>
            <a:fld id="{328EE586-BD08-4C0B-9390-F38F3BF621F1}" type="slidenum">
              <a:rPr lang="en-GB"/>
              <a:t>13</a:t>
            </a:fld>
            <a:endParaRPr lang="en-GB"/>
          </a:p>
        </p:txBody>
      </p:sp>
    </p:spTree>
    <p:extLst>
      <p:ext uri="{BB962C8B-B14F-4D97-AF65-F5344CB8AC3E}">
        <p14:creationId xmlns:p14="http://schemas.microsoft.com/office/powerpoint/2010/main" val="406423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8EE586-BD08-4C0B-9390-F38F3BF621F1}" type="slidenum">
              <a:rPr lang="en-GB" smtClean="0"/>
              <a:t>14</a:t>
            </a:fld>
            <a:endParaRPr lang="en-GB"/>
          </a:p>
        </p:txBody>
      </p:sp>
    </p:spTree>
    <p:extLst>
      <p:ext uri="{BB962C8B-B14F-4D97-AF65-F5344CB8AC3E}">
        <p14:creationId xmlns:p14="http://schemas.microsoft.com/office/powerpoint/2010/main" val="428536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2 - these are important – they are found across the curriculum – can be abstract – often have multiple meanings </a:t>
            </a:r>
            <a:r>
              <a:rPr lang="en-US" dirty="0" err="1"/>
              <a:t>eg</a:t>
            </a:r>
            <a:r>
              <a:rPr lang="en-US" dirty="0"/>
              <a:t> ‘rich’ –  </a:t>
            </a:r>
            <a:r>
              <a:rPr lang="en-US" dirty="0" err="1"/>
              <a:t>secpndary</a:t>
            </a:r>
            <a:r>
              <a:rPr lang="en-US" dirty="0"/>
              <a:t> aged students need the most support with tier two words.</a:t>
            </a:r>
          </a:p>
          <a:p>
            <a:r>
              <a:rPr lang="en-US" dirty="0"/>
              <a:t>Tier 3 are Subject specific – often explicitly taught as new vocabulary </a:t>
            </a:r>
            <a:r>
              <a:rPr lang="en-US" dirty="0" err="1"/>
              <a:t>eg</a:t>
            </a:r>
            <a:r>
              <a:rPr lang="en-US" dirty="0"/>
              <a:t>: photosynthesis, trigonometry – but quite often we use tier 2 words to describe / define tier 3 words, so the knock on is clear.</a:t>
            </a:r>
          </a:p>
          <a:p>
            <a:endParaRPr lang="en-US" dirty="0"/>
          </a:p>
          <a:p>
            <a:r>
              <a:rPr lang="en-US" dirty="0"/>
              <a:t>Leading on from tiers of vocabulary. There are also levels of language to consider… This will impact on how much the young person can understand and their ability to answer questions. Language levels can be affected by heightened emotions and stress…</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328EE586-BD08-4C0B-9390-F38F3BF621F1}" type="slidenum">
              <a:rPr lang="en-GB"/>
              <a:t>17</a:t>
            </a:fld>
            <a:endParaRPr lang="en-GB"/>
          </a:p>
        </p:txBody>
      </p:sp>
    </p:spTree>
    <p:extLst>
      <p:ext uri="{BB962C8B-B14F-4D97-AF65-F5344CB8AC3E}">
        <p14:creationId xmlns:p14="http://schemas.microsoft.com/office/powerpoint/2010/main" val="123166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965060" y="5052575"/>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90142" y="3132319"/>
            <a:ext cx="9567135"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GB" altLang="en-US"/>
          </a:p>
        </p:txBody>
      </p:sp>
      <p:sp>
        <p:nvSpPr>
          <p:cNvPr id="9" name="Footer Placeholder 4"/>
          <p:cNvSpPr>
            <a:spLocks noGrp="1"/>
          </p:cNvSpPr>
          <p:nvPr>
            <p:ph type="ftr" sz="quarter" idx="11"/>
          </p:nvPr>
        </p:nvSpPr>
        <p:spPr/>
        <p:txBody>
          <a:bodyPr/>
          <a:lstStyle>
            <a:lvl1pPr>
              <a:defRPr/>
            </a:lvl1pPr>
          </a:lstStyle>
          <a:p>
            <a:pPr>
              <a:defRPr/>
            </a:pPr>
            <a:endParaRPr lang="en-GB" altLang="en-US"/>
          </a:p>
        </p:txBody>
      </p:sp>
      <p:sp>
        <p:nvSpPr>
          <p:cNvPr id="10" name="Slide Number Placeholder 5"/>
          <p:cNvSpPr>
            <a:spLocks noGrp="1"/>
          </p:cNvSpPr>
          <p:nvPr>
            <p:ph type="sldNum" sz="quarter" idx="12"/>
          </p:nvPr>
        </p:nvSpPr>
        <p:spPr/>
        <p:txBody>
          <a:bodyPr/>
          <a:lstStyle>
            <a:lvl1pPr>
              <a:defRPr/>
            </a:lvl1pPr>
          </a:lstStyle>
          <a:p>
            <a:pPr>
              <a:defRPr/>
            </a:pPr>
            <a:fld id="{5329BC77-0D71-4DCC-89FF-09EECA2C3F6A}" type="slidenum">
              <a:rPr lang="en-GB" altLang="en-US"/>
              <a:pPr>
                <a:defRPr/>
              </a:pPr>
              <a:t>‹#›</a:t>
            </a:fld>
            <a:endParaRPr lang="en-GB" altLang="en-US"/>
          </a:p>
        </p:txBody>
      </p:sp>
    </p:spTree>
    <p:extLst>
      <p:ext uri="{BB962C8B-B14F-4D97-AF65-F5344CB8AC3E}">
        <p14:creationId xmlns:p14="http://schemas.microsoft.com/office/powerpoint/2010/main" val="2222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GB" altLang="en-US"/>
          </a:p>
        </p:txBody>
      </p:sp>
      <p:sp>
        <p:nvSpPr>
          <p:cNvPr id="5" name="Footer Placeholder 4"/>
          <p:cNvSpPr>
            <a:spLocks noGrp="1"/>
          </p:cNvSpPr>
          <p:nvPr>
            <p:ph type="ftr" sz="quarter" idx="15"/>
          </p:nvPr>
        </p:nvSpPr>
        <p:spPr/>
        <p:txBody>
          <a:bodyPr/>
          <a:lstStyle>
            <a:lvl1pPr>
              <a:defRPr/>
            </a:lvl1pPr>
          </a:lstStyle>
          <a:p>
            <a:pPr>
              <a:defRPr/>
            </a:pPr>
            <a:endParaRPr lang="en-GB" altLang="en-US"/>
          </a:p>
        </p:txBody>
      </p:sp>
      <p:sp>
        <p:nvSpPr>
          <p:cNvPr id="6" name="Slide Number Placeholder 5"/>
          <p:cNvSpPr>
            <a:spLocks noGrp="1"/>
          </p:cNvSpPr>
          <p:nvPr>
            <p:ph type="sldNum" sz="quarter" idx="16"/>
          </p:nvPr>
        </p:nvSpPr>
        <p:spPr/>
        <p:txBody>
          <a:bodyPr/>
          <a:lstStyle>
            <a:lvl1pPr>
              <a:defRPr/>
            </a:lvl1pPr>
          </a:lstStyle>
          <a:p>
            <a:pPr>
              <a:defRPr/>
            </a:pPr>
            <a:fld id="{B4051A0F-60FD-46F4-A964-53E81D0964D8}" type="slidenum">
              <a:rPr lang="en-GB" altLang="en-US"/>
              <a:pPr>
                <a:defRPr/>
              </a:pPr>
              <a:t>‹#›</a:t>
            </a:fld>
            <a:endParaRPr lang="en-GB" altLang="en-US"/>
          </a:p>
        </p:txBody>
      </p:sp>
    </p:spTree>
    <p:extLst>
      <p:ext uri="{BB962C8B-B14F-4D97-AF65-F5344CB8AC3E}">
        <p14:creationId xmlns:p14="http://schemas.microsoft.com/office/powerpoint/2010/main" val="403999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710927" y="2172650"/>
            <a:ext cx="7955555" cy="2423347"/>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GB" altLang="en-US"/>
          </a:p>
        </p:txBody>
      </p:sp>
      <p:sp>
        <p:nvSpPr>
          <p:cNvPr id="9" name="Footer Placeholder 4"/>
          <p:cNvSpPr>
            <a:spLocks noGrp="1"/>
          </p:cNvSpPr>
          <p:nvPr>
            <p:ph type="ftr" sz="quarter" idx="11"/>
          </p:nvPr>
        </p:nvSpPr>
        <p:spPr/>
        <p:txBody>
          <a:bodyPr/>
          <a:lstStyle>
            <a:lvl1pPr>
              <a:defRPr/>
            </a:lvl1pPr>
          </a:lstStyle>
          <a:p>
            <a:pPr>
              <a:defRPr/>
            </a:pPr>
            <a:endParaRPr lang="en-GB" altLang="en-US"/>
          </a:p>
        </p:txBody>
      </p:sp>
      <p:sp>
        <p:nvSpPr>
          <p:cNvPr id="10" name="Slide Number Placeholder 5"/>
          <p:cNvSpPr>
            <a:spLocks noGrp="1"/>
          </p:cNvSpPr>
          <p:nvPr>
            <p:ph type="sldNum" sz="quarter" idx="12"/>
          </p:nvPr>
        </p:nvSpPr>
        <p:spPr/>
        <p:txBody>
          <a:bodyPr/>
          <a:lstStyle>
            <a:lvl1pPr>
              <a:defRPr/>
            </a:lvl1pPr>
          </a:lstStyle>
          <a:p>
            <a:pPr>
              <a:defRPr/>
            </a:pPr>
            <a:fld id="{ABF165C6-5E05-4F50-8456-77EA342FDBDF}" type="slidenum">
              <a:rPr lang="en-GB" altLang="en-US"/>
              <a:pPr>
                <a:defRPr/>
              </a:pPr>
              <a:t>‹#›</a:t>
            </a:fld>
            <a:endParaRPr lang="en-GB" altLang="en-US"/>
          </a:p>
        </p:txBody>
      </p:sp>
    </p:spTree>
    <p:extLst>
      <p:ext uri="{BB962C8B-B14F-4D97-AF65-F5344CB8AC3E}">
        <p14:creationId xmlns:p14="http://schemas.microsoft.com/office/powerpoint/2010/main" val="138537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GB" altLang="en-US"/>
          </a:p>
        </p:txBody>
      </p:sp>
      <p:sp>
        <p:nvSpPr>
          <p:cNvPr id="6" name="Footer Placeholder 4"/>
          <p:cNvSpPr>
            <a:spLocks noGrp="1"/>
          </p:cNvSpPr>
          <p:nvPr>
            <p:ph type="ftr" sz="quarter" idx="16"/>
          </p:nvPr>
        </p:nvSpPr>
        <p:spPr/>
        <p:txBody>
          <a:bodyPr/>
          <a:lstStyle>
            <a:lvl1pPr>
              <a:defRPr/>
            </a:lvl1pPr>
          </a:lstStyle>
          <a:p>
            <a:pPr>
              <a:defRPr/>
            </a:pPr>
            <a:endParaRPr lang="en-GB" altLang="en-US"/>
          </a:p>
        </p:txBody>
      </p:sp>
      <p:sp>
        <p:nvSpPr>
          <p:cNvPr id="7" name="Slide Number Placeholder 5"/>
          <p:cNvSpPr>
            <a:spLocks noGrp="1"/>
          </p:cNvSpPr>
          <p:nvPr>
            <p:ph type="sldNum" sz="quarter" idx="17"/>
          </p:nvPr>
        </p:nvSpPr>
        <p:spPr/>
        <p:txBody>
          <a:bodyPr/>
          <a:lstStyle>
            <a:lvl1pPr>
              <a:defRPr/>
            </a:lvl1pPr>
          </a:lstStyle>
          <a:p>
            <a:pPr>
              <a:defRPr/>
            </a:pPr>
            <a:fld id="{F378DF9B-DA5B-491D-830C-8B1FB1ABED03}" type="slidenum">
              <a:rPr lang="en-GB" altLang="en-US"/>
              <a:pPr>
                <a:defRPr/>
              </a:pPr>
              <a:t>‹#›</a:t>
            </a:fld>
            <a:endParaRPr lang="en-GB" altLang="en-US"/>
          </a:p>
        </p:txBody>
      </p:sp>
    </p:spTree>
    <p:extLst>
      <p:ext uri="{BB962C8B-B14F-4D97-AF65-F5344CB8AC3E}">
        <p14:creationId xmlns:p14="http://schemas.microsoft.com/office/powerpoint/2010/main" val="259000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2"/>
            <a:ext cx="4462272"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2"/>
            <a:ext cx="4462272"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68246609-86A1-43B5-9293-C62FCD064DF5}" type="slidenum">
              <a:rPr lang="en-GB" altLang="en-US"/>
              <a:pPr>
                <a:defRPr/>
              </a:pPr>
              <a:t>‹#›</a:t>
            </a:fld>
            <a:endParaRPr lang="en-GB" altLang="en-US"/>
          </a:p>
        </p:txBody>
      </p:sp>
    </p:spTree>
    <p:extLst>
      <p:ext uri="{BB962C8B-B14F-4D97-AF65-F5344CB8AC3E}">
        <p14:creationId xmlns:p14="http://schemas.microsoft.com/office/powerpoint/2010/main" val="94682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B329D787-8C05-42D3-89F9-7A2739075215}" type="slidenum">
              <a:rPr lang="en-GB" altLang="en-US"/>
              <a:pPr>
                <a:defRPr/>
              </a:pPr>
              <a:t>‹#›</a:t>
            </a:fld>
            <a:endParaRPr lang="en-GB" altLang="en-US"/>
          </a:p>
        </p:txBody>
      </p:sp>
    </p:spTree>
    <p:extLst>
      <p:ext uri="{BB962C8B-B14F-4D97-AF65-F5344CB8AC3E}">
        <p14:creationId xmlns:p14="http://schemas.microsoft.com/office/powerpoint/2010/main" val="688476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A5F88C8D-35D2-4824-8C5D-FD15FE40C895}" type="slidenum">
              <a:rPr lang="en-GB" altLang="en-US"/>
              <a:pPr>
                <a:defRPr/>
              </a:pPr>
              <a:t>‹#›</a:t>
            </a:fld>
            <a:endParaRPr lang="en-GB" altLang="en-US"/>
          </a:p>
        </p:txBody>
      </p:sp>
    </p:spTree>
    <p:extLst>
      <p:ext uri="{BB962C8B-B14F-4D97-AF65-F5344CB8AC3E}">
        <p14:creationId xmlns:p14="http://schemas.microsoft.com/office/powerpoint/2010/main" val="2813645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829" y="2209801"/>
            <a:ext cx="4848113"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721" y="731522"/>
            <a:ext cx="5356113"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31"/>
            <a:ext cx="4518213"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08E663B-46EA-4C99-9491-65DD15293BA1}" type="slidenum">
              <a:rPr lang="en-GB" altLang="en-US"/>
              <a:pPr>
                <a:defRPr/>
              </a:pPr>
              <a:t>‹#›</a:t>
            </a:fld>
            <a:endParaRPr lang="en-GB" altLang="en-US"/>
          </a:p>
        </p:txBody>
      </p:sp>
    </p:spTree>
    <p:extLst>
      <p:ext uri="{BB962C8B-B14F-4D97-AF65-F5344CB8AC3E}">
        <p14:creationId xmlns:p14="http://schemas.microsoft.com/office/powerpoint/2010/main" val="1757210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5966900" y="1143030"/>
            <a:ext cx="54864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0516" y="1010487"/>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GB" altLang="en-US"/>
          </a:p>
        </p:txBody>
      </p:sp>
      <p:sp>
        <p:nvSpPr>
          <p:cNvPr id="10" name="Footer Placeholder 5"/>
          <p:cNvSpPr>
            <a:spLocks noGrp="1"/>
          </p:cNvSpPr>
          <p:nvPr>
            <p:ph type="ftr" sz="quarter" idx="11"/>
          </p:nvPr>
        </p:nvSpPr>
        <p:spPr/>
        <p:txBody>
          <a:bodyPr/>
          <a:lstStyle>
            <a:lvl1pPr>
              <a:defRPr/>
            </a:lvl1pPr>
          </a:lstStyle>
          <a:p>
            <a:pPr>
              <a:defRPr/>
            </a:pPr>
            <a:endParaRPr lang="en-GB" altLang="en-US"/>
          </a:p>
        </p:txBody>
      </p:sp>
      <p:sp>
        <p:nvSpPr>
          <p:cNvPr id="11" name="Slide Number Placeholder 6"/>
          <p:cNvSpPr>
            <a:spLocks noGrp="1"/>
          </p:cNvSpPr>
          <p:nvPr>
            <p:ph type="sldNum" sz="quarter" idx="12"/>
          </p:nvPr>
        </p:nvSpPr>
        <p:spPr/>
        <p:txBody>
          <a:bodyPr/>
          <a:lstStyle>
            <a:lvl1pPr>
              <a:defRPr/>
            </a:lvl1pPr>
          </a:lstStyle>
          <a:p>
            <a:pPr>
              <a:defRPr/>
            </a:pPr>
            <a:fld id="{AE5FA313-69C5-4336-9A4D-1AE5B28EE716}" type="slidenum">
              <a:rPr lang="en-GB" altLang="en-US"/>
              <a:pPr>
                <a:defRPr/>
              </a:pPr>
              <a:t>‹#›</a:t>
            </a:fld>
            <a:endParaRPr lang="en-GB" altLang="en-US"/>
          </a:p>
        </p:txBody>
      </p:sp>
    </p:spTree>
    <p:extLst>
      <p:ext uri="{BB962C8B-B14F-4D97-AF65-F5344CB8AC3E}">
        <p14:creationId xmlns:p14="http://schemas.microsoft.com/office/powerpoint/2010/main" val="1683869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2C994582-EB7D-4B96-BF64-891D8C976358}" type="slidenum">
              <a:rPr lang="en-GB" altLang="en-US"/>
              <a:pPr>
                <a:defRPr/>
              </a:pPr>
              <a:t>‹#›</a:t>
            </a:fld>
            <a:endParaRPr lang="en-GB" altLang="en-US"/>
          </a:p>
        </p:txBody>
      </p:sp>
    </p:spTree>
    <p:extLst>
      <p:ext uri="{BB962C8B-B14F-4D97-AF65-F5344CB8AC3E}">
        <p14:creationId xmlns:p14="http://schemas.microsoft.com/office/powerpoint/2010/main" val="61264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86" y="731544"/>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90B239BC-C62D-46BA-905F-87380A2B015B}" type="slidenum">
              <a:rPr lang="en-GB" altLang="en-US"/>
              <a:pPr>
                <a:defRPr/>
              </a:pPr>
              <a:t>‹#›</a:t>
            </a:fld>
            <a:endParaRPr lang="en-GB" altLang="en-US"/>
          </a:p>
        </p:txBody>
      </p:sp>
    </p:spTree>
    <p:extLst>
      <p:ext uri="{BB962C8B-B14F-4D97-AF65-F5344CB8AC3E}">
        <p14:creationId xmlns:p14="http://schemas.microsoft.com/office/powerpoint/2010/main" val="234177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21/06/2022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2391834" y="4371975"/>
            <a:ext cx="8682567"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bwMode="auto">
          <a:xfrm>
            <a:off x="1524000" y="731839"/>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latin typeface="Arial" charset="0"/>
                <a:cs typeface="Arial" charset="0"/>
              </a:defRPr>
            </a:lvl1pPr>
          </a:lstStyle>
          <a:p>
            <a:pPr>
              <a:defRPr/>
            </a:pPr>
            <a:endParaRPr lang="en-GB" altLang="en-US"/>
          </a:p>
        </p:txBody>
      </p:sp>
      <p:sp>
        <p:nvSpPr>
          <p:cNvPr id="5" name="Footer Placeholder 4"/>
          <p:cNvSpPr>
            <a:spLocks noGrp="1"/>
          </p:cNvSpPr>
          <p:nvPr>
            <p:ph type="ftr" sz="quarter" idx="3"/>
          </p:nvPr>
        </p:nvSpPr>
        <p:spPr>
          <a:xfrm>
            <a:off x="609600" y="6172201"/>
            <a:ext cx="4470400" cy="365125"/>
          </a:xfrm>
          <a:prstGeom prst="rect">
            <a:avLst/>
          </a:prstGeom>
        </p:spPr>
        <p:txBody>
          <a:bodyPr vert="horz" lIns="91440" tIns="45720" rIns="91440" bIns="45720" rtlCol="0" anchor="ctr"/>
          <a:lstStyle>
            <a:lvl1pPr algn="l">
              <a:defRPr sz="1100" b="1">
                <a:solidFill>
                  <a:schemeClr val="tx1">
                    <a:lumMod val="50000"/>
                    <a:lumOff val="50000"/>
                  </a:schemeClr>
                </a:solidFill>
                <a:latin typeface="Arial" charset="0"/>
                <a:cs typeface="Arial" charset="0"/>
              </a:defRPr>
            </a:lvl1pPr>
          </a:lstStyle>
          <a:p>
            <a:pPr>
              <a:defRPr/>
            </a:pPr>
            <a:endParaRPr lang="en-GB" alt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latin typeface="Arial" charset="0"/>
                <a:cs typeface="Arial" charset="0"/>
              </a:defRPr>
            </a:lvl1pPr>
          </a:lstStyle>
          <a:p>
            <a:pPr>
              <a:defRPr/>
            </a:pPr>
            <a:fld id="{FC8E46CC-94A9-49A1-BD9E-7D2F6896E9E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036" r:id="rId1"/>
    <p:sldLayoutId id="2147485028" r:id="rId2"/>
    <p:sldLayoutId id="2147485037" r:id="rId3"/>
    <p:sldLayoutId id="2147485029" r:id="rId4"/>
    <p:sldLayoutId id="2147485030" r:id="rId5"/>
    <p:sldLayoutId id="2147485031" r:id="rId6"/>
    <p:sldLayoutId id="2147485032" r:id="rId7"/>
    <p:sldLayoutId id="2147485033" r:id="rId8"/>
    <p:sldLayoutId id="2147485038" r:id="rId9"/>
    <p:sldLayoutId id="2147485034" r:id="rId10"/>
    <p:sldLayoutId id="214748503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ercow10yearson.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2">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3880430" y="583345"/>
            <a:ext cx="7160357" cy="4164820"/>
          </a:xfrm>
        </p:spPr>
        <p:txBody>
          <a:bodyPr anchor="t">
            <a:normAutofit/>
          </a:bodyPr>
          <a:lstStyle/>
          <a:p>
            <a:pPr algn="r">
              <a:spcAft>
                <a:spcPct val="0"/>
              </a:spcAft>
            </a:pPr>
            <a:r>
              <a:rPr lang="en-US" sz="3200" b="1" dirty="0">
                <a:solidFill>
                  <a:srgbClr val="FFFFFF"/>
                </a:solidFill>
                <a:latin typeface="Trebuchet MS"/>
              </a:rPr>
              <a:t>Graduated Approach Briefing</a:t>
            </a:r>
            <a:endParaRPr lang="en-US" sz="3200" dirty="0">
              <a:solidFill>
                <a:srgbClr val="FFFFFF"/>
              </a:solidFill>
              <a:ea typeface="+mj-lt"/>
              <a:cs typeface="+mj-lt"/>
            </a:endParaRPr>
          </a:p>
          <a:p>
            <a:pPr algn="r">
              <a:spcAft>
                <a:spcPct val="0"/>
              </a:spcAft>
            </a:pPr>
            <a:endParaRPr lang="en-GB" sz="3200" dirty="0">
              <a:solidFill>
                <a:srgbClr val="FFFFFF"/>
              </a:solidFill>
              <a:ea typeface="+mj-lt"/>
              <a:cs typeface="+mj-lt"/>
            </a:endParaRPr>
          </a:p>
          <a:p>
            <a:pPr algn="r">
              <a:spcAft>
                <a:spcPct val="0"/>
              </a:spcAft>
            </a:pPr>
            <a:endParaRPr lang="en-GB" sz="3200" dirty="0">
              <a:solidFill>
                <a:srgbClr val="FFFFFF"/>
              </a:solidFill>
              <a:ea typeface="+mj-lt"/>
              <a:cs typeface="+mj-lt"/>
            </a:endParaRPr>
          </a:p>
          <a:p>
            <a:pPr algn="r">
              <a:spcAft>
                <a:spcPct val="0"/>
              </a:spcAft>
            </a:pPr>
            <a:r>
              <a:rPr lang="en-GB" sz="3200" dirty="0">
                <a:solidFill>
                  <a:srgbClr val="FFFFFF"/>
                </a:solidFill>
                <a:latin typeface="Trebuchet MS"/>
              </a:rPr>
              <a:t>Specialist Outreach Language Teachers</a:t>
            </a:r>
            <a:br>
              <a:rPr lang="en-GB" sz="3200" dirty="0">
                <a:solidFill>
                  <a:srgbClr val="FFFFFF"/>
                </a:solidFill>
                <a:latin typeface="Trebuchet MS"/>
              </a:rPr>
            </a:br>
            <a:br>
              <a:rPr lang="en-GB" sz="3200" dirty="0">
                <a:solidFill>
                  <a:srgbClr val="FFFFFF"/>
                </a:solidFill>
                <a:latin typeface="Trebuchet MS"/>
              </a:rPr>
            </a:br>
            <a:r>
              <a:rPr lang="en-GB" sz="3200" dirty="0">
                <a:solidFill>
                  <a:srgbClr val="FFFFFF"/>
                </a:solidFill>
                <a:latin typeface="Trebuchet MS"/>
              </a:rPr>
              <a:t>Trish Hicken</a:t>
            </a:r>
            <a:br>
              <a:rPr lang="en-GB" sz="3200" dirty="0">
                <a:solidFill>
                  <a:srgbClr val="FFFFFF"/>
                </a:solidFill>
                <a:latin typeface="Trebuchet MS"/>
              </a:rPr>
            </a:br>
            <a:r>
              <a:rPr lang="en-GB" sz="3200" dirty="0">
                <a:solidFill>
                  <a:srgbClr val="FFFFFF"/>
                </a:solidFill>
                <a:latin typeface="Trebuchet MS"/>
              </a:rPr>
              <a:t>Emma Broddle</a:t>
            </a:r>
            <a:endParaRPr lang="en-GB" sz="3200" dirty="0">
              <a:solidFill>
                <a:srgbClr val="FFFFFF"/>
              </a:solidFill>
            </a:endParaRPr>
          </a:p>
        </p:txBody>
      </p:sp>
      <p:sp>
        <p:nvSpPr>
          <p:cNvPr id="4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48" name="Straight Connector 4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3"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5"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4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Diagram&#10;&#10;Description automatically generated">
            <a:extLst>
              <a:ext uri="{FF2B5EF4-FFF2-40B4-BE49-F238E27FC236}">
                <a16:creationId xmlns:a16="http://schemas.microsoft.com/office/drawing/2014/main" id="{39511BAC-37CF-4EDA-8658-1EFA8E15D68B}"/>
              </a:ext>
            </a:extLst>
          </p:cNvPr>
          <p:cNvPicPr>
            <a:picLocks noGrp="1" noChangeAspect="1"/>
          </p:cNvPicPr>
          <p:nvPr>
            <p:ph sz="quarter" idx="13"/>
          </p:nvPr>
        </p:nvPicPr>
        <p:blipFill>
          <a:blip r:embed="rId3"/>
          <a:stretch>
            <a:fillRect/>
          </a:stretch>
        </p:blipFill>
        <p:spPr>
          <a:xfrm>
            <a:off x="4208893" y="1270"/>
            <a:ext cx="8046175" cy="6856094"/>
          </a:xfrm>
        </p:spPr>
      </p:pic>
      <p:sp>
        <p:nvSpPr>
          <p:cNvPr id="2" name="Title 1">
            <a:extLst>
              <a:ext uri="{FF2B5EF4-FFF2-40B4-BE49-F238E27FC236}">
                <a16:creationId xmlns:a16="http://schemas.microsoft.com/office/drawing/2014/main" id="{A22AB57E-E761-4F26-911D-B7001E2C9DE0}"/>
              </a:ext>
            </a:extLst>
          </p:cNvPr>
          <p:cNvSpPr>
            <a:spLocks noGrp="1"/>
          </p:cNvSpPr>
          <p:nvPr>
            <p:ph type="title"/>
          </p:nvPr>
        </p:nvSpPr>
        <p:spPr>
          <a:xfrm>
            <a:off x="121709" y="180975"/>
            <a:ext cx="5856817" cy="2174875"/>
          </a:xfrm>
        </p:spPr>
        <p:txBody>
          <a:bodyPr/>
          <a:lstStyle/>
          <a:p>
            <a:pPr marL="0" indent="0" algn="ctr">
              <a:buNone/>
            </a:pPr>
            <a:r>
              <a:rPr lang="en-GB" sz="6000" dirty="0">
                <a:ea typeface="+mj-lt"/>
                <a:cs typeface="+mj-lt"/>
              </a:rPr>
              <a:t>Communication chain</a:t>
            </a:r>
            <a:endParaRPr lang="en-GB" sz="6000"/>
          </a:p>
        </p:txBody>
      </p:sp>
      <p:pic>
        <p:nvPicPr>
          <p:cNvPr id="12" name="Picture 11" descr="TATS_logo2.jpg">
            <a:extLst>
              <a:ext uri="{FF2B5EF4-FFF2-40B4-BE49-F238E27FC236}">
                <a16:creationId xmlns:a16="http://schemas.microsoft.com/office/drawing/2014/main" id="{DB31789C-8806-44E5-8C61-E79540BC4D09}"/>
              </a:ext>
            </a:extLst>
          </p:cNvPr>
          <p:cNvPicPr>
            <a:picLocks noChangeAspect="1"/>
          </p:cNvPicPr>
          <p:nvPr/>
        </p:nvPicPr>
        <p:blipFill>
          <a:blip r:embed="rId4" cstate="print"/>
          <a:stretch>
            <a:fillRect/>
          </a:stretch>
        </p:blipFill>
        <p:spPr>
          <a:xfrm>
            <a:off x="10887659" y="85725"/>
            <a:ext cx="1191715" cy="1524000"/>
          </a:xfrm>
          <a:prstGeom prst="rect">
            <a:avLst/>
          </a:prstGeom>
        </p:spPr>
      </p:pic>
    </p:spTree>
    <p:extLst>
      <p:ext uri="{BB962C8B-B14F-4D97-AF65-F5344CB8AC3E}">
        <p14:creationId xmlns:p14="http://schemas.microsoft.com/office/powerpoint/2010/main" val="326647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4" descr="Diagram&#10;&#10;Description automatically generated">
            <a:extLst>
              <a:ext uri="{FF2B5EF4-FFF2-40B4-BE49-F238E27FC236}">
                <a16:creationId xmlns:a16="http://schemas.microsoft.com/office/drawing/2014/main" id="{E222AD76-23B3-4698-9E5F-5B6446401A07}"/>
              </a:ext>
            </a:extLst>
          </p:cNvPr>
          <p:cNvPicPr>
            <a:picLocks noGrp="1" noChangeAspect="1"/>
          </p:cNvPicPr>
          <p:nvPr>
            <p:ph idx="1"/>
          </p:nvPr>
        </p:nvPicPr>
        <p:blipFill rotWithShape="1">
          <a:blip r:embed="rId3"/>
          <a:srcRect l="2618" r="2381" b="2"/>
          <a:stretch/>
        </p:blipFill>
        <p:spPr>
          <a:xfrm>
            <a:off x="1" y="749808"/>
            <a:ext cx="8612440" cy="6108192"/>
          </a:xfrm>
          <a:prstGeom prst="rect">
            <a:avLst/>
          </a:prstGeom>
        </p:spPr>
      </p:pic>
      <p:sp>
        <p:nvSpPr>
          <p:cNvPr id="19" name="Freeform: Shape 18">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1" name="Freeform: Shape 20">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3" name="Freeform: Shape 2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8FCDF02-6F81-4389-A065-4D7F933C8BDD}"/>
              </a:ext>
            </a:extLst>
          </p:cNvPr>
          <p:cNvSpPr>
            <a:spLocks noGrp="1"/>
          </p:cNvSpPr>
          <p:nvPr>
            <p:ph type="title"/>
          </p:nvPr>
        </p:nvSpPr>
        <p:spPr>
          <a:xfrm>
            <a:off x="8054658" y="918597"/>
            <a:ext cx="3919496" cy="1588422"/>
          </a:xfrm>
        </p:spPr>
        <p:txBody>
          <a:bodyPr vert="horz" lIns="91440" tIns="45720" rIns="91440" bIns="45720" rtlCol="0" anchor="b">
            <a:normAutofit/>
          </a:bodyPr>
          <a:lstStyle/>
          <a:p>
            <a:r>
              <a:rPr lang="en-US" sz="4000" b="1" dirty="0"/>
              <a:t>Supporting SLCN </a:t>
            </a:r>
            <a:endParaRPr lang="en-US" sz="4000" dirty="0"/>
          </a:p>
          <a:p>
            <a:endParaRPr lang="en-US" sz="3600"/>
          </a:p>
        </p:txBody>
      </p:sp>
      <p:sp>
        <p:nvSpPr>
          <p:cNvPr id="5" name="TextBox 4">
            <a:extLst>
              <a:ext uri="{FF2B5EF4-FFF2-40B4-BE49-F238E27FC236}">
                <a16:creationId xmlns:a16="http://schemas.microsoft.com/office/drawing/2014/main" id="{49D257DB-DC16-47F8-8553-C1091E0F0E05}"/>
              </a:ext>
            </a:extLst>
          </p:cNvPr>
          <p:cNvSpPr txBox="1"/>
          <p:nvPr/>
        </p:nvSpPr>
        <p:spPr>
          <a:xfrm>
            <a:off x="7602218" y="2405229"/>
            <a:ext cx="4427497" cy="270006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gn="ctr">
              <a:lnSpc>
                <a:spcPct val="90000"/>
              </a:lnSpc>
              <a:spcAft>
                <a:spcPts val="600"/>
              </a:spcAft>
              <a:buFont typeface="Arial" panose="020B0604020202020204" pitchFamily="34" charset="0"/>
              <a:buChar char="•"/>
            </a:pPr>
            <a:r>
              <a:rPr lang="en-US" sz="2800" dirty="0"/>
              <a:t>General strategies​</a:t>
            </a:r>
            <a:endParaRPr lang="en-US" sz="2800">
              <a:cs typeface="Calibri"/>
            </a:endParaRPr>
          </a:p>
          <a:p>
            <a:pPr indent="-228600" algn="ctr">
              <a:lnSpc>
                <a:spcPct val="90000"/>
              </a:lnSpc>
              <a:spcAft>
                <a:spcPts val="600"/>
              </a:spcAft>
              <a:buFont typeface="Arial" panose="020B0604020202020204" pitchFamily="34" charset="0"/>
              <a:buChar char="•"/>
            </a:pPr>
            <a:r>
              <a:rPr lang="en-US" sz="2800" dirty="0"/>
              <a:t>Reasonable adjustments for young people with SLCN​</a:t>
            </a:r>
            <a:endParaRPr lang="en-US" sz="2800">
              <a:cs typeface="Calibri"/>
            </a:endParaRPr>
          </a:p>
          <a:p>
            <a:pPr indent="-228600" algn="ctr">
              <a:lnSpc>
                <a:spcPct val="90000"/>
              </a:lnSpc>
              <a:spcAft>
                <a:spcPts val="600"/>
              </a:spcAft>
              <a:buFont typeface="Arial" panose="020B0604020202020204" pitchFamily="34" charset="0"/>
              <a:buChar char="•"/>
            </a:pPr>
            <a:r>
              <a:rPr lang="en-US" sz="2800" dirty="0"/>
              <a:t>Targeted support​</a:t>
            </a:r>
            <a:endParaRPr lang="en-US" sz="2800">
              <a:cs typeface="Calibri"/>
            </a:endParaRPr>
          </a:p>
          <a:p>
            <a:pPr indent="-228600" algn="ctr">
              <a:lnSpc>
                <a:spcPct val="90000"/>
              </a:lnSpc>
              <a:spcAft>
                <a:spcPts val="600"/>
              </a:spcAft>
              <a:buFont typeface="Arial" panose="020B0604020202020204" pitchFamily="34" charset="0"/>
              <a:buChar char="•"/>
            </a:pPr>
            <a:r>
              <a:rPr lang="en-US" sz="2800" dirty="0"/>
              <a:t>Specialist support</a:t>
            </a:r>
            <a:endParaRPr lang="en-US" sz="2800" dirty="0">
              <a:cs typeface="Calibri"/>
            </a:endParaRPr>
          </a:p>
        </p:txBody>
      </p:sp>
    </p:spTree>
    <p:extLst>
      <p:ext uri="{BB962C8B-B14F-4D97-AF65-F5344CB8AC3E}">
        <p14:creationId xmlns:p14="http://schemas.microsoft.com/office/powerpoint/2010/main" val="82711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a:extLst>
              <a:ext uri="{FF2B5EF4-FFF2-40B4-BE49-F238E27FC236}">
                <a16:creationId xmlns:a16="http://schemas.microsoft.com/office/drawing/2014/main" id="{25D0B208-3FFA-4319-9FB5-2D987E7F9F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7612" y="623275"/>
            <a:ext cx="1836707" cy="26448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A picture containing text, clipart&#10;&#10;Description automatically generated">
            <a:extLst>
              <a:ext uri="{FF2B5EF4-FFF2-40B4-BE49-F238E27FC236}">
                <a16:creationId xmlns:a16="http://schemas.microsoft.com/office/drawing/2014/main" id="{805A51AD-6B82-4F6A-8619-715E19BAB0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1676" y="3749594"/>
            <a:ext cx="5298894" cy="23182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Triangle 1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40680B-09D1-474A-A741-11502AFD9981}"/>
              </a:ext>
            </a:extLst>
          </p:cNvPr>
          <p:cNvSpPr>
            <a:spLocks noGrp="1"/>
          </p:cNvSpPr>
          <p:nvPr>
            <p:ph type="title"/>
          </p:nvPr>
        </p:nvSpPr>
        <p:spPr>
          <a:xfrm>
            <a:off x="6405646" y="291699"/>
            <a:ext cx="5067450" cy="1597228"/>
          </a:xfrm>
        </p:spPr>
        <p:txBody>
          <a:bodyPr>
            <a:normAutofit/>
          </a:bodyPr>
          <a:lstStyle/>
          <a:p>
            <a:r>
              <a:rPr lang="en-GB" sz="4800" b="1" dirty="0">
                <a:ea typeface="+mj-lt"/>
                <a:cs typeface="+mj-lt"/>
              </a:rPr>
              <a:t>Universal Strategies</a:t>
            </a:r>
            <a:endParaRPr lang="en-US" sz="4800" dirty="0"/>
          </a:p>
        </p:txBody>
      </p:sp>
      <p:pic>
        <p:nvPicPr>
          <p:cNvPr id="9" name="Picture 3" descr="A picture containing timeline&#10;&#10;Description automatically generated">
            <a:extLst>
              <a:ext uri="{FF2B5EF4-FFF2-40B4-BE49-F238E27FC236}">
                <a16:creationId xmlns:a16="http://schemas.microsoft.com/office/drawing/2014/main" id="{4674E0EC-08FB-473F-A38B-A50B01C2FA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31990" y="1245791"/>
            <a:ext cx="2488580" cy="139982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511E52A4-E9E8-463A-8485-606D05924CA1}"/>
              </a:ext>
            </a:extLst>
          </p:cNvPr>
          <p:cNvSpPr>
            <a:spLocks noGrp="1"/>
          </p:cNvSpPr>
          <p:nvPr>
            <p:ph idx="1"/>
          </p:nvPr>
        </p:nvSpPr>
        <p:spPr>
          <a:xfrm>
            <a:off x="6588207" y="1712403"/>
            <a:ext cx="3684551" cy="3687637"/>
          </a:xfrm>
        </p:spPr>
        <p:txBody>
          <a:bodyPr vert="horz" lIns="91440" tIns="45720" rIns="91440" bIns="45720" rtlCol="0" anchor="t">
            <a:noAutofit/>
          </a:bodyPr>
          <a:lstStyle/>
          <a:p>
            <a:pPr>
              <a:spcBef>
                <a:spcPct val="20000"/>
              </a:spcBef>
              <a:spcAft>
                <a:spcPts val="300"/>
              </a:spcAft>
            </a:pPr>
            <a:r>
              <a:rPr lang="en-GB" dirty="0">
                <a:ea typeface="+mn-lt"/>
                <a:cs typeface="+mn-lt"/>
              </a:rPr>
              <a:t>Visual support systems:</a:t>
            </a:r>
            <a:endParaRPr lang="en-US">
              <a:ea typeface="+mn-lt"/>
              <a:cs typeface="+mn-lt"/>
            </a:endParaRPr>
          </a:p>
          <a:p>
            <a:pPr indent="-182880">
              <a:spcBef>
                <a:spcPct val="20000"/>
              </a:spcBef>
              <a:spcAft>
                <a:spcPts val="300"/>
              </a:spcAft>
              <a:buFont typeface="Arial,Sans-Serif" panose="020B0604020202020204" pitchFamily="34" charset="0"/>
            </a:pPr>
            <a:r>
              <a:rPr lang="en-GB" dirty="0">
                <a:ea typeface="+mn-lt"/>
                <a:cs typeface="+mn-lt"/>
              </a:rPr>
              <a:t>Visual timetables</a:t>
            </a:r>
            <a:endParaRPr lang="en-US">
              <a:ea typeface="+mn-lt"/>
              <a:cs typeface="+mn-lt"/>
            </a:endParaRPr>
          </a:p>
          <a:p>
            <a:pPr indent="-182880">
              <a:spcBef>
                <a:spcPct val="20000"/>
              </a:spcBef>
              <a:spcAft>
                <a:spcPts val="300"/>
              </a:spcAft>
              <a:buFont typeface="Arial,Sans-Serif" panose="020B0604020202020204" pitchFamily="34" charset="0"/>
            </a:pPr>
            <a:r>
              <a:rPr lang="en-GB" dirty="0">
                <a:ea typeface="+mn-lt"/>
                <a:cs typeface="+mn-lt"/>
              </a:rPr>
              <a:t>Targets</a:t>
            </a:r>
            <a:endParaRPr lang="en-US">
              <a:ea typeface="+mn-lt"/>
              <a:cs typeface="+mn-lt"/>
            </a:endParaRPr>
          </a:p>
          <a:p>
            <a:pPr indent="-182880">
              <a:spcBef>
                <a:spcPct val="20000"/>
              </a:spcBef>
              <a:spcAft>
                <a:spcPts val="300"/>
              </a:spcAft>
              <a:buFont typeface="Arial,Sans-Serif" panose="020B0604020202020204" pitchFamily="34" charset="0"/>
            </a:pPr>
            <a:r>
              <a:rPr lang="en-GB" dirty="0">
                <a:ea typeface="+mn-lt"/>
                <a:cs typeface="+mn-lt"/>
              </a:rPr>
              <a:t>Picture cards</a:t>
            </a:r>
            <a:endParaRPr lang="en-US">
              <a:ea typeface="+mn-lt"/>
              <a:cs typeface="+mn-lt"/>
            </a:endParaRPr>
          </a:p>
          <a:p>
            <a:pPr indent="-182880">
              <a:spcBef>
                <a:spcPct val="20000"/>
              </a:spcBef>
              <a:spcAft>
                <a:spcPts val="300"/>
              </a:spcAft>
              <a:buFont typeface="Arial,Sans-Serif" panose="020B0604020202020204" pitchFamily="34" charset="0"/>
            </a:pPr>
            <a:r>
              <a:rPr lang="en-GB" dirty="0">
                <a:ea typeface="+mn-lt"/>
                <a:cs typeface="+mn-lt"/>
              </a:rPr>
              <a:t>Photographs</a:t>
            </a:r>
            <a:endParaRPr lang="en-US">
              <a:ea typeface="+mn-lt"/>
              <a:cs typeface="+mn-lt"/>
            </a:endParaRPr>
          </a:p>
          <a:p>
            <a:pPr indent="-182880">
              <a:spcBef>
                <a:spcPct val="20000"/>
              </a:spcBef>
              <a:spcAft>
                <a:spcPts val="300"/>
              </a:spcAft>
              <a:buFont typeface="Arial,Sans-Serif" panose="020B0604020202020204" pitchFamily="34" charset="0"/>
            </a:pPr>
            <a:r>
              <a:rPr lang="en-GB" dirty="0">
                <a:ea typeface="+mn-lt"/>
                <a:cs typeface="+mn-lt"/>
              </a:rPr>
              <a:t>Symbols</a:t>
            </a:r>
            <a:endParaRPr lang="en-US">
              <a:ea typeface="+mn-lt"/>
              <a:cs typeface="+mn-lt"/>
            </a:endParaRPr>
          </a:p>
          <a:p>
            <a:pPr indent="-182880">
              <a:spcBef>
                <a:spcPct val="20000"/>
              </a:spcBef>
              <a:spcAft>
                <a:spcPts val="300"/>
              </a:spcAft>
              <a:buFont typeface="Arial,Sans-Serif" panose="020B0604020202020204" pitchFamily="34" charset="0"/>
            </a:pPr>
            <a:r>
              <a:rPr lang="en-GB" dirty="0">
                <a:ea typeface="+mn-lt"/>
                <a:cs typeface="+mn-lt"/>
              </a:rPr>
              <a:t>Videos</a:t>
            </a:r>
            <a:endParaRPr lang="en-US">
              <a:ea typeface="+mn-lt"/>
              <a:cs typeface="+mn-lt"/>
            </a:endParaRPr>
          </a:p>
          <a:p>
            <a:pPr indent="-182880">
              <a:spcBef>
                <a:spcPct val="20000"/>
              </a:spcBef>
              <a:spcAft>
                <a:spcPts val="300"/>
              </a:spcAft>
              <a:buFont typeface="Arial,Sans-Serif" panose="020B0604020202020204" pitchFamily="34" charset="0"/>
            </a:pPr>
            <a:r>
              <a:rPr lang="en-GB" dirty="0">
                <a:ea typeface="+mn-lt"/>
                <a:cs typeface="+mn-lt"/>
              </a:rPr>
              <a:t>Real objects</a:t>
            </a:r>
            <a:endParaRPr lang="en-GB">
              <a:cs typeface="Calibri" panose="020F0502020204030204"/>
            </a:endParaRPr>
          </a:p>
        </p:txBody>
      </p:sp>
    </p:spTree>
    <p:extLst>
      <p:ext uri="{BB962C8B-B14F-4D97-AF65-F5344CB8AC3E}">
        <p14:creationId xmlns:p14="http://schemas.microsoft.com/office/powerpoint/2010/main" val="177821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2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40680B-09D1-474A-A741-11502AFD9981}"/>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6000" b="1">
                <a:solidFill>
                  <a:srgbClr val="FFFFFF"/>
                </a:solidFill>
              </a:rPr>
              <a:t>Universal Strategies</a:t>
            </a:r>
            <a:endParaRPr lang="en-US" sz="6000">
              <a:solidFill>
                <a:srgbClr val="FFFFFF"/>
              </a:solidFill>
            </a:endParaRPr>
          </a:p>
        </p:txBody>
      </p:sp>
      <p:sp>
        <p:nvSpPr>
          <p:cNvPr id="3" name="Content Placeholder 2">
            <a:extLst>
              <a:ext uri="{FF2B5EF4-FFF2-40B4-BE49-F238E27FC236}">
                <a16:creationId xmlns:a16="http://schemas.microsoft.com/office/drawing/2014/main" id="{511E52A4-E9E8-463A-8485-606D05924CA1}"/>
              </a:ext>
            </a:extLst>
          </p:cNvPr>
          <p:cNvSpPr>
            <a:spLocks noGrp="1"/>
          </p:cNvSpPr>
          <p:nvPr>
            <p:ph idx="1"/>
          </p:nvPr>
        </p:nvSpPr>
        <p:spPr>
          <a:xfrm>
            <a:off x="892817" y="3849845"/>
            <a:ext cx="4425551" cy="1881751"/>
          </a:xfrm>
        </p:spPr>
        <p:txBody>
          <a:bodyPr vert="horz" lIns="91440" tIns="45720" rIns="91440" bIns="45720" rtlCol="0">
            <a:normAutofit/>
          </a:bodyPr>
          <a:lstStyle/>
          <a:p>
            <a:pPr marL="0" indent="0">
              <a:spcAft>
                <a:spcPts val="300"/>
              </a:spcAft>
              <a:buNone/>
            </a:pPr>
            <a:r>
              <a:rPr lang="en-US" sz="2400">
                <a:solidFill>
                  <a:srgbClr val="FFFFFF"/>
                </a:solidFill>
              </a:rPr>
              <a:t>Explicit opportunities to build speaking and listening skills for </a:t>
            </a:r>
            <a:r>
              <a:rPr lang="en-US" sz="2400" b="1">
                <a:solidFill>
                  <a:srgbClr val="FFFFFF"/>
                </a:solidFill>
              </a:rPr>
              <a:t>all</a:t>
            </a:r>
            <a:r>
              <a:rPr lang="en-US" sz="2400">
                <a:solidFill>
                  <a:srgbClr val="FFFFFF"/>
                </a:solidFill>
              </a:rPr>
              <a:t> young people.</a:t>
            </a:r>
          </a:p>
        </p:txBody>
      </p:sp>
      <p:sp>
        <p:nvSpPr>
          <p:cNvPr id="27" name="Oval 2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7" descr="A picture containing text&#10;&#10;Description automatically generated">
            <a:extLst>
              <a:ext uri="{FF2B5EF4-FFF2-40B4-BE49-F238E27FC236}">
                <a16:creationId xmlns:a16="http://schemas.microsoft.com/office/drawing/2014/main" id="{BC04198C-E605-4FCF-AED2-7BA841DB00CF}"/>
              </a:ext>
            </a:extLst>
          </p:cNvPr>
          <p:cNvPicPr>
            <a:picLocks noChangeAspect="1"/>
          </p:cNvPicPr>
          <p:nvPr/>
        </p:nvPicPr>
        <p:blipFill>
          <a:blip r:embed="rId3"/>
          <a:stretch>
            <a:fillRect/>
          </a:stretch>
        </p:blipFill>
        <p:spPr>
          <a:xfrm>
            <a:off x="6760679" y="270180"/>
            <a:ext cx="1686580"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Picture 4">
            <a:extLst>
              <a:ext uri="{FF2B5EF4-FFF2-40B4-BE49-F238E27FC236}">
                <a16:creationId xmlns:a16="http://schemas.microsoft.com/office/drawing/2014/main" id="{8738B562-4830-4914-8946-14AC119A0931}"/>
              </a:ext>
            </a:extLst>
          </p:cNvPr>
          <p:cNvPicPr>
            <a:picLocks noChangeAspect="1"/>
          </p:cNvPicPr>
          <p:nvPr/>
        </p:nvPicPr>
        <p:blipFill>
          <a:blip r:embed="rId4"/>
          <a:stretch>
            <a:fillRect/>
          </a:stretch>
        </p:blipFill>
        <p:spPr>
          <a:xfrm>
            <a:off x="8790040" y="3734656"/>
            <a:ext cx="3059698" cy="3059698"/>
          </a:xfrm>
          <a:prstGeom prst="rect">
            <a:avLst/>
          </a:prstGeom>
        </p:spPr>
      </p:pic>
    </p:spTree>
    <p:extLst>
      <p:ext uri="{BB962C8B-B14F-4D97-AF65-F5344CB8AC3E}">
        <p14:creationId xmlns:p14="http://schemas.microsoft.com/office/powerpoint/2010/main" val="373803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A8E79-3406-4A3A-A2E5-6AA4C1DE99C1}"/>
              </a:ext>
            </a:extLst>
          </p:cNvPr>
          <p:cNvSpPr>
            <a:spLocks noGrp="1"/>
          </p:cNvSpPr>
          <p:nvPr>
            <p:ph type="title"/>
          </p:nvPr>
        </p:nvSpPr>
        <p:spPr>
          <a:xfrm>
            <a:off x="1245072" y="1289765"/>
            <a:ext cx="3651101" cy="4270963"/>
          </a:xfrm>
        </p:spPr>
        <p:txBody>
          <a:bodyPr anchor="ctr">
            <a:normAutofit/>
          </a:bodyPr>
          <a:lstStyle/>
          <a:p>
            <a:pPr algn="ctr"/>
            <a:r>
              <a:rPr lang="en-GB" sz="5600" b="1" dirty="0">
                <a:solidFill>
                  <a:srgbClr val="FFFFFF"/>
                </a:solidFill>
                <a:ea typeface="+mj-lt"/>
                <a:cs typeface="+mj-lt"/>
              </a:rPr>
              <a:t>A limited vocabulary means that;</a:t>
            </a:r>
            <a:endParaRPr lang="en-US" sz="5600" dirty="0">
              <a:solidFill>
                <a:srgbClr val="FFFFFF"/>
              </a:solidFill>
            </a:endParaRPr>
          </a:p>
        </p:txBody>
      </p:sp>
      <p:sp>
        <p:nvSpPr>
          <p:cNvPr id="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447B3B8-234A-4E78-BB3D-0D3F670DCB07}"/>
              </a:ext>
            </a:extLst>
          </p:cNvPr>
          <p:cNvSpPr>
            <a:spLocks noGrp="1"/>
          </p:cNvSpPr>
          <p:nvPr>
            <p:ph idx="1"/>
          </p:nvPr>
        </p:nvSpPr>
        <p:spPr>
          <a:xfrm>
            <a:off x="6297233" y="518400"/>
            <a:ext cx="4771607" cy="5837949"/>
          </a:xfrm>
        </p:spPr>
        <p:txBody>
          <a:bodyPr vert="horz" lIns="91440" tIns="45720" rIns="91440" bIns="45720" rtlCol="0" anchor="ctr">
            <a:normAutofit/>
          </a:bodyPr>
          <a:lstStyle/>
          <a:p>
            <a:pPr algn="ctr">
              <a:spcBef>
                <a:spcPct val="20000"/>
              </a:spcBef>
              <a:spcAft>
                <a:spcPts val="300"/>
              </a:spcAft>
              <a:buFont typeface="Arial,Sans-Serif" panose="020B0604020202020204" pitchFamily="34" charset="0"/>
            </a:pPr>
            <a:r>
              <a:rPr lang="en-GB" dirty="0">
                <a:solidFill>
                  <a:schemeClr val="tx1">
                    <a:alpha val="80000"/>
                  </a:schemeClr>
                </a:solidFill>
                <a:ea typeface="+mn-lt"/>
                <a:cs typeface="+mn-lt"/>
              </a:rPr>
              <a:t>The young person will not be able to understand the full meaning.</a:t>
            </a:r>
            <a:endParaRPr lang="en-US">
              <a:solidFill>
                <a:srgbClr val="000000">
                  <a:alpha val="80000"/>
                </a:srgbClr>
              </a:solidFill>
              <a:ea typeface="+mn-lt"/>
              <a:cs typeface="+mn-lt"/>
            </a:endParaRPr>
          </a:p>
          <a:p>
            <a:pPr marL="0" indent="0" algn="ctr">
              <a:spcBef>
                <a:spcPct val="20000"/>
              </a:spcBef>
              <a:spcAft>
                <a:spcPts val="300"/>
              </a:spcAft>
              <a:buNone/>
            </a:pPr>
            <a:endParaRPr lang="en-GB" dirty="0">
              <a:solidFill>
                <a:srgbClr val="000000">
                  <a:alpha val="80000"/>
                </a:srgbClr>
              </a:solidFill>
              <a:ea typeface="+mn-lt"/>
              <a:cs typeface="+mn-lt"/>
            </a:endParaRPr>
          </a:p>
          <a:p>
            <a:pPr algn="ctr">
              <a:spcBef>
                <a:spcPct val="20000"/>
              </a:spcBef>
              <a:spcAft>
                <a:spcPts val="300"/>
              </a:spcAft>
              <a:buFont typeface="Arial,Sans-Serif" panose="020B0604020202020204" pitchFamily="34" charset="0"/>
            </a:pPr>
            <a:r>
              <a:rPr lang="en-GB" dirty="0">
                <a:solidFill>
                  <a:schemeClr val="tx1">
                    <a:alpha val="80000"/>
                  </a:schemeClr>
                </a:solidFill>
                <a:ea typeface="+mn-lt"/>
                <a:cs typeface="+mn-lt"/>
              </a:rPr>
              <a:t>They will be unable to extend knowledge – they missed the foundation.</a:t>
            </a:r>
            <a:endParaRPr lang="en-US">
              <a:solidFill>
                <a:srgbClr val="000000">
                  <a:alpha val="80000"/>
                </a:srgbClr>
              </a:solidFill>
              <a:ea typeface="+mn-lt"/>
              <a:cs typeface="+mn-lt"/>
            </a:endParaRPr>
          </a:p>
          <a:p>
            <a:pPr marL="0" indent="0" algn="ctr">
              <a:spcBef>
                <a:spcPct val="20000"/>
              </a:spcBef>
              <a:spcAft>
                <a:spcPts val="300"/>
              </a:spcAft>
              <a:buNone/>
            </a:pPr>
            <a:endParaRPr lang="en-GB" dirty="0">
              <a:solidFill>
                <a:schemeClr val="tx1">
                  <a:alpha val="80000"/>
                </a:schemeClr>
              </a:solidFill>
              <a:ea typeface="+mn-lt"/>
              <a:cs typeface="+mn-lt"/>
            </a:endParaRPr>
          </a:p>
          <a:p>
            <a:pPr algn="ctr">
              <a:spcBef>
                <a:spcPct val="20000"/>
              </a:spcBef>
              <a:spcAft>
                <a:spcPts val="300"/>
              </a:spcAft>
              <a:buFont typeface="Arial,Sans-Serif" panose="020B0604020202020204" pitchFamily="34" charset="0"/>
            </a:pPr>
            <a:r>
              <a:rPr lang="en-GB" dirty="0">
                <a:solidFill>
                  <a:schemeClr val="tx1">
                    <a:alpha val="80000"/>
                  </a:schemeClr>
                </a:solidFill>
                <a:ea typeface="+mn-lt"/>
                <a:cs typeface="+mn-lt"/>
              </a:rPr>
              <a:t>Learning through reading will be  difficult.</a:t>
            </a:r>
            <a:endParaRPr lang="en-US">
              <a:solidFill>
                <a:schemeClr val="tx1">
                  <a:alpha val="80000"/>
                </a:schemeClr>
              </a:solidFill>
              <a:ea typeface="+mn-lt"/>
              <a:cs typeface="+mn-lt"/>
            </a:endParaRPr>
          </a:p>
          <a:p>
            <a:pPr marL="0" indent="0" algn="ctr">
              <a:spcBef>
                <a:spcPct val="20000"/>
              </a:spcBef>
              <a:spcAft>
                <a:spcPts val="300"/>
              </a:spcAft>
              <a:buNone/>
            </a:pPr>
            <a:endParaRPr lang="en-GB" dirty="0">
              <a:solidFill>
                <a:srgbClr val="000000">
                  <a:alpha val="80000"/>
                </a:srgbClr>
              </a:solidFill>
              <a:ea typeface="+mn-lt"/>
              <a:cs typeface="+mn-lt"/>
            </a:endParaRPr>
          </a:p>
          <a:p>
            <a:pPr algn="ctr">
              <a:spcBef>
                <a:spcPct val="20000"/>
              </a:spcBef>
              <a:spcAft>
                <a:spcPts val="300"/>
              </a:spcAft>
              <a:buFont typeface="Arial,Sans-Serif" panose="020B0604020202020204" pitchFamily="34" charset="0"/>
            </a:pPr>
            <a:r>
              <a:rPr lang="en-GB" dirty="0">
                <a:solidFill>
                  <a:schemeClr val="tx1">
                    <a:alpha val="80000"/>
                  </a:schemeClr>
                </a:solidFill>
                <a:ea typeface="+mn-lt"/>
                <a:cs typeface="+mn-lt"/>
              </a:rPr>
              <a:t>Expressing their ideas will be difficult.</a:t>
            </a:r>
            <a:endParaRPr lang="en-GB" dirty="0">
              <a:solidFill>
                <a:srgbClr val="000000">
                  <a:alpha val="80000"/>
                </a:srgbClr>
              </a:solidFill>
              <a:cs typeface="Calibri" panose="020F0502020204030204"/>
            </a:endParaRPr>
          </a:p>
        </p:txBody>
      </p:sp>
      <p:sp>
        <p:nvSpPr>
          <p:cNvPr id="1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6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A8E79-3406-4A3A-A2E5-6AA4C1DE99C1}"/>
              </a:ext>
            </a:extLst>
          </p:cNvPr>
          <p:cNvSpPr>
            <a:spLocks noGrp="1"/>
          </p:cNvSpPr>
          <p:nvPr>
            <p:ph type="title"/>
          </p:nvPr>
        </p:nvSpPr>
        <p:spPr>
          <a:xfrm>
            <a:off x="1245072" y="1289765"/>
            <a:ext cx="3651101" cy="4270963"/>
          </a:xfrm>
        </p:spPr>
        <p:txBody>
          <a:bodyPr anchor="ctr">
            <a:normAutofit/>
          </a:bodyPr>
          <a:lstStyle/>
          <a:p>
            <a:pPr algn="ctr"/>
            <a:r>
              <a:rPr lang="en-GB" sz="5600" b="1" dirty="0">
                <a:solidFill>
                  <a:srgbClr val="FFFFFF"/>
                </a:solidFill>
                <a:ea typeface="+mj-lt"/>
                <a:cs typeface="+mj-lt"/>
              </a:rPr>
              <a:t>Being Word Wise</a:t>
            </a:r>
            <a:endParaRPr lang="en-GB" sz="5600" b="1" dirty="0">
              <a:solidFill>
                <a:srgbClr val="FFFFFF"/>
              </a:solidFill>
              <a:cs typeface="Calibri Light"/>
            </a:endParaRPr>
          </a:p>
        </p:txBody>
      </p:sp>
      <p:sp>
        <p:nvSpPr>
          <p:cNvPr id="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447B3B8-234A-4E78-BB3D-0D3F670DCB07}"/>
              </a:ext>
            </a:extLst>
          </p:cNvPr>
          <p:cNvSpPr>
            <a:spLocks noGrp="1"/>
          </p:cNvSpPr>
          <p:nvPr>
            <p:ph idx="1"/>
          </p:nvPr>
        </p:nvSpPr>
        <p:spPr>
          <a:xfrm>
            <a:off x="6297233" y="518400"/>
            <a:ext cx="4771607" cy="5837949"/>
          </a:xfrm>
        </p:spPr>
        <p:txBody>
          <a:bodyPr vert="horz" lIns="91440" tIns="45720" rIns="91440" bIns="45720" rtlCol="0" anchor="ctr">
            <a:normAutofit/>
          </a:bodyPr>
          <a:lstStyle/>
          <a:p>
            <a:pPr>
              <a:lnSpc>
                <a:spcPct val="100000"/>
              </a:lnSpc>
              <a:spcBef>
                <a:spcPct val="20000"/>
              </a:spcBef>
              <a:spcAft>
                <a:spcPts val="300"/>
              </a:spcAft>
              <a:buFont typeface="Arial,Sans-Serif" panose="020B0604020202020204" pitchFamily="34" charset="0"/>
            </a:pPr>
            <a:r>
              <a:rPr lang="en-GB" dirty="0">
                <a:ea typeface="+mn-lt"/>
                <a:cs typeface="+mn-lt"/>
              </a:rPr>
              <a:t>Vocabulary is an indicator of linguistic health.</a:t>
            </a:r>
            <a:endParaRPr lang="en-US" dirty="0">
              <a:ea typeface="+mn-lt"/>
              <a:cs typeface="+mn-lt"/>
            </a:endParaRPr>
          </a:p>
          <a:p>
            <a:pPr marL="0" indent="0">
              <a:lnSpc>
                <a:spcPct val="100000"/>
              </a:lnSpc>
              <a:spcBef>
                <a:spcPct val="20000"/>
              </a:spcBef>
              <a:spcAft>
                <a:spcPts val="300"/>
              </a:spcAft>
              <a:buNone/>
            </a:pPr>
            <a:endParaRPr lang="en-GB" dirty="0">
              <a:ea typeface="+mn-lt"/>
              <a:cs typeface="+mn-lt"/>
            </a:endParaRPr>
          </a:p>
          <a:p>
            <a:pPr>
              <a:lnSpc>
                <a:spcPct val="100000"/>
              </a:lnSpc>
              <a:spcBef>
                <a:spcPct val="20000"/>
              </a:spcBef>
              <a:spcAft>
                <a:spcPts val="300"/>
              </a:spcAft>
              <a:buFont typeface="Arial,Sans-Serif" panose="020B0604020202020204" pitchFamily="34" charset="0"/>
              <a:buChar char="•"/>
            </a:pPr>
            <a:r>
              <a:rPr lang="en-GB" dirty="0">
                <a:ea typeface="+mn-lt"/>
                <a:cs typeface="+mn-lt"/>
              </a:rPr>
              <a:t>Pupils need to know 95% of the words in a text to understand and engage with it. (Schmitt, Jiang &amp; Grabe 2011) </a:t>
            </a:r>
            <a:br>
              <a:rPr lang="en-GB" dirty="0">
                <a:ea typeface="+mn-lt"/>
                <a:cs typeface="+mn-lt"/>
              </a:rPr>
            </a:br>
            <a:endParaRPr lang="en-GB">
              <a:ea typeface="+mn-lt"/>
              <a:cs typeface="+mn-lt"/>
            </a:endParaRPr>
          </a:p>
          <a:p>
            <a:pPr>
              <a:lnSpc>
                <a:spcPct val="100000"/>
              </a:lnSpc>
              <a:spcBef>
                <a:spcPct val="20000"/>
              </a:spcBef>
              <a:spcAft>
                <a:spcPts val="300"/>
              </a:spcAft>
              <a:buFont typeface="Arial,Sans-Serif" panose="020B0604020202020204" pitchFamily="34" charset="0"/>
              <a:buChar char="•"/>
            </a:pPr>
            <a:r>
              <a:rPr lang="en-GB" dirty="0">
                <a:ea typeface="+mn-lt"/>
                <a:cs typeface="+mn-lt"/>
              </a:rPr>
              <a:t>There are stages of knowing vocabulary…</a:t>
            </a:r>
            <a:endParaRPr lang="en-GB" dirty="0"/>
          </a:p>
        </p:txBody>
      </p:sp>
      <p:sp>
        <p:nvSpPr>
          <p:cNvPr id="1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727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able&#10;&#10;Description automatically generated">
            <a:extLst>
              <a:ext uri="{FF2B5EF4-FFF2-40B4-BE49-F238E27FC236}">
                <a16:creationId xmlns:a16="http://schemas.microsoft.com/office/drawing/2014/main" id="{2D065604-D3EE-406E-B7F0-7894C526599C}"/>
              </a:ext>
            </a:extLst>
          </p:cNvPr>
          <p:cNvPicPr>
            <a:picLocks noGrp="1" noChangeAspect="1"/>
          </p:cNvPicPr>
          <p:nvPr>
            <p:ph idx="1"/>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109875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2EED-8C80-4459-BA60-61626EAF1411}"/>
              </a:ext>
            </a:extLst>
          </p:cNvPr>
          <p:cNvSpPr>
            <a:spLocks noGrp="1"/>
          </p:cNvSpPr>
          <p:nvPr>
            <p:ph type="title"/>
          </p:nvPr>
        </p:nvSpPr>
        <p:spPr/>
        <p:txBody>
          <a:bodyPr>
            <a:normAutofit/>
          </a:bodyPr>
          <a:lstStyle/>
          <a:p>
            <a:r>
              <a:rPr lang="en-GB" sz="5400" b="1" dirty="0">
                <a:cs typeface="Calibri Light"/>
              </a:rPr>
              <a:t>Types of Words:</a:t>
            </a:r>
            <a:endParaRPr lang="en-GB" sz="5400" b="1">
              <a:cs typeface="Calibri Light"/>
            </a:endParaRPr>
          </a:p>
        </p:txBody>
      </p:sp>
      <p:sp>
        <p:nvSpPr>
          <p:cNvPr id="4" name="Isosceles Triangle 3">
            <a:extLst>
              <a:ext uri="{FF2B5EF4-FFF2-40B4-BE49-F238E27FC236}">
                <a16:creationId xmlns:a16="http://schemas.microsoft.com/office/drawing/2014/main" id="{CE94C276-F250-4055-B172-409EF2FA38BA}"/>
              </a:ext>
            </a:extLst>
          </p:cNvPr>
          <p:cNvSpPr/>
          <p:nvPr/>
        </p:nvSpPr>
        <p:spPr>
          <a:xfrm>
            <a:off x="2474914" y="179388"/>
            <a:ext cx="8778558" cy="6202362"/>
          </a:xfrm>
          <a:prstGeom prst="triangl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dirty="0">
              <a:latin typeface="Trebuchet MS"/>
              <a:cs typeface="Segoe UI"/>
            </a:endParaRPr>
          </a:p>
        </p:txBody>
      </p:sp>
      <p:sp>
        <p:nvSpPr>
          <p:cNvPr id="6" name="TextBox 5">
            <a:extLst>
              <a:ext uri="{FF2B5EF4-FFF2-40B4-BE49-F238E27FC236}">
                <a16:creationId xmlns:a16="http://schemas.microsoft.com/office/drawing/2014/main" id="{6ACA18D2-F6EE-417D-8E48-E68C2A9B069B}"/>
              </a:ext>
            </a:extLst>
          </p:cNvPr>
          <p:cNvSpPr txBox="1"/>
          <p:nvPr/>
        </p:nvSpPr>
        <p:spPr>
          <a:xfrm>
            <a:off x="5584826" y="1488759"/>
            <a:ext cx="2724785" cy="923330"/>
          </a:xfrm>
          <a:prstGeom prst="rect">
            <a:avLst/>
          </a:prstGeom>
          <a:noFill/>
        </p:spPr>
        <p:txBody>
          <a:bodyPr wrap="square">
            <a:spAutoFit/>
          </a:bodyPr>
          <a:lstStyle/>
          <a:p>
            <a:pPr algn="ctr">
              <a:defRPr/>
            </a:pPr>
            <a:r>
              <a:rPr lang="en-GB" b="1" dirty="0">
                <a:latin typeface="+mn-lt"/>
              </a:rPr>
              <a:t>Tier 3: Specialised</a:t>
            </a:r>
          </a:p>
          <a:p>
            <a:pPr algn="ctr">
              <a:defRPr/>
            </a:pPr>
            <a:r>
              <a:rPr lang="en-GB" dirty="0">
                <a:latin typeface="+mn-lt"/>
              </a:rPr>
              <a:t>Low frequency</a:t>
            </a:r>
          </a:p>
          <a:p>
            <a:pPr algn="ctr">
              <a:defRPr/>
            </a:pPr>
            <a:r>
              <a:rPr lang="en-GB" dirty="0">
                <a:latin typeface="+mn-lt"/>
              </a:rPr>
              <a:t>Topic specific</a:t>
            </a:r>
          </a:p>
        </p:txBody>
      </p:sp>
      <p:cxnSp>
        <p:nvCxnSpPr>
          <p:cNvPr id="7" name="Straight Connector 6">
            <a:extLst>
              <a:ext uri="{FF2B5EF4-FFF2-40B4-BE49-F238E27FC236}">
                <a16:creationId xmlns:a16="http://schemas.microsoft.com/office/drawing/2014/main" id="{212D25C9-E8FC-4E65-B29C-9172D2C77F01}"/>
              </a:ext>
            </a:extLst>
          </p:cNvPr>
          <p:cNvCxnSpPr/>
          <p:nvPr/>
        </p:nvCxnSpPr>
        <p:spPr>
          <a:xfrm>
            <a:off x="5584826" y="2511425"/>
            <a:ext cx="2663825" cy="0"/>
          </a:xfrm>
          <a:prstGeom prst="line">
            <a:avLst/>
          </a:prstGeom>
          <a:ln w="19050" cmpd="sng"/>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375EE7F-C409-4BCA-BFF9-269EE9D6EBA8}"/>
              </a:ext>
            </a:extLst>
          </p:cNvPr>
          <p:cNvSpPr txBox="1"/>
          <p:nvPr/>
        </p:nvSpPr>
        <p:spPr>
          <a:xfrm>
            <a:off x="4764087" y="2589213"/>
            <a:ext cx="429895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latin typeface="Trebuchet MS"/>
                <a:cs typeface="Segoe UI"/>
              </a:rPr>
              <a:t>Tier 2: Describing</a:t>
            </a:r>
            <a:r>
              <a:rPr lang="en-US" dirty="0">
                <a:latin typeface="Trebuchet MS"/>
                <a:cs typeface="Segoe UI"/>
              </a:rPr>
              <a:t>​​</a:t>
            </a:r>
          </a:p>
          <a:p>
            <a:pPr algn="ctr"/>
            <a:r>
              <a:rPr lang="en-GB" dirty="0">
                <a:latin typeface="Trebuchet MS"/>
                <a:cs typeface="Segoe UI"/>
              </a:rPr>
              <a:t>Abstract </a:t>
            </a:r>
            <a:r>
              <a:rPr lang="en-US" dirty="0">
                <a:latin typeface="Trebuchet MS"/>
                <a:cs typeface="Segoe UI"/>
              </a:rPr>
              <a:t>​​</a:t>
            </a:r>
          </a:p>
          <a:p>
            <a:pPr algn="ctr"/>
            <a:r>
              <a:rPr lang="en-GB" dirty="0">
                <a:latin typeface="Trebuchet MS"/>
                <a:cs typeface="Segoe UI"/>
              </a:rPr>
              <a:t>Words explaining a concept in greater detail, e.g. agony, impatient, horrendous, exaggerate</a:t>
            </a:r>
            <a:r>
              <a:rPr lang="en-US" dirty="0">
                <a:latin typeface="Trebuchet MS"/>
                <a:cs typeface="Segoe UI"/>
              </a:rPr>
              <a:t>​​</a:t>
            </a:r>
          </a:p>
          <a:p>
            <a:pPr algn="ctr"/>
            <a:r>
              <a:rPr lang="en-GB" dirty="0">
                <a:latin typeface="Trebuchet MS"/>
                <a:cs typeface="Segoe UI"/>
              </a:rPr>
              <a:t>Vocabulary for learning used across many or all subjects, e.g. estimate, summarise, explain, design</a:t>
            </a:r>
            <a:r>
              <a:rPr lang="en-US" dirty="0">
                <a:latin typeface="Trebuchet MS"/>
                <a:cs typeface="Segoe UI"/>
              </a:rPr>
              <a:t>​</a:t>
            </a:r>
          </a:p>
        </p:txBody>
      </p:sp>
      <p:cxnSp>
        <p:nvCxnSpPr>
          <p:cNvPr id="10" name="Straight Connector 9">
            <a:extLst>
              <a:ext uri="{FF2B5EF4-FFF2-40B4-BE49-F238E27FC236}">
                <a16:creationId xmlns:a16="http://schemas.microsoft.com/office/drawing/2014/main" id="{F5DD908C-5C30-4725-8760-CFDEC7D818B7}"/>
              </a:ext>
            </a:extLst>
          </p:cNvPr>
          <p:cNvCxnSpPr/>
          <p:nvPr/>
        </p:nvCxnSpPr>
        <p:spPr>
          <a:xfrm flipV="1">
            <a:off x="3515023" y="5153605"/>
            <a:ext cx="6795938" cy="47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D1F0937-21B7-42BA-99BA-6B5F9B0AC2CD}"/>
              </a:ext>
            </a:extLst>
          </p:cNvPr>
          <p:cNvSpPr txBox="1"/>
          <p:nvPr/>
        </p:nvSpPr>
        <p:spPr>
          <a:xfrm>
            <a:off x="4629747" y="5177419"/>
            <a:ext cx="4437063" cy="1493838"/>
          </a:xfrm>
          <a:prstGeom prst="rect">
            <a:avLst/>
          </a:prstGeom>
          <a:noFill/>
        </p:spPr>
        <p:txBody>
          <a:bodyPr wrap="square">
            <a:spAutoFit/>
          </a:bodyPr>
          <a:lstStyle/>
          <a:p>
            <a:pPr algn="ctr">
              <a:defRPr/>
            </a:pPr>
            <a:r>
              <a:rPr lang="en-GB" b="1" dirty="0">
                <a:latin typeface="+mn-lt"/>
              </a:rPr>
              <a:t>Tier 1: Core</a:t>
            </a:r>
          </a:p>
          <a:p>
            <a:pPr algn="ctr">
              <a:defRPr/>
            </a:pPr>
            <a:r>
              <a:rPr lang="en-GB" dirty="0">
                <a:latin typeface="+mn-lt"/>
              </a:rPr>
              <a:t>High frequency</a:t>
            </a:r>
          </a:p>
          <a:p>
            <a:pPr algn="ctr">
              <a:defRPr/>
            </a:pPr>
            <a:r>
              <a:rPr lang="en-GB" dirty="0">
                <a:latin typeface="+mn-lt"/>
              </a:rPr>
              <a:t>Objects</a:t>
            </a:r>
          </a:p>
          <a:p>
            <a:pPr algn="ctr">
              <a:defRPr/>
            </a:pPr>
            <a:r>
              <a:rPr lang="en-GB" dirty="0">
                <a:latin typeface="+mn-lt"/>
              </a:rPr>
              <a:t>Rarely taught</a:t>
            </a:r>
          </a:p>
          <a:p>
            <a:pPr algn="ctr">
              <a:defRPr/>
            </a:pPr>
            <a:endParaRPr lang="en-GB" dirty="0">
              <a:latin typeface="+mn-lt"/>
            </a:endParaRPr>
          </a:p>
        </p:txBody>
      </p:sp>
    </p:spTree>
    <p:extLst>
      <p:ext uri="{BB962C8B-B14F-4D97-AF65-F5344CB8AC3E}">
        <p14:creationId xmlns:p14="http://schemas.microsoft.com/office/powerpoint/2010/main" val="2815091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9D98E-9CC6-4154-9F3E-9E2079FA3DF6}"/>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7200">
                <a:solidFill>
                  <a:schemeClr val="bg1"/>
                </a:solidFill>
              </a:rPr>
              <a:t>What would you ask now? </a:t>
            </a:r>
          </a:p>
        </p:txBody>
      </p:sp>
      <p:pic>
        <p:nvPicPr>
          <p:cNvPr id="4" name="Picture 4">
            <a:extLst>
              <a:ext uri="{FF2B5EF4-FFF2-40B4-BE49-F238E27FC236}">
                <a16:creationId xmlns:a16="http://schemas.microsoft.com/office/drawing/2014/main" id="{A58DFBE0-C6B5-4F14-B0E7-589A6C6E1316}"/>
              </a:ext>
            </a:extLst>
          </p:cNvPr>
          <p:cNvPicPr>
            <a:picLocks noChangeAspect="1"/>
          </p:cNvPicPr>
          <p:nvPr/>
        </p:nvPicPr>
        <p:blipFill rotWithShape="1">
          <a:blip r:embed="rId3"/>
          <a:srcRect r="579"/>
          <a:stretch/>
        </p:blipFill>
        <p:spPr>
          <a:xfrm>
            <a:off x="20" y="10"/>
            <a:ext cx="4637226"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6" name="Group 15">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7" name="Freeform: Shape 16">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59151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FDFD7AD1-6603-4E2B-A180-EE3581419119}"/>
              </a:ext>
            </a:extLst>
          </p:cNvPr>
          <p:cNvPicPr>
            <a:picLocks noChangeAspect="1"/>
          </p:cNvPicPr>
          <p:nvPr/>
        </p:nvPicPr>
        <p:blipFill rotWithShape="1">
          <a:blip r:embed="rId3">
            <a:alphaModFix amt="40000"/>
          </a:blip>
          <a:srcRect t="12262" b="5320"/>
          <a:stretch/>
        </p:blipFill>
        <p:spPr>
          <a:xfrm>
            <a:off x="20" y="1"/>
            <a:ext cx="12191980" cy="6857999"/>
          </a:xfrm>
          <a:prstGeom prst="rect">
            <a:avLst/>
          </a:prstGeom>
        </p:spPr>
      </p:pic>
      <p:sp>
        <p:nvSpPr>
          <p:cNvPr id="2" name="Title 1">
            <a:extLst>
              <a:ext uri="{FF2B5EF4-FFF2-40B4-BE49-F238E27FC236}">
                <a16:creationId xmlns:a16="http://schemas.microsoft.com/office/drawing/2014/main" id="{15733E04-C12A-4C1D-AACE-3847A4F66059}"/>
              </a:ext>
            </a:extLst>
          </p:cNvPr>
          <p:cNvSpPr>
            <a:spLocks noGrp="1"/>
          </p:cNvSpPr>
          <p:nvPr>
            <p:ph type="title"/>
          </p:nvPr>
        </p:nvSpPr>
        <p:spPr>
          <a:xfrm>
            <a:off x="838200" y="365125"/>
            <a:ext cx="10515600" cy="1325563"/>
          </a:xfrm>
        </p:spPr>
        <p:txBody>
          <a:bodyPr>
            <a:normAutofit/>
          </a:bodyPr>
          <a:lstStyle/>
          <a:p>
            <a:r>
              <a:rPr lang="en-GB" sz="5400">
                <a:solidFill>
                  <a:srgbClr val="FFFFFF"/>
                </a:solidFill>
              </a:rPr>
              <a:t>Questioning and behaviour</a:t>
            </a:r>
          </a:p>
        </p:txBody>
      </p:sp>
      <p:sp>
        <p:nvSpPr>
          <p:cNvPr id="24"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00BC98B-F823-422C-987F-EDC985C83A08}"/>
              </a:ext>
            </a:extLst>
          </p:cNvPr>
          <p:cNvGraphicFramePr>
            <a:graphicFrameLocks noGrp="1"/>
          </p:cNvGraphicFramePr>
          <p:nvPr>
            <p:ph idx="1"/>
            <p:extLst>
              <p:ext uri="{D42A27DB-BD31-4B8C-83A1-F6EECF244321}">
                <p14:modId xmlns:p14="http://schemas.microsoft.com/office/powerpoint/2010/main" val="3897209286"/>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88407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l_fi" descr="http://www.pointsincase.com/files/u46/invisible_man.jpg">
            <a:extLst>
              <a:ext uri="{FF2B5EF4-FFF2-40B4-BE49-F238E27FC236}">
                <a16:creationId xmlns:a16="http://schemas.microsoft.com/office/drawing/2014/main" id="{B0361840-272D-445A-9CC5-F1783BBDAA01}"/>
              </a:ext>
            </a:extLst>
          </p:cNvPr>
          <p:cNvPicPr>
            <a:picLocks/>
          </p:cNvPicPr>
          <p:nvPr/>
        </p:nvPicPr>
        <p:blipFill rotWithShape="1">
          <a:blip r:embed="rId3">
            <a:extLst>
              <a:ext uri="{28A0092B-C50C-407E-A947-70E740481C1C}">
                <a14:useLocalDpi xmlns:a14="http://schemas.microsoft.com/office/drawing/2010/main" val="0"/>
              </a:ext>
            </a:extLst>
          </a:blip>
          <a:srcRect t="7544" b="21533"/>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BC02AFC-8393-4C9B-BC22-45CFC5FF1A1D}"/>
              </a:ext>
            </a:extLst>
          </p:cNvPr>
          <p:cNvSpPr txBox="1"/>
          <p:nvPr/>
        </p:nvSpPr>
        <p:spPr>
          <a:xfrm>
            <a:off x="5674235" y="275201"/>
            <a:ext cx="6155814" cy="56953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lnSpc>
                <a:spcPct val="90000"/>
              </a:lnSpc>
              <a:spcAft>
                <a:spcPts val="600"/>
              </a:spcAft>
            </a:pPr>
            <a:r>
              <a:rPr lang="en-US" sz="2800" b="1" dirty="0"/>
              <a:t>Can we spot them...?</a:t>
            </a:r>
            <a:endParaRPr lang="en-US" sz="2800" b="1" dirty="0">
              <a:cs typeface="Calibri"/>
            </a:endParaRPr>
          </a:p>
          <a:p>
            <a:pPr indent="-228600" algn="r">
              <a:lnSpc>
                <a:spcPct val="90000"/>
              </a:lnSpc>
              <a:spcAft>
                <a:spcPts val="600"/>
              </a:spcAft>
              <a:buFont typeface="Arial" panose="020B0604020202020204" pitchFamily="34" charset="0"/>
              <a:buChar char="•"/>
            </a:pPr>
            <a:endParaRPr lang="en-US" sz="2800" b="1" dirty="0">
              <a:cs typeface="Calibri"/>
            </a:endParaRPr>
          </a:p>
          <a:p>
            <a:pPr algn="r">
              <a:lnSpc>
                <a:spcPct val="90000"/>
              </a:lnSpc>
              <a:spcAft>
                <a:spcPts val="600"/>
              </a:spcAft>
            </a:pPr>
            <a:r>
              <a:rPr lang="en-US" sz="2800" b="1" dirty="0"/>
              <a:t>Some are well hidden...</a:t>
            </a:r>
            <a:endParaRPr lang="en-US" sz="2800" b="1" dirty="0">
              <a:cs typeface="Calibri"/>
            </a:endParaRPr>
          </a:p>
          <a:p>
            <a:pPr indent="-228600" algn="r">
              <a:lnSpc>
                <a:spcPct val="90000"/>
              </a:lnSpc>
              <a:spcAft>
                <a:spcPts val="600"/>
              </a:spcAft>
              <a:buFont typeface="Arial" panose="020B0604020202020204" pitchFamily="34" charset="0"/>
              <a:buChar char="•"/>
            </a:pPr>
            <a:endParaRPr lang="en-US" sz="2800" dirty="0">
              <a:cs typeface="Calibri"/>
            </a:endParaRPr>
          </a:p>
          <a:p>
            <a:pPr indent="-228600" algn="r">
              <a:lnSpc>
                <a:spcPct val="90000"/>
              </a:lnSpc>
              <a:spcAft>
                <a:spcPts val="600"/>
              </a:spcAft>
              <a:buFont typeface="Arial" panose="020B0604020202020204" pitchFamily="34" charset="0"/>
              <a:buChar char="•"/>
            </a:pPr>
            <a:r>
              <a:rPr lang="en-US" sz="2800" dirty="0"/>
              <a:t>Research is highlighting that SLCN is still under identified​</a:t>
            </a:r>
            <a:endParaRPr lang="en-US" sz="2800" dirty="0">
              <a:cs typeface="Calibri"/>
            </a:endParaRPr>
          </a:p>
          <a:p>
            <a:pPr algn="r">
              <a:lnSpc>
                <a:spcPct val="90000"/>
              </a:lnSpc>
              <a:spcAft>
                <a:spcPts val="600"/>
              </a:spcAft>
            </a:pPr>
            <a:endParaRPr lang="en-US" sz="2800" dirty="0">
              <a:cs typeface="Calibri"/>
            </a:endParaRPr>
          </a:p>
          <a:p>
            <a:pPr algn="r">
              <a:lnSpc>
                <a:spcPct val="90000"/>
              </a:lnSpc>
              <a:spcAft>
                <a:spcPts val="600"/>
              </a:spcAft>
            </a:pPr>
            <a:endParaRPr lang="en-US" sz="2800" dirty="0">
              <a:cs typeface="Calibri"/>
            </a:endParaRPr>
          </a:p>
          <a:p>
            <a:pPr algn="r">
              <a:lnSpc>
                <a:spcPct val="90000"/>
              </a:lnSpc>
              <a:spcAft>
                <a:spcPts val="600"/>
              </a:spcAft>
            </a:pPr>
            <a:r>
              <a:rPr lang="en-US" sz="2800" b="1" dirty="0"/>
              <a:t>Hardest to spot:</a:t>
            </a:r>
            <a:r>
              <a:rPr lang="en-US" sz="2800" dirty="0"/>
              <a:t>​</a:t>
            </a:r>
            <a:endParaRPr lang="en-US" sz="2800" dirty="0">
              <a:cs typeface="Calibri"/>
            </a:endParaRPr>
          </a:p>
          <a:p>
            <a:pPr indent="-228600" algn="r">
              <a:lnSpc>
                <a:spcPct val="90000"/>
              </a:lnSpc>
              <a:spcAft>
                <a:spcPts val="600"/>
              </a:spcAft>
              <a:buFont typeface="Arial" panose="020B0604020202020204" pitchFamily="34" charset="0"/>
              <a:buChar char="•"/>
            </a:pPr>
            <a:r>
              <a:rPr lang="en-US" sz="2800" dirty="0"/>
              <a:t>Very young pupils​</a:t>
            </a:r>
            <a:endParaRPr lang="en-US" sz="2800" dirty="0">
              <a:cs typeface="Calibri"/>
            </a:endParaRPr>
          </a:p>
          <a:p>
            <a:pPr indent="-228600" algn="r">
              <a:lnSpc>
                <a:spcPct val="90000"/>
              </a:lnSpc>
              <a:spcAft>
                <a:spcPts val="600"/>
              </a:spcAft>
              <a:buFont typeface="Arial" panose="020B0604020202020204" pitchFamily="34" charset="0"/>
              <a:buChar char="•"/>
            </a:pPr>
            <a:r>
              <a:rPr lang="en-US" sz="2800" dirty="0"/>
              <a:t>Older pupils with difficulties in:​</a:t>
            </a:r>
            <a:endParaRPr lang="en-US" sz="2800" dirty="0">
              <a:cs typeface="Calibri"/>
            </a:endParaRPr>
          </a:p>
          <a:p>
            <a:pPr marL="228600" lvl="1" algn="r">
              <a:lnSpc>
                <a:spcPct val="90000"/>
              </a:lnSpc>
              <a:spcAft>
                <a:spcPts val="600"/>
              </a:spcAft>
            </a:pPr>
            <a:r>
              <a:rPr lang="en-US" sz="2800" dirty="0"/>
              <a:t>-Vocabulary ​</a:t>
            </a:r>
            <a:endParaRPr lang="en-US" sz="2800" dirty="0">
              <a:cs typeface="Calibri"/>
            </a:endParaRPr>
          </a:p>
          <a:p>
            <a:pPr marL="228600" lvl="1" algn="r">
              <a:lnSpc>
                <a:spcPct val="90000"/>
              </a:lnSpc>
              <a:spcAft>
                <a:spcPts val="600"/>
              </a:spcAft>
            </a:pPr>
            <a:r>
              <a:rPr lang="en-US" sz="2800" dirty="0"/>
              <a:t>-Formulating sentences​</a:t>
            </a:r>
            <a:endParaRPr lang="en-US" sz="2800" dirty="0">
              <a:cs typeface="Calibri"/>
            </a:endParaRPr>
          </a:p>
          <a:p>
            <a:pPr marL="228600" lvl="1" algn="r">
              <a:lnSpc>
                <a:spcPct val="90000"/>
              </a:lnSpc>
              <a:spcAft>
                <a:spcPts val="600"/>
              </a:spcAft>
            </a:pPr>
            <a:r>
              <a:rPr lang="en-US" sz="2800" dirty="0"/>
              <a:t>-Understanding​</a:t>
            </a:r>
            <a:endParaRPr lang="en-US" sz="2800" dirty="0">
              <a:cs typeface="Calibri"/>
            </a:endParaRPr>
          </a:p>
        </p:txBody>
      </p:sp>
    </p:spTree>
    <p:extLst>
      <p:ext uri="{BB962C8B-B14F-4D97-AF65-F5344CB8AC3E}">
        <p14:creationId xmlns:p14="http://schemas.microsoft.com/office/powerpoint/2010/main" val="632046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23">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BFC7DC32">
            <a:extLst>
              <a:ext uri="{FF2B5EF4-FFF2-40B4-BE49-F238E27FC236}">
                <a16:creationId xmlns:a16="http://schemas.microsoft.com/office/drawing/2014/main" id="{30ACAAB5-35FE-4548-A2A5-F8271DF02C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00" t="10362" r="15155" b="31811"/>
          <a:stretch/>
        </p:blipFill>
        <p:spPr bwMode="auto">
          <a:xfrm>
            <a:off x="1196814" y="429154"/>
            <a:ext cx="4560103" cy="6146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27"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1269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FDF5-7D9B-4422-9616-25D8A10CE758}"/>
              </a:ext>
            </a:extLst>
          </p:cNvPr>
          <p:cNvSpPr>
            <a:spLocks noGrp="1"/>
          </p:cNvSpPr>
          <p:nvPr>
            <p:ph type="title"/>
          </p:nvPr>
        </p:nvSpPr>
        <p:spPr>
          <a:xfrm>
            <a:off x="3275012" y="254000"/>
            <a:ext cx="1625600" cy="1341438"/>
          </a:xfrm>
        </p:spPr>
        <p:txBody>
          <a:bodyPr/>
          <a:lstStyle/>
          <a:p>
            <a:r>
              <a:rPr lang="en-GB" b="1" dirty="0">
                <a:cs typeface="Calibri Light"/>
              </a:rPr>
              <a:t>Scale</a:t>
            </a:r>
            <a:endParaRPr lang="en-GB" b="1" dirty="0"/>
          </a:p>
        </p:txBody>
      </p:sp>
      <p:sp>
        <p:nvSpPr>
          <p:cNvPr id="7" name="Rectangle 3">
            <a:extLst>
              <a:ext uri="{FF2B5EF4-FFF2-40B4-BE49-F238E27FC236}">
                <a16:creationId xmlns:a16="http://schemas.microsoft.com/office/drawing/2014/main" id="{FBD6AA3B-2465-4D7B-8028-1BB6F80930BB}"/>
              </a:ext>
            </a:extLst>
          </p:cNvPr>
          <p:cNvSpPr txBox="1">
            <a:spLocks noChangeArrowheads="1"/>
          </p:cNvSpPr>
          <p:nvPr/>
        </p:nvSpPr>
        <p:spPr>
          <a:xfrm>
            <a:off x="2647951" y="363539"/>
            <a:ext cx="7562850" cy="6305550"/>
          </a:xfrm>
          <a:prstGeom prst="rect">
            <a:avLst/>
          </a:prstGeom>
        </p:spPr>
        <p:txBody>
          <a:bodyPr lIns="91440" tIns="45720" rIns="91440" bIns="45720" rtlCol="0" anchor="t">
            <a:normAutofit/>
          </a:bodyPr>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indent="-182880" algn="ctr" eaLnBrk="1" fontAlgn="auto" hangingPunct="1">
              <a:lnSpc>
                <a:spcPct val="90000"/>
              </a:lnSpc>
              <a:buClr>
                <a:schemeClr val="accent6">
                  <a:lumMod val="75000"/>
                </a:schemeClr>
              </a:buClr>
              <a:buNone/>
              <a:defRPr/>
            </a:pPr>
            <a:r>
              <a:rPr lang="en-GB" altLang="en-US" sz="2000" dirty="0">
                <a:solidFill>
                  <a:schemeClr val="tx1">
                    <a:lumMod val="75000"/>
                    <a:lumOff val="25000"/>
                  </a:schemeClr>
                </a:solidFill>
                <a:cs typeface="Calibri"/>
              </a:rPr>
              <a:t>                                             furious</a:t>
            </a: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						   </a:t>
            </a: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                                                                angry</a:t>
            </a: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 </a:t>
            </a: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                                                        mad</a:t>
            </a:r>
          </a:p>
          <a:p>
            <a:pPr indent="-182880" eaLnBrk="1" fontAlgn="auto" hangingPunct="1">
              <a:lnSpc>
                <a:spcPct val="90000"/>
              </a:lnSpc>
              <a:buClr>
                <a:schemeClr val="accent6">
                  <a:lumMod val="75000"/>
                </a:schemeClr>
              </a:buClr>
              <a:buFont typeface="Georgia" pitchFamily="18" charset="0"/>
              <a:buNone/>
              <a:defRPr/>
            </a:pPr>
            <a:endParaRPr lang="en-GB" altLang="en-US" sz="2000" dirty="0">
              <a:solidFill>
                <a:schemeClr val="tx1">
                  <a:lumMod val="75000"/>
                  <a:lumOff val="25000"/>
                </a:schemeClr>
              </a:solidFill>
            </a:endParaRP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                                                  cross</a:t>
            </a:r>
          </a:p>
          <a:p>
            <a:pPr indent="-182880" eaLnBrk="1" fontAlgn="auto" hangingPunct="1">
              <a:lnSpc>
                <a:spcPct val="90000"/>
              </a:lnSpc>
              <a:buClr>
                <a:schemeClr val="accent6">
                  <a:lumMod val="75000"/>
                </a:schemeClr>
              </a:buClr>
              <a:buFont typeface="Georgia" pitchFamily="18" charset="0"/>
              <a:buNone/>
              <a:defRPr/>
            </a:pPr>
            <a:endParaRPr lang="en-GB" altLang="en-US" sz="2000" dirty="0">
              <a:solidFill>
                <a:schemeClr val="tx1">
                  <a:lumMod val="75000"/>
                  <a:lumOff val="25000"/>
                </a:schemeClr>
              </a:solidFill>
            </a:endParaRP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                                         fed up</a:t>
            </a:r>
          </a:p>
          <a:p>
            <a:pPr indent="-182880" eaLnBrk="1" fontAlgn="auto" hangingPunct="1">
              <a:lnSpc>
                <a:spcPct val="90000"/>
              </a:lnSpc>
              <a:buClr>
                <a:schemeClr val="accent6">
                  <a:lumMod val="75000"/>
                </a:schemeClr>
              </a:buClr>
              <a:buFont typeface="Georgia" pitchFamily="18" charset="0"/>
              <a:buNone/>
              <a:defRPr/>
            </a:pPr>
            <a:endParaRPr lang="en-GB" altLang="en-US" sz="2000" dirty="0">
              <a:solidFill>
                <a:schemeClr val="tx1">
                  <a:lumMod val="75000"/>
                  <a:lumOff val="25000"/>
                </a:schemeClr>
              </a:solidFill>
            </a:endParaRP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                            irritated  </a:t>
            </a:r>
          </a:p>
          <a:p>
            <a:pPr indent="-182880" eaLnBrk="1" fontAlgn="auto" hangingPunct="1">
              <a:lnSpc>
                <a:spcPct val="90000"/>
              </a:lnSpc>
              <a:buClr>
                <a:schemeClr val="accent6">
                  <a:lumMod val="75000"/>
                </a:schemeClr>
              </a:buClr>
              <a:buFont typeface="Georgia" pitchFamily="18" charset="0"/>
              <a:buNone/>
              <a:defRPr/>
            </a:pPr>
            <a:endParaRPr lang="en-GB" altLang="en-US" sz="2000" dirty="0">
              <a:solidFill>
                <a:schemeClr val="tx1">
                  <a:lumMod val="75000"/>
                  <a:lumOff val="25000"/>
                </a:schemeClr>
              </a:solidFill>
            </a:endParaRP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                 annoyed</a:t>
            </a:r>
          </a:p>
          <a:p>
            <a:pPr indent="-182880" eaLnBrk="1" fontAlgn="auto" hangingPunct="1">
              <a:lnSpc>
                <a:spcPct val="90000"/>
              </a:lnSpc>
              <a:buClr>
                <a:schemeClr val="accent6">
                  <a:lumMod val="75000"/>
                </a:schemeClr>
              </a:buClr>
              <a:buFont typeface="Georgia" pitchFamily="18" charset="0"/>
              <a:buNone/>
              <a:defRPr/>
            </a:pPr>
            <a:endParaRPr lang="en-GB" altLang="en-US" sz="2000" dirty="0">
              <a:solidFill>
                <a:schemeClr val="tx1">
                  <a:lumMod val="75000"/>
                  <a:lumOff val="25000"/>
                </a:schemeClr>
              </a:solidFill>
            </a:endParaRPr>
          </a:p>
          <a:p>
            <a:pPr indent="-182880" eaLnBrk="1" fontAlgn="auto" hangingPunct="1">
              <a:lnSpc>
                <a:spcPct val="90000"/>
              </a:lnSpc>
              <a:buClr>
                <a:schemeClr val="accent6">
                  <a:lumMod val="75000"/>
                </a:schemeClr>
              </a:buClr>
              <a:buFont typeface="Georgia" pitchFamily="18" charset="0"/>
              <a:buNone/>
              <a:defRPr/>
            </a:pPr>
            <a:r>
              <a:rPr lang="en-GB" altLang="en-US" sz="2000" dirty="0">
                <a:solidFill>
                  <a:schemeClr val="tx1">
                    <a:lumMod val="75000"/>
                    <a:lumOff val="25000"/>
                  </a:schemeClr>
                </a:solidFill>
              </a:rPr>
              <a:t>bothered   </a:t>
            </a:r>
          </a:p>
        </p:txBody>
      </p:sp>
      <p:cxnSp>
        <p:nvCxnSpPr>
          <p:cNvPr id="8" name="Straight Arrow Connector 7">
            <a:extLst>
              <a:ext uri="{FF2B5EF4-FFF2-40B4-BE49-F238E27FC236}">
                <a16:creationId xmlns:a16="http://schemas.microsoft.com/office/drawing/2014/main" id="{3EBCA472-A09A-4F67-B6F5-377734F573F3}"/>
              </a:ext>
            </a:extLst>
          </p:cNvPr>
          <p:cNvCxnSpPr/>
          <p:nvPr/>
        </p:nvCxnSpPr>
        <p:spPr>
          <a:xfrm flipV="1">
            <a:off x="4146550" y="584200"/>
            <a:ext cx="4533900" cy="58959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8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5F42-D8AC-4FE4-BE42-108B845FCABB}"/>
              </a:ext>
            </a:extLst>
          </p:cNvPr>
          <p:cNvSpPr>
            <a:spLocks noGrp="1"/>
          </p:cNvSpPr>
          <p:nvPr>
            <p:ph type="title"/>
          </p:nvPr>
        </p:nvSpPr>
        <p:spPr>
          <a:xfrm>
            <a:off x="1679575" y="-254000"/>
            <a:ext cx="10515600" cy="1325563"/>
          </a:xfrm>
        </p:spPr>
        <p:txBody>
          <a:bodyPr/>
          <a:lstStyle/>
          <a:p>
            <a:r>
              <a:rPr lang="en-GB" b="1" dirty="0">
                <a:solidFill>
                  <a:schemeClr val="accent1">
                    <a:lumMod val="50000"/>
                  </a:schemeClr>
                </a:solidFill>
                <a:ea typeface="+mj-lt"/>
                <a:cs typeface="+mj-lt"/>
              </a:rPr>
              <a:t>Strategies to develop emotional literacy</a:t>
            </a:r>
            <a:endParaRPr lang="en-US" dirty="0">
              <a:solidFill>
                <a:schemeClr val="accent1">
                  <a:lumMod val="50000"/>
                </a:schemeClr>
              </a:solidFill>
              <a:ea typeface="+mj-lt"/>
              <a:cs typeface="+mj-lt"/>
            </a:endParaRPr>
          </a:p>
        </p:txBody>
      </p:sp>
      <p:graphicFrame>
        <p:nvGraphicFramePr>
          <p:cNvPr id="5" name="Content Placeholder 2">
            <a:extLst>
              <a:ext uri="{FF2B5EF4-FFF2-40B4-BE49-F238E27FC236}">
                <a16:creationId xmlns:a16="http://schemas.microsoft.com/office/drawing/2014/main" id="{147E213D-E358-4945-8E51-E2615F5371A6}"/>
              </a:ext>
            </a:extLst>
          </p:cNvPr>
          <p:cNvGraphicFramePr>
            <a:graphicFrameLocks noGrp="1"/>
          </p:cNvGraphicFramePr>
          <p:nvPr>
            <p:ph idx="1"/>
            <p:extLst>
              <p:ext uri="{D42A27DB-BD31-4B8C-83A1-F6EECF244321}">
                <p14:modId xmlns:p14="http://schemas.microsoft.com/office/powerpoint/2010/main" val="1985315815"/>
              </p:ext>
            </p:extLst>
          </p:nvPr>
        </p:nvGraphicFramePr>
        <p:xfrm>
          <a:off x="425450" y="1365250"/>
          <a:ext cx="11722100" cy="5335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58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3" descr="A picture containing text, clipart&#10;&#10;Description automatically generated">
            <a:extLst>
              <a:ext uri="{FF2B5EF4-FFF2-40B4-BE49-F238E27FC236}">
                <a16:creationId xmlns:a16="http://schemas.microsoft.com/office/drawing/2014/main" id="{EE7343BC-A4B7-4687-AFA0-C045CF4A6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3317875"/>
            <a:ext cx="1697038" cy="2108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a:extLst>
              <a:ext uri="{FF2B5EF4-FFF2-40B4-BE49-F238E27FC236}">
                <a16:creationId xmlns:a16="http://schemas.microsoft.com/office/drawing/2014/main" id="{B82B1FAE-0DE9-4A5A-9206-8A472D8226F0}"/>
              </a:ext>
            </a:extLst>
          </p:cNvPr>
          <p:cNvSpPr txBox="1">
            <a:spLocks noChangeArrowheads="1"/>
          </p:cNvSpPr>
          <p:nvPr/>
        </p:nvSpPr>
        <p:spPr bwMode="auto">
          <a:xfrm>
            <a:off x="1287463" y="5238750"/>
            <a:ext cx="1697038" cy="188913"/>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ts val="600"/>
              </a:spcAft>
              <a:buClrTx/>
              <a:buSzTx/>
              <a:buFontTx/>
              <a:buNone/>
            </a:pPr>
            <a:r>
              <a:rPr lang="en-GB" altLang="en-US" sz="800">
                <a:solidFill>
                  <a:srgbClr val="FFFFFF"/>
                </a:solidFill>
                <a:latin typeface="Arial" pitchFamily="34" charset="0"/>
              </a:rPr>
              <a:t>www.ican.org.uk</a:t>
            </a:r>
          </a:p>
        </p:txBody>
      </p:sp>
      <p:pic>
        <p:nvPicPr>
          <p:cNvPr id="11" name="Picture 4" descr="Text&#10;&#10;Description automatically generated">
            <a:extLst>
              <a:ext uri="{FF2B5EF4-FFF2-40B4-BE49-F238E27FC236}">
                <a16:creationId xmlns:a16="http://schemas.microsoft.com/office/drawing/2014/main" id="{A341473D-62F9-4C92-8D7F-D2DAEF2B5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763" y="3317875"/>
            <a:ext cx="3084513" cy="9413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6">
            <a:extLst>
              <a:ext uri="{FF2B5EF4-FFF2-40B4-BE49-F238E27FC236}">
                <a16:creationId xmlns:a16="http://schemas.microsoft.com/office/drawing/2014/main" id="{3F0E5369-F86E-493B-9BFC-721F98D833CD}"/>
              </a:ext>
            </a:extLst>
          </p:cNvPr>
          <p:cNvSpPr txBox="1">
            <a:spLocks noChangeArrowheads="1"/>
          </p:cNvSpPr>
          <p:nvPr/>
        </p:nvSpPr>
        <p:spPr bwMode="auto">
          <a:xfrm>
            <a:off x="3052763" y="4071938"/>
            <a:ext cx="3084513" cy="188913"/>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ts val="600"/>
              </a:spcAft>
              <a:buClrTx/>
              <a:buSzTx/>
              <a:buFontTx/>
              <a:buNone/>
            </a:pPr>
            <a:r>
              <a:rPr lang="en-GB" altLang="en-US" sz="800">
                <a:solidFill>
                  <a:srgbClr val="FFFFFF"/>
                </a:solidFill>
                <a:latin typeface="Arial" pitchFamily="34" charset="0"/>
              </a:rPr>
              <a:t>www.languageforlearning.co.uk</a:t>
            </a:r>
          </a:p>
        </p:txBody>
      </p:sp>
      <p:pic>
        <p:nvPicPr>
          <p:cNvPr id="13" name="Picture 2" descr="A picture containing text, clipart&#10;&#10;Description automatically generated">
            <a:extLst>
              <a:ext uri="{FF2B5EF4-FFF2-40B4-BE49-F238E27FC236}">
                <a16:creationId xmlns:a16="http://schemas.microsoft.com/office/drawing/2014/main" id="{2FDAFC05-741B-4BDA-A71C-231F5813C9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763" y="4329113"/>
            <a:ext cx="3084513" cy="10985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6">
            <a:extLst>
              <a:ext uri="{FF2B5EF4-FFF2-40B4-BE49-F238E27FC236}">
                <a16:creationId xmlns:a16="http://schemas.microsoft.com/office/drawing/2014/main" id="{0EC4DD95-B634-49C2-967F-3C6FA66BD473}"/>
              </a:ext>
            </a:extLst>
          </p:cNvPr>
          <p:cNvSpPr txBox="1">
            <a:spLocks noChangeArrowheads="1"/>
          </p:cNvSpPr>
          <p:nvPr/>
        </p:nvSpPr>
        <p:spPr bwMode="auto">
          <a:xfrm>
            <a:off x="3052763" y="5238750"/>
            <a:ext cx="3084513" cy="188913"/>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ts val="600"/>
              </a:spcAft>
              <a:buClrTx/>
              <a:buSzTx/>
              <a:buFontTx/>
              <a:buNone/>
            </a:pPr>
            <a:r>
              <a:rPr lang="en-GB" altLang="en-US" sz="800">
                <a:solidFill>
                  <a:srgbClr val="FFFFFF"/>
                </a:solidFill>
                <a:latin typeface="Arial" pitchFamily="34" charset="0"/>
              </a:rPr>
              <a:t>www.naplic.org.uk</a:t>
            </a:r>
          </a:p>
        </p:txBody>
      </p:sp>
      <p:pic>
        <p:nvPicPr>
          <p:cNvPr id="9" name="Picture 2" descr="A picture containing text, clipart&#10;&#10;Description automatically generated">
            <a:extLst>
              <a:ext uri="{FF2B5EF4-FFF2-40B4-BE49-F238E27FC236}">
                <a16:creationId xmlns:a16="http://schemas.microsoft.com/office/drawing/2014/main" id="{77F1A96F-2D58-45B7-90D1-9FB137D5E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3317875"/>
            <a:ext cx="5145088" cy="2108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9">
            <a:extLst>
              <a:ext uri="{FF2B5EF4-FFF2-40B4-BE49-F238E27FC236}">
                <a16:creationId xmlns:a16="http://schemas.microsoft.com/office/drawing/2014/main" id="{0183108E-7EE7-4CBC-A81C-3815F0CF4AEB}"/>
              </a:ext>
            </a:extLst>
          </p:cNvPr>
          <p:cNvSpPr txBox="1">
            <a:spLocks noChangeArrowheads="1"/>
          </p:cNvSpPr>
          <p:nvPr/>
        </p:nvSpPr>
        <p:spPr bwMode="auto">
          <a:xfrm>
            <a:off x="6207125" y="5238750"/>
            <a:ext cx="5145088" cy="188913"/>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hangingPunct="1">
              <a:spcBef>
                <a:spcPct val="0"/>
              </a:spcBef>
              <a:spcAft>
                <a:spcPts val="600"/>
              </a:spcAft>
              <a:buClrTx/>
              <a:buSzTx/>
              <a:buFontTx/>
              <a:buNone/>
            </a:pPr>
            <a:r>
              <a:rPr lang="en-GB" altLang="en-US" sz="800">
                <a:solidFill>
                  <a:srgbClr val="FFFFFF"/>
                </a:solidFill>
                <a:latin typeface="Arial" pitchFamily="34" charset="0"/>
              </a:rPr>
              <a:t>www.afasic.org.uk</a:t>
            </a:r>
          </a:p>
        </p:txBody>
      </p:sp>
      <p:sp>
        <p:nvSpPr>
          <p:cNvPr id="2" name="Title 1">
            <a:extLst>
              <a:ext uri="{FF2B5EF4-FFF2-40B4-BE49-F238E27FC236}">
                <a16:creationId xmlns:a16="http://schemas.microsoft.com/office/drawing/2014/main" id="{133E40BE-5139-47A4-A37F-42E76BA567CC}"/>
              </a:ext>
            </a:extLst>
          </p:cNvPr>
          <p:cNvSpPr>
            <a:spLocks noGrp="1"/>
          </p:cNvSpPr>
          <p:nvPr>
            <p:ph type="title"/>
          </p:nvPr>
        </p:nvSpPr>
        <p:spPr>
          <a:xfrm>
            <a:off x="1286932" y="1204109"/>
            <a:ext cx="10023398" cy="857894"/>
          </a:xfrm>
        </p:spPr>
        <p:txBody>
          <a:bodyPr>
            <a:normAutofit/>
          </a:bodyPr>
          <a:lstStyle/>
          <a:p>
            <a:r>
              <a:rPr lang="en-GB" sz="4000">
                <a:solidFill>
                  <a:srgbClr val="FFFFFF"/>
                </a:solidFill>
                <a:cs typeface="Calibri Light"/>
              </a:rPr>
              <a:t>Useful Organisations</a:t>
            </a:r>
            <a:endParaRPr lang="en-GB" sz="4000">
              <a:solidFill>
                <a:srgbClr val="FFFFFF"/>
              </a:solidFill>
            </a:endParaRPr>
          </a:p>
        </p:txBody>
      </p:sp>
    </p:spTree>
    <p:extLst>
      <p:ext uri="{BB962C8B-B14F-4D97-AF65-F5344CB8AC3E}">
        <p14:creationId xmlns:p14="http://schemas.microsoft.com/office/powerpoint/2010/main" val="3601684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2" descr="Graphical user interface, text, website&#10;&#10;Description automatically generated">
            <a:extLst>
              <a:ext uri="{FF2B5EF4-FFF2-40B4-BE49-F238E27FC236}">
                <a16:creationId xmlns:a16="http://schemas.microsoft.com/office/drawing/2014/main" id="{D1647898-FEAB-4B3D-AA34-E10E7BAE4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2" t="3608" r="4413" b="6395"/>
          <a:stretch/>
        </p:blipFill>
        <p:spPr bwMode="auto">
          <a:xfrm>
            <a:off x="3841844" y="1493057"/>
            <a:ext cx="4768755" cy="3523867"/>
          </a:xfrm>
          <a:prstGeom prst="rect">
            <a:avLst/>
          </a:prstGeom>
          <a:solidFill>
            <a:srgbClr val="FFFFFF"/>
          </a:solidFill>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6355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2781F6-8338-42C9-B674-1784B50E5239}"/>
              </a:ext>
            </a:extLst>
          </p:cNvPr>
          <p:cNvSpPr>
            <a:spLocks noGrp="1"/>
          </p:cNvSpPr>
          <p:nvPr>
            <p:ph type="title"/>
          </p:nvPr>
        </p:nvSpPr>
        <p:spPr>
          <a:xfrm>
            <a:off x="838199" y="3563422"/>
            <a:ext cx="7268147" cy="1754376"/>
          </a:xfrm>
        </p:spPr>
        <p:txBody>
          <a:bodyPr vert="horz" lIns="91440" tIns="45720" rIns="91440" bIns="45720" rtlCol="0" anchor="b">
            <a:normAutofit/>
          </a:bodyPr>
          <a:lstStyle/>
          <a:p>
            <a:r>
              <a:rPr lang="en-US" kern="1200">
                <a:solidFill>
                  <a:schemeClr val="tx1"/>
                </a:solidFill>
                <a:latin typeface="+mj-lt"/>
                <a:ea typeface="+mj-ea"/>
                <a:cs typeface="+mj-cs"/>
              </a:rPr>
              <a:t>Questions</a:t>
            </a:r>
          </a:p>
        </p:txBody>
      </p:sp>
      <p:pic>
        <p:nvPicPr>
          <p:cNvPr id="5" name="Picture 2" descr="A picture containing text, clipart&#10;&#10;Description automatically generated">
            <a:extLst>
              <a:ext uri="{FF2B5EF4-FFF2-40B4-BE49-F238E27FC236}">
                <a16:creationId xmlns:a16="http://schemas.microsoft.com/office/drawing/2014/main" id="{2EB6DDD0-CB5E-4B4C-B1F2-82DD3CB877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970007" y="571811"/>
            <a:ext cx="4862085" cy="27227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170822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1066C38B-4240-445D-9D97-608C9A96D77C}"/>
              </a:ext>
            </a:extLst>
          </p:cNvPr>
          <p:cNvSpPr txBox="1">
            <a:spLocks/>
          </p:cNvSpPr>
          <p:nvPr/>
        </p:nvSpPr>
        <p:spPr>
          <a:xfrm>
            <a:off x="1565276" y="509589"/>
            <a:ext cx="10472737" cy="5838825"/>
          </a:xfrm>
          <a:prstGeom prst="rect">
            <a:avLst/>
          </a:prstGeom>
        </p:spPr>
        <p:txBody>
          <a:bodyPr lIns="91440" tIns="45720" rIns="91440" bIns="45720" anchor="t"/>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355" indent="0" eaLnBrk="1" hangingPunct="1">
              <a:buFont typeface="Georgia" pitchFamily="18" charset="0"/>
              <a:buNone/>
            </a:pPr>
            <a:r>
              <a:rPr lang="en-GB" altLang="en-US" sz="5400" dirty="0">
                <a:solidFill>
                  <a:schemeClr val="bg1"/>
                </a:solidFill>
              </a:rPr>
              <a:t>Speech</a:t>
            </a:r>
            <a:endParaRPr lang="en-GB" altLang="en-US" sz="5400">
              <a:solidFill>
                <a:schemeClr val="bg1"/>
              </a:solidFill>
              <a:cs typeface="Calibri"/>
            </a:endParaRPr>
          </a:p>
          <a:p>
            <a:pPr indent="-182245">
              <a:buFont typeface="Arial" pitchFamily="34" charset="0"/>
              <a:buChar char="•"/>
            </a:pPr>
            <a:endParaRPr lang="en-GB" altLang="en-US" sz="3600" dirty="0">
              <a:solidFill>
                <a:schemeClr val="bg1"/>
              </a:solidFill>
              <a:cs typeface="Calibri"/>
            </a:endParaRPr>
          </a:p>
          <a:p>
            <a:pPr indent="-182245">
              <a:buFont typeface="Arial" pitchFamily="34" charset="0"/>
              <a:buChar char="•"/>
            </a:pPr>
            <a:r>
              <a:rPr lang="en-US" altLang="en-US" sz="3600" dirty="0">
                <a:solidFill>
                  <a:schemeClr val="bg1"/>
                </a:solidFill>
              </a:rPr>
              <a:t>Refers to saying sounds accurately and in the right places in words. </a:t>
            </a:r>
            <a:endParaRPr lang="en-US" sz="2800">
              <a:solidFill>
                <a:schemeClr val="bg1"/>
              </a:solidFill>
              <a:cs typeface="Calibri"/>
            </a:endParaRPr>
          </a:p>
          <a:p>
            <a:pPr indent="-182245" eaLnBrk="1" hangingPunct="1">
              <a:buFont typeface="Arial" pitchFamily="34" charset="0"/>
              <a:buChar char="•"/>
            </a:pPr>
            <a:r>
              <a:rPr lang="en-US" altLang="en-US" sz="3600" dirty="0">
                <a:solidFill>
                  <a:schemeClr val="bg1"/>
                </a:solidFill>
              </a:rPr>
              <a:t>Relates to speaking fluently, without hesitating, prolonging and repeating words or sounds. </a:t>
            </a:r>
            <a:endParaRPr lang="en-US" altLang="en-US" sz="3600">
              <a:solidFill>
                <a:schemeClr val="bg1"/>
              </a:solidFill>
              <a:cs typeface="Calibri"/>
            </a:endParaRPr>
          </a:p>
          <a:p>
            <a:pPr indent="-182245" eaLnBrk="1" hangingPunct="1">
              <a:buFont typeface="Arial" pitchFamily="34" charset="0"/>
              <a:buChar char="•"/>
            </a:pPr>
            <a:r>
              <a:rPr lang="en-US" altLang="en-US" sz="3600" dirty="0">
                <a:solidFill>
                  <a:schemeClr val="bg1"/>
                </a:solidFill>
              </a:rPr>
              <a:t>Speaking with expression in a clear voice, using pitch, volume and intonation to add meaning.</a:t>
            </a:r>
            <a:endParaRPr lang="en-GB" altLang="en-US" sz="2800">
              <a:solidFill>
                <a:schemeClr val="bg1"/>
              </a:solidFill>
              <a:cs typeface="Calibri" panose="020F0502020204030204"/>
            </a:endParaRPr>
          </a:p>
        </p:txBody>
      </p:sp>
    </p:spTree>
    <p:extLst>
      <p:ext uri="{BB962C8B-B14F-4D97-AF65-F5344CB8AC3E}">
        <p14:creationId xmlns:p14="http://schemas.microsoft.com/office/powerpoint/2010/main" val="148173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1066C38B-4240-445D-9D97-608C9A96D77C}"/>
              </a:ext>
            </a:extLst>
          </p:cNvPr>
          <p:cNvSpPr txBox="1">
            <a:spLocks/>
          </p:cNvSpPr>
          <p:nvPr/>
        </p:nvSpPr>
        <p:spPr>
          <a:xfrm>
            <a:off x="1565276" y="509589"/>
            <a:ext cx="10472737" cy="5838825"/>
          </a:xfrm>
          <a:prstGeom prst="rect">
            <a:avLst/>
          </a:prstGeom>
        </p:spPr>
        <p:txBody>
          <a:bodyPr lIns="91440" tIns="45720" rIns="91440" bIns="45720" anchor="t"/>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GB" sz="5400" dirty="0">
                <a:solidFill>
                  <a:schemeClr val="bg1"/>
                </a:solidFill>
                <a:ea typeface="+mn-lt"/>
                <a:cs typeface="+mn-lt"/>
              </a:rPr>
              <a:t>Language</a:t>
            </a:r>
          </a:p>
          <a:p>
            <a:pPr marL="285750" indent="-182880">
              <a:buFont typeface="Arial,Sans-Serif"/>
              <a:buChar char="•"/>
            </a:pPr>
            <a:endParaRPr lang="en-GB" sz="4000" dirty="0">
              <a:solidFill>
                <a:schemeClr val="bg1"/>
              </a:solidFill>
              <a:ea typeface="+mn-lt"/>
              <a:cs typeface="+mn-lt"/>
            </a:endParaRPr>
          </a:p>
          <a:p>
            <a:pPr marL="285750" indent="-182880">
              <a:buFont typeface="Arial,Sans-Serif"/>
              <a:buChar char="•"/>
            </a:pPr>
            <a:r>
              <a:rPr lang="en-GB" sz="4000" dirty="0">
                <a:solidFill>
                  <a:schemeClr val="bg1"/>
                </a:solidFill>
                <a:ea typeface="+mn-lt"/>
                <a:cs typeface="+mn-lt"/>
              </a:rPr>
              <a:t>Refers to talking </a:t>
            </a:r>
            <a:r>
              <a:rPr lang="en-GB" sz="4000" b="1" dirty="0">
                <a:solidFill>
                  <a:schemeClr val="bg1"/>
                </a:solidFill>
                <a:ea typeface="+mn-lt"/>
                <a:cs typeface="+mn-lt"/>
              </a:rPr>
              <a:t>and</a:t>
            </a:r>
            <a:r>
              <a:rPr lang="en-GB" sz="4000" dirty="0">
                <a:solidFill>
                  <a:schemeClr val="bg1"/>
                </a:solidFill>
                <a:ea typeface="+mn-lt"/>
                <a:cs typeface="+mn-lt"/>
              </a:rPr>
              <a:t> understanding.</a:t>
            </a:r>
          </a:p>
          <a:p>
            <a:pPr marL="285750" indent="-182880">
              <a:buFont typeface="Arial,Sans-Serif"/>
              <a:buChar char="•"/>
            </a:pPr>
            <a:r>
              <a:rPr lang="en-GB" sz="4000" dirty="0">
                <a:solidFill>
                  <a:schemeClr val="bg1"/>
                </a:solidFill>
                <a:ea typeface="+mn-lt"/>
                <a:cs typeface="+mn-lt"/>
              </a:rPr>
              <a:t>Being able to join words together into sentences, stories and conversations.</a:t>
            </a:r>
          </a:p>
          <a:p>
            <a:pPr marL="285750" indent="-182880">
              <a:buFont typeface="Arial,Sans-Serif"/>
              <a:buChar char="•"/>
            </a:pPr>
            <a:r>
              <a:rPr lang="en-GB" sz="4000" dirty="0">
                <a:solidFill>
                  <a:schemeClr val="bg1"/>
                </a:solidFill>
                <a:ea typeface="+mn-lt"/>
                <a:cs typeface="+mn-lt"/>
              </a:rPr>
              <a:t>Knowing the right words to explain what you mean.</a:t>
            </a:r>
            <a:endParaRPr lang="en-US" sz="4000" dirty="0">
              <a:solidFill>
                <a:schemeClr val="bg1"/>
              </a:solidFill>
              <a:ea typeface="+mn-lt"/>
              <a:cs typeface="+mn-lt"/>
            </a:endParaRPr>
          </a:p>
          <a:p>
            <a:pPr marL="285750" indent="-182880">
              <a:buFont typeface="Arial,Sans-Serif"/>
              <a:buChar char="•"/>
            </a:pPr>
            <a:r>
              <a:rPr lang="en-GB" sz="4000" dirty="0">
                <a:solidFill>
                  <a:schemeClr val="bg1"/>
                </a:solidFill>
                <a:ea typeface="+mn-lt"/>
                <a:cs typeface="+mn-lt"/>
              </a:rPr>
              <a:t>Making sense of what people say. </a:t>
            </a:r>
            <a:r>
              <a:rPr lang="en-GB" sz="5400" dirty="0">
                <a:solidFill>
                  <a:schemeClr val="bg1"/>
                </a:solidFill>
                <a:ea typeface="+mn-lt"/>
                <a:cs typeface="+mn-lt"/>
              </a:rPr>
              <a:t> </a:t>
            </a:r>
            <a:endParaRPr lang="en-GB" dirty="0">
              <a:solidFill>
                <a:schemeClr val="bg1"/>
              </a:solidFill>
            </a:endParaRPr>
          </a:p>
        </p:txBody>
      </p:sp>
    </p:spTree>
    <p:extLst>
      <p:ext uri="{BB962C8B-B14F-4D97-AF65-F5344CB8AC3E}">
        <p14:creationId xmlns:p14="http://schemas.microsoft.com/office/powerpoint/2010/main" val="285551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1066C38B-4240-445D-9D97-608C9A96D77C}"/>
              </a:ext>
            </a:extLst>
          </p:cNvPr>
          <p:cNvSpPr txBox="1">
            <a:spLocks/>
          </p:cNvSpPr>
          <p:nvPr/>
        </p:nvSpPr>
        <p:spPr>
          <a:xfrm>
            <a:off x="1301262" y="734102"/>
            <a:ext cx="10789785" cy="5952084"/>
          </a:xfrm>
          <a:prstGeom prst="rect">
            <a:avLst/>
          </a:prstGeom>
        </p:spPr>
        <p:txBody>
          <a:bodyPr lIns="91440" tIns="45720" rIns="91440" bIns="45720" anchor="t"/>
          <a:lst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355" indent="0">
              <a:buNone/>
            </a:pPr>
            <a:r>
              <a:rPr lang="en-GB" sz="5400" dirty="0">
                <a:solidFill>
                  <a:schemeClr val="bg1"/>
                </a:solidFill>
                <a:ea typeface="+mn-lt"/>
                <a:cs typeface="+mn-lt"/>
              </a:rPr>
              <a:t>Communication</a:t>
            </a:r>
            <a:endParaRPr lang="en-US" sz="4400" dirty="0">
              <a:solidFill>
                <a:schemeClr val="bg1"/>
              </a:solidFill>
              <a:ea typeface="+mn-lt"/>
              <a:cs typeface="+mn-lt"/>
            </a:endParaRPr>
          </a:p>
          <a:p>
            <a:pPr marL="285750" indent="-182245">
              <a:buFont typeface="Arial,Sans-Serif"/>
              <a:buChar char="•"/>
            </a:pPr>
            <a:endParaRPr lang="en-GB" sz="3600" dirty="0">
              <a:solidFill>
                <a:schemeClr val="bg1"/>
              </a:solidFill>
              <a:ea typeface="+mn-lt"/>
              <a:cs typeface="+mn-lt"/>
            </a:endParaRPr>
          </a:p>
          <a:p>
            <a:pPr marL="285750" indent="-182245">
              <a:buFont typeface="Arial,Sans-Serif"/>
              <a:buChar char="•"/>
            </a:pPr>
            <a:r>
              <a:rPr lang="en-GB" sz="3600" dirty="0">
                <a:solidFill>
                  <a:schemeClr val="bg1"/>
                </a:solidFill>
                <a:ea typeface="+mn-lt"/>
                <a:cs typeface="+mn-lt"/>
              </a:rPr>
              <a:t>Refers to how we interact with others.</a:t>
            </a:r>
          </a:p>
          <a:p>
            <a:pPr marL="285750" indent="-182245">
              <a:buFont typeface="Arial,Sans-Serif"/>
              <a:buChar char="•"/>
            </a:pPr>
            <a:r>
              <a:rPr lang="en-GB" sz="3600" dirty="0">
                <a:solidFill>
                  <a:schemeClr val="bg1"/>
                </a:solidFill>
                <a:ea typeface="+mn-lt"/>
                <a:cs typeface="+mn-lt"/>
              </a:rPr>
              <a:t>Using language or gestures in different ways, for example to have a conversation or give directions.</a:t>
            </a:r>
            <a:endParaRPr lang="en-US" sz="3600" dirty="0">
              <a:solidFill>
                <a:schemeClr val="bg1"/>
              </a:solidFill>
              <a:ea typeface="+mn-lt"/>
              <a:cs typeface="+mn-lt"/>
            </a:endParaRPr>
          </a:p>
          <a:p>
            <a:pPr marL="285750" indent="-182245">
              <a:buFont typeface="Arial,Sans-Serif"/>
              <a:buChar char="•"/>
            </a:pPr>
            <a:r>
              <a:rPr lang="en-GB" sz="3600" dirty="0">
                <a:solidFill>
                  <a:schemeClr val="bg1"/>
                </a:solidFill>
                <a:ea typeface="+mn-lt"/>
                <a:cs typeface="+mn-lt"/>
              </a:rPr>
              <a:t>It’s also being able to understand other people’s points of view.</a:t>
            </a:r>
            <a:endParaRPr lang="en-US" sz="3600" dirty="0">
              <a:solidFill>
                <a:schemeClr val="bg1"/>
              </a:solidFill>
              <a:ea typeface="+mn-lt"/>
              <a:cs typeface="+mn-lt"/>
            </a:endParaRPr>
          </a:p>
          <a:p>
            <a:pPr marL="285750" indent="-182245">
              <a:buFont typeface="Arial,Sans-Serif"/>
              <a:buChar char="•"/>
            </a:pPr>
            <a:r>
              <a:rPr lang="en-GB" sz="3600" dirty="0">
                <a:solidFill>
                  <a:schemeClr val="bg1"/>
                </a:solidFill>
                <a:ea typeface="+mn-lt"/>
                <a:cs typeface="+mn-lt"/>
              </a:rPr>
              <a:t>Understanding and using body language and facial expressions. </a:t>
            </a:r>
            <a:endParaRPr lang="en-US" sz="3600" dirty="0">
              <a:solidFill>
                <a:schemeClr val="bg1"/>
              </a:solidFill>
              <a:ea typeface="+mn-lt"/>
              <a:cs typeface="+mn-lt"/>
            </a:endParaRPr>
          </a:p>
          <a:p>
            <a:pPr marL="285750" indent="-182245">
              <a:buFont typeface="Arial,Sans-Serif"/>
              <a:buChar char="•"/>
            </a:pPr>
            <a:endParaRPr lang="en-GB" sz="4400" dirty="0">
              <a:ea typeface="+mn-lt"/>
              <a:cs typeface="+mn-lt"/>
            </a:endParaRPr>
          </a:p>
          <a:p>
            <a:pPr marL="45720" indent="0">
              <a:buNone/>
            </a:pPr>
            <a:endParaRPr lang="en-GB" sz="4400" dirty="0">
              <a:solidFill>
                <a:schemeClr val="bg1"/>
              </a:solidFill>
              <a:cs typeface="Calibri"/>
            </a:endParaRPr>
          </a:p>
        </p:txBody>
      </p:sp>
    </p:spTree>
    <p:extLst>
      <p:ext uri="{BB962C8B-B14F-4D97-AF65-F5344CB8AC3E}">
        <p14:creationId xmlns:p14="http://schemas.microsoft.com/office/powerpoint/2010/main" val="405100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2" descr="Diagram, icon&#10;&#10;Description automatically generated">
            <a:extLst>
              <a:ext uri="{FF2B5EF4-FFF2-40B4-BE49-F238E27FC236}">
                <a16:creationId xmlns:a16="http://schemas.microsoft.com/office/drawing/2014/main" id="{C3190E6B-97CC-4B45-8C99-FA40945E857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250" t="22936" r="24375" b="4003"/>
          <a:stretch/>
        </p:blipFill>
        <p:spPr bwMode="auto">
          <a:xfrm>
            <a:off x="3609201" y="925679"/>
            <a:ext cx="4973598" cy="48342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19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4C75AA-9138-4966-9C33-4A5E1212D2AC}"/>
              </a:ext>
            </a:extLst>
          </p:cNvPr>
          <p:cNvSpPr>
            <a:spLocks noGrp="1"/>
          </p:cNvSpPr>
          <p:nvPr>
            <p:ph idx="1"/>
          </p:nvPr>
        </p:nvSpPr>
        <p:spPr>
          <a:xfrm>
            <a:off x="4254634" y="316105"/>
            <a:ext cx="7825347" cy="6419172"/>
          </a:xfrm>
        </p:spPr>
        <p:txBody>
          <a:bodyPr vert="horz" lIns="91440" tIns="45720" rIns="91440" bIns="45720" rtlCol="0" anchor="ctr">
            <a:normAutofit/>
          </a:bodyPr>
          <a:lstStyle/>
          <a:p>
            <a:pPr marL="0" indent="0">
              <a:buNone/>
            </a:pPr>
            <a:r>
              <a:rPr lang="en-GB" sz="3200" b="1" dirty="0">
                <a:cs typeface="Calibri" panose="020F0502020204030204"/>
              </a:rPr>
              <a:t>Prevalence</a:t>
            </a:r>
          </a:p>
          <a:p>
            <a:pPr marL="0" indent="0">
              <a:buNone/>
            </a:pPr>
            <a:endParaRPr lang="en-GB" sz="3200" b="1" dirty="0">
              <a:ea typeface="+mn-lt"/>
              <a:cs typeface="+mn-lt"/>
            </a:endParaRPr>
          </a:p>
          <a:p>
            <a:pPr marL="0" indent="0">
              <a:spcBef>
                <a:spcPts val="0"/>
              </a:spcBef>
              <a:buNone/>
            </a:pPr>
            <a:r>
              <a:rPr lang="en-US" sz="1900" dirty="0">
                <a:ea typeface="+mn-lt"/>
                <a:cs typeface="+mn-lt"/>
              </a:rPr>
              <a:t>More than </a:t>
            </a:r>
            <a:r>
              <a:rPr lang="en-US" sz="1900" b="1" dirty="0">
                <a:ea typeface="+mn-lt"/>
                <a:cs typeface="+mn-lt"/>
              </a:rPr>
              <a:t>1.4 million </a:t>
            </a:r>
            <a:r>
              <a:rPr lang="en-US" sz="1900" dirty="0">
                <a:ea typeface="+mn-lt"/>
                <a:cs typeface="+mn-lt"/>
              </a:rPr>
              <a:t>children</a:t>
            </a:r>
            <a:r>
              <a:rPr lang="en-US" sz="1900" b="1" dirty="0">
                <a:ea typeface="+mn-lt"/>
                <a:cs typeface="+mn-lt"/>
              </a:rPr>
              <a:t> </a:t>
            </a:r>
            <a:r>
              <a:rPr lang="en-US" sz="1900" dirty="0">
                <a:ea typeface="+mn-lt"/>
                <a:cs typeface="+mn-lt"/>
              </a:rPr>
              <a:t>and young people in the UK have speech, language and communication needs (SLCN)</a:t>
            </a:r>
          </a:p>
          <a:p>
            <a:pPr marL="0" indent="0">
              <a:spcBef>
                <a:spcPts val="0"/>
              </a:spcBef>
              <a:buNone/>
            </a:pPr>
            <a:endParaRPr lang="en-US" sz="1900">
              <a:ea typeface="+mn-lt"/>
              <a:cs typeface="+mn-lt"/>
            </a:endParaRPr>
          </a:p>
          <a:p>
            <a:pPr marL="0" indent="0">
              <a:spcBef>
                <a:spcPts val="0"/>
              </a:spcBef>
              <a:buNone/>
            </a:pPr>
            <a:r>
              <a:rPr lang="en-US" sz="1900" b="1" dirty="0">
                <a:ea typeface="+mn-lt"/>
                <a:cs typeface="+mn-lt"/>
              </a:rPr>
              <a:t>7.6% </a:t>
            </a:r>
            <a:r>
              <a:rPr lang="en-US" sz="1900" dirty="0">
                <a:ea typeface="+mn-lt"/>
                <a:cs typeface="+mn-lt"/>
              </a:rPr>
              <a:t>- At least </a:t>
            </a:r>
            <a:r>
              <a:rPr lang="en-US" sz="1900" b="1" dirty="0">
                <a:ea typeface="+mn-lt"/>
                <a:cs typeface="+mn-lt"/>
              </a:rPr>
              <a:t>2 students in every classroom </a:t>
            </a:r>
            <a:r>
              <a:rPr lang="en-US" sz="1900" dirty="0">
                <a:ea typeface="+mn-lt"/>
                <a:cs typeface="+mn-lt"/>
              </a:rPr>
              <a:t>have a developmental language disorder that persists throughout school and impacts on learning and on their social and emotional development.</a:t>
            </a:r>
          </a:p>
          <a:p>
            <a:pPr marL="0" indent="0">
              <a:spcBef>
                <a:spcPts val="0"/>
              </a:spcBef>
              <a:buNone/>
            </a:pPr>
            <a:endParaRPr lang="en-US" sz="1900">
              <a:ea typeface="+mn-lt"/>
              <a:cs typeface="+mn-lt"/>
            </a:endParaRPr>
          </a:p>
          <a:p>
            <a:pPr marL="0" indent="0">
              <a:spcBef>
                <a:spcPts val="0"/>
              </a:spcBef>
              <a:buNone/>
            </a:pPr>
            <a:r>
              <a:rPr lang="en-US" sz="1900" dirty="0">
                <a:ea typeface="+mn-lt"/>
                <a:cs typeface="+mn-lt"/>
              </a:rPr>
              <a:t>As many as </a:t>
            </a:r>
            <a:r>
              <a:rPr lang="en-US" sz="1900" b="1" dirty="0">
                <a:ea typeface="+mn-lt"/>
                <a:cs typeface="+mn-lt"/>
              </a:rPr>
              <a:t>50% </a:t>
            </a:r>
            <a:r>
              <a:rPr lang="en-US" sz="1900" dirty="0">
                <a:ea typeface="+mn-lt"/>
                <a:cs typeface="+mn-lt"/>
              </a:rPr>
              <a:t>of children in deprived areas of the UK start school without the language they need to learn, learn to read or make friends. </a:t>
            </a:r>
          </a:p>
          <a:p>
            <a:pPr marL="0" indent="0">
              <a:spcBef>
                <a:spcPts val="0"/>
              </a:spcBef>
              <a:buNone/>
            </a:pPr>
            <a:endParaRPr lang="en-US" sz="1900">
              <a:ea typeface="+mn-lt"/>
              <a:cs typeface="+mn-lt"/>
            </a:endParaRPr>
          </a:p>
          <a:p>
            <a:pPr marL="0" indent="0">
              <a:spcBef>
                <a:spcPts val="0"/>
              </a:spcBef>
              <a:buNone/>
            </a:pPr>
            <a:r>
              <a:rPr lang="en-US" sz="1900" dirty="0">
                <a:ea typeface="+mn-lt"/>
                <a:cs typeface="+mn-lt"/>
              </a:rPr>
              <a:t>Clear evidence shows the significant impact of SLCN on children across the age range and on learning, </a:t>
            </a:r>
            <a:r>
              <a:rPr lang="en-US" sz="1900" dirty="0" err="1">
                <a:ea typeface="+mn-lt"/>
                <a:cs typeface="+mn-lt"/>
              </a:rPr>
              <a:t>socialisation</a:t>
            </a:r>
            <a:r>
              <a:rPr lang="en-US" sz="1900" dirty="0">
                <a:ea typeface="+mn-lt"/>
                <a:cs typeface="+mn-lt"/>
              </a:rPr>
              <a:t> and later life chances. Never has it been more important to ensure the support that is needed is in place.</a:t>
            </a:r>
          </a:p>
          <a:p>
            <a:pPr marL="0" indent="0">
              <a:spcBef>
                <a:spcPts val="0"/>
              </a:spcBef>
              <a:buNone/>
            </a:pPr>
            <a:endParaRPr lang="en-GB" sz="1900">
              <a:ea typeface="+mn-lt"/>
              <a:cs typeface="+mn-lt"/>
            </a:endParaRPr>
          </a:p>
          <a:p>
            <a:pPr marL="0" indent="0">
              <a:spcBef>
                <a:spcPts val="0"/>
              </a:spcBef>
              <a:buNone/>
            </a:pPr>
            <a:r>
              <a:rPr lang="en-GB" sz="1900" dirty="0">
                <a:ea typeface="+mn-lt"/>
                <a:cs typeface="+mn-lt"/>
                <a:hlinkClick r:id="rId2"/>
              </a:rPr>
              <a:t>https://www.bercow10yearson.com/</a:t>
            </a:r>
            <a:r>
              <a:rPr lang="en-GB" sz="1900" dirty="0">
                <a:ea typeface="+mn-lt"/>
                <a:cs typeface="+mn-lt"/>
              </a:rPr>
              <a:t>  (March 2018)</a:t>
            </a:r>
          </a:p>
        </p:txBody>
      </p:sp>
    </p:spTree>
    <p:extLst>
      <p:ext uri="{BB962C8B-B14F-4D97-AF65-F5344CB8AC3E}">
        <p14:creationId xmlns:p14="http://schemas.microsoft.com/office/powerpoint/2010/main" val="223379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5E8EEF-B8B4-4565-ADE1-B04D5BAD339E}"/>
              </a:ext>
            </a:extLst>
          </p:cNvPr>
          <p:cNvSpPr>
            <a:spLocks noGrp="1"/>
          </p:cNvSpPr>
          <p:nvPr>
            <p:ph type="title"/>
          </p:nvPr>
        </p:nvSpPr>
        <p:spPr>
          <a:xfrm>
            <a:off x="1383564" y="348865"/>
            <a:ext cx="9718111" cy="1576446"/>
          </a:xfrm>
        </p:spPr>
        <p:txBody>
          <a:bodyPr anchor="ctr">
            <a:normAutofit/>
          </a:bodyPr>
          <a:lstStyle/>
          <a:p>
            <a:r>
              <a:rPr lang="en-GB" sz="4000" b="1">
                <a:solidFill>
                  <a:srgbClr val="FFFFFF"/>
                </a:solidFill>
                <a:latin typeface="Trebuchet MS"/>
                <a:cs typeface="Calibri Light"/>
              </a:rPr>
              <a:t>So What?</a:t>
            </a:r>
          </a:p>
        </p:txBody>
      </p:sp>
      <p:graphicFrame>
        <p:nvGraphicFramePr>
          <p:cNvPr id="18" name="Content Placeholder 2">
            <a:extLst>
              <a:ext uri="{FF2B5EF4-FFF2-40B4-BE49-F238E27FC236}">
                <a16:creationId xmlns:a16="http://schemas.microsoft.com/office/drawing/2014/main" id="{1CC40751-1139-45B2-A04A-C54CDBA39A52}"/>
              </a:ext>
            </a:extLst>
          </p:cNvPr>
          <p:cNvGraphicFramePr>
            <a:graphicFrameLocks noGrp="1"/>
          </p:cNvGraphicFramePr>
          <p:nvPr>
            <p:ph idx="1"/>
            <p:extLst>
              <p:ext uri="{D42A27DB-BD31-4B8C-83A1-F6EECF244321}">
                <p14:modId xmlns:p14="http://schemas.microsoft.com/office/powerpoint/2010/main" val="606874296"/>
              </p:ext>
            </p:extLst>
          </p:nvPr>
        </p:nvGraphicFramePr>
        <p:xfrm>
          <a:off x="334493" y="2488979"/>
          <a:ext cx="11523141" cy="396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66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CB9C9-5E84-4F86-9FFA-1F3CD108D301}"/>
              </a:ext>
            </a:extLst>
          </p:cNvPr>
          <p:cNvSpPr>
            <a:spLocks noGrp="1"/>
          </p:cNvSpPr>
          <p:nvPr>
            <p:ph type="title"/>
          </p:nvPr>
        </p:nvSpPr>
        <p:spPr>
          <a:xfrm>
            <a:off x="567428" y="51940"/>
            <a:ext cx="3115265" cy="1327390"/>
          </a:xfrm>
        </p:spPr>
        <p:txBody>
          <a:bodyPr anchor="b">
            <a:normAutofit/>
          </a:bodyPr>
          <a:lstStyle/>
          <a:p>
            <a:pPr algn="r">
              <a:spcAft>
                <a:spcPts val="600"/>
              </a:spcAft>
            </a:pPr>
            <a:r>
              <a:rPr lang="en-US" sz="4000" b="1" dirty="0">
                <a:solidFill>
                  <a:srgbClr val="FFFFFF"/>
                </a:solidFill>
                <a:latin typeface="Trebuchet MS"/>
              </a:rPr>
              <a:t>Prevalence</a:t>
            </a:r>
            <a:endParaRPr lang="en-GB" sz="4000" dirty="0">
              <a:solidFill>
                <a:srgbClr val="FFFFFF"/>
              </a:solidFill>
              <a:cs typeface="Calibri Light"/>
            </a:endParaRPr>
          </a:p>
        </p:txBody>
      </p:sp>
      <p:graphicFrame>
        <p:nvGraphicFramePr>
          <p:cNvPr id="25" name="Content Placeholder 2">
            <a:extLst>
              <a:ext uri="{FF2B5EF4-FFF2-40B4-BE49-F238E27FC236}">
                <a16:creationId xmlns:a16="http://schemas.microsoft.com/office/drawing/2014/main" id="{F875B1F7-0C50-49E2-B0BC-9066B45DEEAA}"/>
              </a:ext>
            </a:extLst>
          </p:cNvPr>
          <p:cNvGraphicFramePr>
            <a:graphicFrameLocks noGrp="1"/>
          </p:cNvGraphicFramePr>
          <p:nvPr>
            <p:ph idx="1"/>
            <p:extLst>
              <p:ext uri="{D42A27DB-BD31-4B8C-83A1-F6EECF244321}">
                <p14:modId xmlns:p14="http://schemas.microsoft.com/office/powerpoint/2010/main" val="3178234724"/>
              </p:ext>
            </p:extLst>
          </p:nvPr>
        </p:nvGraphicFramePr>
        <p:xfrm>
          <a:off x="4143052" y="51940"/>
          <a:ext cx="7984458" cy="6795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6369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TotalTime>
  <Words>1449</Words>
  <Application>Microsoft Office PowerPoint</Application>
  <PresentationFormat>Widescreen</PresentationFormat>
  <Paragraphs>177</Paragraphs>
  <Slides>25</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Meiryo</vt:lpstr>
      <vt:lpstr>Arial</vt:lpstr>
      <vt:lpstr>Arial,Sans-Serif</vt:lpstr>
      <vt:lpstr>Calibri</vt:lpstr>
      <vt:lpstr>Calibri Light</vt:lpstr>
      <vt:lpstr>Georgia</vt:lpstr>
      <vt:lpstr>Trebuchet MS</vt:lpstr>
      <vt:lpstr>office theme</vt:lpstr>
      <vt:lpstr>Slipstream</vt:lpstr>
      <vt:lpstr>Graduated Approach Briefing   Specialist Outreach Language Teachers  Trish Hicken Emma Broddle</vt:lpstr>
      <vt:lpstr>PowerPoint Presentation</vt:lpstr>
      <vt:lpstr>PowerPoint Presentation</vt:lpstr>
      <vt:lpstr>PowerPoint Presentation</vt:lpstr>
      <vt:lpstr>PowerPoint Presentation</vt:lpstr>
      <vt:lpstr>PowerPoint Presentation</vt:lpstr>
      <vt:lpstr>PowerPoint Presentation</vt:lpstr>
      <vt:lpstr>So What?</vt:lpstr>
      <vt:lpstr>Prevalence</vt:lpstr>
      <vt:lpstr>Communication chain</vt:lpstr>
      <vt:lpstr>Supporting SLCN  </vt:lpstr>
      <vt:lpstr>Universal Strategies</vt:lpstr>
      <vt:lpstr>Universal Strategies</vt:lpstr>
      <vt:lpstr>A limited vocabulary means that;</vt:lpstr>
      <vt:lpstr>Being Word Wise</vt:lpstr>
      <vt:lpstr>PowerPoint Presentation</vt:lpstr>
      <vt:lpstr>Types of Words:</vt:lpstr>
      <vt:lpstr>What would you ask now? </vt:lpstr>
      <vt:lpstr>Questioning and behaviour</vt:lpstr>
      <vt:lpstr>PowerPoint Presentation</vt:lpstr>
      <vt:lpstr>Scale</vt:lpstr>
      <vt:lpstr>Strategies to develop emotional literacy</vt:lpstr>
      <vt:lpstr>Useful Organisations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Broddle</dc:creator>
  <cp:lastModifiedBy>Nicola Carter</cp:lastModifiedBy>
  <cp:revision>941</cp:revision>
  <dcterms:created xsi:type="dcterms:W3CDTF">2021-09-05T20:37:31Z</dcterms:created>
  <dcterms:modified xsi:type="dcterms:W3CDTF">2022-06-21T10:44:36Z</dcterms:modified>
</cp:coreProperties>
</file>