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3" r:id="rId3"/>
    <p:sldId id="259" r:id="rId4"/>
    <p:sldId id="268" r:id="rId5"/>
    <p:sldId id="26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6D3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84" d="100"/>
          <a:sy n="84" d="100"/>
        </p:scale>
        <p:origin x="63" y="183"/>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2F6E1-ADE6-4587-BB0B-A42F47CC8F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256961F-AF28-40F8-87B9-4C1C13DCA7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B4F1262-D65A-437B-9C19-E1B36D58637F}"/>
              </a:ext>
            </a:extLst>
          </p:cNvPr>
          <p:cNvSpPr>
            <a:spLocks noGrp="1"/>
          </p:cNvSpPr>
          <p:nvPr>
            <p:ph type="dt" sz="half" idx="10"/>
          </p:nvPr>
        </p:nvSpPr>
        <p:spPr/>
        <p:txBody>
          <a:bodyPr/>
          <a:lstStyle/>
          <a:p>
            <a:fld id="{A3F3FD22-8DA5-4A0D-B0C7-5FB75CA198B4}" type="datetimeFigureOut">
              <a:rPr lang="en-GB" smtClean="0"/>
              <a:t>23/06/2022</a:t>
            </a:fld>
            <a:endParaRPr lang="en-GB"/>
          </a:p>
        </p:txBody>
      </p:sp>
      <p:sp>
        <p:nvSpPr>
          <p:cNvPr id="5" name="Footer Placeholder 4">
            <a:extLst>
              <a:ext uri="{FF2B5EF4-FFF2-40B4-BE49-F238E27FC236}">
                <a16:creationId xmlns:a16="http://schemas.microsoft.com/office/drawing/2014/main" id="{1B7218BA-3768-4400-9D45-78636BC020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862D29-035E-400A-B6CD-6EEF7C10300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638877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D8A06-6BEE-4B1C-8008-9E07BDEF2B6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0578C05-74B5-4E67-940C-1FCA0FE958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96A8B9-9FAB-4DA3-BF7F-5890531FAEBD}"/>
              </a:ext>
            </a:extLst>
          </p:cNvPr>
          <p:cNvSpPr>
            <a:spLocks noGrp="1"/>
          </p:cNvSpPr>
          <p:nvPr>
            <p:ph type="dt" sz="half" idx="10"/>
          </p:nvPr>
        </p:nvSpPr>
        <p:spPr/>
        <p:txBody>
          <a:bodyPr/>
          <a:lstStyle/>
          <a:p>
            <a:fld id="{A3F3FD22-8DA5-4A0D-B0C7-5FB75CA198B4}" type="datetimeFigureOut">
              <a:rPr lang="en-GB" smtClean="0"/>
              <a:t>23/06/2022</a:t>
            </a:fld>
            <a:endParaRPr lang="en-GB"/>
          </a:p>
        </p:txBody>
      </p:sp>
      <p:sp>
        <p:nvSpPr>
          <p:cNvPr id="5" name="Footer Placeholder 4">
            <a:extLst>
              <a:ext uri="{FF2B5EF4-FFF2-40B4-BE49-F238E27FC236}">
                <a16:creationId xmlns:a16="http://schemas.microsoft.com/office/drawing/2014/main" id="{76C6A43A-541A-4125-A5BA-AAC069DFDE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8F70EB-42C6-44FA-8C22-8D5E00EDCEC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879164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332607-1920-45AF-856A-2D1465C8FD8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A4CCC7C-599F-4C87-9005-F7E3447AC13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7FDBC9A-F908-487E-8097-A70DEEC97052}"/>
              </a:ext>
            </a:extLst>
          </p:cNvPr>
          <p:cNvSpPr>
            <a:spLocks noGrp="1"/>
          </p:cNvSpPr>
          <p:nvPr>
            <p:ph type="dt" sz="half" idx="10"/>
          </p:nvPr>
        </p:nvSpPr>
        <p:spPr/>
        <p:txBody>
          <a:bodyPr/>
          <a:lstStyle/>
          <a:p>
            <a:fld id="{A3F3FD22-8DA5-4A0D-B0C7-5FB75CA198B4}" type="datetimeFigureOut">
              <a:rPr lang="en-GB" smtClean="0"/>
              <a:t>23/06/2022</a:t>
            </a:fld>
            <a:endParaRPr lang="en-GB"/>
          </a:p>
        </p:txBody>
      </p:sp>
      <p:sp>
        <p:nvSpPr>
          <p:cNvPr id="5" name="Footer Placeholder 4">
            <a:extLst>
              <a:ext uri="{FF2B5EF4-FFF2-40B4-BE49-F238E27FC236}">
                <a16:creationId xmlns:a16="http://schemas.microsoft.com/office/drawing/2014/main" id="{ECB33381-F2E8-4666-91CA-B3B2CCA681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8B9637-7F61-4904-AB13-6A0F9D31B971}"/>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574638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A3B14-0593-4FFE-96E7-1936F14BAA5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9E2E840-7395-4089-96C4-6665DDC813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EACF6A-A470-43EE-80D4-6DB0F799A021}"/>
              </a:ext>
            </a:extLst>
          </p:cNvPr>
          <p:cNvSpPr>
            <a:spLocks noGrp="1"/>
          </p:cNvSpPr>
          <p:nvPr>
            <p:ph type="dt" sz="half" idx="10"/>
          </p:nvPr>
        </p:nvSpPr>
        <p:spPr/>
        <p:txBody>
          <a:bodyPr/>
          <a:lstStyle/>
          <a:p>
            <a:fld id="{A3F3FD22-8DA5-4A0D-B0C7-5FB75CA198B4}" type="datetimeFigureOut">
              <a:rPr lang="en-GB" smtClean="0"/>
              <a:t>23/06/2022</a:t>
            </a:fld>
            <a:endParaRPr lang="en-GB"/>
          </a:p>
        </p:txBody>
      </p:sp>
      <p:sp>
        <p:nvSpPr>
          <p:cNvPr id="5" name="Footer Placeholder 4">
            <a:extLst>
              <a:ext uri="{FF2B5EF4-FFF2-40B4-BE49-F238E27FC236}">
                <a16:creationId xmlns:a16="http://schemas.microsoft.com/office/drawing/2014/main" id="{D0F282AD-0654-43FA-AD50-6A8DFABDD1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BE7AA8-A3CB-4F87-BE94-23B60338102D}"/>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93817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4172D-7C8E-4703-B5EE-F6180B39D8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1F8B216-D888-479C-A36D-3EFCA15971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60C4AAA-F41B-4D64-85FC-5BBE773C5A3C}"/>
              </a:ext>
            </a:extLst>
          </p:cNvPr>
          <p:cNvSpPr>
            <a:spLocks noGrp="1"/>
          </p:cNvSpPr>
          <p:nvPr>
            <p:ph type="dt" sz="half" idx="10"/>
          </p:nvPr>
        </p:nvSpPr>
        <p:spPr/>
        <p:txBody>
          <a:bodyPr/>
          <a:lstStyle/>
          <a:p>
            <a:fld id="{A3F3FD22-8DA5-4A0D-B0C7-5FB75CA198B4}" type="datetimeFigureOut">
              <a:rPr lang="en-GB" smtClean="0"/>
              <a:t>23/06/2022</a:t>
            </a:fld>
            <a:endParaRPr lang="en-GB"/>
          </a:p>
        </p:txBody>
      </p:sp>
      <p:sp>
        <p:nvSpPr>
          <p:cNvPr id="5" name="Footer Placeholder 4">
            <a:extLst>
              <a:ext uri="{FF2B5EF4-FFF2-40B4-BE49-F238E27FC236}">
                <a16:creationId xmlns:a16="http://schemas.microsoft.com/office/drawing/2014/main" id="{97D5BC86-1C74-4A33-B6CD-E4255C8C52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E3B3EA-4297-456A-976E-A67081117BE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452300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C5162-1DEC-4475-B204-EDDB04BB780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D41F29A-E03E-4BE4-8CC5-EB0FF9592C8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6E407E2-6B36-40E3-9C82-67372E1D138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F7ECA9F-0F21-45E0-97D9-702F8AA122A7}"/>
              </a:ext>
            </a:extLst>
          </p:cNvPr>
          <p:cNvSpPr>
            <a:spLocks noGrp="1"/>
          </p:cNvSpPr>
          <p:nvPr>
            <p:ph type="dt" sz="half" idx="10"/>
          </p:nvPr>
        </p:nvSpPr>
        <p:spPr/>
        <p:txBody>
          <a:bodyPr/>
          <a:lstStyle/>
          <a:p>
            <a:fld id="{A3F3FD22-8DA5-4A0D-B0C7-5FB75CA198B4}" type="datetimeFigureOut">
              <a:rPr lang="en-GB" smtClean="0"/>
              <a:t>23/06/2022</a:t>
            </a:fld>
            <a:endParaRPr lang="en-GB"/>
          </a:p>
        </p:txBody>
      </p:sp>
      <p:sp>
        <p:nvSpPr>
          <p:cNvPr id="6" name="Footer Placeholder 5">
            <a:extLst>
              <a:ext uri="{FF2B5EF4-FFF2-40B4-BE49-F238E27FC236}">
                <a16:creationId xmlns:a16="http://schemas.microsoft.com/office/drawing/2014/main" id="{0EA51CBF-667C-4F2C-904D-D75A2740B9E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89FCEA1-466E-4095-A114-950612639668}"/>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618936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93D5F-8D6B-4C80-835F-BDFD7D5277C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A1ED654-7156-45B6-9B65-CF402FDDB8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C40646-ADDB-4615-A503-535CA44589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7988355-B63A-4B73-8EC5-E0E5ABFE7E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44B3D4-8541-4E46-889C-4FF00A33CA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0642F0A-184D-43A7-BF76-4C11C1DF9A9B}"/>
              </a:ext>
            </a:extLst>
          </p:cNvPr>
          <p:cNvSpPr>
            <a:spLocks noGrp="1"/>
          </p:cNvSpPr>
          <p:nvPr>
            <p:ph type="dt" sz="half" idx="10"/>
          </p:nvPr>
        </p:nvSpPr>
        <p:spPr/>
        <p:txBody>
          <a:bodyPr/>
          <a:lstStyle/>
          <a:p>
            <a:fld id="{A3F3FD22-8DA5-4A0D-B0C7-5FB75CA198B4}" type="datetimeFigureOut">
              <a:rPr lang="en-GB" smtClean="0"/>
              <a:t>23/06/2022</a:t>
            </a:fld>
            <a:endParaRPr lang="en-GB"/>
          </a:p>
        </p:txBody>
      </p:sp>
      <p:sp>
        <p:nvSpPr>
          <p:cNvPr id="8" name="Footer Placeholder 7">
            <a:extLst>
              <a:ext uri="{FF2B5EF4-FFF2-40B4-BE49-F238E27FC236}">
                <a16:creationId xmlns:a16="http://schemas.microsoft.com/office/drawing/2014/main" id="{E1730737-41E1-4CEF-B41E-B53EE0EB1EA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D5A6359-56E9-4BD5-A520-C477F0B4BE4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771743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75A43-F0A9-4C80-A2FE-D7AF925F81A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F684EB9-89A9-466D-8684-89D97D69B072}"/>
              </a:ext>
            </a:extLst>
          </p:cNvPr>
          <p:cNvSpPr>
            <a:spLocks noGrp="1"/>
          </p:cNvSpPr>
          <p:nvPr>
            <p:ph type="dt" sz="half" idx="10"/>
          </p:nvPr>
        </p:nvSpPr>
        <p:spPr/>
        <p:txBody>
          <a:bodyPr/>
          <a:lstStyle/>
          <a:p>
            <a:fld id="{A3F3FD22-8DA5-4A0D-B0C7-5FB75CA198B4}" type="datetimeFigureOut">
              <a:rPr lang="en-GB" smtClean="0"/>
              <a:t>23/06/2022</a:t>
            </a:fld>
            <a:endParaRPr lang="en-GB"/>
          </a:p>
        </p:txBody>
      </p:sp>
      <p:sp>
        <p:nvSpPr>
          <p:cNvPr id="4" name="Footer Placeholder 3">
            <a:extLst>
              <a:ext uri="{FF2B5EF4-FFF2-40B4-BE49-F238E27FC236}">
                <a16:creationId xmlns:a16="http://schemas.microsoft.com/office/drawing/2014/main" id="{D4EAE3F9-140D-4C8C-BCDC-DFFC553FA7A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CF52B3B-ECFC-4C3D-918D-CF8D893D07B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604012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9E8E27-F480-4FCE-BE83-D3458F83ECD5}"/>
              </a:ext>
            </a:extLst>
          </p:cNvPr>
          <p:cNvSpPr>
            <a:spLocks noGrp="1"/>
          </p:cNvSpPr>
          <p:nvPr>
            <p:ph type="dt" sz="half" idx="10"/>
          </p:nvPr>
        </p:nvSpPr>
        <p:spPr/>
        <p:txBody>
          <a:bodyPr/>
          <a:lstStyle/>
          <a:p>
            <a:fld id="{A3F3FD22-8DA5-4A0D-B0C7-5FB75CA198B4}" type="datetimeFigureOut">
              <a:rPr lang="en-GB" smtClean="0"/>
              <a:t>23/06/2022</a:t>
            </a:fld>
            <a:endParaRPr lang="en-GB"/>
          </a:p>
        </p:txBody>
      </p:sp>
      <p:sp>
        <p:nvSpPr>
          <p:cNvPr id="3" name="Footer Placeholder 2">
            <a:extLst>
              <a:ext uri="{FF2B5EF4-FFF2-40B4-BE49-F238E27FC236}">
                <a16:creationId xmlns:a16="http://schemas.microsoft.com/office/drawing/2014/main" id="{4BE7240C-3283-4654-B676-A2F15C61C8A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6D2BC8E-2185-46C6-B69B-F509D44E0A93}"/>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181302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BA114-FC7F-4B25-8808-1E717CCA44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D8513D6-B6DA-4D08-9A56-92A13539EC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11EC032-2EA3-44EC-B70B-B8AA8B9F95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F02AD7-7F36-4E51-AAA4-9D2C875DE68C}"/>
              </a:ext>
            </a:extLst>
          </p:cNvPr>
          <p:cNvSpPr>
            <a:spLocks noGrp="1"/>
          </p:cNvSpPr>
          <p:nvPr>
            <p:ph type="dt" sz="half" idx="10"/>
          </p:nvPr>
        </p:nvSpPr>
        <p:spPr/>
        <p:txBody>
          <a:bodyPr/>
          <a:lstStyle/>
          <a:p>
            <a:fld id="{A3F3FD22-8DA5-4A0D-B0C7-5FB75CA198B4}" type="datetimeFigureOut">
              <a:rPr lang="en-GB" smtClean="0"/>
              <a:t>23/06/2022</a:t>
            </a:fld>
            <a:endParaRPr lang="en-GB"/>
          </a:p>
        </p:txBody>
      </p:sp>
      <p:sp>
        <p:nvSpPr>
          <p:cNvPr id="6" name="Footer Placeholder 5">
            <a:extLst>
              <a:ext uri="{FF2B5EF4-FFF2-40B4-BE49-F238E27FC236}">
                <a16:creationId xmlns:a16="http://schemas.microsoft.com/office/drawing/2014/main" id="{85D23D26-6354-4586-BF4C-5560A54D8E9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FBAC9AE-6013-4511-BACF-B1CFCE41C49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994555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8BEF1-C91A-4414-BB57-3381F1C35B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62B6475-9293-4EA3-8A1D-1A5BB6600F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0A4E403-D3CF-47BA-89A7-518A69C04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754A09-DDFE-4534-A338-2EAFA0667671}"/>
              </a:ext>
            </a:extLst>
          </p:cNvPr>
          <p:cNvSpPr>
            <a:spLocks noGrp="1"/>
          </p:cNvSpPr>
          <p:nvPr>
            <p:ph type="dt" sz="half" idx="10"/>
          </p:nvPr>
        </p:nvSpPr>
        <p:spPr/>
        <p:txBody>
          <a:bodyPr/>
          <a:lstStyle/>
          <a:p>
            <a:fld id="{A3F3FD22-8DA5-4A0D-B0C7-5FB75CA198B4}" type="datetimeFigureOut">
              <a:rPr lang="en-GB" smtClean="0"/>
              <a:t>23/06/2022</a:t>
            </a:fld>
            <a:endParaRPr lang="en-GB"/>
          </a:p>
        </p:txBody>
      </p:sp>
      <p:sp>
        <p:nvSpPr>
          <p:cNvPr id="6" name="Footer Placeholder 5">
            <a:extLst>
              <a:ext uri="{FF2B5EF4-FFF2-40B4-BE49-F238E27FC236}">
                <a16:creationId xmlns:a16="http://schemas.microsoft.com/office/drawing/2014/main" id="{3B61DAB4-AE5C-472E-9F41-C804700A9BD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C3A8FC8-B12A-46F6-9AA4-1F5A530FC7EC}"/>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002125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2F45CB-D1B5-44F8-BD37-9349276CB0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EDC9E5D-E001-43A8-91C5-6B188D494E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1F28A8-A1C9-4967-9CC8-12D0250143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F3FD22-8DA5-4A0D-B0C7-5FB75CA198B4}" type="datetimeFigureOut">
              <a:rPr lang="en-GB" smtClean="0"/>
              <a:t>23/06/2022</a:t>
            </a:fld>
            <a:endParaRPr lang="en-GB"/>
          </a:p>
        </p:txBody>
      </p:sp>
      <p:sp>
        <p:nvSpPr>
          <p:cNvPr id="5" name="Footer Placeholder 4">
            <a:extLst>
              <a:ext uri="{FF2B5EF4-FFF2-40B4-BE49-F238E27FC236}">
                <a16:creationId xmlns:a16="http://schemas.microsoft.com/office/drawing/2014/main" id="{F6396019-C229-45AD-B13C-7F52B514A3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D0C18FE-70C2-4687-8475-1D82CF79D9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160B18-23AC-48F4-9066-F7E55AB97DD2}" type="slidenum">
              <a:rPr lang="en-GB" smtClean="0"/>
              <a:t>‹#›</a:t>
            </a:fld>
            <a:endParaRPr lang="en-GB"/>
          </a:p>
        </p:txBody>
      </p:sp>
    </p:spTree>
    <p:extLst>
      <p:ext uri="{BB962C8B-B14F-4D97-AF65-F5344CB8AC3E}">
        <p14:creationId xmlns:p14="http://schemas.microsoft.com/office/powerpoint/2010/main" val="1968495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s://professionals.lincolnshire.gov.uk/homepage/54/graduated-approach-briefings" TargetMode="Externa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hyperlink" Target="https://forms.office.com/r/R3ATGL3NrK"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hyperlink" Target="https://professionals.lincolnshire.gov.uk/homepage/54/graduated-approach-briefings"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professionals.lincolnshire.gov.uk/homepage/54/graduated-approach-briefings"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655422"/>
            <a:ext cx="11117494" cy="1325563"/>
          </a:xfrm>
        </p:spPr>
        <p:txBody>
          <a:bodyPr>
            <a:normAutofit/>
          </a:bodyPr>
          <a:lstStyle/>
          <a:p>
            <a:pPr algn="ctr"/>
            <a:r>
              <a:rPr lang="en-GB" dirty="0"/>
              <a:t>Graduated Approach Briefings</a:t>
            </a:r>
            <a:endParaRPr lang="en-GB" dirty="0">
              <a:solidFill>
                <a:schemeClr val="accent3">
                  <a:lumMod val="75000"/>
                </a:schemeClr>
              </a:solidFill>
            </a:endParaRPr>
          </a:p>
        </p:txBody>
      </p:sp>
      <p:sp>
        <p:nvSpPr>
          <p:cNvPr id="8" name="Subtitle 2"/>
          <p:cNvSpPr txBox="1">
            <a:spLocks/>
          </p:cNvSpPr>
          <p:nvPr/>
        </p:nvSpPr>
        <p:spPr>
          <a:xfrm>
            <a:off x="2632842" y="2136227"/>
            <a:ext cx="6400800" cy="17526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400" dirty="0">
                <a:latin typeface="+mj-lt"/>
              </a:rPr>
              <a:t>June 2022</a:t>
            </a:r>
          </a:p>
          <a:p>
            <a:pPr marL="0" indent="0" algn="ctr">
              <a:buNone/>
            </a:pPr>
            <a:r>
              <a:rPr lang="en-GB" sz="4400" dirty="0">
                <a:latin typeface="+mj-lt"/>
              </a:rPr>
              <a:t>Notices </a:t>
            </a:r>
          </a:p>
        </p:txBody>
      </p:sp>
    </p:spTree>
    <p:extLst>
      <p:ext uri="{BB962C8B-B14F-4D97-AF65-F5344CB8AC3E}">
        <p14:creationId xmlns:p14="http://schemas.microsoft.com/office/powerpoint/2010/main" val="3689779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3" name="Title 2"/>
          <p:cNvSpPr>
            <a:spLocks noGrp="1"/>
          </p:cNvSpPr>
          <p:nvPr>
            <p:ph type="title"/>
          </p:nvPr>
        </p:nvSpPr>
        <p:spPr>
          <a:xfrm>
            <a:off x="119270" y="65561"/>
            <a:ext cx="10515600" cy="1325563"/>
          </a:xfrm>
        </p:spPr>
        <p:txBody>
          <a:bodyPr/>
          <a:lstStyle/>
          <a:p>
            <a:r>
              <a:rPr lang="en-GB" dirty="0"/>
              <a:t>Welcome</a:t>
            </a:r>
          </a:p>
        </p:txBody>
      </p:sp>
      <p:sp>
        <p:nvSpPr>
          <p:cNvPr id="7" name="Text Placeholder 2">
            <a:extLst>
              <a:ext uri="{FF2B5EF4-FFF2-40B4-BE49-F238E27FC236}">
                <a16:creationId xmlns:a16="http://schemas.microsoft.com/office/drawing/2014/main" id="{AECA62E0-3932-4DCF-8C61-E37AF424C7DE}"/>
              </a:ext>
            </a:extLst>
          </p:cNvPr>
          <p:cNvSpPr txBox="1">
            <a:spLocks/>
          </p:cNvSpPr>
          <p:nvPr/>
        </p:nvSpPr>
        <p:spPr>
          <a:xfrm>
            <a:off x="376099" y="1126528"/>
            <a:ext cx="6334802" cy="4382368"/>
          </a:xfrm>
          <a:prstGeom prst="rect">
            <a:avLst/>
          </a:prstGeom>
        </p:spPr>
        <p:txBody>
          <a:bodyPr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75" indent="-257175">
              <a:lnSpc>
                <a:spcPct val="100000"/>
              </a:lnSpc>
              <a:spcBef>
                <a:spcPts val="0"/>
              </a:spcBef>
              <a:buClr>
                <a:schemeClr val="accent1"/>
              </a:buClr>
            </a:pPr>
            <a:r>
              <a:rPr lang="en-GB" sz="1200" b="1" dirty="0">
                <a:cs typeface="Arial" panose="020B0604020202020204" pitchFamily="34" charset="0"/>
              </a:rPr>
              <a:t>Welcome</a:t>
            </a:r>
            <a:r>
              <a:rPr lang="en-GB" sz="1200" dirty="0">
                <a:cs typeface="Arial" panose="020B0604020202020204" pitchFamily="34" charset="0"/>
              </a:rPr>
              <a:t> and </a:t>
            </a:r>
            <a:r>
              <a:rPr lang="en-GB" sz="1200" b="1" dirty="0">
                <a:cs typeface="Arial" panose="020B0604020202020204" pitchFamily="34" charset="0"/>
              </a:rPr>
              <a:t>thank you </a:t>
            </a:r>
            <a:r>
              <a:rPr lang="en-GB" sz="1200" dirty="0">
                <a:cs typeface="Arial" panose="020B0604020202020204" pitchFamily="34" charset="0"/>
              </a:rPr>
              <a:t>for joining us for this virtual training session. </a:t>
            </a:r>
          </a:p>
          <a:p>
            <a:pPr marL="257175" indent="-257175">
              <a:lnSpc>
                <a:spcPct val="100000"/>
              </a:lnSpc>
              <a:spcBef>
                <a:spcPts val="0"/>
              </a:spcBef>
              <a:buClr>
                <a:schemeClr val="accent1"/>
              </a:buClr>
            </a:pPr>
            <a:endParaRPr lang="en-GB" sz="1200" dirty="0">
              <a:cs typeface="Arial" panose="020B0604020202020204" pitchFamily="34" charset="0"/>
            </a:endParaRPr>
          </a:p>
          <a:p>
            <a:pPr marL="257175" indent="-257175">
              <a:lnSpc>
                <a:spcPct val="100000"/>
              </a:lnSpc>
              <a:spcBef>
                <a:spcPts val="0"/>
              </a:spcBef>
              <a:buClr>
                <a:schemeClr val="accent1"/>
              </a:buClr>
            </a:pPr>
            <a:r>
              <a:rPr lang="en-GB" sz="1200" dirty="0">
                <a:cs typeface="Arial" panose="020B0604020202020204" pitchFamily="34" charset="0"/>
              </a:rPr>
              <a:t>Please sign in through the Chat to register your attendance.</a:t>
            </a:r>
          </a:p>
          <a:p>
            <a:pPr marL="257175" indent="-257175">
              <a:lnSpc>
                <a:spcPct val="100000"/>
              </a:lnSpc>
              <a:spcBef>
                <a:spcPts val="0"/>
              </a:spcBef>
              <a:buClr>
                <a:schemeClr val="accent1"/>
              </a:buClr>
            </a:pPr>
            <a:endParaRPr lang="en-GB" sz="1200" dirty="0">
              <a:cs typeface="Arial" panose="020B0604020202020204" pitchFamily="34" charset="0"/>
            </a:endParaRPr>
          </a:p>
          <a:p>
            <a:pPr marL="257175" indent="-257175">
              <a:lnSpc>
                <a:spcPct val="100000"/>
              </a:lnSpc>
              <a:spcBef>
                <a:spcPts val="0"/>
              </a:spcBef>
              <a:buClr>
                <a:schemeClr val="accent1"/>
              </a:buClr>
            </a:pPr>
            <a:r>
              <a:rPr lang="en-GB" sz="1200" dirty="0">
                <a:cs typeface="Arial" panose="020B0604020202020204" pitchFamily="34" charset="0"/>
              </a:rPr>
              <a:t>As usual, to support everyone to maintain connectivity with so many attendees being here:</a:t>
            </a:r>
          </a:p>
          <a:p>
            <a:pPr marL="257175" indent="-257175">
              <a:lnSpc>
                <a:spcPct val="100000"/>
              </a:lnSpc>
              <a:spcBef>
                <a:spcPts val="0"/>
              </a:spcBef>
              <a:buClr>
                <a:schemeClr val="accent1"/>
              </a:buClr>
            </a:pPr>
            <a:endParaRPr lang="en-GB" sz="1200" dirty="0">
              <a:cs typeface="Arial" panose="020B0604020202020204" pitchFamily="34" charset="0"/>
            </a:endParaRPr>
          </a:p>
          <a:p>
            <a:pPr marL="528525" lvl="1" indent="-257175">
              <a:lnSpc>
                <a:spcPct val="100000"/>
              </a:lnSpc>
              <a:spcBef>
                <a:spcPts val="0"/>
              </a:spcBef>
            </a:pPr>
            <a:r>
              <a:rPr lang="en-GB" sz="1200" dirty="0">
                <a:cs typeface="Arial" panose="020B0604020202020204" pitchFamily="34" charset="0"/>
              </a:rPr>
              <a:t>Please </a:t>
            </a:r>
            <a:r>
              <a:rPr lang="en-GB" sz="1200" b="1" dirty="0">
                <a:cs typeface="Arial" panose="020B0604020202020204" pitchFamily="34" charset="0"/>
              </a:rPr>
              <a:t>Mute</a:t>
            </a:r>
            <a:r>
              <a:rPr lang="en-GB" sz="1200" dirty="0">
                <a:cs typeface="Arial" panose="020B0604020202020204" pitchFamily="34" charset="0"/>
              </a:rPr>
              <a:t> your microphone and turn off your video when not speaking – we have a large number of participants present today and this may mean that we experience feedback or slowing of the network connection if everybody has their microphone and video on. However, we would like to see you if you ask a question, please, so feel free to switch on both your microphone and video in these instances.</a:t>
            </a:r>
          </a:p>
          <a:p>
            <a:pPr marL="528525" lvl="1" indent="-257175">
              <a:lnSpc>
                <a:spcPct val="100000"/>
              </a:lnSpc>
              <a:spcBef>
                <a:spcPts val="0"/>
              </a:spcBef>
            </a:pPr>
            <a:r>
              <a:rPr lang="en-GB" sz="1200" dirty="0">
                <a:cs typeface="Arial" panose="020B0604020202020204" pitchFamily="34" charset="0"/>
              </a:rPr>
              <a:t>Please note that this meeting, or sections of it, will be being recorded</a:t>
            </a:r>
            <a:r>
              <a:rPr lang="en-GB" sz="1200" dirty="0">
                <a:effectLst/>
                <a:ea typeface="Calibri" panose="020F0502020204030204" pitchFamily="34" charset="0"/>
                <a:cs typeface="Arial" panose="020B0604020202020204" pitchFamily="34" charset="0"/>
              </a:rPr>
              <a:t> for use on the council’s professionals’ website. If you do not wish to be recorded, you should leave the meeting and watch it back later. </a:t>
            </a:r>
          </a:p>
          <a:p>
            <a:pPr marL="528525" lvl="1" indent="-257175">
              <a:lnSpc>
                <a:spcPct val="100000"/>
              </a:lnSpc>
              <a:spcBef>
                <a:spcPts val="0"/>
              </a:spcBef>
            </a:pPr>
            <a:r>
              <a:rPr lang="en-GB" sz="1200" dirty="0">
                <a:cs typeface="Arial" panose="020B0604020202020204" pitchFamily="34" charset="0"/>
              </a:rPr>
              <a:t>If you would like to ask questions, please use the </a:t>
            </a:r>
            <a:r>
              <a:rPr lang="en-GB" sz="1200" b="1" dirty="0">
                <a:cs typeface="Arial" panose="020B0604020202020204" pitchFamily="34" charset="0"/>
              </a:rPr>
              <a:t>raise your hand </a:t>
            </a:r>
            <a:r>
              <a:rPr lang="en-GB" sz="1200" dirty="0">
                <a:cs typeface="Arial" panose="020B0604020202020204" pitchFamily="34" charset="0"/>
              </a:rPr>
              <a:t>facility</a:t>
            </a:r>
            <a:r>
              <a:rPr lang="en-GB" sz="1200" b="1" dirty="0">
                <a:cs typeface="Arial" panose="020B0604020202020204" pitchFamily="34" charset="0"/>
              </a:rPr>
              <a:t> </a:t>
            </a:r>
            <a:r>
              <a:rPr lang="en-GB" sz="1200" dirty="0">
                <a:cs typeface="Arial" panose="020B0604020202020204" pitchFamily="34" charset="0"/>
              </a:rPr>
              <a:t>or use the </a:t>
            </a:r>
            <a:r>
              <a:rPr lang="en-GB" sz="1200" b="1" dirty="0">
                <a:cs typeface="Arial" panose="020B0604020202020204" pitchFamily="34" charset="0"/>
              </a:rPr>
              <a:t>chat</a:t>
            </a:r>
            <a:r>
              <a:rPr lang="en-GB" sz="1200" dirty="0">
                <a:cs typeface="Arial" panose="020B0604020202020204" pitchFamily="34" charset="0"/>
              </a:rPr>
              <a:t> function in Teams</a:t>
            </a:r>
          </a:p>
          <a:p>
            <a:pPr marL="528525" lvl="1" indent="-257175">
              <a:lnSpc>
                <a:spcPct val="100000"/>
              </a:lnSpc>
              <a:spcBef>
                <a:spcPts val="0"/>
              </a:spcBef>
            </a:pPr>
            <a:r>
              <a:rPr lang="en-GB" sz="1200" dirty="0">
                <a:cs typeface="Arial" panose="020B0604020202020204" pitchFamily="34" charset="0"/>
              </a:rPr>
              <a:t>Please keep discussion in the ‘chat’ relevant – the person presenting may not be able to see your comments but we will have someone monitoring it in order to make sure all questions are answered.</a:t>
            </a:r>
          </a:p>
        </p:txBody>
      </p:sp>
      <p:pic>
        <p:nvPicPr>
          <p:cNvPr id="9"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10525"/>
          <a:stretch/>
        </p:blipFill>
        <p:spPr bwMode="auto">
          <a:xfrm>
            <a:off x="7091442" y="2361194"/>
            <a:ext cx="1970400" cy="8815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t="9325" b="10074"/>
          <a:stretch/>
        </p:blipFill>
        <p:spPr bwMode="auto">
          <a:xfrm>
            <a:off x="7091442" y="3692734"/>
            <a:ext cx="1970400" cy="9332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a:extLst>
              <a:ext uri="{FF2B5EF4-FFF2-40B4-BE49-F238E27FC236}">
                <a16:creationId xmlns:a16="http://schemas.microsoft.com/office/drawing/2014/main" id="{68682302-6B34-4B35-B4CB-B983EBDDEAE7}"/>
              </a:ext>
            </a:extLst>
          </p:cNvPr>
          <p:cNvSpPr txBox="1"/>
          <p:nvPr/>
        </p:nvSpPr>
        <p:spPr>
          <a:xfrm>
            <a:off x="6432508" y="231146"/>
            <a:ext cx="5552102" cy="1384995"/>
          </a:xfrm>
          <a:prstGeom prst="rect">
            <a:avLst/>
          </a:prstGeom>
          <a:solidFill>
            <a:srgbClr val="B6D34D"/>
          </a:solidFill>
        </p:spPr>
        <p:txBody>
          <a:bodyPr wrap="square" rtlCol="0">
            <a:spAutoFit/>
          </a:bodyPr>
          <a:lstStyle/>
          <a:p>
            <a:r>
              <a:rPr lang="en-GB" sz="1200" dirty="0"/>
              <a:t>To locate information about the Graduated Approach Briefings on the Local Offer, go to: </a:t>
            </a:r>
            <a:r>
              <a:rPr lang="en-GB" sz="1200" dirty="0">
                <a:hlinkClick r:id="rId5"/>
              </a:rPr>
              <a:t>https://professionals.lincolnshire.gov.uk/homepage/54/graduated-approach-briefings</a:t>
            </a:r>
            <a:endParaRPr lang="en-GB" sz="1200" dirty="0"/>
          </a:p>
          <a:p>
            <a:r>
              <a:rPr lang="en-GB" sz="1200" dirty="0"/>
              <a:t>Or on the Home Page, click on: Support with Education</a:t>
            </a:r>
          </a:p>
          <a:p>
            <a:endParaRPr lang="en-GB" sz="1200" dirty="0"/>
          </a:p>
          <a:p>
            <a:endParaRPr lang="en-GB" sz="1200" dirty="0"/>
          </a:p>
          <a:p>
            <a:r>
              <a:rPr lang="en-GB" sz="1200" dirty="0"/>
              <a:t>Then scroll down to: Graduated Approach Briefings</a:t>
            </a:r>
          </a:p>
        </p:txBody>
      </p:sp>
      <p:pic>
        <p:nvPicPr>
          <p:cNvPr id="8" name="Picture 7">
            <a:extLst>
              <a:ext uri="{FF2B5EF4-FFF2-40B4-BE49-F238E27FC236}">
                <a16:creationId xmlns:a16="http://schemas.microsoft.com/office/drawing/2014/main" id="{A3A500C6-F33E-419C-BC99-B2707924A186}"/>
              </a:ext>
            </a:extLst>
          </p:cNvPr>
          <p:cNvPicPr>
            <a:picLocks noChangeAspect="1"/>
          </p:cNvPicPr>
          <p:nvPr/>
        </p:nvPicPr>
        <p:blipFill>
          <a:blip r:embed="rId6"/>
          <a:stretch>
            <a:fillRect/>
          </a:stretch>
        </p:blipFill>
        <p:spPr>
          <a:xfrm>
            <a:off x="9941447" y="766909"/>
            <a:ext cx="1900503" cy="719238"/>
          </a:xfrm>
          <a:prstGeom prst="rect">
            <a:avLst/>
          </a:prstGeom>
        </p:spPr>
      </p:pic>
    </p:spTree>
    <p:extLst>
      <p:ext uri="{BB962C8B-B14F-4D97-AF65-F5344CB8AC3E}">
        <p14:creationId xmlns:p14="http://schemas.microsoft.com/office/powerpoint/2010/main" val="774368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655422"/>
            <a:ext cx="11117494" cy="1428956"/>
          </a:xfrm>
        </p:spPr>
        <p:txBody>
          <a:bodyPr>
            <a:normAutofit fontScale="90000"/>
          </a:bodyPr>
          <a:lstStyle/>
          <a:p>
            <a:r>
              <a:rPr lang="en-US" b="1" dirty="0"/>
              <a:t>Annual Survey Results</a:t>
            </a:r>
            <a:r>
              <a:rPr lang="en-GB" b="1" dirty="0"/>
              <a:t>:</a:t>
            </a:r>
            <a:br>
              <a:rPr lang="en-GB" b="1" dirty="0"/>
            </a:br>
            <a:br>
              <a:rPr lang="en-GB" b="1" dirty="0"/>
            </a:br>
            <a:endParaRPr lang="en-GB" b="1" dirty="0"/>
          </a:p>
        </p:txBody>
      </p:sp>
      <p:sp>
        <p:nvSpPr>
          <p:cNvPr id="6" name="TextBox 5">
            <a:extLst>
              <a:ext uri="{FF2B5EF4-FFF2-40B4-BE49-F238E27FC236}">
                <a16:creationId xmlns:a16="http://schemas.microsoft.com/office/drawing/2014/main" id="{3E23FF70-00BA-441E-8D82-D1FAA6781736}"/>
              </a:ext>
            </a:extLst>
          </p:cNvPr>
          <p:cNvSpPr txBox="1"/>
          <p:nvPr/>
        </p:nvSpPr>
        <p:spPr>
          <a:xfrm>
            <a:off x="7110738" y="2007259"/>
            <a:ext cx="4549282" cy="1938992"/>
          </a:xfrm>
          <a:prstGeom prst="rect">
            <a:avLst/>
          </a:prstGeom>
          <a:noFill/>
        </p:spPr>
        <p:txBody>
          <a:bodyPr wrap="square" rtlCol="0">
            <a:spAutoFit/>
          </a:bodyPr>
          <a:lstStyle/>
          <a:p>
            <a:r>
              <a:rPr lang="en-GB" sz="4000" dirty="0">
                <a:solidFill>
                  <a:schemeClr val="accent3">
                    <a:lumMod val="75000"/>
                  </a:schemeClr>
                </a:solidFill>
                <a:hlinkClick r:id="rId3"/>
              </a:rPr>
              <a:t>https://forms.office.com/r/R3ATGL3NrK</a:t>
            </a:r>
            <a:endParaRPr lang="en-GB" sz="4000" dirty="0">
              <a:solidFill>
                <a:schemeClr val="accent3">
                  <a:lumMod val="75000"/>
                </a:schemeClr>
              </a:solidFill>
            </a:endParaRPr>
          </a:p>
          <a:p>
            <a:endParaRPr lang="en-GB" sz="4000" dirty="0"/>
          </a:p>
        </p:txBody>
      </p:sp>
      <p:sp>
        <p:nvSpPr>
          <p:cNvPr id="3" name="TextBox 2">
            <a:extLst>
              <a:ext uri="{FF2B5EF4-FFF2-40B4-BE49-F238E27FC236}">
                <a16:creationId xmlns:a16="http://schemas.microsoft.com/office/drawing/2014/main" id="{28D259E6-FCBC-9FE5-1F93-2B103CB5B7C7}"/>
              </a:ext>
            </a:extLst>
          </p:cNvPr>
          <p:cNvSpPr txBox="1"/>
          <p:nvPr/>
        </p:nvSpPr>
        <p:spPr>
          <a:xfrm>
            <a:off x="283975" y="1476671"/>
            <a:ext cx="6224736" cy="4431983"/>
          </a:xfrm>
          <a:prstGeom prst="rect">
            <a:avLst/>
          </a:prstGeom>
          <a:noFill/>
        </p:spPr>
        <p:txBody>
          <a:bodyPr wrap="square" rtlCol="0">
            <a:spAutoFit/>
          </a:bodyPr>
          <a:lstStyle/>
          <a:p>
            <a:r>
              <a:rPr lang="en-US" sz="2400" b="1" dirty="0"/>
              <a:t>You said:</a:t>
            </a:r>
          </a:p>
          <a:p>
            <a:pPr marL="285750" indent="-285750">
              <a:buFont typeface="Arial" panose="020B0604020202020204" pitchFamily="34" charset="0"/>
              <a:buChar char="•"/>
            </a:pPr>
            <a:r>
              <a:rPr lang="en-GB" sz="2000" dirty="0">
                <a:effectLst/>
                <a:latin typeface="Calibri" panose="020F0502020204030204" pitchFamily="34" charset="0"/>
                <a:ea typeface="Calibri" panose="020F0502020204030204" pitchFamily="34" charset="0"/>
              </a:rPr>
              <a:t>You would appreciate the chance to meet up face-to-face, so we have provisionally booked the November briefings as face-to-face meetings.  Please access the survey </a:t>
            </a:r>
            <a:r>
              <a:rPr lang="en-GB" sz="2000">
                <a:effectLst/>
                <a:latin typeface="Calibri" panose="020F0502020204030204" pitchFamily="34" charset="0"/>
                <a:ea typeface="Calibri" panose="020F0502020204030204" pitchFamily="34" charset="0"/>
              </a:rPr>
              <a:t>link opposite to </a:t>
            </a:r>
            <a:r>
              <a:rPr lang="en-GB" sz="2000" dirty="0">
                <a:effectLst/>
                <a:latin typeface="Calibri" panose="020F0502020204030204" pitchFamily="34" charset="0"/>
                <a:ea typeface="Calibri" panose="020F0502020204030204" pitchFamily="34" charset="0"/>
              </a:rPr>
              <a:t>have your say and give us an idea of numbers interested.</a:t>
            </a:r>
          </a:p>
          <a:p>
            <a:pPr marL="285750" indent="-285750">
              <a:buFont typeface="Arial" panose="020B0604020202020204" pitchFamily="34" charset="0"/>
              <a:buChar char="•"/>
            </a:pPr>
            <a:r>
              <a:rPr lang="en-GB" sz="2000" dirty="0">
                <a:latin typeface="Calibri" panose="020F0502020204030204" pitchFamily="34" charset="0"/>
              </a:rPr>
              <a:t>Over half of you already belong to a SENCo network and most of you who don’t, would like to join one.  Details are now available.</a:t>
            </a:r>
          </a:p>
          <a:p>
            <a:pPr marL="285750" indent="-285750">
              <a:buFont typeface="Arial" panose="020B0604020202020204" pitchFamily="34" charset="0"/>
              <a:buChar char="•"/>
            </a:pPr>
            <a:r>
              <a:rPr lang="en-GB" sz="2000" dirty="0">
                <a:latin typeface="Calibri" panose="020F0502020204030204" pitchFamily="34" charset="0"/>
              </a:rPr>
              <a:t>Key themes requested for next year: ADHD; ASD; Trauma informed practice; More CPD on embedding the V SEND tool across setting; dyslexia; dyscalculia; EHCNA request process.</a:t>
            </a: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1965090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D3B69B5-F4FD-482D-9348-ADF9F21351B8}"/>
              </a:ext>
            </a:extLst>
          </p:cNvPr>
          <p:cNvPicPr>
            <a:picLocks noChangeAspect="1"/>
          </p:cNvPicPr>
          <p:nvPr/>
        </p:nvPicPr>
        <p:blipFill>
          <a:blip r:embed="rId2"/>
          <a:stretch>
            <a:fillRect/>
          </a:stretch>
        </p:blipFill>
        <p:spPr>
          <a:xfrm>
            <a:off x="425962" y="2774831"/>
            <a:ext cx="4901047" cy="3083576"/>
          </a:xfrm>
          <a:prstGeom prst="rect">
            <a:avLst/>
          </a:prstGeom>
        </p:spPr>
      </p:pic>
      <p:pic>
        <p:nvPicPr>
          <p:cNvPr id="4" name="Picture 3" descr="LCC green footer with straplin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655422"/>
            <a:ext cx="11117494" cy="1325563"/>
          </a:xfrm>
        </p:spPr>
        <p:txBody>
          <a:bodyPr>
            <a:normAutofit/>
          </a:bodyPr>
          <a:lstStyle/>
          <a:p>
            <a:r>
              <a:rPr lang="en-GB" dirty="0"/>
              <a:t>Remember to book your place for next year’s Graduated Approach Briefings on the Local Offer</a:t>
            </a:r>
            <a:endParaRPr lang="en-GB" dirty="0">
              <a:solidFill>
                <a:schemeClr val="accent3">
                  <a:lumMod val="75000"/>
                </a:schemeClr>
              </a:solidFill>
            </a:endParaRPr>
          </a:p>
        </p:txBody>
      </p:sp>
      <p:sp>
        <p:nvSpPr>
          <p:cNvPr id="3" name="TextBox 2">
            <a:extLst>
              <a:ext uri="{FF2B5EF4-FFF2-40B4-BE49-F238E27FC236}">
                <a16:creationId xmlns:a16="http://schemas.microsoft.com/office/drawing/2014/main" id="{42C9DE70-903A-4A24-92CD-DB66C5833DB7}"/>
              </a:ext>
            </a:extLst>
          </p:cNvPr>
          <p:cNvSpPr txBox="1"/>
          <p:nvPr/>
        </p:nvSpPr>
        <p:spPr>
          <a:xfrm>
            <a:off x="642543" y="2232012"/>
            <a:ext cx="10580915" cy="461665"/>
          </a:xfrm>
          <a:prstGeom prst="rect">
            <a:avLst/>
          </a:prstGeom>
          <a:noFill/>
        </p:spPr>
        <p:txBody>
          <a:bodyPr wrap="square" rtlCol="0">
            <a:spAutoFit/>
          </a:bodyPr>
          <a:lstStyle/>
          <a:p>
            <a:r>
              <a:rPr lang="en-US" sz="2400" dirty="0">
                <a:hlinkClick r:id="rId4"/>
              </a:rPr>
              <a:t>Graduated approach briefings – Professional resources (lincolnshire.gov.uk)</a:t>
            </a:r>
            <a:endParaRPr lang="en-GB" sz="2400" dirty="0"/>
          </a:p>
        </p:txBody>
      </p:sp>
    </p:spTree>
    <p:extLst>
      <p:ext uri="{BB962C8B-B14F-4D97-AF65-F5344CB8AC3E}">
        <p14:creationId xmlns:p14="http://schemas.microsoft.com/office/powerpoint/2010/main" val="3871086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330529"/>
            <a:ext cx="11117494" cy="1325563"/>
          </a:xfrm>
        </p:spPr>
        <p:txBody>
          <a:bodyPr>
            <a:normAutofit/>
          </a:bodyPr>
          <a:lstStyle/>
          <a:p>
            <a:r>
              <a:rPr lang="en-GB" dirty="0"/>
              <a:t>Presentations and Videos will be available from 1</a:t>
            </a:r>
            <a:r>
              <a:rPr lang="en-GB" baseline="30000" dirty="0"/>
              <a:t>st</a:t>
            </a:r>
            <a:r>
              <a:rPr lang="en-GB" dirty="0"/>
              <a:t> July</a:t>
            </a:r>
          </a:p>
        </p:txBody>
      </p:sp>
      <p:sp>
        <p:nvSpPr>
          <p:cNvPr id="3" name="TextBox 2">
            <a:extLst>
              <a:ext uri="{FF2B5EF4-FFF2-40B4-BE49-F238E27FC236}">
                <a16:creationId xmlns:a16="http://schemas.microsoft.com/office/drawing/2014/main" id="{D2D56A3B-EFE4-481C-96C8-8ADBB3124AFC}"/>
              </a:ext>
            </a:extLst>
          </p:cNvPr>
          <p:cNvSpPr txBox="1"/>
          <p:nvPr/>
        </p:nvSpPr>
        <p:spPr>
          <a:xfrm>
            <a:off x="233050" y="2004050"/>
            <a:ext cx="7235899" cy="2677656"/>
          </a:xfrm>
          <a:prstGeom prst="rect">
            <a:avLst/>
          </a:prstGeom>
          <a:noFill/>
        </p:spPr>
        <p:txBody>
          <a:bodyPr wrap="square" rtlCol="0">
            <a:spAutoFit/>
          </a:bodyPr>
          <a:lstStyle/>
          <a:p>
            <a:pPr marL="285750"/>
            <a:r>
              <a:rPr lang="en-GB" sz="2400" dirty="0">
                <a:latin typeface="Calibri" panose="020F0502020204030204" pitchFamily="34" charset="0"/>
              </a:rPr>
              <a:t>Remember to visit the Graduated </a:t>
            </a:r>
            <a:r>
              <a:rPr lang="en-GB" sz="2400">
                <a:latin typeface="Calibri" panose="020F0502020204030204" pitchFamily="34" charset="0"/>
              </a:rPr>
              <a:t>Approach Briefings page </a:t>
            </a:r>
            <a:r>
              <a:rPr lang="en-GB" sz="2400" dirty="0">
                <a:latin typeface="Calibri" panose="020F0502020204030204" pitchFamily="34" charset="0"/>
              </a:rPr>
              <a:t>on the Local Offer so that you can view the presentations and videos for this round of briefings and any from the previous academic year.</a:t>
            </a:r>
          </a:p>
          <a:p>
            <a:pPr marL="285750"/>
            <a:endParaRPr lang="en-GB" sz="2400" dirty="0">
              <a:latin typeface="Calibri" panose="020F0502020204030204" pitchFamily="34" charset="0"/>
            </a:endParaRPr>
          </a:p>
          <a:p>
            <a:pPr marL="285750"/>
            <a:r>
              <a:rPr lang="en-US" sz="2400" dirty="0">
                <a:hlinkClick r:id="rId3"/>
              </a:rPr>
              <a:t>Graduated approach briefings – Professional resources (lincolnshire.gov.uk)</a:t>
            </a:r>
            <a:endParaRPr lang="en-GB" sz="2400" dirty="0">
              <a:latin typeface="Calibri" panose="020F0502020204030204" pitchFamily="34" charset="0"/>
            </a:endParaRPr>
          </a:p>
        </p:txBody>
      </p:sp>
      <p:pic>
        <p:nvPicPr>
          <p:cNvPr id="1026" name="Picture 2" descr="directory">
            <a:extLst>
              <a:ext uri="{FF2B5EF4-FFF2-40B4-BE49-F238E27FC236}">
                <a16:creationId xmlns:a16="http://schemas.microsoft.com/office/drawing/2014/main" id="{28BCA206-1B9D-4EFB-8CF4-D6DDAD6A65E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40156" y="2004050"/>
            <a:ext cx="3810000"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27664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572</TotalTime>
  <Words>485</Words>
  <Application>Microsoft Office PowerPoint</Application>
  <PresentationFormat>Widescreen</PresentationFormat>
  <Paragraphs>31</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Graduated Approach Briefings</vt:lpstr>
      <vt:lpstr>Welcome</vt:lpstr>
      <vt:lpstr>Annual Survey Results:  </vt:lpstr>
      <vt:lpstr>Remember to book your place for next year’s Graduated Approach Briefings on the Local Offer</vt:lpstr>
      <vt:lpstr>Presentations and Videos will be available from 1st July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Review change for Special Schools</dc:title>
  <dc:creator>Josie Pedersen</dc:creator>
  <cp:lastModifiedBy>Nicola Carter</cp:lastModifiedBy>
  <cp:revision>18</cp:revision>
  <dcterms:created xsi:type="dcterms:W3CDTF">2021-10-08T08:32:57Z</dcterms:created>
  <dcterms:modified xsi:type="dcterms:W3CDTF">2022-06-23T09:24:50Z</dcterms:modified>
</cp:coreProperties>
</file>