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3" r:id="rId3"/>
    <p:sldId id="474" r:id="rId4"/>
    <p:sldId id="482" r:id="rId5"/>
    <p:sldId id="465" r:id="rId6"/>
    <p:sldId id="477" r:id="rId7"/>
    <p:sldId id="466" r:id="rId8"/>
    <p:sldId id="293" r:id="rId9"/>
    <p:sldId id="472" r:id="rId10"/>
    <p:sldId id="464" r:id="rId11"/>
    <p:sldId id="292" r:id="rId12"/>
    <p:sldId id="478" r:id="rId13"/>
    <p:sldId id="479" r:id="rId14"/>
    <p:sldId id="480" r:id="rId15"/>
    <p:sldId id="481"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15C"/>
    <a:srgbClr val="D6720E"/>
    <a:srgbClr val="B12D43"/>
    <a:srgbClr val="88125E"/>
    <a:srgbClr val="A62A33"/>
    <a:srgbClr val="052257"/>
    <a:srgbClr val="190044"/>
    <a:srgbClr val="1B4367"/>
    <a:srgbClr val="2A2E59"/>
    <a:srgbClr val="D6D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292" autoAdjust="0"/>
  </p:normalViewPr>
  <p:slideViewPr>
    <p:cSldViewPr snapToGrid="0">
      <p:cViewPr varScale="1">
        <p:scale>
          <a:sx n="48" d="100"/>
          <a:sy n="48" d="100"/>
        </p:scale>
        <p:origin x="1527"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6" y="0"/>
            <a:ext cx="2889938" cy="498056"/>
          </a:xfrm>
          <a:prstGeom prst="rect">
            <a:avLst/>
          </a:prstGeom>
        </p:spPr>
        <p:txBody>
          <a:bodyPr vert="horz" lIns="91440" tIns="45720" rIns="91440" bIns="45720" rtlCol="0"/>
          <a:lstStyle>
            <a:lvl1pPr algn="r">
              <a:defRPr sz="1200"/>
            </a:lvl1pPr>
          </a:lstStyle>
          <a:p>
            <a:fld id="{14D4EB91-0D23-4A17-A5AD-947FB266355E}" type="datetimeFigureOut">
              <a:rPr lang="en-GB" smtClean="0"/>
              <a:t>19/04/2022</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6" y="9428586"/>
            <a:ext cx="2889938" cy="49805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1</a:t>
            </a:fld>
            <a:endParaRPr lang="en-GB" dirty="0"/>
          </a:p>
        </p:txBody>
      </p:sp>
    </p:spTree>
    <p:extLst>
      <p:ext uri="{BB962C8B-B14F-4D97-AF65-F5344CB8AC3E}">
        <p14:creationId xmlns:p14="http://schemas.microsoft.com/office/powerpoint/2010/main" val="7962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baseline="0" dirty="0">
                <a:solidFill>
                  <a:schemeClr val="tx1"/>
                </a:solidFill>
                <a:effectLst/>
                <a:latin typeface="+mn-lt"/>
                <a:ea typeface="+mn-ea"/>
                <a:cs typeface="+mn-cs"/>
              </a:rPr>
              <a:t>Look out for the WSH English Hub website that went live over Easter.</a:t>
            </a:r>
          </a:p>
          <a:p>
            <a:pPr lvl="0"/>
            <a:r>
              <a:rPr lang="en-US" sz="1200" b="0" kern="1200" baseline="0" dirty="0">
                <a:solidFill>
                  <a:schemeClr val="tx1"/>
                </a:solidFill>
                <a:effectLst/>
                <a:latin typeface="+mn-lt"/>
                <a:ea typeface="+mn-ea"/>
                <a:cs typeface="+mn-cs"/>
              </a:rPr>
              <a:t>There are going to be a lot of exciting things happening across the English Hub and </a:t>
            </a:r>
            <a:r>
              <a:rPr lang="en-US" sz="1200" b="0" kern="1200" baseline="0" dirty="0" err="1">
                <a:solidFill>
                  <a:schemeClr val="tx1"/>
                </a:solidFill>
                <a:effectLst/>
                <a:latin typeface="+mn-lt"/>
                <a:ea typeface="+mn-ea"/>
                <a:cs typeface="+mn-cs"/>
              </a:rPr>
              <a:t>TSHub</a:t>
            </a:r>
            <a:r>
              <a:rPr lang="en-US" sz="1200" b="0" kern="1200" baseline="0" dirty="0">
                <a:solidFill>
                  <a:schemeClr val="tx1"/>
                </a:solidFill>
                <a:effectLst/>
                <a:latin typeface="+mn-lt"/>
                <a:ea typeface="+mn-ea"/>
                <a:cs typeface="+mn-cs"/>
              </a:rPr>
              <a:t> with regards to reading so keep an eye out.</a:t>
            </a:r>
          </a:p>
          <a:p>
            <a:pPr lvl="0"/>
            <a:r>
              <a:rPr lang="en-US" sz="1200" b="0" kern="1200" baseline="0" dirty="0">
                <a:solidFill>
                  <a:schemeClr val="tx1"/>
                </a:solidFill>
                <a:effectLst/>
                <a:latin typeface="+mn-lt"/>
                <a:ea typeface="+mn-ea"/>
                <a:cs typeface="+mn-cs"/>
              </a:rPr>
              <a:t>3 events to look out for in May.</a:t>
            </a:r>
          </a:p>
        </p:txBody>
      </p:sp>
      <p:sp>
        <p:nvSpPr>
          <p:cNvPr id="4" name="Slide Number Placeholder 3"/>
          <p:cNvSpPr>
            <a:spLocks noGrp="1"/>
          </p:cNvSpPr>
          <p:nvPr>
            <p:ph type="sldNum" sz="quarter" idx="10"/>
          </p:nvPr>
        </p:nvSpPr>
        <p:spPr/>
        <p:txBody>
          <a:bodyPr/>
          <a:lstStyle/>
          <a:p>
            <a:fld id="{17F049C0-298F-4F58-A0A9-C98EE3D2B6DF}" type="slidenum">
              <a:rPr lang="en-GB" smtClean="0"/>
              <a:t>10</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77473-8A3D-4CF5-9D16-6A27731948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75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8817" y="4759643"/>
            <a:ext cx="5510530" cy="4509136"/>
          </a:xfrm>
          <a:prstGeom prst="rect">
            <a:avLst/>
          </a:prstGeom>
        </p:spPr>
        <p:txBody>
          <a:bodyPr wrap="square" lIns="93281" tIns="93281" rIns="93281" bIns="93281" anchor="t" anchorCtr="0">
            <a:noAutofit/>
          </a:bodyPr>
          <a:lstStyle/>
          <a:p>
            <a:pPr>
              <a:lnSpc>
                <a:spcPct val="115000"/>
              </a:lnSpc>
              <a:buClr>
                <a:schemeClr val="dk1"/>
              </a:buClr>
              <a:buSzPct val="91666"/>
              <a:buNone/>
            </a:pPr>
            <a:endParaRPr lang="en-GB" dirty="0"/>
          </a:p>
        </p:txBody>
      </p:sp>
      <p:sp>
        <p:nvSpPr>
          <p:cNvPr id="258" name="Shape 258"/>
          <p:cNvSpPr>
            <a:spLocks noGrp="1" noRot="1" noChangeAspect="1"/>
          </p:cNvSpPr>
          <p:nvPr>
            <p:ph type="sldImg" idx="2"/>
          </p:nvPr>
        </p:nvSpPr>
        <p:spPr>
          <a:xfrm>
            <a:off x="104775" y="750888"/>
            <a:ext cx="6678613" cy="37576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00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9371F-CBDA-4542-826D-B91EA79A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76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from Leanne Firth at St Lawrence school (part of the Lincolnshire Wolds Federation)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9371F-CBDA-4542-826D-B91EA79AD1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4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Thank you for being here this morning/afternoon. Taking the time away from the intensity of school life</a:t>
            </a:r>
          </a:p>
          <a:p>
            <a:endParaRPr lang="en-GB" baseline="0" dirty="0"/>
          </a:p>
          <a:p>
            <a:r>
              <a:rPr lang="en-GB" baseline="0" dirty="0"/>
              <a:t>Start with the ‘Why have we gathered? </a:t>
            </a:r>
          </a:p>
          <a:p>
            <a:endParaRPr lang="en-GB" baseline="0" dirty="0"/>
          </a:p>
          <a:p>
            <a:r>
              <a:rPr lang="en-GB" baseline="0" dirty="0"/>
              <a:t>Biggest question: What is the problem that we are all here trying to solve??  See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Want to do this properly want this to be a Hub for professional learning makes a difference to the workforce in Lincolnshire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Enjoy these sessions as a community has been established through these briefings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we want to achieve are similar communities on a large but also on a smaller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recognise how important relationships are and the need coming out of </a:t>
            </a:r>
            <a:r>
              <a:rPr lang="en-GB" baseline="0" dirty="0" err="1"/>
              <a:t>covid</a:t>
            </a:r>
            <a:r>
              <a:rPr lang="en-GB" baseline="0" dirty="0"/>
              <a:t> to recreate / rebuild networks for leaders / teachers / support staff that have been impacted on by the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are looking to create a small schools network as well as networks that are district specific – please get in touch if you have any thoughts about a network that is missing or that you would like to engage with</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7F049C0-298F-4F58-A0A9-C98EE3D2B6DF}" type="slidenum">
              <a:rPr lang="en-GB" smtClean="0"/>
              <a:t>2</a:t>
            </a:fld>
            <a:endParaRPr lang="en-GB"/>
          </a:p>
        </p:txBody>
      </p:sp>
    </p:spTree>
    <p:extLst>
      <p:ext uri="{BB962C8B-B14F-4D97-AF65-F5344CB8AC3E}">
        <p14:creationId xmlns:p14="http://schemas.microsoft.com/office/powerpoint/2010/main" val="327968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 S Hub is at the centre of</a:t>
            </a:r>
            <a:r>
              <a:rPr lang="en-GB" baseline="0" dirty="0"/>
              <a:t> the White Paper. Now more than ever it is important for the profession to pull together and for us all to </a:t>
            </a:r>
            <a:r>
              <a:rPr lang="en-GB" baseline="0" dirty="0" err="1"/>
              <a:t>nuture</a:t>
            </a:r>
            <a:r>
              <a:rPr lang="en-GB" baseline="0" dirty="0"/>
              <a:t> and develop teachers. As you know the Golden Thread has been established to provide all teachers with PD right through their careers at whatever stage they are and whatever path they choose to take.</a:t>
            </a:r>
            <a:endParaRPr lang="en-GB" dirty="0"/>
          </a:p>
          <a:p>
            <a:endParaRPr lang="en-GB" dirty="0"/>
          </a:p>
          <a:p>
            <a:r>
              <a:rPr lang="en-GB" dirty="0"/>
              <a:t>Explain the golden</a:t>
            </a:r>
            <a:r>
              <a:rPr lang="en-GB" baseline="0" dirty="0"/>
              <a:t> thread, progression</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3</a:t>
            </a:fld>
            <a:endParaRPr lang="en-GB" dirty="0"/>
          </a:p>
        </p:txBody>
      </p:sp>
    </p:spTree>
    <p:extLst>
      <p:ext uri="{BB962C8B-B14F-4D97-AF65-F5344CB8AC3E}">
        <p14:creationId xmlns:p14="http://schemas.microsoft.com/office/powerpoint/2010/main" val="20430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across all schools across Lincolnshire</a:t>
            </a:r>
          </a:p>
          <a:p>
            <a:r>
              <a:rPr lang="en-GB" dirty="0"/>
              <a:t>NO SUBSCRIPTION – minimum cost, if there is a cost, can keep costs down even more the more schools that use us – bring International speakers into the county</a:t>
            </a:r>
          </a:p>
          <a:p>
            <a:endParaRPr lang="en-GB" dirty="0"/>
          </a:p>
          <a:p>
            <a:r>
              <a:rPr lang="en-GB" dirty="0"/>
              <a:t>One front door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QA is key – everything that comes through the T S Hub is </a:t>
            </a:r>
            <a:r>
              <a:rPr lang="en-GB" dirty="0" err="1"/>
              <a:t>QA’d</a:t>
            </a:r>
            <a:r>
              <a:rPr lang="en-GB" dirty="0"/>
              <a:t> rigorously so that schools are getting VFM (</a:t>
            </a:r>
            <a:r>
              <a:rPr lang="en-GB" baseline="0" dirty="0"/>
              <a:t>have you noticed tried to bring the cost down -  scale)</a:t>
            </a:r>
          </a:p>
          <a:p>
            <a:r>
              <a:rPr lang="en-GB" dirty="0"/>
              <a:t> and a consistent message whether you are in Boston, South</a:t>
            </a:r>
            <a:r>
              <a:rPr lang="en-GB" baseline="0" dirty="0"/>
              <a:t> Holland, East Lindsey</a:t>
            </a:r>
          </a:p>
          <a:p>
            <a:r>
              <a:rPr lang="en-GB" baseline="0" dirty="0"/>
              <a:t>Also accountable</a:t>
            </a:r>
          </a:p>
          <a:p>
            <a:endParaRPr lang="en-GB" baseline="0" dirty="0"/>
          </a:p>
          <a:p>
            <a:r>
              <a:rPr lang="en-GB" baseline="0" dirty="0"/>
              <a:t>Not Lincoln centric</a:t>
            </a:r>
          </a:p>
          <a:p>
            <a:r>
              <a:rPr lang="en-GB" baseline="0" dirty="0"/>
              <a:t>Understand challenges- support</a:t>
            </a:r>
          </a:p>
          <a:p>
            <a:r>
              <a:rPr lang="en-GB" baseline="0" dirty="0"/>
              <a:t>work within your district – trends - making the PD to reflect the needs of the district and not just Lincoln as a generic – breakfast meetings captured the voice of the district moving </a:t>
            </a:r>
            <a:r>
              <a:rPr lang="en-GB" baseline="0" dirty="0" err="1"/>
              <a:t>fwds</a:t>
            </a:r>
            <a:endParaRPr lang="en-GB" baseline="0" dirty="0"/>
          </a:p>
          <a:p>
            <a:endParaRPr lang="en-GB" baseline="0" dirty="0"/>
          </a:p>
          <a:p>
            <a:r>
              <a:rPr lang="en-GB" baseline="0" dirty="0" err="1"/>
              <a:t>NPQEYrs</a:t>
            </a:r>
            <a:r>
              <a:rPr lang="en-GB" baseline="0" dirty="0"/>
              <a:t> and NPQLL</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4</a:t>
            </a:fld>
            <a:endParaRPr lang="en-GB" dirty="0"/>
          </a:p>
        </p:txBody>
      </p:sp>
    </p:spTree>
    <p:extLst>
      <p:ext uri="{BB962C8B-B14F-4D97-AF65-F5344CB8AC3E}">
        <p14:creationId xmlns:p14="http://schemas.microsoft.com/office/powerpoint/2010/main" val="395297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Drop into the chat or e mail me specifically with your views on any of the 3 questions or all of these – want to give everyone an input</a:t>
            </a:r>
          </a:p>
        </p:txBody>
      </p:sp>
      <p:sp>
        <p:nvSpPr>
          <p:cNvPr id="4" name="Slide Number Placeholder 3"/>
          <p:cNvSpPr>
            <a:spLocks noGrp="1"/>
          </p:cNvSpPr>
          <p:nvPr>
            <p:ph type="sldNum" sz="quarter" idx="10"/>
          </p:nvPr>
        </p:nvSpPr>
        <p:spPr/>
        <p:txBody>
          <a:bodyPr/>
          <a:lstStyle/>
          <a:p>
            <a:fld id="{17F049C0-298F-4F58-A0A9-C98EE3D2B6DF}" type="slidenum">
              <a:rPr lang="en-GB" smtClean="0"/>
              <a:t>5</a:t>
            </a:fld>
            <a:endParaRPr lang="en-GB"/>
          </a:p>
        </p:txBody>
      </p:sp>
    </p:spTree>
    <p:extLst>
      <p:ext uri="{BB962C8B-B14F-4D97-AF65-F5344CB8AC3E}">
        <p14:creationId xmlns:p14="http://schemas.microsoft.com/office/powerpoint/2010/main" val="228879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NPQs for the November and Feb cohorts are well underway </a:t>
            </a:r>
          </a:p>
          <a:p>
            <a:r>
              <a:rPr lang="en-GB" dirty="0"/>
              <a:t>L.E.A.D. Teaching School Hub and partners are proud to be working with over 314 participants across the many programmes delivering high quality tools, research and concepts to enhance the next generation of leaders. </a:t>
            </a:r>
          </a:p>
          <a:p>
            <a:endParaRPr lang="en-GB" dirty="0"/>
          </a:p>
          <a:p>
            <a:r>
              <a:rPr lang="en-GB" dirty="0"/>
              <a:t>Recruiting again from May</a:t>
            </a:r>
          </a:p>
          <a:p>
            <a:r>
              <a:rPr lang="en-GB" dirty="0"/>
              <a:t>Early Years and Leading</a:t>
            </a:r>
            <a:r>
              <a:rPr lang="en-GB" baseline="0" dirty="0"/>
              <a:t> Literacy from Sept 2022 with an NPQSEND promised next</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6</a:t>
            </a:fld>
            <a:endParaRPr lang="en-GB" dirty="0"/>
          </a:p>
        </p:txBody>
      </p:sp>
    </p:spTree>
    <p:extLst>
      <p:ext uri="{BB962C8B-B14F-4D97-AF65-F5344CB8AC3E}">
        <p14:creationId xmlns:p14="http://schemas.microsoft.com/office/powerpoint/2010/main" val="32881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baseline="0" dirty="0">
                <a:solidFill>
                  <a:schemeClr val="tx1"/>
                </a:solidFill>
                <a:effectLst/>
                <a:latin typeface="+mn-lt"/>
                <a:ea typeface="+mn-ea"/>
                <a:cs typeface="+mn-cs"/>
              </a:rPr>
              <a:t>With reading being central to the framework and with so much focus on getting the teaching and learning of reading right we are holding moderation workshops to support teachers with sharing evidence for reading – learn from each other by looking at the range of evidence teachers are collating as well as supporting confidence in recognizing ARE/GDS/WTS in reading.</a:t>
            </a:r>
          </a:p>
          <a:p>
            <a:pPr lvl="0"/>
            <a:r>
              <a:rPr lang="en-US" sz="1200" b="0" kern="1200" baseline="0" dirty="0">
                <a:solidFill>
                  <a:schemeClr val="tx1"/>
                </a:solidFill>
                <a:effectLst/>
                <a:latin typeface="+mn-lt"/>
                <a:ea typeface="+mn-ea"/>
                <a:cs typeface="+mn-cs"/>
              </a:rPr>
              <a:t>This is something we have wanted in the system for a long time to complete the moderation package alongside </a:t>
            </a:r>
            <a:r>
              <a:rPr lang="en-US" sz="1200" b="0" kern="1200" baseline="0" dirty="0" err="1">
                <a:solidFill>
                  <a:schemeClr val="tx1"/>
                </a:solidFill>
                <a:effectLst/>
                <a:latin typeface="+mn-lt"/>
                <a:ea typeface="+mn-ea"/>
                <a:cs typeface="+mn-cs"/>
              </a:rPr>
              <a:t>maths</a:t>
            </a:r>
            <a:r>
              <a:rPr lang="en-US" sz="1200" b="0" kern="1200" baseline="0" dirty="0">
                <a:solidFill>
                  <a:schemeClr val="tx1"/>
                </a:solidFill>
                <a:effectLst/>
                <a:latin typeface="+mn-lt"/>
                <a:ea typeface="+mn-ea"/>
                <a:cs typeface="+mn-cs"/>
              </a:rPr>
              <a:t> and writing</a:t>
            </a:r>
          </a:p>
          <a:p>
            <a:pPr lvl="0"/>
            <a:r>
              <a:rPr lang="en-US" sz="1200" b="0" kern="1200" baseline="0" dirty="0">
                <a:solidFill>
                  <a:schemeClr val="tx1"/>
                </a:solidFill>
                <a:effectLst/>
                <a:latin typeface="+mn-lt"/>
                <a:ea typeface="+mn-ea"/>
                <a:cs typeface="+mn-cs"/>
              </a:rPr>
              <a:t>Many teachers with SEND children have said that this will be really helpful when moderating the work of these children and establishing means of collating achievement in this subject area.</a:t>
            </a:r>
          </a:p>
        </p:txBody>
      </p:sp>
      <p:sp>
        <p:nvSpPr>
          <p:cNvPr id="4" name="Slide Number Placeholder 3"/>
          <p:cNvSpPr>
            <a:spLocks noGrp="1"/>
          </p:cNvSpPr>
          <p:nvPr>
            <p:ph type="sldNum" sz="quarter" idx="10"/>
          </p:nvPr>
        </p:nvSpPr>
        <p:spPr/>
        <p:txBody>
          <a:bodyPr/>
          <a:lstStyle/>
          <a:p>
            <a:fld id="{17F049C0-298F-4F58-A0A9-C98EE3D2B6DF}" type="slidenum">
              <a:rPr lang="en-GB" smtClean="0"/>
              <a:t>7</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F049C0-298F-4F58-A0A9-C98EE3D2B6DF}" type="slidenum">
              <a:rPr lang="en-GB" smtClean="0"/>
              <a:t>8</a:t>
            </a:fld>
            <a:endParaRPr lang="en-GB"/>
          </a:p>
        </p:txBody>
      </p:sp>
    </p:spTree>
    <p:extLst>
      <p:ext uri="{BB962C8B-B14F-4D97-AF65-F5344CB8AC3E}">
        <p14:creationId xmlns:p14="http://schemas.microsoft.com/office/powerpoint/2010/main" val="156081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9</a:t>
            </a:fld>
            <a:endParaRPr lang="en-GB"/>
          </a:p>
        </p:txBody>
      </p:sp>
    </p:spTree>
    <p:extLst>
      <p:ext uri="{BB962C8B-B14F-4D97-AF65-F5344CB8AC3E}">
        <p14:creationId xmlns:p14="http://schemas.microsoft.com/office/powerpoint/2010/main" val="380483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22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89267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07660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C7B12AA-32BE-4E2F-BDC6-685D922FAFB1}"/>
              </a:ext>
            </a:extLst>
          </p:cNvPr>
          <p:cNvGrpSpPr/>
          <p:nvPr/>
        </p:nvGrpSpPr>
        <p:grpSpPr>
          <a:xfrm>
            <a:off x="0" y="0"/>
            <a:ext cx="12192000" cy="6865826"/>
            <a:chOff x="0" y="0"/>
            <a:chExt cx="12192000" cy="6865826"/>
          </a:xfrm>
        </p:grpSpPr>
        <p:pic>
          <p:nvPicPr>
            <p:cNvPr id="14" name="Picture 13">
              <a:extLst>
                <a:ext uri="{FF2B5EF4-FFF2-40B4-BE49-F238E27FC236}">
                  <a16:creationId xmlns:a16="http://schemas.microsoft.com/office/drawing/2014/main" id="{2A5D312C-7754-427B-929F-DF8836A7C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5644"/>
              <a:ext cx="12192000" cy="2950182"/>
            </a:xfrm>
            <a:prstGeom prst="rect">
              <a:avLst/>
            </a:prstGeom>
          </p:spPr>
        </p:pic>
        <p:pic>
          <p:nvPicPr>
            <p:cNvPr id="16" name="Picture 15">
              <a:extLst>
                <a:ext uri="{FF2B5EF4-FFF2-40B4-BE49-F238E27FC236}">
                  <a16:creationId xmlns:a16="http://schemas.microsoft.com/office/drawing/2014/main" id="{9BA48DB9-C91E-4161-8944-011A6E2E1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942357"/>
            </a:xfrm>
            <a:prstGeom prst="rect">
              <a:avLst/>
            </a:prstGeom>
          </p:spPr>
        </p:pic>
      </p:grpSp>
      <p:sp>
        <p:nvSpPr>
          <p:cNvPr id="2" name="Title 1">
            <a:extLst>
              <a:ext uri="{FF2B5EF4-FFF2-40B4-BE49-F238E27FC236}">
                <a16:creationId xmlns:a16="http://schemas.microsoft.com/office/drawing/2014/main" id="{312D4906-AB78-45DA-B2B5-A1354CF43FC9}"/>
              </a:ext>
            </a:extLst>
          </p:cNvPr>
          <p:cNvSpPr>
            <a:spLocks noGrp="1"/>
          </p:cNvSpPr>
          <p:nvPr>
            <p:ph type="ctrTitle"/>
          </p:nvPr>
        </p:nvSpPr>
        <p:spPr>
          <a:xfrm>
            <a:off x="1524000" y="2978931"/>
            <a:ext cx="9144000" cy="1232854"/>
          </a:xfrm>
          <a:ln w="38100">
            <a:solidFill>
              <a:srgbClr val="7BB3B1"/>
            </a:solidFill>
          </a:ln>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E70469B-46DF-4A73-83E7-3AB02C834AC1}"/>
              </a:ext>
            </a:extLst>
          </p:cNvPr>
          <p:cNvSpPr>
            <a:spLocks noGrp="1"/>
          </p:cNvSpPr>
          <p:nvPr>
            <p:ph type="subTitle" idx="1"/>
          </p:nvPr>
        </p:nvSpPr>
        <p:spPr>
          <a:xfrm>
            <a:off x="3902535" y="4211785"/>
            <a:ext cx="4569262" cy="411109"/>
          </a:xfrm>
          <a:ln w="28575">
            <a:solidFill>
              <a:srgbClr val="7BB3B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67D35759-9894-4FCC-A908-FE9B1BC2F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843" y="908079"/>
            <a:ext cx="3903457" cy="1244653"/>
          </a:xfrm>
          <a:prstGeom prst="rect">
            <a:avLst/>
          </a:prstGeom>
        </p:spPr>
      </p:pic>
      <p:pic>
        <p:nvPicPr>
          <p:cNvPr id="12" name="Picture 11">
            <a:extLst>
              <a:ext uri="{FF2B5EF4-FFF2-40B4-BE49-F238E27FC236}">
                <a16:creationId xmlns:a16="http://schemas.microsoft.com/office/drawing/2014/main" id="{300FCDE4-66BE-4339-8987-C2A0BE848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9973" y="5520410"/>
            <a:ext cx="2650654" cy="859022"/>
          </a:xfrm>
          <a:prstGeom prst="rect">
            <a:avLst/>
          </a:prstGeom>
        </p:spPr>
      </p:pic>
    </p:spTree>
    <p:extLst>
      <p:ext uri="{BB962C8B-B14F-4D97-AF65-F5344CB8AC3E}">
        <p14:creationId xmlns:p14="http://schemas.microsoft.com/office/powerpoint/2010/main" val="35625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96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ABFB22-1C11-4F82-823E-D2B9F838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13" name="Picture 12">
            <a:extLst>
              <a:ext uri="{FF2B5EF4-FFF2-40B4-BE49-F238E27FC236}">
                <a16:creationId xmlns:a16="http://schemas.microsoft.com/office/drawing/2014/main" id="{08BD8F54-9C18-4A3D-8B7B-C0EB7600E5C2}"/>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1005840"/>
          </a:xfrm>
          <a:prstGeom prst="rect">
            <a:avLst/>
          </a:prstGeom>
        </p:spPr>
      </p:pic>
      <p:sp>
        <p:nvSpPr>
          <p:cNvPr id="2" name="Title 1">
            <a:extLst>
              <a:ext uri="{FF2B5EF4-FFF2-40B4-BE49-F238E27FC236}">
                <a16:creationId xmlns:a16="http://schemas.microsoft.com/office/drawing/2014/main" id="{2D2F8E91-81EB-4596-8E36-5F2751F46EE7}"/>
              </a:ext>
            </a:extLst>
          </p:cNvPr>
          <p:cNvSpPr>
            <a:spLocks noGrp="1"/>
          </p:cNvSpPr>
          <p:nvPr>
            <p:ph type="title"/>
          </p:nvPr>
        </p:nvSpPr>
        <p:spPr>
          <a:xfrm>
            <a:off x="483870" y="1167560"/>
            <a:ext cx="6792933"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24A6CF-7E39-473D-9C65-798B36473E1C}"/>
              </a:ext>
            </a:extLst>
          </p:cNvPr>
          <p:cNvSpPr>
            <a:spLocks noGrp="1"/>
          </p:cNvSpPr>
          <p:nvPr>
            <p:ph idx="1"/>
          </p:nvPr>
        </p:nvSpPr>
        <p:spPr>
          <a:xfrm>
            <a:off x="483870" y="2747571"/>
            <a:ext cx="10515600" cy="3105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60455-4AA8-4DA6-A523-7868F29ABA14}"/>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5" name="Footer Placeholder 4">
            <a:extLst>
              <a:ext uri="{FF2B5EF4-FFF2-40B4-BE49-F238E27FC236}">
                <a16:creationId xmlns:a16="http://schemas.microsoft.com/office/drawing/2014/main" id="{AAE0412D-D118-48CA-BA96-F30DCD735D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E1359-D0A2-403A-B499-8EA189D83FA2}"/>
              </a:ext>
            </a:extLst>
          </p:cNvPr>
          <p:cNvSpPr>
            <a:spLocks noGrp="1"/>
          </p:cNvSpPr>
          <p:nvPr>
            <p:ph type="sldNum" sz="quarter" idx="12"/>
          </p:nvPr>
        </p:nvSpPr>
        <p:spPr/>
        <p:txBody>
          <a:bodyPr/>
          <a:lstStyle/>
          <a:p>
            <a:fld id="{543F0967-FD80-4AB6-84BC-E4F09162C5FC}" type="slidenum">
              <a:rPr lang="en-GB" smtClean="0"/>
              <a:t>‹#›</a:t>
            </a:fld>
            <a:endParaRPr lang="en-GB"/>
          </a:p>
        </p:txBody>
      </p:sp>
      <p:pic>
        <p:nvPicPr>
          <p:cNvPr id="14" name="Picture 13">
            <a:extLst>
              <a:ext uri="{FF2B5EF4-FFF2-40B4-BE49-F238E27FC236}">
                <a16:creationId xmlns:a16="http://schemas.microsoft.com/office/drawing/2014/main" id="{B9406394-F747-4F51-85BB-DBDE492B29E3}"/>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5" name="Picture 14">
            <a:extLst>
              <a:ext uri="{FF2B5EF4-FFF2-40B4-BE49-F238E27FC236}">
                <a16:creationId xmlns:a16="http://schemas.microsoft.com/office/drawing/2014/main" id="{107FF3C8-BAF9-4F5B-90E6-846B8A3E9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8778" y="925638"/>
            <a:ext cx="2144857" cy="683907"/>
          </a:xfrm>
          <a:prstGeom prst="rect">
            <a:avLst/>
          </a:prstGeom>
        </p:spPr>
      </p:pic>
    </p:spTree>
    <p:extLst>
      <p:ext uri="{BB962C8B-B14F-4D97-AF65-F5344CB8AC3E}">
        <p14:creationId xmlns:p14="http://schemas.microsoft.com/office/powerpoint/2010/main" val="371709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27C954-FE8B-462B-AC64-359B19A46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8" name="Picture 7">
            <a:extLst>
              <a:ext uri="{FF2B5EF4-FFF2-40B4-BE49-F238E27FC236}">
                <a16:creationId xmlns:a16="http://schemas.microsoft.com/office/drawing/2014/main" id="{7C8D289C-FAB0-46E9-9C1E-5BE1069C178C}"/>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sp>
        <p:nvSpPr>
          <p:cNvPr id="2" name="Title 1">
            <a:extLst>
              <a:ext uri="{FF2B5EF4-FFF2-40B4-BE49-F238E27FC236}">
                <a16:creationId xmlns:a16="http://schemas.microsoft.com/office/drawing/2014/main" id="{7FF651E9-0600-48A9-A2AF-E695809BFF5E}"/>
              </a:ext>
            </a:extLst>
          </p:cNvPr>
          <p:cNvSpPr>
            <a:spLocks noGrp="1"/>
          </p:cNvSpPr>
          <p:nvPr>
            <p:ph type="title"/>
          </p:nvPr>
        </p:nvSpPr>
        <p:spPr>
          <a:xfrm>
            <a:off x="838200" y="659923"/>
            <a:ext cx="73152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02E35F-AE20-41F5-A27C-05B70426CB7E}"/>
              </a:ext>
            </a:extLst>
          </p:cNvPr>
          <p:cNvSpPr>
            <a:spLocks noGrp="1"/>
          </p:cNvSpPr>
          <p:nvPr>
            <p:ph sz="half" idx="1"/>
          </p:nvPr>
        </p:nvSpPr>
        <p:spPr>
          <a:xfrm>
            <a:off x="838200" y="2019337"/>
            <a:ext cx="5181600" cy="3834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0535DA-473D-4829-90DB-FE95827C43F2}"/>
              </a:ext>
            </a:extLst>
          </p:cNvPr>
          <p:cNvSpPr>
            <a:spLocks noGrp="1"/>
          </p:cNvSpPr>
          <p:nvPr>
            <p:ph sz="half" idx="2"/>
          </p:nvPr>
        </p:nvSpPr>
        <p:spPr>
          <a:xfrm>
            <a:off x="6172200" y="1985486"/>
            <a:ext cx="5181600" cy="3867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5351A-BCA1-42C6-BEA0-43B41B98CD55}"/>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6" name="Footer Placeholder 5">
            <a:extLst>
              <a:ext uri="{FF2B5EF4-FFF2-40B4-BE49-F238E27FC236}">
                <a16:creationId xmlns:a16="http://schemas.microsoft.com/office/drawing/2014/main" id="{6747645A-7DF4-425B-B63E-8EBD859C5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62FFA-E4D1-410F-B609-65494B3F060E}"/>
              </a:ext>
            </a:extLst>
          </p:cNvPr>
          <p:cNvSpPr>
            <a:spLocks noGrp="1"/>
          </p:cNvSpPr>
          <p:nvPr>
            <p:ph type="sldNum" sz="quarter" idx="12"/>
          </p:nvPr>
        </p:nvSpPr>
        <p:spPr/>
        <p:txBody>
          <a:bodyPr/>
          <a:lstStyle/>
          <a:p>
            <a:fld id="{543F0967-FD80-4AB6-84BC-E4F09162C5FC}" type="slidenum">
              <a:rPr lang="en-GB" smtClean="0"/>
              <a:t>‹#›</a:t>
            </a:fld>
            <a:endParaRPr lang="en-GB"/>
          </a:p>
        </p:txBody>
      </p:sp>
      <p:pic>
        <p:nvPicPr>
          <p:cNvPr id="9" name="Picture 8">
            <a:extLst>
              <a:ext uri="{FF2B5EF4-FFF2-40B4-BE49-F238E27FC236}">
                <a16:creationId xmlns:a16="http://schemas.microsoft.com/office/drawing/2014/main" id="{C43C425A-E8F5-4399-AFFF-D3BCE1EE575F}"/>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1" name="Picture 10">
            <a:extLst>
              <a:ext uri="{FF2B5EF4-FFF2-40B4-BE49-F238E27FC236}">
                <a16:creationId xmlns:a16="http://schemas.microsoft.com/office/drawing/2014/main" id="{F88BB24C-7AC3-45F9-B42C-D381BEAF6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Tree>
    <p:extLst>
      <p:ext uri="{BB962C8B-B14F-4D97-AF65-F5344CB8AC3E}">
        <p14:creationId xmlns:p14="http://schemas.microsoft.com/office/powerpoint/2010/main" val="73167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9C0767-EAAB-4F59-90C8-3A0209CA2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sp>
        <p:nvSpPr>
          <p:cNvPr id="2" name="Title 1">
            <a:extLst>
              <a:ext uri="{FF2B5EF4-FFF2-40B4-BE49-F238E27FC236}">
                <a16:creationId xmlns:a16="http://schemas.microsoft.com/office/drawing/2014/main" id="{B7CFCA33-55B0-43BA-8C2C-6043F2F2D163}"/>
              </a:ext>
            </a:extLst>
          </p:cNvPr>
          <p:cNvSpPr>
            <a:spLocks noGrp="1"/>
          </p:cNvSpPr>
          <p:nvPr>
            <p:ph type="title"/>
          </p:nvPr>
        </p:nvSpPr>
        <p:spPr>
          <a:xfrm>
            <a:off x="836612" y="972183"/>
            <a:ext cx="8981758" cy="87820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EB40D-4960-4693-BEDC-C4796CD2ED35}"/>
              </a:ext>
            </a:extLst>
          </p:cNvPr>
          <p:cNvSpPr>
            <a:spLocks noGrp="1"/>
          </p:cNvSpPr>
          <p:nvPr>
            <p:ph type="body" idx="1"/>
          </p:nvPr>
        </p:nvSpPr>
        <p:spPr>
          <a:xfrm>
            <a:off x="865190" y="19319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40D292-2878-4B95-BD5B-12E2FBF5DA74}"/>
              </a:ext>
            </a:extLst>
          </p:cNvPr>
          <p:cNvSpPr>
            <a:spLocks noGrp="1"/>
          </p:cNvSpPr>
          <p:nvPr>
            <p:ph sz="half" idx="2"/>
          </p:nvPr>
        </p:nvSpPr>
        <p:spPr>
          <a:xfrm>
            <a:off x="839788" y="2846070"/>
            <a:ext cx="5157787" cy="3039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7A3F4267-0461-4B32-9DFE-F2622EC4902F}"/>
              </a:ext>
            </a:extLst>
          </p:cNvPr>
          <p:cNvSpPr>
            <a:spLocks noGrp="1"/>
          </p:cNvSpPr>
          <p:nvPr>
            <p:ph type="body" sz="quarter" idx="3"/>
          </p:nvPr>
        </p:nvSpPr>
        <p:spPr>
          <a:xfrm>
            <a:off x="6169024" y="19319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114411-33A9-42DF-8C35-9A1EF4F4D9EB}"/>
              </a:ext>
            </a:extLst>
          </p:cNvPr>
          <p:cNvSpPr>
            <a:spLocks noGrp="1"/>
          </p:cNvSpPr>
          <p:nvPr>
            <p:ph sz="quarter" idx="4"/>
          </p:nvPr>
        </p:nvSpPr>
        <p:spPr>
          <a:xfrm>
            <a:off x="6172200" y="2846069"/>
            <a:ext cx="5183188" cy="2917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C1A256C9-95F9-4A20-9EE6-4D54303564AD}"/>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8" name="Footer Placeholder 7">
            <a:extLst>
              <a:ext uri="{FF2B5EF4-FFF2-40B4-BE49-F238E27FC236}">
                <a16:creationId xmlns:a16="http://schemas.microsoft.com/office/drawing/2014/main" id="{339C2813-035B-4C9E-BA9B-AF0A0EBB98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1F16F1-FBDD-44F9-8CBA-F2DB1F89BE1D}"/>
              </a:ext>
            </a:extLst>
          </p:cNvPr>
          <p:cNvSpPr>
            <a:spLocks noGrp="1"/>
          </p:cNvSpPr>
          <p:nvPr>
            <p:ph type="sldNum" sz="quarter" idx="12"/>
          </p:nvPr>
        </p:nvSpPr>
        <p:spPr/>
        <p:txBody>
          <a:bodyPr/>
          <a:lstStyle/>
          <a:p>
            <a:fld id="{543F0967-FD80-4AB6-84BC-E4F09162C5FC}" type="slidenum">
              <a:rPr lang="en-GB" smtClean="0"/>
              <a:t>‹#›</a:t>
            </a:fld>
            <a:endParaRPr lang="en-GB"/>
          </a:p>
        </p:txBody>
      </p:sp>
      <p:pic>
        <p:nvPicPr>
          <p:cNvPr id="10" name="Picture 9">
            <a:extLst>
              <a:ext uri="{FF2B5EF4-FFF2-40B4-BE49-F238E27FC236}">
                <a16:creationId xmlns:a16="http://schemas.microsoft.com/office/drawing/2014/main" id="{3EF5255D-E005-4633-AEFB-DCF86CEF3828}"/>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11" name="Picture 10">
            <a:extLst>
              <a:ext uri="{FF2B5EF4-FFF2-40B4-BE49-F238E27FC236}">
                <a16:creationId xmlns:a16="http://schemas.microsoft.com/office/drawing/2014/main" id="{3D3A76DD-1654-46A6-B0A2-A5A8D576459F}"/>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2" name="Picture 11">
            <a:extLst>
              <a:ext uri="{FF2B5EF4-FFF2-40B4-BE49-F238E27FC236}">
                <a16:creationId xmlns:a16="http://schemas.microsoft.com/office/drawing/2014/main" id="{21F3DA82-6C44-4564-99CA-67955F0BEA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Tree>
    <p:extLst>
      <p:ext uri="{BB962C8B-B14F-4D97-AF65-F5344CB8AC3E}">
        <p14:creationId xmlns:p14="http://schemas.microsoft.com/office/powerpoint/2010/main" val="1515408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E5A5CC-1C79-46F9-9019-E7921DEEA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7" name="Picture 6">
            <a:extLst>
              <a:ext uri="{FF2B5EF4-FFF2-40B4-BE49-F238E27FC236}">
                <a16:creationId xmlns:a16="http://schemas.microsoft.com/office/drawing/2014/main" id="{8F817458-FABE-4593-96C4-3ED2F072884E}"/>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8" name="Picture 7">
            <a:extLst>
              <a:ext uri="{FF2B5EF4-FFF2-40B4-BE49-F238E27FC236}">
                <a16:creationId xmlns:a16="http://schemas.microsoft.com/office/drawing/2014/main" id="{41535EBA-3AFC-42BF-AFE6-2600538C07B8}"/>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9" name="Picture 8">
            <a:extLst>
              <a:ext uri="{FF2B5EF4-FFF2-40B4-BE49-F238E27FC236}">
                <a16:creationId xmlns:a16="http://schemas.microsoft.com/office/drawing/2014/main" id="{B3CBECD6-95D1-46B1-87CD-85B197D9F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
        <p:nvSpPr>
          <p:cNvPr id="2" name="Title 1">
            <a:extLst>
              <a:ext uri="{FF2B5EF4-FFF2-40B4-BE49-F238E27FC236}">
                <a16:creationId xmlns:a16="http://schemas.microsoft.com/office/drawing/2014/main" id="{A72CA4BA-8618-4CA5-8FB6-61446726A323}"/>
              </a:ext>
            </a:extLst>
          </p:cNvPr>
          <p:cNvSpPr>
            <a:spLocks noGrp="1"/>
          </p:cNvSpPr>
          <p:nvPr>
            <p:ph type="title"/>
          </p:nvPr>
        </p:nvSpPr>
        <p:spPr>
          <a:xfrm>
            <a:off x="838200" y="1016635"/>
            <a:ext cx="10515600"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B49867-6BB7-4BA0-9F6A-B0908EE83E3B}"/>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4" name="Footer Placeholder 3">
            <a:extLst>
              <a:ext uri="{FF2B5EF4-FFF2-40B4-BE49-F238E27FC236}">
                <a16:creationId xmlns:a16="http://schemas.microsoft.com/office/drawing/2014/main" id="{EB5C687C-07F7-4070-B4B7-68794A1611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1F0935-E817-4594-9976-B5E6FFAC865B}"/>
              </a:ext>
            </a:extLst>
          </p:cNvPr>
          <p:cNvSpPr>
            <a:spLocks noGrp="1"/>
          </p:cNvSpPr>
          <p:nvPr>
            <p:ph type="sldNum" sz="quarter" idx="12"/>
          </p:nvPr>
        </p:nvSpPr>
        <p:spPr/>
        <p:txBody>
          <a:bodyPr/>
          <a:lstStyle/>
          <a:p>
            <a:fld id="{543F0967-FD80-4AB6-84BC-E4F09162C5FC}" type="slidenum">
              <a:rPr lang="en-GB" smtClean="0"/>
              <a:t>‹#›</a:t>
            </a:fld>
            <a:endParaRPr lang="en-GB"/>
          </a:p>
        </p:txBody>
      </p:sp>
    </p:spTree>
    <p:extLst>
      <p:ext uri="{BB962C8B-B14F-4D97-AF65-F5344CB8AC3E}">
        <p14:creationId xmlns:p14="http://schemas.microsoft.com/office/powerpoint/2010/main" val="109299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65742-296B-443F-8496-D278101B592A}"/>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3" name="Footer Placeholder 2">
            <a:extLst>
              <a:ext uri="{FF2B5EF4-FFF2-40B4-BE49-F238E27FC236}">
                <a16:creationId xmlns:a16="http://schemas.microsoft.com/office/drawing/2014/main" id="{294ED34B-9082-4330-8891-EF5F6D11D5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373ED2-5381-4097-917C-17B6D3F34DC5}"/>
              </a:ext>
            </a:extLst>
          </p:cNvPr>
          <p:cNvSpPr>
            <a:spLocks noGrp="1"/>
          </p:cNvSpPr>
          <p:nvPr>
            <p:ph type="sldNum" sz="quarter" idx="12"/>
          </p:nvPr>
        </p:nvSpPr>
        <p:spPr/>
        <p:txBody>
          <a:bodyPr/>
          <a:lstStyle/>
          <a:p>
            <a:fld id="{543F0967-FD80-4AB6-84BC-E4F09162C5FC}" type="slidenum">
              <a:rPr lang="en-GB" smtClean="0"/>
              <a:t>‹#›</a:t>
            </a:fld>
            <a:endParaRPr lang="en-GB"/>
          </a:p>
        </p:txBody>
      </p:sp>
      <p:pic>
        <p:nvPicPr>
          <p:cNvPr id="5" name="Picture 4">
            <a:extLst>
              <a:ext uri="{FF2B5EF4-FFF2-40B4-BE49-F238E27FC236}">
                <a16:creationId xmlns:a16="http://schemas.microsoft.com/office/drawing/2014/main" id="{4C90A6AD-7B41-4360-B545-605201486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6" name="Picture 5">
            <a:extLst>
              <a:ext uri="{FF2B5EF4-FFF2-40B4-BE49-F238E27FC236}">
                <a16:creationId xmlns:a16="http://schemas.microsoft.com/office/drawing/2014/main" id="{999D76E7-C284-4262-9F6F-BF9CC5A27E21}"/>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7" name="Picture 6">
            <a:extLst>
              <a:ext uri="{FF2B5EF4-FFF2-40B4-BE49-F238E27FC236}">
                <a16:creationId xmlns:a16="http://schemas.microsoft.com/office/drawing/2014/main" id="{0CC1E789-8772-4104-BFBD-307932ECB3A2}"/>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8" name="Picture 7">
            <a:extLst>
              <a:ext uri="{FF2B5EF4-FFF2-40B4-BE49-F238E27FC236}">
                <a16:creationId xmlns:a16="http://schemas.microsoft.com/office/drawing/2014/main" id="{C8EBA68A-F0C1-455D-9BE8-501BB0B95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Tree>
    <p:extLst>
      <p:ext uri="{BB962C8B-B14F-4D97-AF65-F5344CB8AC3E}">
        <p14:creationId xmlns:p14="http://schemas.microsoft.com/office/powerpoint/2010/main" val="198923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42837C-6E3E-4044-AABC-DB833BB3B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9" name="Picture 8">
            <a:extLst>
              <a:ext uri="{FF2B5EF4-FFF2-40B4-BE49-F238E27FC236}">
                <a16:creationId xmlns:a16="http://schemas.microsoft.com/office/drawing/2014/main" id="{5A0CAD9C-CBB4-411C-9281-80F1ED5BA16F}"/>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10" name="Picture 9">
            <a:extLst>
              <a:ext uri="{FF2B5EF4-FFF2-40B4-BE49-F238E27FC236}">
                <a16:creationId xmlns:a16="http://schemas.microsoft.com/office/drawing/2014/main" id="{806BC6D0-A635-494F-8002-C0F85475486E}"/>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1" name="Picture 10">
            <a:extLst>
              <a:ext uri="{FF2B5EF4-FFF2-40B4-BE49-F238E27FC236}">
                <a16:creationId xmlns:a16="http://schemas.microsoft.com/office/drawing/2014/main" id="{1912E0CE-A3FD-4BAF-A262-A0CA84088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
        <p:nvSpPr>
          <p:cNvPr id="2" name="Title 1">
            <a:extLst>
              <a:ext uri="{FF2B5EF4-FFF2-40B4-BE49-F238E27FC236}">
                <a16:creationId xmlns:a16="http://schemas.microsoft.com/office/drawing/2014/main" id="{EBE28B6D-8CA4-45D4-87DC-34F7B18C8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5A83F4-B0E4-401C-880C-5664B34C4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A8E749-BDD0-4CB8-8CBD-C93FE7FF3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142126-C42D-46E1-BD80-D7671D641BC1}"/>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6" name="Footer Placeholder 5">
            <a:extLst>
              <a:ext uri="{FF2B5EF4-FFF2-40B4-BE49-F238E27FC236}">
                <a16:creationId xmlns:a16="http://schemas.microsoft.com/office/drawing/2014/main" id="{CFF94311-7B53-4A59-874D-59FA52603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8AFF82-6F8A-4C81-BB7F-F102D48F345B}"/>
              </a:ext>
            </a:extLst>
          </p:cNvPr>
          <p:cNvSpPr>
            <a:spLocks noGrp="1"/>
          </p:cNvSpPr>
          <p:nvPr>
            <p:ph type="sldNum" sz="quarter" idx="12"/>
          </p:nvPr>
        </p:nvSpPr>
        <p:spPr/>
        <p:txBody>
          <a:bodyPr/>
          <a:lstStyle/>
          <a:p>
            <a:fld id="{543F0967-FD80-4AB6-84BC-E4F09162C5FC}" type="slidenum">
              <a:rPr lang="en-GB" smtClean="0"/>
              <a:t>‹#›</a:t>
            </a:fld>
            <a:endParaRPr lang="en-GB"/>
          </a:p>
        </p:txBody>
      </p:sp>
    </p:spTree>
    <p:extLst>
      <p:ext uri="{BB962C8B-B14F-4D97-AF65-F5344CB8AC3E}">
        <p14:creationId xmlns:p14="http://schemas.microsoft.com/office/powerpoint/2010/main" val="357772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3378A-21B7-4E24-A41E-D224F06E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08" y="1734503"/>
            <a:ext cx="4201795" cy="4201795"/>
          </a:xfrm>
          <a:prstGeom prst="rect">
            <a:avLst/>
          </a:prstGeom>
        </p:spPr>
      </p:pic>
      <p:pic>
        <p:nvPicPr>
          <p:cNvPr id="9" name="Picture 8">
            <a:extLst>
              <a:ext uri="{FF2B5EF4-FFF2-40B4-BE49-F238E27FC236}">
                <a16:creationId xmlns:a16="http://schemas.microsoft.com/office/drawing/2014/main" id="{E0410612-1AC4-44BE-B072-D585D5ACEC4A}"/>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10" name="Picture 9">
            <a:extLst>
              <a:ext uri="{FF2B5EF4-FFF2-40B4-BE49-F238E27FC236}">
                <a16:creationId xmlns:a16="http://schemas.microsoft.com/office/drawing/2014/main" id="{E3F95E98-3B9D-4D61-B468-925259C2F705}"/>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1" name="Picture 10">
            <a:extLst>
              <a:ext uri="{FF2B5EF4-FFF2-40B4-BE49-F238E27FC236}">
                <a16:creationId xmlns:a16="http://schemas.microsoft.com/office/drawing/2014/main" id="{4D0B5A1C-ED0F-43CF-9DC0-B1312BCC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
        <p:nvSpPr>
          <p:cNvPr id="2" name="Title 1">
            <a:extLst>
              <a:ext uri="{FF2B5EF4-FFF2-40B4-BE49-F238E27FC236}">
                <a16:creationId xmlns:a16="http://schemas.microsoft.com/office/drawing/2014/main" id="{1B6E7BCC-7E2A-4D56-8896-4837F9BF5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782057-63CE-4ECF-A272-08680C5FA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A1F508C-CB37-4EAF-825F-346D52F3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87478-DAD5-4B94-B3C8-11752920BF5C}"/>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6" name="Footer Placeholder 5">
            <a:extLst>
              <a:ext uri="{FF2B5EF4-FFF2-40B4-BE49-F238E27FC236}">
                <a16:creationId xmlns:a16="http://schemas.microsoft.com/office/drawing/2014/main" id="{38DA217B-27BA-42D2-8563-C6904401F5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854A7-1BF6-408E-8A90-DB0992F3D983}"/>
              </a:ext>
            </a:extLst>
          </p:cNvPr>
          <p:cNvSpPr>
            <a:spLocks noGrp="1"/>
          </p:cNvSpPr>
          <p:nvPr>
            <p:ph type="sldNum" sz="quarter" idx="12"/>
          </p:nvPr>
        </p:nvSpPr>
        <p:spPr/>
        <p:txBody>
          <a:bodyPr/>
          <a:lstStyle/>
          <a:p>
            <a:fld id="{543F0967-FD80-4AB6-84BC-E4F09162C5FC}" type="slidenum">
              <a:rPr lang="en-GB" smtClean="0"/>
              <a:t>‹#›</a:t>
            </a:fld>
            <a:endParaRPr lang="en-GB"/>
          </a:p>
        </p:txBody>
      </p:sp>
    </p:spTree>
    <p:extLst>
      <p:ext uri="{BB962C8B-B14F-4D97-AF65-F5344CB8AC3E}">
        <p14:creationId xmlns:p14="http://schemas.microsoft.com/office/powerpoint/2010/main" val="380557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517626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479B9-B491-4D81-90DC-FE5D38F67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0" y="262517"/>
            <a:ext cx="6792933" cy="6792933"/>
          </a:xfrm>
          <a:prstGeom prst="rect">
            <a:avLst/>
          </a:prstGeom>
        </p:spPr>
      </p:pic>
      <p:pic>
        <p:nvPicPr>
          <p:cNvPr id="8" name="Picture 7">
            <a:extLst>
              <a:ext uri="{FF2B5EF4-FFF2-40B4-BE49-F238E27FC236}">
                <a16:creationId xmlns:a16="http://schemas.microsoft.com/office/drawing/2014/main" id="{BA2F85D0-59CA-4DAC-BB47-E43219CE0831}"/>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a:off x="0" y="0"/>
            <a:ext cx="12192000" cy="811530"/>
          </a:xfrm>
          <a:prstGeom prst="rect">
            <a:avLst/>
          </a:prstGeom>
        </p:spPr>
      </p:pic>
      <p:pic>
        <p:nvPicPr>
          <p:cNvPr id="9" name="Picture 8">
            <a:extLst>
              <a:ext uri="{FF2B5EF4-FFF2-40B4-BE49-F238E27FC236}">
                <a16:creationId xmlns:a16="http://schemas.microsoft.com/office/drawing/2014/main" id="{945F2311-B6E1-4252-8BC9-B70E4531FB5E}"/>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0800000">
            <a:off x="0" y="5853430"/>
            <a:ext cx="12192000" cy="1005840"/>
          </a:xfrm>
          <a:prstGeom prst="rect">
            <a:avLst/>
          </a:prstGeom>
        </p:spPr>
      </p:pic>
      <p:pic>
        <p:nvPicPr>
          <p:cNvPr id="10" name="Picture 9">
            <a:extLst>
              <a:ext uri="{FF2B5EF4-FFF2-40B4-BE49-F238E27FC236}">
                <a16:creationId xmlns:a16="http://schemas.microsoft.com/office/drawing/2014/main" id="{9835B5DC-8B63-4301-9D02-EDDB7528C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496" y="811530"/>
            <a:ext cx="1603139" cy="511175"/>
          </a:xfrm>
          <a:prstGeom prst="rect">
            <a:avLst/>
          </a:prstGeom>
        </p:spPr>
      </p:pic>
      <p:sp>
        <p:nvSpPr>
          <p:cNvPr id="2" name="Title 1">
            <a:extLst>
              <a:ext uri="{FF2B5EF4-FFF2-40B4-BE49-F238E27FC236}">
                <a16:creationId xmlns:a16="http://schemas.microsoft.com/office/drawing/2014/main" id="{91B9D22E-8EFB-4FA0-BC4E-02522A18EF21}"/>
              </a:ext>
            </a:extLst>
          </p:cNvPr>
          <p:cNvSpPr>
            <a:spLocks noGrp="1"/>
          </p:cNvSpPr>
          <p:nvPr>
            <p:ph type="title"/>
          </p:nvPr>
        </p:nvSpPr>
        <p:spPr>
          <a:xfrm>
            <a:off x="838200" y="811530"/>
            <a:ext cx="10515600"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F9D0A-1DD7-4970-953A-C602550B108E}"/>
              </a:ext>
            </a:extLst>
          </p:cNvPr>
          <p:cNvSpPr>
            <a:spLocks noGrp="1"/>
          </p:cNvSpPr>
          <p:nvPr>
            <p:ph type="body" orient="vert" idx="1"/>
          </p:nvPr>
        </p:nvSpPr>
        <p:spPr>
          <a:xfrm>
            <a:off x="838200" y="2187574"/>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62AB7-DE54-4B89-BF8E-8EDC2B0EFF02}"/>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5" name="Footer Placeholder 4">
            <a:extLst>
              <a:ext uri="{FF2B5EF4-FFF2-40B4-BE49-F238E27FC236}">
                <a16:creationId xmlns:a16="http://schemas.microsoft.com/office/drawing/2014/main" id="{8B7E9841-0145-4856-95BF-4743349D6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E8EB0-AD69-45A5-813E-23ED8F426398}"/>
              </a:ext>
            </a:extLst>
          </p:cNvPr>
          <p:cNvSpPr>
            <a:spLocks noGrp="1"/>
          </p:cNvSpPr>
          <p:nvPr>
            <p:ph type="sldNum" sz="quarter" idx="12"/>
          </p:nvPr>
        </p:nvSpPr>
        <p:spPr/>
        <p:txBody>
          <a:bodyPr/>
          <a:lstStyle/>
          <a:p>
            <a:fld id="{543F0967-FD80-4AB6-84BC-E4F09162C5FC}" type="slidenum">
              <a:rPr lang="en-GB" smtClean="0"/>
              <a:t>‹#›</a:t>
            </a:fld>
            <a:endParaRPr lang="en-GB"/>
          </a:p>
        </p:txBody>
      </p:sp>
    </p:spTree>
    <p:extLst>
      <p:ext uri="{BB962C8B-B14F-4D97-AF65-F5344CB8AC3E}">
        <p14:creationId xmlns:p14="http://schemas.microsoft.com/office/powerpoint/2010/main" val="716198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C7809-5284-44D5-9EB8-C9A8B48FB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48127" y="365125"/>
            <a:ext cx="5914446" cy="5914446"/>
          </a:xfrm>
          <a:prstGeom prst="rect">
            <a:avLst/>
          </a:prstGeom>
        </p:spPr>
      </p:pic>
      <p:sp>
        <p:nvSpPr>
          <p:cNvPr id="2" name="Vertical Title 1">
            <a:extLst>
              <a:ext uri="{FF2B5EF4-FFF2-40B4-BE49-F238E27FC236}">
                <a16:creationId xmlns:a16="http://schemas.microsoft.com/office/drawing/2014/main" id="{415ECF18-2B26-4DF3-8C50-CC1FD426ACDA}"/>
              </a:ext>
            </a:extLst>
          </p:cNvPr>
          <p:cNvSpPr>
            <a:spLocks noGrp="1"/>
          </p:cNvSpPr>
          <p:nvPr>
            <p:ph type="title" orient="vert"/>
          </p:nvPr>
        </p:nvSpPr>
        <p:spPr>
          <a:xfrm>
            <a:off x="8379777"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172CB2-B9D8-40C2-8240-17C9F6D37D47}"/>
              </a:ext>
            </a:extLst>
          </p:cNvPr>
          <p:cNvSpPr>
            <a:spLocks noGrp="1"/>
          </p:cNvSpPr>
          <p:nvPr>
            <p:ph type="body" orient="vert" idx="1"/>
          </p:nvPr>
        </p:nvSpPr>
        <p:spPr>
          <a:xfrm>
            <a:off x="1005839" y="365125"/>
            <a:ext cx="731107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D520696-CF34-4A3B-9DEC-8DF0DB625D17}"/>
              </a:ext>
            </a:extLst>
          </p:cNvPr>
          <p:cNvSpPr>
            <a:spLocks noGrp="1"/>
          </p:cNvSpPr>
          <p:nvPr>
            <p:ph type="dt" sz="half" idx="10"/>
          </p:nvPr>
        </p:nvSpPr>
        <p:spPr/>
        <p:txBody>
          <a:bodyPr/>
          <a:lstStyle/>
          <a:p>
            <a:fld id="{58EB9735-110F-4F87-A56B-C6189A72AD4B}" type="datetimeFigureOut">
              <a:rPr lang="en-GB" smtClean="0"/>
              <a:t>19/04/2022</a:t>
            </a:fld>
            <a:endParaRPr lang="en-GB"/>
          </a:p>
        </p:txBody>
      </p:sp>
      <p:sp>
        <p:nvSpPr>
          <p:cNvPr id="5" name="Footer Placeholder 4">
            <a:extLst>
              <a:ext uri="{FF2B5EF4-FFF2-40B4-BE49-F238E27FC236}">
                <a16:creationId xmlns:a16="http://schemas.microsoft.com/office/drawing/2014/main" id="{3E2DF5FF-C70F-4399-95F6-A14200063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B5A4-399F-45FD-B4F4-EAD9CD85CDB4}"/>
              </a:ext>
            </a:extLst>
          </p:cNvPr>
          <p:cNvSpPr>
            <a:spLocks noGrp="1"/>
          </p:cNvSpPr>
          <p:nvPr>
            <p:ph type="sldNum" sz="quarter" idx="12"/>
          </p:nvPr>
        </p:nvSpPr>
        <p:spPr/>
        <p:txBody>
          <a:bodyPr/>
          <a:lstStyle/>
          <a:p>
            <a:fld id="{543F0967-FD80-4AB6-84BC-E4F09162C5FC}" type="slidenum">
              <a:rPr lang="en-GB" smtClean="0"/>
              <a:t>‹#›</a:t>
            </a:fld>
            <a:endParaRPr lang="en-GB"/>
          </a:p>
        </p:txBody>
      </p:sp>
      <p:pic>
        <p:nvPicPr>
          <p:cNvPr id="8" name="Picture 7">
            <a:extLst>
              <a:ext uri="{FF2B5EF4-FFF2-40B4-BE49-F238E27FC236}">
                <a16:creationId xmlns:a16="http://schemas.microsoft.com/office/drawing/2014/main" id="{676DEF65-9F54-4211-B172-9FD6ABA10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992"/>
          <a:stretch/>
        </p:blipFill>
        <p:spPr>
          <a:xfrm rot="5400000">
            <a:off x="8357235" y="3023235"/>
            <a:ext cx="6858000" cy="811530"/>
          </a:xfrm>
          <a:prstGeom prst="rect">
            <a:avLst/>
          </a:prstGeom>
        </p:spPr>
      </p:pic>
      <p:pic>
        <p:nvPicPr>
          <p:cNvPr id="9" name="Picture 8">
            <a:extLst>
              <a:ext uri="{FF2B5EF4-FFF2-40B4-BE49-F238E27FC236}">
                <a16:creationId xmlns:a16="http://schemas.microsoft.com/office/drawing/2014/main" id="{32265D72-A02A-46F3-A87A-FDFE53E55E17}"/>
              </a:ext>
            </a:extLst>
          </p:cNvPr>
          <p:cNvPicPr>
            <a:picLocks noChangeAspect="1"/>
          </p:cNvPicPr>
          <p:nvPr/>
        </p:nvPicPr>
        <p:blipFill rotWithShape="1">
          <a:blip r:embed="rId3">
            <a:extLst>
              <a:ext uri="{28A0092B-C50C-407E-A947-70E740481C1C}">
                <a14:useLocalDpi xmlns:a14="http://schemas.microsoft.com/office/drawing/2010/main" val="0"/>
              </a:ext>
            </a:extLst>
          </a:blip>
          <a:srcRect b="37992"/>
          <a:stretch/>
        </p:blipFill>
        <p:spPr>
          <a:xfrm rot="16200000">
            <a:off x="-2926081" y="2926080"/>
            <a:ext cx="6858001" cy="1005840"/>
          </a:xfrm>
          <a:prstGeom prst="rect">
            <a:avLst/>
          </a:prstGeom>
        </p:spPr>
      </p:pic>
      <p:pic>
        <p:nvPicPr>
          <p:cNvPr id="10" name="Picture 9">
            <a:extLst>
              <a:ext uri="{FF2B5EF4-FFF2-40B4-BE49-F238E27FC236}">
                <a16:creationId xmlns:a16="http://schemas.microsoft.com/office/drawing/2014/main" id="{54E96E64-FAE0-4176-B396-1D57BE179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552230" y="4965218"/>
            <a:ext cx="1603139" cy="511175"/>
          </a:xfrm>
          <a:prstGeom prst="rect">
            <a:avLst/>
          </a:prstGeom>
        </p:spPr>
      </p:pic>
    </p:spTree>
    <p:extLst>
      <p:ext uri="{BB962C8B-B14F-4D97-AF65-F5344CB8AC3E}">
        <p14:creationId xmlns:p14="http://schemas.microsoft.com/office/powerpoint/2010/main" val="23593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5130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74505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FCDE71-42AF-435E-A365-7FFA9278C9DA}" type="datetimeFigureOut">
              <a:rPr lang="en-GB" smtClean="0"/>
              <a:t>19/04/2022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042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FCDE71-42AF-435E-A365-7FFA9278C9DA}" type="datetimeFigureOut">
              <a:rPr lang="en-GB" smtClean="0"/>
              <a:t>19/04/2022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1939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DE71-42AF-435E-A365-7FFA9278C9DA}" type="datetimeFigureOut">
              <a:rPr lang="en-GB" smtClean="0"/>
              <a:t>19/04/2022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9448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32338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86817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19/04/2022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31988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CBF24-CEC8-4493-8E5B-ABBBCB277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1F6CC5-AB05-40DE-947D-5E3667B9C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48C66-6841-435A-96D4-94D59C5E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B9735-110F-4F87-A56B-C6189A72AD4B}" type="datetimeFigureOut">
              <a:rPr lang="en-GB" smtClean="0"/>
              <a:t>19/04/2022</a:t>
            </a:fld>
            <a:endParaRPr lang="en-GB"/>
          </a:p>
        </p:txBody>
      </p:sp>
      <p:sp>
        <p:nvSpPr>
          <p:cNvPr id="5" name="Footer Placeholder 4">
            <a:extLst>
              <a:ext uri="{FF2B5EF4-FFF2-40B4-BE49-F238E27FC236}">
                <a16:creationId xmlns:a16="http://schemas.microsoft.com/office/drawing/2014/main" id="{A72EAB7F-0178-49E1-BB25-119FF2770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A34DCE-A7F2-4EAB-BA87-7B4F1EF92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F0967-FD80-4AB6-84BC-E4F09162C5FC}" type="slidenum">
              <a:rPr lang="en-GB" smtClean="0"/>
              <a:t>‹#›</a:t>
            </a:fld>
            <a:endParaRPr lang="en-GB"/>
          </a:p>
        </p:txBody>
      </p:sp>
    </p:spTree>
    <p:extLst>
      <p:ext uri="{BB962C8B-B14F-4D97-AF65-F5344CB8AC3E}">
        <p14:creationId xmlns:p14="http://schemas.microsoft.com/office/powerpoint/2010/main" val="3872432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mailto:enquiries@ememathshub.org"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075679" y="4757056"/>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r>
              <a:rPr lang="en-GB" sz="3200" b="1" i="1" dirty="0">
                <a:solidFill>
                  <a:srgbClr val="002060"/>
                </a:solidFill>
              </a:rPr>
              <a:t>Managing the changes together…</a:t>
            </a:r>
          </a:p>
          <a:p>
            <a:endParaRPr lang="en-GB" sz="3200" b="1" dirty="0">
              <a:solidFill>
                <a:srgbClr val="002060"/>
              </a:solidFill>
            </a:endParaRP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L.E.A.D. Teaching School Hub</a:t>
            </a:r>
          </a:p>
        </p:txBody>
      </p:sp>
    </p:spTree>
    <p:extLst>
      <p:ext uri="{BB962C8B-B14F-4D97-AF65-F5344CB8AC3E}">
        <p14:creationId xmlns:p14="http://schemas.microsoft.com/office/powerpoint/2010/main" val="4139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9062953-7F3E-4EC8-8BDF-FF6A6D711C30}"/>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307018" y="357471"/>
            <a:ext cx="1556951" cy="778476"/>
          </a:xfrm>
          <a:prstGeom prst="rect">
            <a:avLst/>
          </a:prstGeom>
        </p:spPr>
      </p:pic>
      <p:sp>
        <p:nvSpPr>
          <p:cNvPr id="12" name="Rectangle 11"/>
          <p:cNvSpPr/>
          <p:nvPr/>
        </p:nvSpPr>
        <p:spPr>
          <a:xfrm>
            <a:off x="2233246" y="236595"/>
            <a:ext cx="7051430" cy="1210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3" name="Rectangle 12"/>
          <p:cNvSpPr/>
          <p:nvPr/>
        </p:nvSpPr>
        <p:spPr>
          <a:xfrm>
            <a:off x="2848707" y="408331"/>
            <a:ext cx="5820507" cy="867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rgbClr val="ACA15C"/>
                </a:solidFill>
              </a:rPr>
              <a:t>           </a:t>
            </a:r>
            <a:r>
              <a:rPr lang="en-GB" sz="4800" dirty="0">
                <a:solidFill>
                  <a:srgbClr val="ACA15C"/>
                </a:solidFill>
              </a:rPr>
              <a:t>English Hub</a:t>
            </a:r>
          </a:p>
        </p:txBody>
      </p:sp>
      <p:pic>
        <p:nvPicPr>
          <p:cNvPr id="8" name="Picture 7" descr="C:\Users\stag010.WSTHU\Pictures\Brochure\2021\icons\eng.png"/>
          <p:cNvPicPr/>
          <p:nvPr/>
        </p:nvPicPr>
        <p:blipFill rotWithShape="1">
          <a:blip r:embed="rId4" cstate="print">
            <a:extLst>
              <a:ext uri="{28A0092B-C50C-407E-A947-70E740481C1C}">
                <a14:useLocalDpi xmlns:a14="http://schemas.microsoft.com/office/drawing/2010/main" val="0"/>
              </a:ext>
            </a:extLst>
          </a:blip>
          <a:srcRect l="12690" t="28774" r="9347" b="28445"/>
          <a:stretch/>
        </p:blipFill>
        <p:spPr bwMode="auto">
          <a:xfrm>
            <a:off x="9653953" y="133766"/>
            <a:ext cx="2096879" cy="912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906199" y="1828800"/>
            <a:ext cx="9970090" cy="48250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654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BC49-5521-4007-A252-9B3963FAFD5C}"/>
              </a:ext>
            </a:extLst>
          </p:cNvPr>
          <p:cNvSpPr>
            <a:spLocks noGrp="1"/>
          </p:cNvSpPr>
          <p:nvPr>
            <p:ph type="ctrTitle"/>
          </p:nvPr>
        </p:nvSpPr>
        <p:spPr>
          <a:xfrm>
            <a:off x="1060781" y="2375065"/>
            <a:ext cx="10352892" cy="2681350"/>
          </a:xfrm>
        </p:spPr>
        <p:txBody>
          <a:bodyPr>
            <a:normAutofit/>
          </a:bodyPr>
          <a:lstStyle/>
          <a:p>
            <a:r>
              <a:rPr lang="en-GB" sz="5400" b="1" u="sng" dirty="0"/>
              <a:t>Maths Hub Work Group opportunities</a:t>
            </a:r>
            <a:br>
              <a:rPr lang="en-GB" sz="5400" b="1" u="sng" dirty="0"/>
            </a:br>
            <a:endParaRPr lang="en-GB" sz="6600" dirty="0"/>
          </a:p>
        </p:txBody>
      </p:sp>
      <p:sp>
        <p:nvSpPr>
          <p:cNvPr id="6" name="TextBox 5">
            <a:extLst>
              <a:ext uri="{FF2B5EF4-FFF2-40B4-BE49-F238E27FC236}">
                <a16:creationId xmlns:a16="http://schemas.microsoft.com/office/drawing/2014/main" id="{797277A5-C4ED-4D8F-9A4F-61EDA740FB41}"/>
              </a:ext>
            </a:extLst>
          </p:cNvPr>
          <p:cNvSpPr txBox="1"/>
          <p:nvPr/>
        </p:nvSpPr>
        <p:spPr>
          <a:xfrm>
            <a:off x="545805" y="6254103"/>
            <a:ext cx="38206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@MinsterMathsHub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5A0329B-D92A-4C02-8835-8066F9E278FC}"/>
              </a:ext>
            </a:extLst>
          </p:cNvPr>
          <p:cNvPicPr>
            <a:picLocks noChangeAspect="1"/>
          </p:cNvPicPr>
          <p:nvPr/>
        </p:nvPicPr>
        <p:blipFill>
          <a:blip r:embed="rId3"/>
          <a:stretch>
            <a:fillRect/>
          </a:stretch>
        </p:blipFill>
        <p:spPr>
          <a:xfrm>
            <a:off x="129475" y="6254103"/>
            <a:ext cx="458862" cy="393310"/>
          </a:xfrm>
          <a:prstGeom prst="rect">
            <a:avLst/>
          </a:prstGeom>
        </p:spPr>
      </p:pic>
    </p:spTree>
    <p:extLst>
      <p:ext uri="{BB962C8B-B14F-4D97-AF65-F5344CB8AC3E}">
        <p14:creationId xmlns:p14="http://schemas.microsoft.com/office/powerpoint/2010/main" val="324513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859675" y="386250"/>
            <a:ext cx="8569200" cy="1143000"/>
          </a:xfrm>
          <a:prstGeom prst="rect">
            <a:avLst/>
          </a:prstGeom>
          <a:noFill/>
          <a:ln>
            <a:noFill/>
          </a:ln>
        </p:spPr>
        <p:txBody>
          <a:bodyPr vert="horz" wrap="square" lIns="91425" tIns="45700" rIns="91425" bIns="45700" rtlCol="0" anchor="ctr" anchorCtr="0">
            <a:noAutofit/>
          </a:bodyPr>
          <a:lstStyle/>
          <a:p>
            <a:pPr algn="ctr">
              <a:spcBef>
                <a:spcPts val="0"/>
              </a:spcBef>
              <a:buClr>
                <a:srgbClr val="FFFFFF"/>
              </a:buClr>
              <a:buSzPct val="25000"/>
            </a:pPr>
            <a:r>
              <a:rPr lang="en-GB" sz="4000">
                <a:solidFill>
                  <a:srgbClr val="FFFFFF"/>
                </a:solidFill>
                <a:latin typeface="Candara"/>
                <a:ea typeface="Candara"/>
                <a:cs typeface="Candara"/>
                <a:sym typeface="Candara"/>
              </a:rPr>
              <a:t>Big Idea: Representation and Structure</a:t>
            </a:r>
          </a:p>
        </p:txBody>
      </p:sp>
      <p:sp>
        <p:nvSpPr>
          <p:cNvPr id="6" name="TextBox 5">
            <a:extLst>
              <a:ext uri="{FF2B5EF4-FFF2-40B4-BE49-F238E27FC236}">
                <a16:creationId xmlns:a16="http://schemas.microsoft.com/office/drawing/2014/main" id="{8CE90F75-F336-429B-9986-54AEC9694197}"/>
              </a:ext>
            </a:extLst>
          </p:cNvPr>
          <p:cNvSpPr txBox="1"/>
          <p:nvPr/>
        </p:nvSpPr>
        <p:spPr>
          <a:xfrm>
            <a:off x="9974618" y="6287084"/>
            <a:ext cx="38206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@MinsterMathsHub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5E6B8F-A217-4322-BDD0-AF0201BB51D3}"/>
              </a:ext>
            </a:extLst>
          </p:cNvPr>
          <p:cNvPicPr>
            <a:picLocks noChangeAspect="1"/>
          </p:cNvPicPr>
          <p:nvPr/>
        </p:nvPicPr>
        <p:blipFill>
          <a:blip r:embed="rId3"/>
          <a:stretch>
            <a:fillRect/>
          </a:stretch>
        </p:blipFill>
        <p:spPr>
          <a:xfrm>
            <a:off x="9558288" y="6287084"/>
            <a:ext cx="458862" cy="393310"/>
          </a:xfrm>
          <a:prstGeom prst="rect">
            <a:avLst/>
          </a:prstGeom>
        </p:spPr>
      </p:pic>
      <p:pic>
        <p:nvPicPr>
          <p:cNvPr id="3" name="Picture 2">
            <a:extLst>
              <a:ext uri="{FF2B5EF4-FFF2-40B4-BE49-F238E27FC236}">
                <a16:creationId xmlns:a16="http://schemas.microsoft.com/office/drawing/2014/main" id="{4D97C80D-12CD-41EC-B541-4DA60198F16D}"/>
              </a:ext>
            </a:extLst>
          </p:cNvPr>
          <p:cNvPicPr>
            <a:picLocks noChangeAspect="1"/>
          </p:cNvPicPr>
          <p:nvPr/>
        </p:nvPicPr>
        <p:blipFill>
          <a:blip r:embed="rId4"/>
          <a:stretch>
            <a:fillRect/>
          </a:stretch>
        </p:blipFill>
        <p:spPr>
          <a:xfrm>
            <a:off x="179882" y="126600"/>
            <a:ext cx="9248931" cy="6604800"/>
          </a:xfrm>
          <a:prstGeom prst="rect">
            <a:avLst/>
          </a:prstGeom>
        </p:spPr>
      </p:pic>
    </p:spTree>
    <p:extLst>
      <p:ext uri="{BB962C8B-B14F-4D97-AF65-F5344CB8AC3E}">
        <p14:creationId xmlns:p14="http://schemas.microsoft.com/office/powerpoint/2010/main" val="58719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9ED1122-8D8B-4120-82C6-7456DDC1D135}"/>
              </a:ext>
            </a:extLst>
          </p:cNvPr>
          <p:cNvSpPr txBox="1"/>
          <p:nvPr/>
        </p:nvSpPr>
        <p:spPr>
          <a:xfrm>
            <a:off x="9974618" y="6287084"/>
            <a:ext cx="38206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@MinsterMathsHub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9D9F6F5-DB8C-46DD-B3A1-C21685830D51}"/>
              </a:ext>
            </a:extLst>
          </p:cNvPr>
          <p:cNvPicPr>
            <a:picLocks noChangeAspect="1"/>
          </p:cNvPicPr>
          <p:nvPr/>
        </p:nvPicPr>
        <p:blipFill>
          <a:blip r:embed="rId3"/>
          <a:stretch>
            <a:fillRect/>
          </a:stretch>
        </p:blipFill>
        <p:spPr>
          <a:xfrm>
            <a:off x="9558288" y="6287084"/>
            <a:ext cx="458862" cy="393310"/>
          </a:xfrm>
          <a:prstGeom prst="rect">
            <a:avLst/>
          </a:prstGeom>
        </p:spPr>
      </p:pic>
      <p:pic>
        <p:nvPicPr>
          <p:cNvPr id="3" name="Picture 2">
            <a:extLst>
              <a:ext uri="{FF2B5EF4-FFF2-40B4-BE49-F238E27FC236}">
                <a16:creationId xmlns:a16="http://schemas.microsoft.com/office/drawing/2014/main" id="{AC06D08C-57BE-4513-98F0-A1A4D93CDB4F}"/>
              </a:ext>
            </a:extLst>
          </p:cNvPr>
          <p:cNvPicPr>
            <a:picLocks noChangeAspect="1"/>
          </p:cNvPicPr>
          <p:nvPr/>
        </p:nvPicPr>
        <p:blipFill>
          <a:blip r:embed="rId4"/>
          <a:stretch>
            <a:fillRect/>
          </a:stretch>
        </p:blipFill>
        <p:spPr>
          <a:xfrm>
            <a:off x="523879" y="258384"/>
            <a:ext cx="5572121" cy="6341231"/>
          </a:xfrm>
          <a:prstGeom prst="rect">
            <a:avLst/>
          </a:prstGeom>
        </p:spPr>
      </p:pic>
      <p:sp>
        <p:nvSpPr>
          <p:cNvPr id="4" name="TextBox 3">
            <a:extLst>
              <a:ext uri="{FF2B5EF4-FFF2-40B4-BE49-F238E27FC236}">
                <a16:creationId xmlns:a16="http://schemas.microsoft.com/office/drawing/2014/main" id="{66343688-B45A-4262-B013-1D7DCB0A0A6F}"/>
              </a:ext>
            </a:extLst>
          </p:cNvPr>
          <p:cNvSpPr txBox="1"/>
          <p:nvPr/>
        </p:nvSpPr>
        <p:spPr>
          <a:xfrm>
            <a:off x="6312739" y="1873770"/>
            <a:ext cx="567939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Maiandra GD" panose="020E0502030308020204" pitchFamily="34" charset="0"/>
                <a:ea typeface="+mn-ea"/>
                <a:cs typeface="+mn-cs"/>
              </a:rPr>
              <a:t>Additional information: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rPr>
              <a:t>£1000 funding to support attendance to workgroup sessions;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rPr>
              <a:t>3 x days of bespoke school support across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rPr>
              <a:t>Please register interest for September start via email: </a:t>
            </a:r>
            <a:r>
              <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hlinkClick r:id="rId5"/>
              </a:rPr>
              <a:t>enquiries@ememathshub.org</a:t>
            </a:r>
            <a:endPar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endParaRPr>
          </a:p>
        </p:txBody>
      </p:sp>
    </p:spTree>
    <p:extLst>
      <p:ext uri="{BB962C8B-B14F-4D97-AF65-F5344CB8AC3E}">
        <p14:creationId xmlns:p14="http://schemas.microsoft.com/office/powerpoint/2010/main" val="291176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9ED1122-8D8B-4120-82C6-7456DDC1D135}"/>
              </a:ext>
            </a:extLst>
          </p:cNvPr>
          <p:cNvSpPr txBox="1"/>
          <p:nvPr/>
        </p:nvSpPr>
        <p:spPr>
          <a:xfrm>
            <a:off x="9974618" y="6287084"/>
            <a:ext cx="38206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@MinsterMathsHub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9D9F6F5-DB8C-46DD-B3A1-C21685830D51}"/>
              </a:ext>
            </a:extLst>
          </p:cNvPr>
          <p:cNvPicPr>
            <a:picLocks noChangeAspect="1"/>
          </p:cNvPicPr>
          <p:nvPr/>
        </p:nvPicPr>
        <p:blipFill>
          <a:blip r:embed="rId3"/>
          <a:stretch>
            <a:fillRect/>
          </a:stretch>
        </p:blipFill>
        <p:spPr>
          <a:xfrm>
            <a:off x="9558288" y="6287084"/>
            <a:ext cx="458862" cy="393310"/>
          </a:xfrm>
          <a:prstGeom prst="rect">
            <a:avLst/>
          </a:prstGeom>
        </p:spPr>
      </p:pic>
      <p:pic>
        <p:nvPicPr>
          <p:cNvPr id="1026" name="Picture 2" descr="Lincolnshire Wolds Federation (@LincsWoldsFed) / Twitter">
            <a:extLst>
              <a:ext uri="{FF2B5EF4-FFF2-40B4-BE49-F238E27FC236}">
                <a16:creationId xmlns:a16="http://schemas.microsoft.com/office/drawing/2014/main" id="{2C9016F4-516C-4430-B50C-C8D49B371F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4618" y="4604093"/>
            <a:ext cx="1492858" cy="1492858"/>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3245A815-76BD-4777-AE88-0A323837C256}"/>
              </a:ext>
            </a:extLst>
          </p:cNvPr>
          <p:cNvSpPr/>
          <p:nvPr/>
        </p:nvSpPr>
        <p:spPr>
          <a:xfrm>
            <a:off x="274428" y="1768839"/>
            <a:ext cx="8899552" cy="4920913"/>
          </a:xfrm>
          <a:prstGeom prst="wedgeRoundRectCallout">
            <a:avLst>
              <a:gd name="adj1" fmla="val 56651"/>
              <a:gd name="adj2" fmla="val -66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Times New Roman" panose="02020603050405020304" pitchFamily="18" charset="0"/>
                <a:cs typeface="+mn-cs"/>
              </a:rPr>
              <a:t>We have been working with the NCETM maths hub for a number of years now as part of the teaching for mastery workgroups.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Times New Roman" panose="02020603050405020304" pitchFamily="18" charset="0"/>
                <a:cs typeface="+mn-cs"/>
              </a:rPr>
              <a:t>As a SEND federation, it has allowed us to enhance our maths curriculum by using a maths mastery approach to teaching and learning, including keeping up to date date with research as well as providing our federation with the support and confidence to be able to embark on our maths mastery journey. It also gave us the time, knowledge, and support to explore initially whether maths mastery and existing schemes would support what we needed as a federation to develop maths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Times New Roman" panose="02020603050405020304" pitchFamily="18" charset="0"/>
                <a:cs typeface="+mn-cs"/>
              </a:rPr>
              <a:t>The workgroups and support have always been flexible and understanding to the needs of the students and curriculum and we have been able to adapt maths mastery to meet our students at their point of need. We now have Power Maths rolled out across the federation and fluency sessions are embedded.</a:t>
            </a:r>
            <a:endParaRPr kumimoji="0" lang="en-GB" sz="18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p:txBody>
      </p:sp>
      <p:sp>
        <p:nvSpPr>
          <p:cNvPr id="5" name="TextBox 4">
            <a:extLst>
              <a:ext uri="{FF2B5EF4-FFF2-40B4-BE49-F238E27FC236}">
                <a16:creationId xmlns:a16="http://schemas.microsoft.com/office/drawing/2014/main" id="{305811BE-44A6-4C8D-89C3-3862FB178EE3}"/>
              </a:ext>
            </a:extLst>
          </p:cNvPr>
          <p:cNvSpPr txBox="1"/>
          <p:nvPr/>
        </p:nvSpPr>
        <p:spPr>
          <a:xfrm>
            <a:off x="9353422" y="4044629"/>
            <a:ext cx="28385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rPr>
              <a:t>Leanne Firth, St Lawrence</a:t>
            </a:r>
          </a:p>
        </p:txBody>
      </p:sp>
      <p:sp>
        <p:nvSpPr>
          <p:cNvPr id="6" name="TextBox 5">
            <a:extLst>
              <a:ext uri="{FF2B5EF4-FFF2-40B4-BE49-F238E27FC236}">
                <a16:creationId xmlns:a16="http://schemas.microsoft.com/office/drawing/2014/main" id="{D0276A7E-8194-493D-A41D-DBEDF8C810CE}"/>
              </a:ext>
            </a:extLst>
          </p:cNvPr>
          <p:cNvSpPr txBox="1"/>
          <p:nvPr/>
        </p:nvSpPr>
        <p:spPr>
          <a:xfrm>
            <a:off x="274428" y="359764"/>
            <a:ext cx="92838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Maiandra GD" panose="020E0502030308020204" pitchFamily="34" charset="0"/>
                <a:ea typeface="+mn-ea"/>
                <a:cs typeface="+mn-cs"/>
              </a:rPr>
              <a:t>How can being part of these workgroups support our SEND pupils?</a:t>
            </a:r>
          </a:p>
        </p:txBody>
      </p:sp>
    </p:spTree>
    <p:extLst>
      <p:ext uri="{BB962C8B-B14F-4D97-AF65-F5344CB8AC3E}">
        <p14:creationId xmlns:p14="http://schemas.microsoft.com/office/powerpoint/2010/main" val="590725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0116" y="5871411"/>
            <a:ext cx="2129589" cy="866273"/>
          </a:xfrm>
          <a:prstGeom prst="rect">
            <a:avLst/>
          </a:prstGeom>
          <a:solidFill>
            <a:srgbClr val="1B4367"/>
          </a:solidFill>
          <a:ln>
            <a:solidFill>
              <a:srgbClr val="1B4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858001" y="1760027"/>
            <a:ext cx="9144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 y="5824328"/>
            <a:ext cx="12192000" cy="103367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C:\Users\stag010.WSTHU\Pictures\New folder\Super Hub\logo\LTS Hub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34063" t="8519" r="33437" b="4815"/>
          <a:stretch/>
        </p:blipFill>
        <p:spPr>
          <a:xfrm>
            <a:off x="3496100" y="152398"/>
            <a:ext cx="4277236" cy="6415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ight Arrow 10"/>
          <p:cNvSpPr/>
          <p:nvPr/>
        </p:nvSpPr>
        <p:spPr>
          <a:xfrm>
            <a:off x="7372349" y="2642100"/>
            <a:ext cx="1524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6350" y="520948"/>
            <a:ext cx="2838450" cy="51830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do teachers and leaders of Lincolnshire need to develop professionally in order  to make a positive difference to the education of pupils in Lincolnshire?</a:t>
            </a:r>
          </a:p>
        </p:txBody>
      </p:sp>
      <p:graphicFrame>
        <p:nvGraphicFramePr>
          <p:cNvPr id="5" name="Object 4"/>
          <p:cNvGraphicFramePr>
            <a:graphicFrameLocks noChangeAspect="1"/>
          </p:cNvGraphicFramePr>
          <p:nvPr>
            <p:extLst>
              <p:ext uri="{D42A27DB-BD31-4B8C-83A1-F6EECF244321}">
                <p14:modId xmlns:p14="http://schemas.microsoft.com/office/powerpoint/2010/main" val="1015753076"/>
              </p:ext>
            </p:extLst>
          </p:nvPr>
        </p:nvGraphicFramePr>
        <p:xfrm>
          <a:off x="92075" y="92075"/>
          <a:ext cx="1522413" cy="48895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6" imgW="1523160" imgH="488520" progId="Package">
                  <p:embed/>
                </p:oleObj>
              </mc:Choice>
              <mc:Fallback>
                <p:oleObj name="Packager Shell Object" showAsIcon="1" r:id="rId6" imgW="1523160" imgH="488520" progId="Package">
                  <p:embed/>
                  <p:pic>
                    <p:nvPicPr>
                      <p:cNvPr id="0" name=""/>
                      <p:cNvPicPr/>
                      <p:nvPr/>
                    </p:nvPicPr>
                    <p:blipFill>
                      <a:blip r:embed="rId7"/>
                      <a:stretch>
                        <a:fillRect/>
                      </a:stretch>
                    </p:blipFill>
                    <p:spPr>
                      <a:xfrm>
                        <a:off x="92075" y="92075"/>
                        <a:ext cx="1522413" cy="488950"/>
                      </a:xfrm>
                      <a:prstGeom prst="rect">
                        <a:avLst/>
                      </a:prstGeom>
                    </p:spPr>
                  </p:pic>
                </p:oleObj>
              </mc:Fallback>
            </mc:AlternateContent>
          </a:graphicData>
        </a:graphic>
      </p:graphicFrame>
      <p:pic>
        <p:nvPicPr>
          <p:cNvPr id="6" name="Picture 5"/>
          <p:cNvPicPr>
            <a:picLocks noChangeAspect="1"/>
          </p:cNvPicPr>
          <p:nvPr/>
        </p:nvPicPr>
        <p:blipFill>
          <a:blip r:embed="rId8"/>
          <a:stretch>
            <a:fillRect/>
          </a:stretch>
        </p:blipFill>
        <p:spPr>
          <a:xfrm>
            <a:off x="92075" y="2177471"/>
            <a:ext cx="2758239" cy="27582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566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168249"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504" y="1878231"/>
            <a:ext cx="1978746" cy="989373"/>
          </a:xfrm>
          <a:prstGeom prst="rect">
            <a:avLst/>
          </a:prstGeom>
          <a:noFill/>
          <a:ln>
            <a:solidFill>
              <a:srgbClr val="190044"/>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1389" t="14815" r="17777" b="16173"/>
          <a:stretch/>
        </p:blipFill>
        <p:spPr>
          <a:xfrm>
            <a:off x="5994398" y="83860"/>
            <a:ext cx="5952883" cy="2858816"/>
          </a:xfrm>
          <a:prstGeom prst="rect">
            <a:avLst/>
          </a:prstGeom>
        </p:spPr>
      </p:pic>
      <p:pic>
        <p:nvPicPr>
          <p:cNvPr id="11" name="Picture 10"/>
          <p:cNvPicPr>
            <a:picLocks noChangeAspect="1"/>
          </p:cNvPicPr>
          <p:nvPr/>
        </p:nvPicPr>
        <p:blipFill rotWithShape="1">
          <a:blip r:embed="rId5"/>
          <a:srcRect l="1250" t="22592" r="17361" b="38148"/>
          <a:stretch/>
        </p:blipFill>
        <p:spPr>
          <a:xfrm>
            <a:off x="5994399" y="2942676"/>
            <a:ext cx="5952883" cy="1858270"/>
          </a:xfrm>
          <a:prstGeom prst="rect">
            <a:avLst/>
          </a:prstGeom>
        </p:spPr>
      </p:pic>
      <p:pic>
        <p:nvPicPr>
          <p:cNvPr id="12" name="Picture 11"/>
          <p:cNvPicPr>
            <a:picLocks noChangeAspect="1"/>
          </p:cNvPicPr>
          <p:nvPr/>
        </p:nvPicPr>
        <p:blipFill rotWithShape="1">
          <a:blip r:embed="rId6"/>
          <a:srcRect l="695" t="50494" r="33889" b="15432"/>
          <a:stretch/>
        </p:blipFill>
        <p:spPr>
          <a:xfrm>
            <a:off x="5994398" y="4776160"/>
            <a:ext cx="5952883" cy="1782645"/>
          </a:xfrm>
          <a:prstGeom prst="rect">
            <a:avLst/>
          </a:prstGeom>
        </p:spPr>
      </p:pic>
      <p:pic>
        <p:nvPicPr>
          <p:cNvPr id="13" name="Picture 2" descr="C:\Users\stag010.WSTHU\Pictures\New folder\Super Hub\logo\ECF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8331" y="3281203"/>
            <a:ext cx="791118" cy="78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tag010.WSTHU\Pictures\New folder\Super Hub\logo\npq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0595" y="3253720"/>
            <a:ext cx="813624" cy="7838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a:srcRect l="4306" t="30000" r="84305" b="51234"/>
          <a:stretch/>
        </p:blipFill>
        <p:spPr>
          <a:xfrm>
            <a:off x="4314562" y="3159193"/>
            <a:ext cx="950380" cy="880840"/>
          </a:xfrm>
          <a:prstGeom prst="ellipse">
            <a:avLst/>
          </a:prstGeom>
        </p:spPr>
      </p:pic>
      <p:pic>
        <p:nvPicPr>
          <p:cNvPr id="16" name="Picture 15"/>
          <p:cNvPicPr>
            <a:picLocks noChangeAspect="1"/>
          </p:cNvPicPr>
          <p:nvPr/>
        </p:nvPicPr>
        <p:blipFill rotWithShape="1">
          <a:blip r:embed="rId10"/>
          <a:srcRect l="21528" t="20370" r="66527" b="19383"/>
          <a:stretch/>
        </p:blipFill>
        <p:spPr>
          <a:xfrm>
            <a:off x="7453313" y="3645649"/>
            <a:ext cx="904875" cy="2664862"/>
          </a:xfrm>
          <a:prstGeom prst="rect">
            <a:avLst/>
          </a:prstGeom>
        </p:spPr>
      </p:pic>
      <p:sp>
        <p:nvSpPr>
          <p:cNvPr id="3" name="Oval 2"/>
          <p:cNvSpPr/>
          <p:nvPr/>
        </p:nvSpPr>
        <p:spPr>
          <a:xfrm>
            <a:off x="654225" y="3281203"/>
            <a:ext cx="772534" cy="783484"/>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ITT</a:t>
            </a:r>
          </a:p>
        </p:txBody>
      </p:sp>
      <p:sp>
        <p:nvSpPr>
          <p:cNvPr id="18" name="Rectangle 17"/>
          <p:cNvSpPr/>
          <p:nvPr/>
        </p:nvSpPr>
        <p:spPr>
          <a:xfrm>
            <a:off x="255144" y="183507"/>
            <a:ext cx="5597182" cy="11591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title 2"/>
          <p:cNvSpPr txBox="1">
            <a:spLocks/>
          </p:cNvSpPr>
          <p:nvPr/>
        </p:nvSpPr>
        <p:spPr>
          <a:xfrm>
            <a:off x="538855" y="415716"/>
            <a:ext cx="5138045" cy="7046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ACA15C"/>
                </a:solidFill>
              </a:rPr>
              <a:t>The Golden Thread</a:t>
            </a:r>
          </a:p>
        </p:txBody>
      </p:sp>
      <p:sp>
        <p:nvSpPr>
          <p:cNvPr id="4" name="Rectangle 3"/>
          <p:cNvSpPr/>
          <p:nvPr/>
        </p:nvSpPr>
        <p:spPr>
          <a:xfrm>
            <a:off x="255144" y="4254094"/>
            <a:ext cx="5421756" cy="21297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DfE have outlined the future of Hubs in the White Paper stating that they have </a:t>
            </a:r>
            <a:r>
              <a:rPr lang="en-GB" b="1" i="1"/>
              <a:t>'established a national network of Teaching School Hubs, local centres of excellence in teacher development, to ensure that the benefits of these reforms deliver for teachers and pupils right across England.'</a:t>
            </a:r>
            <a:br>
              <a:rPr lang="en-GB"/>
            </a:br>
            <a:endParaRPr lang="en-GB"/>
          </a:p>
        </p:txBody>
      </p:sp>
    </p:spTree>
    <p:extLst>
      <p:ext uri="{BB962C8B-B14F-4D97-AF65-F5344CB8AC3E}">
        <p14:creationId xmlns:p14="http://schemas.microsoft.com/office/powerpoint/2010/main" val="254984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3070101" y="342093"/>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400" dirty="0">
              <a:solidFill>
                <a:srgbClr val="ACA15C"/>
              </a:solidFill>
            </a:endParaRPr>
          </a:p>
        </p:txBody>
      </p:sp>
      <p:sp>
        <p:nvSpPr>
          <p:cNvPr id="8" name="Rectangle 7"/>
          <p:cNvSpPr/>
          <p:nvPr/>
        </p:nvSpPr>
        <p:spPr>
          <a:xfrm>
            <a:off x="2588500" y="152398"/>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0" name="Rectangle 9"/>
          <p:cNvSpPr/>
          <p:nvPr/>
        </p:nvSpPr>
        <p:spPr>
          <a:xfrm>
            <a:off x="2849704" y="302570"/>
            <a:ext cx="6635261" cy="949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ACA15C"/>
                </a:solidFill>
              </a:rPr>
              <a:t>        LEAD Teaching School</a:t>
            </a:r>
          </a:p>
        </p:txBody>
      </p:sp>
      <p:pic>
        <p:nvPicPr>
          <p:cNvPr id="3" name="Picture 2"/>
          <p:cNvPicPr>
            <a:picLocks noChangeAspect="1"/>
          </p:cNvPicPr>
          <p:nvPr/>
        </p:nvPicPr>
        <p:blipFill>
          <a:blip r:embed="rId4"/>
          <a:stretch>
            <a:fillRect/>
          </a:stretch>
        </p:blipFill>
        <p:spPr>
          <a:xfrm>
            <a:off x="0" y="0"/>
            <a:ext cx="12368973" cy="6903469"/>
          </a:xfrm>
          <a:prstGeom prst="rect">
            <a:avLst/>
          </a:prstGeom>
        </p:spPr>
      </p:pic>
    </p:spTree>
    <p:extLst>
      <p:ext uri="{BB962C8B-B14F-4D97-AF65-F5344CB8AC3E}">
        <p14:creationId xmlns:p14="http://schemas.microsoft.com/office/powerpoint/2010/main" val="418123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0116" y="5871411"/>
            <a:ext cx="2129589" cy="866273"/>
          </a:xfrm>
          <a:prstGeom prst="rect">
            <a:avLst/>
          </a:prstGeom>
          <a:solidFill>
            <a:srgbClr val="1B4367"/>
          </a:solidFill>
          <a:ln>
            <a:solidFill>
              <a:srgbClr val="1B4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47305" y="148680"/>
            <a:ext cx="6816735" cy="11844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p:cNvSpPr txBox="1">
            <a:spLocks/>
          </p:cNvSpPr>
          <p:nvPr/>
        </p:nvSpPr>
        <p:spPr>
          <a:xfrm>
            <a:off x="2931015" y="380889"/>
            <a:ext cx="6273945"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ACA15C"/>
                </a:solidFill>
              </a:rPr>
              <a:t>Answer: 3 Key Questions</a:t>
            </a:r>
          </a:p>
        </p:txBody>
      </p:sp>
      <p:sp>
        <p:nvSpPr>
          <p:cNvPr id="9" name="Rectangle 8"/>
          <p:cNvSpPr/>
          <p:nvPr/>
        </p:nvSpPr>
        <p:spPr>
          <a:xfrm>
            <a:off x="1" y="5824328"/>
            <a:ext cx="12192000" cy="103367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507620" y="1585453"/>
            <a:ext cx="1826115" cy="417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pic>
        <p:nvPicPr>
          <p:cNvPr id="22" name="Picture 21"/>
          <p:cNvPicPr>
            <a:picLocks noChangeAspect="1"/>
          </p:cNvPicPr>
          <p:nvPr/>
        </p:nvPicPr>
        <p:blipFill rotWithShape="1">
          <a:blip r:embed="rId4"/>
          <a:srcRect l="22044" t="1701" r="59844" b="1701"/>
          <a:stretch/>
        </p:blipFill>
        <p:spPr>
          <a:xfrm>
            <a:off x="10041046" y="148680"/>
            <a:ext cx="2139179" cy="6652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734492" y="1379574"/>
            <a:ext cx="2426097" cy="542135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is the most current need for CPD? </a:t>
            </a:r>
          </a:p>
          <a:p>
            <a:pPr algn="ctr"/>
            <a:r>
              <a:rPr lang="en-GB" dirty="0"/>
              <a:t>(What are your priorities?)</a:t>
            </a:r>
          </a:p>
          <a:p>
            <a:pPr algn="ctr"/>
            <a:endParaRPr lang="en-GB" sz="2400" dirty="0"/>
          </a:p>
          <a:p>
            <a:pPr algn="ctr"/>
            <a:endParaRPr lang="en-GB" sz="2400" dirty="0"/>
          </a:p>
          <a:p>
            <a:pPr algn="ctr"/>
            <a:endParaRPr lang="en-GB" sz="2400" dirty="0"/>
          </a:p>
          <a:p>
            <a:pPr algn="ctr"/>
            <a:r>
              <a:rPr lang="en-GB" sz="2400" dirty="0"/>
              <a:t>Challenges</a:t>
            </a:r>
          </a:p>
          <a:p>
            <a:pPr algn="ctr"/>
            <a:r>
              <a:rPr lang="en-GB" sz="2400" dirty="0"/>
              <a:t>within the district?</a:t>
            </a:r>
          </a:p>
          <a:p>
            <a:pPr algn="ctr"/>
            <a:endParaRPr lang="en-GB" dirty="0"/>
          </a:p>
          <a:p>
            <a:pPr algn="ctr"/>
            <a:endParaRPr lang="en-GB" dirty="0"/>
          </a:p>
        </p:txBody>
      </p:sp>
      <p:sp>
        <p:nvSpPr>
          <p:cNvPr id="24" name="Rounded Rectangle 23"/>
          <p:cNvSpPr/>
          <p:nvPr/>
        </p:nvSpPr>
        <p:spPr>
          <a:xfrm>
            <a:off x="4102972" y="1379574"/>
            <a:ext cx="2426097" cy="54213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The most impactful model of delivery</a:t>
            </a:r>
          </a:p>
        </p:txBody>
      </p:sp>
      <p:sp>
        <p:nvSpPr>
          <p:cNvPr id="25" name="Rounded Rectangle 24"/>
          <p:cNvSpPr/>
          <p:nvPr/>
        </p:nvSpPr>
        <p:spPr>
          <a:xfrm>
            <a:off x="7411722" y="1459409"/>
            <a:ext cx="2426097" cy="5421359"/>
          </a:xfrm>
          <a:prstGeom prst="roundRect">
            <a:avLst/>
          </a:prstGeom>
          <a:solidFill>
            <a:srgbClr val="881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Best form of communication to share the CPD</a:t>
            </a:r>
          </a:p>
        </p:txBody>
      </p:sp>
      <p:sp>
        <p:nvSpPr>
          <p:cNvPr id="10" name="Rectangle 9"/>
          <p:cNvSpPr/>
          <p:nvPr/>
        </p:nvSpPr>
        <p:spPr>
          <a:xfrm>
            <a:off x="1509898" y="1206947"/>
            <a:ext cx="770162" cy="7168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26" name="Rectangle 25"/>
          <p:cNvSpPr/>
          <p:nvPr/>
        </p:nvSpPr>
        <p:spPr>
          <a:xfrm>
            <a:off x="4863062" y="1206947"/>
            <a:ext cx="770162" cy="7168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27" name="Rectangle 26"/>
          <p:cNvSpPr/>
          <p:nvPr/>
        </p:nvSpPr>
        <p:spPr>
          <a:xfrm>
            <a:off x="8239689" y="1283827"/>
            <a:ext cx="770162" cy="71688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Tree>
    <p:extLst>
      <p:ext uri="{BB962C8B-B14F-4D97-AF65-F5344CB8AC3E}">
        <p14:creationId xmlns:p14="http://schemas.microsoft.com/office/powerpoint/2010/main" val="33340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a:t>
            </a:r>
          </a:p>
        </p:txBody>
      </p:sp>
      <p:sp>
        <p:nvSpPr>
          <p:cNvPr id="9" name="Subtitle 2"/>
          <p:cNvSpPr txBox="1">
            <a:spLocks/>
          </p:cNvSpPr>
          <p:nvPr/>
        </p:nvSpPr>
        <p:spPr>
          <a:xfrm>
            <a:off x="2998764" y="385930"/>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ACA15C"/>
                </a:solidFill>
              </a:rPr>
              <a:t>Facts so far…</a:t>
            </a:r>
          </a:p>
        </p:txBody>
      </p:sp>
      <p:pic>
        <p:nvPicPr>
          <p:cNvPr id="10"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364" y="544326"/>
            <a:ext cx="1822450" cy="17557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753421" y="2114712"/>
            <a:ext cx="1981188" cy="1866574"/>
          </a:xfrm>
          <a:prstGeom prst="ellipse">
            <a:avLst/>
          </a:prstGeom>
          <a:solidFill>
            <a:srgbClr val="ACA1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2022-23</a:t>
            </a:r>
          </a:p>
        </p:txBody>
      </p:sp>
      <p:graphicFrame>
        <p:nvGraphicFramePr>
          <p:cNvPr id="12" name="Table 11"/>
          <p:cNvGraphicFramePr>
            <a:graphicFrameLocks noGrp="1"/>
          </p:cNvGraphicFramePr>
          <p:nvPr>
            <p:extLst>
              <p:ext uri="{D42A27DB-BD31-4B8C-83A1-F6EECF244321}">
                <p14:modId xmlns:p14="http://schemas.microsoft.com/office/powerpoint/2010/main" val="3007963691"/>
              </p:ext>
            </p:extLst>
          </p:nvPr>
        </p:nvGraphicFramePr>
        <p:xfrm>
          <a:off x="567557" y="1518958"/>
          <a:ext cx="4758820" cy="4562756"/>
        </p:xfrm>
        <a:graphic>
          <a:graphicData uri="http://schemas.openxmlformats.org/drawingml/2006/table">
            <a:tbl>
              <a:tblPr firstRow="1" firstCol="1" bandRow="1">
                <a:tableStyleId>{5C22544A-7EE6-4342-B048-85BDC9FD1C3A}</a:tableStyleId>
              </a:tblPr>
              <a:tblGrid>
                <a:gridCol w="2044016">
                  <a:extLst>
                    <a:ext uri="{9D8B030D-6E8A-4147-A177-3AD203B41FA5}">
                      <a16:colId xmlns:a16="http://schemas.microsoft.com/office/drawing/2014/main" val="2116793575"/>
                    </a:ext>
                  </a:extLst>
                </a:gridCol>
                <a:gridCol w="2714804">
                  <a:extLst>
                    <a:ext uri="{9D8B030D-6E8A-4147-A177-3AD203B41FA5}">
                      <a16:colId xmlns:a16="http://schemas.microsoft.com/office/drawing/2014/main" val="1989261072"/>
                    </a:ext>
                  </a:extLst>
                </a:gridCol>
              </a:tblGrid>
              <a:tr h="976300">
                <a:tc>
                  <a:txBody>
                    <a:bodyPr/>
                    <a:lstStyle/>
                    <a:p>
                      <a:pPr algn="ctr">
                        <a:lnSpc>
                          <a:spcPct val="115000"/>
                        </a:lnSpc>
                        <a:spcAft>
                          <a:spcPts val="1000"/>
                        </a:spcAft>
                      </a:pPr>
                      <a:r>
                        <a:rPr lang="en-GB" sz="2400" dirty="0">
                          <a:effectLst/>
                        </a:rPr>
                        <a:t>Programme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dirty="0">
                          <a:effectLst/>
                        </a:rPr>
                        <a:t>Participant Actual number recruited to date: Nov/Feb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089240"/>
                  </a:ext>
                </a:extLst>
              </a:tr>
              <a:tr h="285227">
                <a:tc>
                  <a:txBody>
                    <a:bodyPr/>
                    <a:lstStyle/>
                    <a:p>
                      <a:pPr algn="ctr">
                        <a:lnSpc>
                          <a:spcPct val="115000"/>
                        </a:lnSpc>
                        <a:spcAft>
                          <a:spcPts val="1000"/>
                        </a:spcAft>
                      </a:pPr>
                      <a:r>
                        <a:rPr lang="en-GB" sz="2400">
                          <a:effectLst/>
                        </a:rPr>
                        <a:t>NPQEL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8</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4440188"/>
                  </a:ext>
                </a:extLst>
              </a:tr>
              <a:tr h="285227">
                <a:tc>
                  <a:txBody>
                    <a:bodyPr/>
                    <a:lstStyle/>
                    <a:p>
                      <a:pPr algn="ctr">
                        <a:lnSpc>
                          <a:spcPct val="115000"/>
                        </a:lnSpc>
                        <a:spcAft>
                          <a:spcPts val="1000"/>
                        </a:spcAft>
                      </a:pPr>
                      <a:r>
                        <a:rPr lang="en-GB" sz="2400">
                          <a:effectLst/>
                        </a:rPr>
                        <a:t>NPQH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42</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1939452"/>
                  </a:ext>
                </a:extLst>
              </a:tr>
              <a:tr h="285227">
                <a:tc>
                  <a:txBody>
                    <a:bodyPr/>
                    <a:lstStyle/>
                    <a:p>
                      <a:pPr algn="ctr">
                        <a:lnSpc>
                          <a:spcPct val="115000"/>
                        </a:lnSpc>
                        <a:spcAft>
                          <a:spcPts val="1000"/>
                        </a:spcAft>
                      </a:pPr>
                      <a:r>
                        <a:rPr lang="en-GB" sz="2400">
                          <a:effectLst/>
                        </a:rPr>
                        <a:t>NPQSL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73</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983649"/>
                  </a:ext>
                </a:extLst>
              </a:tr>
              <a:tr h="285227">
                <a:tc>
                  <a:txBody>
                    <a:bodyPr/>
                    <a:lstStyle/>
                    <a:p>
                      <a:pPr algn="ctr">
                        <a:lnSpc>
                          <a:spcPct val="115000"/>
                        </a:lnSpc>
                        <a:spcAft>
                          <a:spcPts val="1000"/>
                        </a:spcAft>
                      </a:pPr>
                      <a:r>
                        <a:rPr lang="en-GB" sz="2400">
                          <a:effectLst/>
                        </a:rPr>
                        <a:t>NPQLTD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61</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961092"/>
                  </a:ext>
                </a:extLst>
              </a:tr>
              <a:tr h="285227">
                <a:tc>
                  <a:txBody>
                    <a:bodyPr/>
                    <a:lstStyle/>
                    <a:p>
                      <a:pPr algn="ctr">
                        <a:lnSpc>
                          <a:spcPct val="115000"/>
                        </a:lnSpc>
                        <a:spcAft>
                          <a:spcPts val="1000"/>
                        </a:spcAft>
                      </a:pPr>
                      <a:r>
                        <a:rPr lang="en-GB" sz="2400">
                          <a:effectLst/>
                        </a:rPr>
                        <a:t>NPQBC</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40</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612901"/>
                  </a:ext>
                </a:extLst>
              </a:tr>
              <a:tr h="285227">
                <a:tc>
                  <a:txBody>
                    <a:bodyPr/>
                    <a:lstStyle/>
                    <a:p>
                      <a:pPr algn="ctr">
                        <a:lnSpc>
                          <a:spcPct val="115000"/>
                        </a:lnSpc>
                        <a:spcAft>
                          <a:spcPts val="1000"/>
                        </a:spcAft>
                      </a:pPr>
                      <a:r>
                        <a:rPr lang="en-GB" sz="2400">
                          <a:effectLst/>
                        </a:rPr>
                        <a:t>NPQLT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latin typeface="+mn-lt"/>
                          <a:ea typeface="+mn-ea"/>
                          <a:cs typeface="+mn-cs"/>
                        </a:rPr>
                        <a:t>92</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716282"/>
                  </a:ext>
                </a:extLst>
              </a:tr>
              <a:tr h="777140">
                <a:tc>
                  <a:txBody>
                    <a:bodyPr/>
                    <a:lstStyle/>
                    <a:p>
                      <a:pPr algn="ctr">
                        <a:lnSpc>
                          <a:spcPct val="115000"/>
                        </a:lnSpc>
                        <a:spcAft>
                          <a:spcPts val="1000"/>
                        </a:spcAft>
                      </a:pPr>
                      <a:r>
                        <a:rPr lang="en-GB" sz="2400">
                          <a:effectLst/>
                        </a:rPr>
                        <a:t>TOTAL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2400" b="1" dirty="0">
                          <a:effectLst/>
                        </a:rPr>
                        <a:t>314</a:t>
                      </a:r>
                    </a:p>
                  </a:txBody>
                  <a:tcPr marL="68580" marR="68580" marT="0" marB="0"/>
                </a:tc>
                <a:extLst>
                  <a:ext uri="{0D108BD9-81ED-4DB2-BD59-A6C34878D82A}">
                    <a16:rowId xmlns:a16="http://schemas.microsoft.com/office/drawing/2014/main" val="2468409552"/>
                  </a:ext>
                </a:extLst>
              </a:tr>
            </a:tbl>
          </a:graphicData>
        </a:graphic>
      </p:graphicFrame>
      <p:sp>
        <p:nvSpPr>
          <p:cNvPr id="13" name="Oval 12"/>
          <p:cNvSpPr/>
          <p:nvPr/>
        </p:nvSpPr>
        <p:spPr>
          <a:xfrm>
            <a:off x="9296388" y="3800336"/>
            <a:ext cx="1981188" cy="186657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NPQ</a:t>
            </a:r>
          </a:p>
          <a:p>
            <a:pPr algn="ctr"/>
            <a:r>
              <a:rPr lang="en-GB" b="1" dirty="0"/>
              <a:t>Leading Literacy</a:t>
            </a:r>
          </a:p>
          <a:p>
            <a:pPr algn="ctr"/>
            <a:r>
              <a:rPr lang="en-GB" b="1" dirty="0"/>
              <a:t>Fully Funded</a:t>
            </a:r>
          </a:p>
        </p:txBody>
      </p:sp>
      <p:sp>
        <p:nvSpPr>
          <p:cNvPr id="14" name="Oval 13"/>
          <p:cNvSpPr/>
          <p:nvPr/>
        </p:nvSpPr>
        <p:spPr>
          <a:xfrm>
            <a:off x="6446653" y="3800336"/>
            <a:ext cx="1981188" cy="186657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NPQ</a:t>
            </a:r>
          </a:p>
          <a:p>
            <a:pPr algn="ctr"/>
            <a:r>
              <a:rPr lang="en-GB" b="1" dirty="0"/>
              <a:t>Early Years</a:t>
            </a:r>
          </a:p>
          <a:p>
            <a:pPr algn="ctr"/>
            <a:r>
              <a:rPr lang="en-GB" b="1" dirty="0"/>
              <a:t>Fully funded</a:t>
            </a:r>
          </a:p>
        </p:txBody>
      </p:sp>
    </p:spTree>
    <p:extLst>
      <p:ext uri="{BB962C8B-B14F-4D97-AF65-F5344CB8AC3E}">
        <p14:creationId xmlns:p14="http://schemas.microsoft.com/office/powerpoint/2010/main" val="277702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711312" y="387155"/>
            <a:ext cx="7867650" cy="5353050"/>
          </a:xfrm>
          <a:prstGeom prst="rect">
            <a:avLst/>
          </a:prstGeom>
          <a:ln w="28575">
            <a:solidFill>
              <a:schemeClr val="tx1"/>
            </a:solidFill>
          </a:ln>
        </p:spPr>
      </p:pic>
    </p:spTree>
    <p:extLst>
      <p:ext uri="{BB962C8B-B14F-4D97-AF65-F5344CB8AC3E}">
        <p14:creationId xmlns:p14="http://schemas.microsoft.com/office/powerpoint/2010/main" val="42429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552700" y="585787"/>
            <a:ext cx="7086600" cy="5686425"/>
          </a:xfrm>
          <a:prstGeom prst="rect">
            <a:avLst/>
          </a:prstGeom>
          <a:ln w="38100">
            <a:solidFill>
              <a:schemeClr val="tx1"/>
            </a:solidFill>
          </a:ln>
        </p:spPr>
      </p:pic>
    </p:spTree>
    <p:extLst>
      <p:ext uri="{BB962C8B-B14F-4D97-AF65-F5344CB8AC3E}">
        <p14:creationId xmlns:p14="http://schemas.microsoft.com/office/powerpoint/2010/main" val="69265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29"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4"/>
          <a:stretch>
            <a:fillRect/>
          </a:stretch>
        </p:blipFill>
        <p:spPr>
          <a:xfrm>
            <a:off x="2643187" y="928922"/>
            <a:ext cx="7917237" cy="4433653"/>
          </a:xfrm>
          <a:prstGeom prst="rect">
            <a:avLst/>
          </a:prstGeom>
          <a:ln w="38100">
            <a:solidFill>
              <a:schemeClr val="tx1"/>
            </a:solidFill>
          </a:ln>
        </p:spPr>
      </p:pic>
    </p:spTree>
    <p:extLst>
      <p:ext uri="{BB962C8B-B14F-4D97-AF65-F5344CB8AC3E}">
        <p14:creationId xmlns:p14="http://schemas.microsoft.com/office/powerpoint/2010/main" val="825468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0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resentation template" id="{AB406747-CFBF-4521-8D1C-426D35551379}" vid="{44374315-70EB-47E1-95EF-3E0211FD29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16152</TotalTime>
  <Words>1132</Words>
  <Application>Microsoft Office PowerPoint</Application>
  <PresentationFormat>Widescreen</PresentationFormat>
  <Paragraphs>122</Paragraphs>
  <Slides>14</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Candara</vt:lpstr>
      <vt:lpstr>Maiandra GD</vt:lpstr>
      <vt:lpstr>Office Theme</vt:lpstr>
      <vt:lpstr>2020 presentation template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Hub Work Group opportunities </vt:lpstr>
      <vt:lpstr>Big Idea: Representation and Structure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363</cp:revision>
  <cp:lastPrinted>2021-10-12T15:43:41Z</cp:lastPrinted>
  <dcterms:created xsi:type="dcterms:W3CDTF">2020-10-22T21:41:26Z</dcterms:created>
  <dcterms:modified xsi:type="dcterms:W3CDTF">2022-04-19T07:11:56Z</dcterms:modified>
</cp:coreProperties>
</file>