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309" r:id="rId6"/>
    <p:sldId id="308" r:id="rId7"/>
    <p:sldId id="306" r:id="rId8"/>
    <p:sldId id="312" r:id="rId9"/>
    <p:sldId id="1159" r:id="rId10"/>
    <p:sldId id="257" r:id="rId11"/>
    <p:sldId id="263" r:id="rId12"/>
    <p:sldId id="264" r:id="rId13"/>
    <p:sldId id="265" r:id="rId14"/>
    <p:sldId id="269" r:id="rId15"/>
    <p:sldId id="271" r:id="rId16"/>
    <p:sldId id="268" r:id="rId17"/>
    <p:sldId id="1161" r:id="rId18"/>
    <p:sldId id="279" r:id="rId19"/>
    <p:sldId id="280" r:id="rId20"/>
    <p:sldId id="313" r:id="rId21"/>
    <p:sldId id="282" r:id="rId22"/>
    <p:sldId id="284" r:id="rId23"/>
    <p:sldId id="285" r:id="rId24"/>
    <p:sldId id="287" r:id="rId25"/>
    <p:sldId id="288" r:id="rId26"/>
    <p:sldId id="289" r:id="rId27"/>
    <p:sldId id="294" r:id="rId28"/>
    <p:sldId id="295" r:id="rId29"/>
    <p:sldId id="310" r:id="rId30"/>
    <p:sldId id="290" r:id="rId31"/>
    <p:sldId id="291" r:id="rId32"/>
    <p:sldId id="292" r:id="rId33"/>
    <p:sldId id="293" r:id="rId34"/>
    <p:sldId id="296" r:id="rId35"/>
    <p:sldId id="297" r:id="rId36"/>
    <p:sldId id="272" r:id="rId37"/>
    <p:sldId id="273" r:id="rId38"/>
    <p:sldId id="314" r:id="rId39"/>
    <p:sldId id="315" r:id="rId40"/>
    <p:sldId id="316" r:id="rId41"/>
    <p:sldId id="1156" r:id="rId42"/>
    <p:sldId id="1157" r:id="rId43"/>
    <p:sldId id="1158" r:id="rId44"/>
    <p:sldId id="300" r:id="rId45"/>
    <p:sldId id="301" r:id="rId46"/>
    <p:sldId id="302" r:id="rId47"/>
    <p:sldId id="303" r:id="rId48"/>
    <p:sldId id="275" r:id="rId49"/>
    <p:sldId id="27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B4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7C238-27F8-40BD-842C-8C038A074367}" v="1" dt="2022-04-20T08:53:27.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91" autoAdjust="0"/>
    <p:restoredTop sz="94660"/>
  </p:normalViewPr>
  <p:slideViewPr>
    <p:cSldViewPr snapToGrid="0" showGuides="1">
      <p:cViewPr varScale="1">
        <p:scale>
          <a:sx n="85" d="100"/>
          <a:sy n="85" d="100"/>
        </p:scale>
        <p:origin x="1182" y="51"/>
      </p:cViewPr>
      <p:guideLst>
        <p:guide orient="horz" pos="2160"/>
        <p:guide pos="54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225426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844335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115962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32AE287-75DA-564E-BA35-19C78295DD5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294293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2AE287-75DA-564E-BA35-19C78295DD53}"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4435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32AE287-75DA-564E-BA35-19C78295DD5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288706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32AE287-75DA-564E-BA35-19C78295DD53}"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316194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32AE287-75DA-564E-BA35-19C78295DD53}"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140347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AE287-75DA-564E-BA35-19C78295DD53}"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357943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2AE287-75DA-564E-BA35-19C78295DD5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411444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2AE287-75DA-564E-BA35-19C78295DD53}"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47C92-EE80-F341-862C-E334F660FDA8}" type="slidenum">
              <a:rPr lang="en-US" smtClean="0"/>
              <a:t>‹#›</a:t>
            </a:fld>
            <a:endParaRPr lang="en-US"/>
          </a:p>
        </p:txBody>
      </p:sp>
    </p:spTree>
    <p:extLst>
      <p:ext uri="{BB962C8B-B14F-4D97-AF65-F5344CB8AC3E}">
        <p14:creationId xmlns:p14="http://schemas.microsoft.com/office/powerpoint/2010/main" val="323488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E287-75DA-564E-BA35-19C78295DD53}" type="datetimeFigureOut">
              <a:rPr lang="en-US" smtClean="0"/>
              <a:t>4/20/2022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47C92-EE80-F341-862C-E334F660FDA8}" type="slidenum">
              <a:rPr lang="en-US" smtClean="0"/>
              <a:t>‹#›</a:t>
            </a:fld>
            <a:endParaRPr lang="en-US"/>
          </a:p>
        </p:txBody>
      </p:sp>
    </p:spTree>
    <p:extLst>
      <p:ext uri="{BB962C8B-B14F-4D97-AF65-F5344CB8AC3E}">
        <p14:creationId xmlns:p14="http://schemas.microsoft.com/office/powerpoint/2010/main" val="331533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RT@lincolnshire.gov.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RT@lincolnshire.gov.uk"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PRT@lincolnshire.gov.uk"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PRT@lincolnshire.gov.uk"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Attendance@lincolnshire.gov.uk"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mailto:Attendance@lincolnshire.gov.uk" TargetMode="External"/><Relationship Id="rId3" Type="http://schemas.openxmlformats.org/officeDocument/2006/relationships/hyperlink" Target="mailto:PRT@lincolnshire.gov.uk" TargetMode="External"/><Relationship Id="rId7" Type="http://schemas.openxmlformats.org/officeDocument/2006/relationships/hyperlink" Target="mailto:HelenE.Butler@lincolnshire.gov.uk"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mailto:ClaireM.Richardson@lincolnshire.gov.uk" TargetMode="External"/><Relationship Id="rId5" Type="http://schemas.openxmlformats.org/officeDocument/2006/relationships/hyperlink" Target="mailto:Chelsea.Ironmonger@lincolnshire.gov.uk" TargetMode="External"/><Relationship Id="rId4" Type="http://schemas.openxmlformats.org/officeDocument/2006/relationships/hyperlink" Target="mailto:AmandaT.Smith@lincolnshire.gov.uk"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background superimp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53122" y="2693987"/>
            <a:ext cx="4792070" cy="1470025"/>
          </a:xfrm>
        </p:spPr>
        <p:txBody>
          <a:bodyPr>
            <a:normAutofit/>
          </a:bodyPr>
          <a:lstStyle/>
          <a:p>
            <a:pPr algn="l"/>
            <a:r>
              <a:rPr lang="en-US" b="1" dirty="0">
                <a:solidFill>
                  <a:srgbClr val="000000"/>
                </a:solidFill>
                <a:latin typeface="+mn-lt"/>
                <a:ea typeface="ＭＳ Ｐゴシック" charset="0"/>
                <a:cs typeface="Open Sans"/>
              </a:rPr>
              <a:t>Emotional Based</a:t>
            </a:r>
            <a:br>
              <a:rPr lang="en-US" b="1" dirty="0">
                <a:solidFill>
                  <a:srgbClr val="000000"/>
                </a:solidFill>
                <a:latin typeface="+mn-lt"/>
                <a:ea typeface="ＭＳ Ｐゴシック" charset="0"/>
                <a:cs typeface="Open Sans"/>
              </a:rPr>
            </a:br>
            <a:r>
              <a:rPr lang="en-US" b="1" dirty="0">
                <a:solidFill>
                  <a:srgbClr val="000000"/>
                </a:solidFill>
                <a:latin typeface="+mn-lt"/>
                <a:ea typeface="ＭＳ Ｐゴシック" charset="0"/>
                <a:cs typeface="Open Sans"/>
              </a:rPr>
              <a:t>School Avoidance</a:t>
            </a:r>
            <a:endParaRPr lang="en-US" b="1" dirty="0">
              <a:solidFill>
                <a:srgbClr val="000000"/>
              </a:solidFill>
              <a:latin typeface="+mn-lt"/>
              <a:cs typeface="Open Sans"/>
            </a:endParaRPr>
          </a:p>
        </p:txBody>
      </p:sp>
      <p:sp>
        <p:nvSpPr>
          <p:cNvPr id="3" name="Subtitle 2"/>
          <p:cNvSpPr>
            <a:spLocks noGrp="1"/>
          </p:cNvSpPr>
          <p:nvPr>
            <p:ph type="subTitle" idx="1"/>
          </p:nvPr>
        </p:nvSpPr>
        <p:spPr>
          <a:xfrm>
            <a:off x="553122" y="4366517"/>
            <a:ext cx="3266311" cy="1645064"/>
          </a:xfrm>
        </p:spPr>
        <p:txBody>
          <a:bodyPr>
            <a:normAutofit fontScale="92500" lnSpcReduction="20000"/>
          </a:bodyPr>
          <a:lstStyle/>
          <a:p>
            <a:pPr algn="l"/>
            <a:r>
              <a:rPr lang="en-US" sz="2400" dirty="0">
                <a:solidFill>
                  <a:srgbClr val="A0B419"/>
                </a:solidFill>
                <a:ea typeface="ＭＳ Ｐゴシック" charset="0"/>
                <a:cs typeface="Open Sans"/>
              </a:rPr>
              <a:t>Pupil Re-integration Team</a:t>
            </a:r>
          </a:p>
          <a:p>
            <a:pPr algn="l"/>
            <a:r>
              <a:rPr lang="en-US" sz="2400" dirty="0">
                <a:solidFill>
                  <a:schemeClr val="tx1"/>
                </a:solidFill>
                <a:ea typeface="ＭＳ Ｐゴシック" charset="0"/>
                <a:cs typeface="Open Sans"/>
                <a:hlinkClick r:id="rId3"/>
              </a:rPr>
              <a:t>PRT@lincolnshire.gov.uk</a:t>
            </a:r>
            <a:endParaRPr lang="en-US" sz="2400" dirty="0">
              <a:solidFill>
                <a:schemeClr val="tx1"/>
              </a:solidFill>
              <a:ea typeface="ＭＳ Ｐゴシック" charset="0"/>
              <a:cs typeface="Open Sans"/>
            </a:endParaRPr>
          </a:p>
          <a:p>
            <a:pPr algn="l"/>
            <a:endParaRPr lang="en-US" sz="2400" dirty="0">
              <a:solidFill>
                <a:schemeClr val="tx1"/>
              </a:solidFill>
              <a:latin typeface="Open Sans"/>
              <a:ea typeface="ＭＳ Ｐゴシック" charset="0"/>
              <a:cs typeface="Open Sans"/>
            </a:endParaRPr>
          </a:p>
          <a:p>
            <a:pPr algn="l"/>
            <a:br>
              <a:rPr lang="en-US" sz="2400" dirty="0">
                <a:solidFill>
                  <a:schemeClr val="tx1"/>
                </a:solidFill>
                <a:latin typeface="Open Sans"/>
                <a:ea typeface="ＭＳ Ｐゴシック" charset="0"/>
                <a:cs typeface="Open Sans"/>
              </a:rPr>
            </a:br>
            <a:endParaRPr lang="en-US" sz="2400" dirty="0">
              <a:solidFill>
                <a:schemeClr val="tx1"/>
              </a:solidFill>
              <a:latin typeface="Open Sans"/>
              <a:cs typeface="Open Sans"/>
            </a:endParaRPr>
          </a:p>
        </p:txBody>
      </p:sp>
    </p:spTree>
    <p:extLst>
      <p:ext uri="{BB962C8B-B14F-4D97-AF65-F5344CB8AC3E}">
        <p14:creationId xmlns:p14="http://schemas.microsoft.com/office/powerpoint/2010/main" val="357314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Step three</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
        <p:nvSpPr>
          <p:cNvPr id="8" name="Text Box 2">
            <a:extLst>
              <a:ext uri="{FF2B5EF4-FFF2-40B4-BE49-F238E27FC236}">
                <a16:creationId xmlns:a16="http://schemas.microsoft.com/office/drawing/2014/main" id="{A717EFBE-4072-41C2-A573-EA05F9494643}"/>
              </a:ext>
            </a:extLst>
          </p:cNvPr>
          <p:cNvSpPr txBox="1">
            <a:spLocks noChangeArrowheads="1"/>
          </p:cNvSpPr>
          <p:nvPr/>
        </p:nvSpPr>
        <p:spPr bwMode="auto">
          <a:xfrm>
            <a:off x="379230" y="1306731"/>
            <a:ext cx="8373476" cy="3306366"/>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600" b="1" u="sng" dirty="0">
              <a:solidFill>
                <a:srgbClr val="A0B419"/>
              </a:solidFill>
              <a:ea typeface="Calibri" panose="020F0502020204030204" pitchFamily="34" charset="0"/>
              <a:cs typeface="Times New Roman" panose="02020603050405020304" pitchFamily="18" charset="0"/>
            </a:endParaRPr>
          </a:p>
          <a:p>
            <a:pPr algn="ctr">
              <a:lnSpc>
                <a:spcPct val="107000"/>
              </a:lnSpc>
              <a:spcAft>
                <a:spcPts val="800"/>
              </a:spcAft>
            </a:pPr>
            <a:r>
              <a:rPr lang="en-US" sz="1600" b="1" u="sng" dirty="0">
                <a:solidFill>
                  <a:srgbClr val="A0B419"/>
                </a:solidFill>
                <a:ea typeface="Calibri" panose="020F0502020204030204" pitchFamily="34" charset="0"/>
                <a:cs typeface="Times New Roman" panose="02020603050405020304" pitchFamily="18" charset="0"/>
              </a:rPr>
              <a:t>Initial PSP and EBSA questionnaires</a:t>
            </a:r>
          </a:p>
          <a:p>
            <a:pPr marL="285750" indent="-285750" algn="ctr">
              <a:lnSpc>
                <a:spcPct val="107000"/>
              </a:lnSpc>
              <a:spcAft>
                <a:spcPts val="8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Complete EBSA questionnaires and initiate your PSP meeting. </a:t>
            </a:r>
            <a:r>
              <a:rPr lang="en-US" sz="1600" dirty="0">
                <a:ea typeface="Calibri" panose="020F0502020204030204" pitchFamily="34" charset="0"/>
                <a:cs typeface="Times New Roman" panose="02020603050405020304" pitchFamily="18" charset="0"/>
              </a:rPr>
              <a:t>By doing these in person, you will be able to question some of the responses &amp; explore the reasons behind these.</a:t>
            </a:r>
          </a:p>
          <a:p>
            <a:pPr marL="285750" indent="-285750" algn="ctr">
              <a:lnSpc>
                <a:spcPct val="107000"/>
              </a:lnSpc>
              <a:spcAft>
                <a:spcPts val="8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Draw up a robust Pastoral </a:t>
            </a:r>
            <a:r>
              <a:rPr lang="en-US" sz="1600" dirty="0">
                <a:ea typeface="Calibri" panose="020F0502020204030204" pitchFamily="34" charset="0"/>
                <a:cs typeface="Times New Roman" panose="02020603050405020304" pitchFamily="18" charset="0"/>
              </a:rPr>
              <a:t>Support Plan alongside the child and family, identifying strategies to eliminate some of the key anxieties surrounding school and support any requests the child and family may make.</a:t>
            </a:r>
          </a:p>
          <a:p>
            <a:pPr marL="285750" indent="-285750" algn="ctr">
              <a:lnSpc>
                <a:spcPct val="107000"/>
              </a:lnSpc>
              <a:spcAft>
                <a:spcPts val="8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Small, student led steps are more likely to be successful. Use the  ATTEND framework to provide some ideas and strategies to ease the anxieties.</a:t>
            </a:r>
            <a:endParaRPr lang="en-GB" sz="16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2">
            <a:extLst>
              <a:ext uri="{FF2B5EF4-FFF2-40B4-BE49-F238E27FC236}">
                <a16:creationId xmlns:a16="http://schemas.microsoft.com/office/drawing/2014/main" id="{C361C8AE-D0E7-4AE2-8EB4-39BA61D2A4C6}"/>
              </a:ext>
            </a:extLst>
          </p:cNvPr>
          <p:cNvSpPr txBox="1">
            <a:spLocks noChangeArrowheads="1"/>
          </p:cNvSpPr>
          <p:nvPr/>
        </p:nvSpPr>
        <p:spPr bwMode="auto">
          <a:xfrm>
            <a:off x="379230" y="4704027"/>
            <a:ext cx="8373476" cy="1111146"/>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dirty="0">
                <a:ea typeface="Calibri" panose="020F0502020204030204" pitchFamily="34" charset="0"/>
                <a:cs typeface="Times New Roman" panose="02020603050405020304" pitchFamily="18" charset="0"/>
              </a:rPr>
              <a:t>Submit your PSP to </a:t>
            </a:r>
            <a:r>
              <a:rPr lang="en-US" sz="1600" dirty="0">
                <a:ea typeface="Calibri" panose="020F0502020204030204" pitchFamily="34" charset="0"/>
                <a:cs typeface="Times New Roman" panose="02020603050405020304" pitchFamily="18" charset="0"/>
                <a:hlinkClick r:id="rId3"/>
              </a:rPr>
              <a:t>PRT@lincolnshire.gov.uk</a:t>
            </a:r>
            <a:r>
              <a:rPr lang="en-US" sz="1600" dirty="0">
                <a:ea typeface="Calibri" panose="020F0502020204030204" pitchFamily="34" charset="0"/>
                <a:cs typeface="Times New Roman" panose="02020603050405020304" pitchFamily="18" charset="0"/>
              </a:rPr>
              <a:t> </a:t>
            </a:r>
          </a:p>
          <a:p>
            <a:pPr algn="ctr">
              <a:lnSpc>
                <a:spcPct val="107000"/>
              </a:lnSpc>
              <a:spcAft>
                <a:spcPts val="800"/>
              </a:spcAft>
            </a:pPr>
            <a:r>
              <a:rPr lang="en-US" sz="1600" dirty="0">
                <a:ea typeface="Calibri" panose="020F0502020204030204" pitchFamily="34" charset="0"/>
                <a:cs typeface="Times New Roman" panose="02020603050405020304" pitchFamily="18" charset="0"/>
              </a:rPr>
              <a:t>Call your EBSA caseworker for guidance and advice if necessary. Invite them to your next review if appropriate.</a:t>
            </a:r>
            <a:endParaRPr lang="en-GB" sz="16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8707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0"/>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Ideas &amp; Strategies</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
        <p:nvSpPr>
          <p:cNvPr id="4" name="Text Box 2">
            <a:extLst>
              <a:ext uri="{FF2B5EF4-FFF2-40B4-BE49-F238E27FC236}">
                <a16:creationId xmlns:a16="http://schemas.microsoft.com/office/drawing/2014/main" id="{B283A389-75C4-4D8D-A16D-1C4D5473FD82}"/>
              </a:ext>
            </a:extLst>
          </p:cNvPr>
          <p:cNvSpPr txBox="1">
            <a:spLocks noChangeArrowheads="1"/>
          </p:cNvSpPr>
          <p:nvPr/>
        </p:nvSpPr>
        <p:spPr bwMode="auto">
          <a:xfrm>
            <a:off x="379230" y="1306731"/>
            <a:ext cx="8373476" cy="730041"/>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Use the ATTEND framework to gain ideas around using support strategies. Here are just a few of the strategies you can use: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 Box 2">
            <a:extLst>
              <a:ext uri="{FF2B5EF4-FFF2-40B4-BE49-F238E27FC236}">
                <a16:creationId xmlns:a16="http://schemas.microsoft.com/office/drawing/2014/main" id="{A5327D51-4BB7-4CA5-A44C-0A007B41B2B5}"/>
              </a:ext>
            </a:extLst>
          </p:cNvPr>
          <p:cNvSpPr txBox="1">
            <a:spLocks noChangeArrowheads="1"/>
          </p:cNvSpPr>
          <p:nvPr/>
        </p:nvSpPr>
        <p:spPr bwMode="auto">
          <a:xfrm>
            <a:off x="379230" y="5073420"/>
            <a:ext cx="5774990" cy="955698"/>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You can also speak to your EBSA caseworker and book a consultation to discuss your case. They can recommend next steps and new strategies.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2">
            <a:extLst>
              <a:ext uri="{FF2B5EF4-FFF2-40B4-BE49-F238E27FC236}">
                <a16:creationId xmlns:a16="http://schemas.microsoft.com/office/drawing/2014/main" id="{36ADDE2E-28E2-41E0-9DED-3079976AF85F}"/>
              </a:ext>
            </a:extLst>
          </p:cNvPr>
          <p:cNvSpPr txBox="1">
            <a:spLocks noChangeArrowheads="1"/>
          </p:cNvSpPr>
          <p:nvPr/>
        </p:nvSpPr>
        <p:spPr bwMode="auto">
          <a:xfrm>
            <a:off x="6409284" y="2131582"/>
            <a:ext cx="2343422" cy="3337025"/>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Anxiety</a:t>
            </a: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Learning walk</a:t>
            </a: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Meet &amp; greet</a:t>
            </a: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Key mentor</a:t>
            </a:r>
          </a:p>
          <a:p>
            <a:pPr marL="285750" indent="-285750" algn="ctr">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Body maps</a:t>
            </a: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Nurture groups</a:t>
            </a:r>
          </a:p>
          <a:p>
            <a:pPr marL="285750" indent="-285750" algn="ctr">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Time out card</a:t>
            </a: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Pastoral base &amp; alternative classroom settings</a:t>
            </a:r>
          </a:p>
          <a:p>
            <a:pPr marL="285750" indent="-285750" algn="ctr">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Reduced timetable</a:t>
            </a: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Alternative break/lunch arrangements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 Box 2">
            <a:extLst>
              <a:ext uri="{FF2B5EF4-FFF2-40B4-BE49-F238E27FC236}">
                <a16:creationId xmlns:a16="http://schemas.microsoft.com/office/drawing/2014/main" id="{CC7F225F-27F5-4F8B-8079-A60F60D1FA72}"/>
              </a:ext>
            </a:extLst>
          </p:cNvPr>
          <p:cNvSpPr txBox="1">
            <a:spLocks noChangeArrowheads="1"/>
          </p:cNvSpPr>
          <p:nvPr/>
        </p:nvSpPr>
        <p:spPr bwMode="auto">
          <a:xfrm>
            <a:off x="391295" y="2131495"/>
            <a:ext cx="2343422" cy="2419402"/>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Social factors</a:t>
            </a:r>
            <a:endParaRPr lang="en-US" sz="1600" b="1" u="sng"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Peer mentoring &amp; buddy</a:t>
            </a:r>
          </a:p>
          <a:p>
            <a:pPr marL="285750" indent="-285750" algn="ctr">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 &amp; self-esteem groups</a:t>
            </a: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Nurture groups</a:t>
            </a: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Classroom seating arrangements</a:t>
            </a:r>
          </a:p>
          <a:p>
            <a:pPr marL="285750" indent="-285750" algn="ctr">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a:t>
            </a:r>
            <a:r>
              <a:rPr lang="en-US" sz="1200" dirty="0">
                <a:latin typeface="Calibri" panose="020F0502020204030204" pitchFamily="34" charset="0"/>
                <a:ea typeface="Calibri" panose="020F0502020204030204" pitchFamily="34" charset="0"/>
                <a:cs typeface="Times New Roman" panose="02020603050405020304" pitchFamily="18" charset="0"/>
              </a:rPr>
              <a:t>ive the student a role/responsibility within school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 Box 2">
            <a:extLst>
              <a:ext uri="{FF2B5EF4-FFF2-40B4-BE49-F238E27FC236}">
                <a16:creationId xmlns:a16="http://schemas.microsoft.com/office/drawing/2014/main" id="{86DB9F11-F769-42D3-8DCC-D75B3DCD5A69}"/>
              </a:ext>
            </a:extLst>
          </p:cNvPr>
          <p:cNvSpPr txBox="1">
            <a:spLocks noChangeArrowheads="1"/>
          </p:cNvSpPr>
          <p:nvPr/>
        </p:nvSpPr>
        <p:spPr bwMode="auto">
          <a:xfrm>
            <a:off x="3394257" y="2131495"/>
            <a:ext cx="2343422" cy="2419402"/>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Academic factors</a:t>
            </a:r>
            <a:endParaRPr lang="en-US" sz="1600" b="1" u="sng"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Child profile to introduce to staff</a:t>
            </a:r>
          </a:p>
          <a:p>
            <a:pPr marL="285750" indent="-285750" algn="ctr">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Small group work or 1:1 mentor sessions</a:t>
            </a:r>
          </a:p>
          <a:p>
            <a:pPr marL="285750" indent="-285750" algn="ctr">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Alternative change station for PE</a:t>
            </a:r>
          </a:p>
          <a:p>
            <a:pPr marL="285750" indent="-285750" algn="ctr">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On</a:t>
            </a:r>
            <a:r>
              <a:rPr lang="en-US" sz="1200" dirty="0">
                <a:latin typeface="Calibri" panose="020F0502020204030204" pitchFamily="34" charset="0"/>
                <a:ea typeface="Calibri" panose="020F0502020204030204" pitchFamily="34" charset="0"/>
                <a:cs typeface="Times New Roman" panose="02020603050405020304" pitchFamily="18" charset="0"/>
              </a:rPr>
              <a:t>line learning &amp; TEAMS access from home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9124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PSP funding</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
        <p:nvSpPr>
          <p:cNvPr id="4" name="Text Box 2">
            <a:extLst>
              <a:ext uri="{FF2B5EF4-FFF2-40B4-BE49-F238E27FC236}">
                <a16:creationId xmlns:a16="http://schemas.microsoft.com/office/drawing/2014/main" id="{130E31D9-DD1F-40F3-9ED4-6CA98AFC705D}"/>
              </a:ext>
            </a:extLst>
          </p:cNvPr>
          <p:cNvSpPr txBox="1">
            <a:spLocks noChangeArrowheads="1"/>
          </p:cNvSpPr>
          <p:nvPr/>
        </p:nvSpPr>
        <p:spPr bwMode="auto">
          <a:xfrm>
            <a:off x="471698" y="1255361"/>
            <a:ext cx="8015788" cy="1518661"/>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dirty="0">
                <a:effectLst/>
                <a:ea typeface="Calibri" panose="020F0502020204030204" pitchFamily="34" charset="0"/>
                <a:cs typeface="Times New Roman" panose="02020603050405020304" pitchFamily="18" charset="0"/>
              </a:rPr>
              <a:t>As part of your Pastoral Support Plan, you may identify some additional resources that may be useful in supporting the student's anxieties or education. The PRT have funding of up to £1000 per child to provide additional resources to support. </a:t>
            </a:r>
          </a:p>
          <a:p>
            <a:pPr algn="ctr">
              <a:lnSpc>
                <a:spcPct val="107000"/>
              </a:lnSpc>
              <a:spcAft>
                <a:spcPts val="800"/>
              </a:spcAft>
            </a:pPr>
            <a:r>
              <a:rPr lang="en-US" sz="1600" dirty="0">
                <a:effectLst/>
                <a:ea typeface="Calibri" panose="020F0502020204030204" pitchFamily="34" charset="0"/>
                <a:cs typeface="Times New Roman" panose="02020603050405020304" pitchFamily="18" charset="0"/>
              </a:rPr>
              <a:t>This </a:t>
            </a:r>
            <a:r>
              <a:rPr lang="en-US" sz="1600" b="1" u="sng" dirty="0">
                <a:effectLst/>
                <a:ea typeface="Calibri" panose="020F0502020204030204" pitchFamily="34" charset="0"/>
                <a:cs typeface="Times New Roman" panose="02020603050405020304" pitchFamily="18" charset="0"/>
              </a:rPr>
              <a:t>cannot</a:t>
            </a:r>
            <a:r>
              <a:rPr lang="en-US" sz="1600" dirty="0">
                <a:effectLst/>
                <a:ea typeface="Calibri" panose="020F0502020204030204" pitchFamily="34" charset="0"/>
                <a:cs typeface="Times New Roman" panose="02020603050405020304" pitchFamily="18" charset="0"/>
              </a:rPr>
              <a:t> be used for tuition, transport, or those already in receipt of EHCP funding. Ideas include:</a:t>
            </a:r>
            <a:endParaRPr lang="en-GB" sz="16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 Box 2">
            <a:extLst>
              <a:ext uri="{FF2B5EF4-FFF2-40B4-BE49-F238E27FC236}">
                <a16:creationId xmlns:a16="http://schemas.microsoft.com/office/drawing/2014/main" id="{F14B17FA-6969-47B1-B395-375F560452CE}"/>
              </a:ext>
            </a:extLst>
          </p:cNvPr>
          <p:cNvSpPr txBox="1">
            <a:spLocks noChangeArrowheads="1"/>
          </p:cNvSpPr>
          <p:nvPr/>
        </p:nvSpPr>
        <p:spPr bwMode="auto">
          <a:xfrm>
            <a:off x="558074" y="4878154"/>
            <a:ext cx="8015788" cy="724485"/>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dirty="0">
                <a:ea typeface="Calibri" panose="020F0502020204030204" pitchFamily="34" charset="0"/>
                <a:cs typeface="Times New Roman" panose="02020603050405020304" pitchFamily="18" charset="0"/>
              </a:rPr>
              <a:t>Please submit your request to </a:t>
            </a:r>
            <a:r>
              <a:rPr lang="en-US" sz="1600" dirty="0">
                <a:ea typeface="Calibri" panose="020F0502020204030204" pitchFamily="34" charset="0"/>
                <a:cs typeface="Times New Roman" panose="02020603050405020304" pitchFamily="18" charset="0"/>
                <a:hlinkClick r:id="rId3"/>
              </a:rPr>
              <a:t>PRT@lincolnshire.gov.uk</a:t>
            </a:r>
            <a:r>
              <a:rPr lang="en-US" sz="1600" dirty="0">
                <a:ea typeface="Calibri" panose="020F0502020204030204" pitchFamily="34" charset="0"/>
                <a:cs typeface="Times New Roman" panose="02020603050405020304" pitchFamily="18" charset="0"/>
              </a:rPr>
              <a:t> with a detailed breakdown of costs for each resource.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 Box 2">
            <a:extLst>
              <a:ext uri="{FF2B5EF4-FFF2-40B4-BE49-F238E27FC236}">
                <a16:creationId xmlns:a16="http://schemas.microsoft.com/office/drawing/2014/main" id="{3B10252E-59AE-4445-8625-F586F10D50CA}"/>
              </a:ext>
            </a:extLst>
          </p:cNvPr>
          <p:cNvSpPr txBox="1">
            <a:spLocks noChangeArrowheads="1"/>
          </p:cNvSpPr>
          <p:nvPr/>
        </p:nvSpPr>
        <p:spPr bwMode="auto">
          <a:xfrm>
            <a:off x="471698" y="2852995"/>
            <a:ext cx="2221749" cy="1188726"/>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b="1" dirty="0">
                <a:effectLst/>
                <a:ea typeface="Calibri" panose="020F0502020204030204" pitchFamily="34" charset="0"/>
                <a:cs typeface="Times New Roman" panose="02020603050405020304" pitchFamily="18" charset="0"/>
              </a:rPr>
              <a:t>Sensory aids</a:t>
            </a:r>
          </a:p>
          <a:p>
            <a:pPr algn="ctr">
              <a:lnSpc>
                <a:spcPct val="107000"/>
              </a:lnSpc>
              <a:spcAft>
                <a:spcPts val="800"/>
              </a:spcAft>
            </a:pPr>
            <a:r>
              <a:rPr lang="en-US" sz="1600" b="1"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lava lamps, ear defenders, fidget aids</a:t>
            </a:r>
            <a:endParaRPr lang="en-GB" sz="16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2">
            <a:extLst>
              <a:ext uri="{FF2B5EF4-FFF2-40B4-BE49-F238E27FC236}">
                <a16:creationId xmlns:a16="http://schemas.microsoft.com/office/drawing/2014/main" id="{6ABEFBF1-E19B-411B-8434-2D5A9B234C48}"/>
              </a:ext>
            </a:extLst>
          </p:cNvPr>
          <p:cNvSpPr txBox="1">
            <a:spLocks noChangeArrowheads="1"/>
          </p:cNvSpPr>
          <p:nvPr/>
        </p:nvSpPr>
        <p:spPr bwMode="auto">
          <a:xfrm>
            <a:off x="2898930" y="2852994"/>
            <a:ext cx="3368306" cy="1852569"/>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b="1" dirty="0">
                <a:effectLst/>
                <a:ea typeface="Calibri" panose="020F0502020204030204" pitchFamily="34" charset="0"/>
                <a:cs typeface="Times New Roman" panose="02020603050405020304" pitchFamily="18" charset="0"/>
              </a:rPr>
              <a:t>Social skill, anxiety &amp; emotional resilience</a:t>
            </a:r>
          </a:p>
          <a:p>
            <a:pPr algn="ctr">
              <a:lnSpc>
                <a:spcPct val="107000"/>
              </a:lnSpc>
              <a:spcAft>
                <a:spcPts val="800"/>
              </a:spcAft>
            </a:pPr>
            <a:r>
              <a:rPr lang="en-US" sz="1600" dirty="0">
                <a:ea typeface="Calibri" panose="020F0502020204030204" pitchFamily="34" charset="0"/>
                <a:cs typeface="Times New Roman" panose="02020603050405020304" pitchFamily="18" charset="0"/>
              </a:rPr>
              <a:t>B</a:t>
            </a:r>
            <a:r>
              <a:rPr lang="en-US" sz="1600" dirty="0">
                <a:effectLst/>
                <a:ea typeface="Calibri" panose="020F0502020204030204" pitchFamily="34" charset="0"/>
                <a:cs typeface="Times New Roman" panose="02020603050405020304" pitchFamily="18" charset="0"/>
              </a:rPr>
              <a:t>oard games, art therapy, counselling, equine assisted learning, toys, books, school clubs, horse riding or extra-curricular activities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 Box 2">
            <a:extLst>
              <a:ext uri="{FF2B5EF4-FFF2-40B4-BE49-F238E27FC236}">
                <a16:creationId xmlns:a16="http://schemas.microsoft.com/office/drawing/2014/main" id="{31278675-F2BF-4A50-AF9B-9158D9B42918}"/>
              </a:ext>
            </a:extLst>
          </p:cNvPr>
          <p:cNvSpPr txBox="1">
            <a:spLocks noChangeArrowheads="1"/>
          </p:cNvSpPr>
          <p:nvPr/>
        </p:nvSpPr>
        <p:spPr bwMode="auto">
          <a:xfrm>
            <a:off x="6472719" y="2852994"/>
            <a:ext cx="2014767" cy="1689472"/>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Remote learning</a:t>
            </a:r>
          </a:p>
          <a:p>
            <a:pPr algn="ctr">
              <a:lnSpc>
                <a:spcPct val="107000"/>
              </a:lnSpc>
              <a:spcAft>
                <a:spcPts val="800"/>
              </a:spcAft>
            </a:pPr>
            <a:r>
              <a:rPr lang="en-US" sz="1600" dirty="0">
                <a:effectLst/>
                <a:ea typeface="Calibri" panose="020F0502020204030204" pitchFamily="34" charset="0"/>
                <a:cs typeface="Times New Roman" panose="02020603050405020304" pitchFamily="18" charset="0"/>
              </a:rPr>
              <a:t>Laptop, internet connection, tablet, AV1 robot, camera</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121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Pastoral Support Plan</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3" name="Picture 2">
            <a:extLst>
              <a:ext uri="{FF2B5EF4-FFF2-40B4-BE49-F238E27FC236}">
                <a16:creationId xmlns:a16="http://schemas.microsoft.com/office/drawing/2014/main" id="{4344D0F5-8D0A-4192-AF70-2D60CD69E4DF}"/>
              </a:ext>
            </a:extLst>
          </p:cNvPr>
          <p:cNvPicPr>
            <a:picLocks noChangeAspect="1"/>
          </p:cNvPicPr>
          <p:nvPr/>
        </p:nvPicPr>
        <p:blipFill>
          <a:blip r:embed="rId3"/>
          <a:stretch>
            <a:fillRect/>
          </a:stretch>
        </p:blipFill>
        <p:spPr>
          <a:xfrm>
            <a:off x="1933035" y="0"/>
            <a:ext cx="5277930" cy="6858000"/>
          </a:xfrm>
          <a:prstGeom prst="rect">
            <a:avLst/>
          </a:prstGeom>
        </p:spPr>
      </p:pic>
    </p:spTree>
    <p:extLst>
      <p:ext uri="{BB962C8B-B14F-4D97-AF65-F5344CB8AC3E}">
        <p14:creationId xmlns:p14="http://schemas.microsoft.com/office/powerpoint/2010/main" val="135174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Pastoral Support Plan</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4" name="Picture 3">
            <a:extLst>
              <a:ext uri="{FF2B5EF4-FFF2-40B4-BE49-F238E27FC236}">
                <a16:creationId xmlns:a16="http://schemas.microsoft.com/office/drawing/2014/main" id="{35B1C7B6-3080-44FA-8EB4-AD769108D7D8}"/>
              </a:ext>
            </a:extLst>
          </p:cNvPr>
          <p:cNvPicPr>
            <a:picLocks noChangeAspect="1"/>
          </p:cNvPicPr>
          <p:nvPr/>
        </p:nvPicPr>
        <p:blipFill>
          <a:blip r:embed="rId3"/>
          <a:stretch>
            <a:fillRect/>
          </a:stretch>
        </p:blipFill>
        <p:spPr>
          <a:xfrm>
            <a:off x="1852928" y="0"/>
            <a:ext cx="5438143" cy="6858000"/>
          </a:xfrm>
          <a:prstGeom prst="rect">
            <a:avLst/>
          </a:prstGeom>
        </p:spPr>
      </p:pic>
      <p:cxnSp>
        <p:nvCxnSpPr>
          <p:cNvPr id="8" name="Straight Arrow Connector 7">
            <a:extLst>
              <a:ext uri="{FF2B5EF4-FFF2-40B4-BE49-F238E27FC236}">
                <a16:creationId xmlns:a16="http://schemas.microsoft.com/office/drawing/2014/main" id="{81AE76D0-2199-4AC8-8017-22DB88C686BA}"/>
              </a:ext>
            </a:extLst>
          </p:cNvPr>
          <p:cNvCxnSpPr>
            <a:cxnSpLocks/>
          </p:cNvCxnSpPr>
          <p:nvPr/>
        </p:nvCxnSpPr>
        <p:spPr>
          <a:xfrm flipH="1">
            <a:off x="4654193" y="4312578"/>
            <a:ext cx="2714100" cy="856434"/>
          </a:xfrm>
          <a:prstGeom prst="straightConnector1">
            <a:avLst/>
          </a:prstGeom>
          <a:ln>
            <a:solidFill>
              <a:srgbClr val="A0B419"/>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5F064BD-A3CD-49E2-82B8-3971D758365D}"/>
              </a:ext>
            </a:extLst>
          </p:cNvPr>
          <p:cNvSpPr txBox="1"/>
          <p:nvPr/>
        </p:nvSpPr>
        <p:spPr>
          <a:xfrm>
            <a:off x="7570764" y="2356049"/>
            <a:ext cx="1273996" cy="3416320"/>
          </a:xfrm>
          <a:prstGeom prst="rect">
            <a:avLst/>
          </a:prstGeom>
          <a:noFill/>
          <a:ln w="12700">
            <a:solidFill>
              <a:srgbClr val="A0B419"/>
            </a:solidFill>
          </a:ln>
        </p:spPr>
        <p:txBody>
          <a:bodyPr wrap="square" rtlCol="0">
            <a:spAutoFit/>
          </a:bodyPr>
          <a:lstStyle/>
          <a:p>
            <a:pPr algn="ctr"/>
            <a:r>
              <a:rPr lang="en-GB" dirty="0"/>
              <a:t>Scale the </a:t>
            </a:r>
            <a:r>
              <a:rPr lang="en-GB" dirty="0">
                <a:solidFill>
                  <a:srgbClr val="C00000"/>
                </a:solidFill>
              </a:rPr>
              <a:t>baseline</a:t>
            </a:r>
            <a:r>
              <a:rPr lang="en-GB" dirty="0"/>
              <a:t>, what is the least we can accept.</a:t>
            </a:r>
          </a:p>
          <a:p>
            <a:pPr algn="ctr"/>
            <a:r>
              <a:rPr lang="en-GB" dirty="0"/>
              <a:t>The </a:t>
            </a:r>
            <a:r>
              <a:rPr lang="en-GB" dirty="0">
                <a:solidFill>
                  <a:srgbClr val="A0B419"/>
                </a:solidFill>
              </a:rPr>
              <a:t>expected</a:t>
            </a:r>
            <a:r>
              <a:rPr lang="en-GB" dirty="0"/>
              <a:t> is the aim of what everyone would like to see.</a:t>
            </a:r>
          </a:p>
        </p:txBody>
      </p:sp>
    </p:spTree>
    <p:extLst>
      <p:ext uri="{BB962C8B-B14F-4D97-AF65-F5344CB8AC3E}">
        <p14:creationId xmlns:p14="http://schemas.microsoft.com/office/powerpoint/2010/main" val="312331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Pastoral Support Plan</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8" name="Picture 7">
            <a:extLst>
              <a:ext uri="{FF2B5EF4-FFF2-40B4-BE49-F238E27FC236}">
                <a16:creationId xmlns:a16="http://schemas.microsoft.com/office/drawing/2014/main" id="{06D81DBE-0BA7-4B6B-B67A-22DCE7C52601}"/>
              </a:ext>
            </a:extLst>
          </p:cNvPr>
          <p:cNvPicPr>
            <a:picLocks noChangeAspect="1"/>
          </p:cNvPicPr>
          <p:nvPr/>
        </p:nvPicPr>
        <p:blipFill>
          <a:blip r:embed="rId3"/>
          <a:stretch>
            <a:fillRect/>
          </a:stretch>
        </p:blipFill>
        <p:spPr>
          <a:xfrm>
            <a:off x="1048996" y="1316679"/>
            <a:ext cx="7346022" cy="4559854"/>
          </a:xfrm>
          <a:prstGeom prst="rect">
            <a:avLst/>
          </a:prstGeom>
        </p:spPr>
      </p:pic>
    </p:spTree>
    <p:extLst>
      <p:ext uri="{BB962C8B-B14F-4D97-AF65-F5344CB8AC3E}">
        <p14:creationId xmlns:p14="http://schemas.microsoft.com/office/powerpoint/2010/main" val="74110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Pastoral Support Plan</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3" name="Picture 2">
            <a:extLst>
              <a:ext uri="{FF2B5EF4-FFF2-40B4-BE49-F238E27FC236}">
                <a16:creationId xmlns:a16="http://schemas.microsoft.com/office/drawing/2014/main" id="{0C52160C-2659-434E-AA0D-6BF25CD0765C}"/>
              </a:ext>
            </a:extLst>
          </p:cNvPr>
          <p:cNvPicPr>
            <a:picLocks noChangeAspect="1"/>
          </p:cNvPicPr>
          <p:nvPr/>
        </p:nvPicPr>
        <p:blipFill>
          <a:blip r:embed="rId3"/>
          <a:stretch>
            <a:fillRect/>
          </a:stretch>
        </p:blipFill>
        <p:spPr>
          <a:xfrm>
            <a:off x="534256" y="1084967"/>
            <a:ext cx="7658100" cy="4847858"/>
          </a:xfrm>
          <a:prstGeom prst="rect">
            <a:avLst/>
          </a:prstGeom>
        </p:spPr>
      </p:pic>
    </p:spTree>
    <p:extLst>
      <p:ext uri="{BB962C8B-B14F-4D97-AF65-F5344CB8AC3E}">
        <p14:creationId xmlns:p14="http://schemas.microsoft.com/office/powerpoint/2010/main" val="48778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Pastoral Support Plan</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3" name="Picture 2">
            <a:extLst>
              <a:ext uri="{FF2B5EF4-FFF2-40B4-BE49-F238E27FC236}">
                <a16:creationId xmlns:a16="http://schemas.microsoft.com/office/drawing/2014/main" id="{C0DCBB78-97D8-4EEE-843C-7D2EB80CAFFA}"/>
              </a:ext>
            </a:extLst>
          </p:cNvPr>
          <p:cNvPicPr>
            <a:picLocks noChangeAspect="1"/>
          </p:cNvPicPr>
          <p:nvPr/>
        </p:nvPicPr>
        <p:blipFill>
          <a:blip r:embed="rId3"/>
          <a:stretch>
            <a:fillRect/>
          </a:stretch>
        </p:blipFill>
        <p:spPr>
          <a:xfrm>
            <a:off x="1790700" y="1500187"/>
            <a:ext cx="5562600" cy="3857625"/>
          </a:xfrm>
          <a:prstGeom prst="rect">
            <a:avLst/>
          </a:prstGeom>
        </p:spPr>
      </p:pic>
    </p:spTree>
    <p:extLst>
      <p:ext uri="{BB962C8B-B14F-4D97-AF65-F5344CB8AC3E}">
        <p14:creationId xmlns:p14="http://schemas.microsoft.com/office/powerpoint/2010/main" val="428058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Pastoral Support Plan</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10" name="Picture 9">
            <a:extLst>
              <a:ext uri="{FF2B5EF4-FFF2-40B4-BE49-F238E27FC236}">
                <a16:creationId xmlns:a16="http://schemas.microsoft.com/office/drawing/2014/main" id="{82B0D682-4519-476B-9CC9-4622C49AA74F}"/>
              </a:ext>
            </a:extLst>
          </p:cNvPr>
          <p:cNvPicPr>
            <a:picLocks noChangeAspect="1"/>
          </p:cNvPicPr>
          <p:nvPr/>
        </p:nvPicPr>
        <p:blipFill>
          <a:blip r:embed="rId3"/>
          <a:stretch>
            <a:fillRect/>
          </a:stretch>
        </p:blipFill>
        <p:spPr>
          <a:xfrm>
            <a:off x="415675" y="1159803"/>
            <a:ext cx="5230548" cy="5621141"/>
          </a:xfrm>
          <a:prstGeom prst="rect">
            <a:avLst/>
          </a:prstGeom>
        </p:spPr>
      </p:pic>
    </p:spTree>
    <p:extLst>
      <p:ext uri="{BB962C8B-B14F-4D97-AF65-F5344CB8AC3E}">
        <p14:creationId xmlns:p14="http://schemas.microsoft.com/office/powerpoint/2010/main" val="307758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PSP: 6 week review</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3" name="Picture 2">
            <a:extLst>
              <a:ext uri="{FF2B5EF4-FFF2-40B4-BE49-F238E27FC236}">
                <a16:creationId xmlns:a16="http://schemas.microsoft.com/office/drawing/2014/main" id="{7A75560F-0578-4CDD-9E16-21C4CA9D30E0}"/>
              </a:ext>
            </a:extLst>
          </p:cNvPr>
          <p:cNvPicPr>
            <a:picLocks noChangeAspect="1"/>
          </p:cNvPicPr>
          <p:nvPr/>
        </p:nvPicPr>
        <p:blipFill>
          <a:blip r:embed="rId3"/>
          <a:stretch>
            <a:fillRect/>
          </a:stretch>
        </p:blipFill>
        <p:spPr>
          <a:xfrm>
            <a:off x="616449" y="1478533"/>
            <a:ext cx="7658100" cy="1795108"/>
          </a:xfrm>
          <a:prstGeom prst="rect">
            <a:avLst/>
          </a:prstGeom>
        </p:spPr>
      </p:pic>
      <p:pic>
        <p:nvPicPr>
          <p:cNvPr id="8" name="Picture 7">
            <a:extLst>
              <a:ext uri="{FF2B5EF4-FFF2-40B4-BE49-F238E27FC236}">
                <a16:creationId xmlns:a16="http://schemas.microsoft.com/office/drawing/2014/main" id="{85CDC032-7154-482E-8FD2-D656317E0571}"/>
              </a:ext>
            </a:extLst>
          </p:cNvPr>
          <p:cNvPicPr>
            <a:picLocks noChangeAspect="1"/>
          </p:cNvPicPr>
          <p:nvPr/>
        </p:nvPicPr>
        <p:blipFill>
          <a:blip r:embed="rId4"/>
          <a:stretch>
            <a:fillRect/>
          </a:stretch>
        </p:blipFill>
        <p:spPr>
          <a:xfrm>
            <a:off x="616449" y="3381561"/>
            <a:ext cx="7658100" cy="1690649"/>
          </a:xfrm>
          <a:prstGeom prst="rect">
            <a:avLst/>
          </a:prstGeom>
        </p:spPr>
      </p:pic>
    </p:spTree>
    <p:extLst>
      <p:ext uri="{BB962C8B-B14F-4D97-AF65-F5344CB8AC3E}">
        <p14:creationId xmlns:p14="http://schemas.microsoft.com/office/powerpoint/2010/main" val="37144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6">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057690" y="394503"/>
            <a:ext cx="3200400" cy="1351472"/>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4100" b="1" kern="1200" dirty="0">
                <a:solidFill>
                  <a:srgbClr val="A0B419"/>
                </a:solidFill>
                <a:latin typeface="+mj-lt"/>
                <a:ea typeface="+mj-ea"/>
                <a:cs typeface="+mj-cs"/>
              </a:rPr>
              <a:t>Who are </a:t>
            </a:r>
          </a:p>
          <a:p>
            <a:pPr defTabSz="914400">
              <a:lnSpc>
                <a:spcPct val="90000"/>
              </a:lnSpc>
              <a:spcAft>
                <a:spcPts val="600"/>
              </a:spcAft>
            </a:pPr>
            <a:r>
              <a:rPr lang="en-US" sz="4100" b="1" kern="1200" dirty="0">
                <a:solidFill>
                  <a:srgbClr val="A0B419"/>
                </a:solidFill>
                <a:latin typeface="+mj-lt"/>
                <a:ea typeface="+mj-ea"/>
                <a:cs typeface="+mj-cs"/>
              </a:rPr>
              <a:t>we?</a:t>
            </a:r>
            <a:br>
              <a:rPr lang="en-US" sz="4100" b="1" kern="1200" dirty="0">
                <a:solidFill>
                  <a:srgbClr val="A0B419"/>
                </a:solidFill>
                <a:latin typeface="+mj-lt"/>
                <a:ea typeface="+mj-ea"/>
                <a:cs typeface="+mj-cs"/>
              </a:rPr>
            </a:br>
            <a:endParaRPr lang="en-US" sz="4100" b="1" kern="1200" dirty="0">
              <a:solidFill>
                <a:srgbClr val="A0B419"/>
              </a:solidFill>
              <a:latin typeface="+mj-lt"/>
              <a:ea typeface="+mj-ea"/>
              <a:cs typeface="+mj-cs"/>
            </a:endParaRPr>
          </a:p>
        </p:txBody>
      </p:sp>
      <p:pic>
        <p:nvPicPr>
          <p:cNvPr id="7" name="Picture 6" descr="Text slide background_v2.jpg"/>
          <p:cNvPicPr>
            <a:picLocks noChangeAspect="1"/>
          </p:cNvPicPr>
          <p:nvPr/>
        </p:nvPicPr>
        <p:blipFill rotWithShape="1">
          <a:blip r:embed="rId2">
            <a:extLst>
              <a:ext uri="{28A0092B-C50C-407E-A947-70E740481C1C}">
                <a14:useLocalDpi xmlns:a14="http://schemas.microsoft.com/office/drawing/2010/main" val="0"/>
              </a:ext>
            </a:extLst>
          </a:blip>
          <a:srcRect l="69688"/>
          <a:stretch/>
        </p:blipFill>
        <p:spPr>
          <a:xfrm>
            <a:off x="2" y="1"/>
            <a:ext cx="2771774"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2" name="TextBox 1">
            <a:extLst>
              <a:ext uri="{FF2B5EF4-FFF2-40B4-BE49-F238E27FC236}">
                <a16:creationId xmlns:a16="http://schemas.microsoft.com/office/drawing/2014/main" id="{AAE8FA9A-351A-427B-8295-FB687D7343A5}"/>
              </a:ext>
            </a:extLst>
          </p:cNvPr>
          <p:cNvSpPr txBox="1"/>
          <p:nvPr/>
        </p:nvSpPr>
        <p:spPr>
          <a:xfrm>
            <a:off x="-61037" y="2643943"/>
            <a:ext cx="2527956" cy="4101042"/>
          </a:xfrm>
          <a:prstGeom prst="rect">
            <a:avLst/>
          </a:prstGeom>
        </p:spPr>
        <p:txBody>
          <a:bodyPr vert="horz" lIns="91440" tIns="45720" rIns="91440" bIns="45720" rtlCol="0">
            <a:normAutofit/>
          </a:bodyPr>
          <a:lstStyle/>
          <a:p>
            <a:pPr algn="ctr" defTabSz="914400">
              <a:lnSpc>
                <a:spcPct val="90000"/>
              </a:lnSpc>
              <a:spcAft>
                <a:spcPts val="600"/>
              </a:spcAft>
            </a:pPr>
            <a:r>
              <a:rPr lang="en-US" sz="2000" b="1" dirty="0">
                <a:solidFill>
                  <a:srgbClr val="A0B419"/>
                </a:solidFill>
              </a:rPr>
              <a:t>Boston &amp; South Holland</a:t>
            </a:r>
          </a:p>
          <a:p>
            <a:pPr algn="ctr" defTabSz="914400">
              <a:lnSpc>
                <a:spcPct val="90000"/>
              </a:lnSpc>
              <a:spcAft>
                <a:spcPts val="600"/>
              </a:spcAft>
            </a:pPr>
            <a:endParaRPr lang="en-US" sz="2000" dirty="0">
              <a:solidFill>
                <a:srgbClr val="A0B419"/>
              </a:solidFill>
            </a:endParaRPr>
          </a:p>
          <a:p>
            <a:pPr algn="ctr" defTabSz="914400">
              <a:lnSpc>
                <a:spcPct val="90000"/>
              </a:lnSpc>
              <a:spcAft>
                <a:spcPts val="600"/>
              </a:spcAft>
            </a:pPr>
            <a:r>
              <a:rPr lang="en-US" sz="2000" dirty="0">
                <a:solidFill>
                  <a:srgbClr val="A0B419"/>
                </a:solidFill>
              </a:rPr>
              <a:t>Amanda Smith</a:t>
            </a:r>
          </a:p>
          <a:p>
            <a:pPr algn="ctr" defTabSz="914400">
              <a:lnSpc>
                <a:spcPct val="90000"/>
              </a:lnSpc>
              <a:spcAft>
                <a:spcPts val="600"/>
              </a:spcAft>
            </a:pPr>
            <a:r>
              <a:rPr lang="en-US" sz="1100" dirty="0">
                <a:solidFill>
                  <a:schemeClr val="tx1">
                    <a:lumMod val="85000"/>
                    <a:lumOff val="15000"/>
                  </a:schemeClr>
                </a:solidFill>
              </a:rPr>
              <a:t>AmandaT.Smith@lincolnshire.gov.uk</a:t>
            </a:r>
          </a:p>
        </p:txBody>
      </p:sp>
      <p:sp>
        <p:nvSpPr>
          <p:cNvPr id="49" name="TextBox 48">
            <a:extLst>
              <a:ext uri="{FF2B5EF4-FFF2-40B4-BE49-F238E27FC236}">
                <a16:creationId xmlns:a16="http://schemas.microsoft.com/office/drawing/2014/main" id="{D1CB0D6D-2B12-4A1B-8A8A-00255F1D4788}"/>
              </a:ext>
            </a:extLst>
          </p:cNvPr>
          <p:cNvSpPr txBox="1"/>
          <p:nvPr/>
        </p:nvSpPr>
        <p:spPr>
          <a:xfrm>
            <a:off x="2652373" y="407122"/>
            <a:ext cx="3547989" cy="4933517"/>
          </a:xfrm>
          <a:prstGeom prst="rect">
            <a:avLst/>
          </a:prstGeom>
        </p:spPr>
        <p:txBody>
          <a:bodyPr vert="horz" lIns="91440" tIns="45720" rIns="91440" bIns="45720" rtlCol="0">
            <a:noAutofit/>
          </a:bodyPr>
          <a:lstStyle/>
          <a:p>
            <a:pPr algn="ctr">
              <a:lnSpc>
                <a:spcPct val="90000"/>
              </a:lnSpc>
              <a:spcAft>
                <a:spcPts val="600"/>
              </a:spcAft>
            </a:pPr>
            <a:r>
              <a:rPr lang="en-GB"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Prior to joining LCC I worked for a large cross-phase Multi Academy Trust in Boston for 9 years as the Senior Education Welfare Officer, responsible for overseeing school attendance across the Trust.</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90000"/>
              </a:lnSpc>
              <a:spcAft>
                <a:spcPts val="600"/>
              </a:spcAft>
            </a:pPr>
            <a:r>
              <a:rPr lang="en-GB"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Prior to working in the MAT, I worked as an Education Welfare Officer for LCC for 10 years where I gained a diploma in Education Welfare Studies and a Postgraduate Certificate in Management Studies. </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90000"/>
              </a:lnSpc>
              <a:spcAft>
                <a:spcPts val="600"/>
              </a:spcAft>
            </a:pPr>
            <a:r>
              <a:rPr lang="en-GB"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 have thoroughly enjoyed working with children, young people and families from a variety of different backgrounds and settings.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dirty="0">
                <a:solidFill>
                  <a:srgbClr val="262626"/>
                </a:solidFill>
                <a:effectLst/>
                <a:latin typeface="Calibri" panose="020F0502020204030204" pitchFamily="34" charset="0"/>
                <a:ea typeface="Times New Roman" panose="02020603050405020304" pitchFamily="18" charset="0"/>
                <a:cs typeface="Calibri" panose="020F0502020204030204" pitchFamily="34" charset="0"/>
              </a:rPr>
              <a:t>I am excited to take on my new role as Emotional Based School Avoidance (EBSA) Caseworker with LCC and to work with schools to share my knowledge and experience, supporting more students back into the classroom.</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338BE56F-19E3-47FF-B062-943F7F81A272}"/>
              </a:ext>
            </a:extLst>
          </p:cNvPr>
          <p:cNvPicPr>
            <a:picLocks noChangeAspect="1"/>
          </p:cNvPicPr>
          <p:nvPr/>
        </p:nvPicPr>
        <p:blipFill>
          <a:blip r:embed="rId3"/>
          <a:stretch>
            <a:fillRect/>
          </a:stretch>
        </p:blipFill>
        <p:spPr>
          <a:xfrm>
            <a:off x="6230880" y="1765233"/>
            <a:ext cx="2566640" cy="3567055"/>
          </a:xfrm>
          <a:prstGeom prst="rect">
            <a:avLst/>
          </a:prstGeom>
          <a:ln w="38100">
            <a:solidFill>
              <a:srgbClr val="A0B419"/>
            </a:solidFill>
          </a:ln>
        </p:spPr>
      </p:pic>
    </p:spTree>
    <p:extLst>
      <p:ext uri="{BB962C8B-B14F-4D97-AF65-F5344CB8AC3E}">
        <p14:creationId xmlns:p14="http://schemas.microsoft.com/office/powerpoint/2010/main" val="292659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a:solidFill>
                  <a:srgbClr val="A0B419"/>
                </a:solidFill>
                <a:latin typeface="+mn-lt"/>
                <a:ea typeface="ＭＳ Ｐゴシック" charset="0"/>
                <a:cs typeface="Open Sans"/>
              </a:rPr>
              <a:t>PSP: 6 week review</a:t>
            </a:r>
            <a:br>
              <a:rPr lang="en-GB" b="1">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4" name="Picture 3">
            <a:extLst>
              <a:ext uri="{FF2B5EF4-FFF2-40B4-BE49-F238E27FC236}">
                <a16:creationId xmlns:a16="http://schemas.microsoft.com/office/drawing/2014/main" id="{DD23654A-D818-4084-A98E-11D77A7BF565}"/>
              </a:ext>
            </a:extLst>
          </p:cNvPr>
          <p:cNvPicPr>
            <a:picLocks noChangeAspect="1"/>
          </p:cNvPicPr>
          <p:nvPr/>
        </p:nvPicPr>
        <p:blipFill>
          <a:blip r:embed="rId3"/>
          <a:stretch>
            <a:fillRect/>
          </a:stretch>
        </p:blipFill>
        <p:spPr>
          <a:xfrm>
            <a:off x="526756" y="1596968"/>
            <a:ext cx="8090488" cy="1636004"/>
          </a:xfrm>
          <a:prstGeom prst="rect">
            <a:avLst/>
          </a:prstGeom>
        </p:spPr>
      </p:pic>
      <p:pic>
        <p:nvPicPr>
          <p:cNvPr id="11" name="Picture 10">
            <a:extLst>
              <a:ext uri="{FF2B5EF4-FFF2-40B4-BE49-F238E27FC236}">
                <a16:creationId xmlns:a16="http://schemas.microsoft.com/office/drawing/2014/main" id="{1CA5958F-4986-4F35-BF99-A48CD30A23F7}"/>
              </a:ext>
            </a:extLst>
          </p:cNvPr>
          <p:cNvPicPr>
            <a:picLocks noChangeAspect="1"/>
          </p:cNvPicPr>
          <p:nvPr/>
        </p:nvPicPr>
        <p:blipFill>
          <a:blip r:embed="rId4"/>
          <a:stretch>
            <a:fillRect/>
          </a:stretch>
        </p:blipFill>
        <p:spPr>
          <a:xfrm>
            <a:off x="526756" y="3429000"/>
            <a:ext cx="7705618" cy="957365"/>
          </a:xfrm>
          <a:prstGeom prst="rect">
            <a:avLst/>
          </a:prstGeom>
        </p:spPr>
      </p:pic>
    </p:spTree>
    <p:extLst>
      <p:ext uri="{BB962C8B-B14F-4D97-AF65-F5344CB8AC3E}">
        <p14:creationId xmlns:p14="http://schemas.microsoft.com/office/powerpoint/2010/main" val="314898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a:solidFill>
                  <a:srgbClr val="A0B419"/>
                </a:solidFill>
                <a:latin typeface="+mn-lt"/>
                <a:ea typeface="ＭＳ Ｐゴシック" charset="0"/>
                <a:cs typeface="Open Sans"/>
              </a:rPr>
              <a:t>PSP: 6 week review</a:t>
            </a:r>
            <a:br>
              <a:rPr lang="en-GB" b="1">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3" name="Picture 2">
            <a:extLst>
              <a:ext uri="{FF2B5EF4-FFF2-40B4-BE49-F238E27FC236}">
                <a16:creationId xmlns:a16="http://schemas.microsoft.com/office/drawing/2014/main" id="{E17C71F3-6808-4A9C-81F1-47CDB966E7D9}"/>
              </a:ext>
            </a:extLst>
          </p:cNvPr>
          <p:cNvPicPr>
            <a:picLocks noChangeAspect="1"/>
          </p:cNvPicPr>
          <p:nvPr/>
        </p:nvPicPr>
        <p:blipFill>
          <a:blip r:embed="rId3"/>
          <a:stretch>
            <a:fillRect/>
          </a:stretch>
        </p:blipFill>
        <p:spPr>
          <a:xfrm>
            <a:off x="1037690" y="1478533"/>
            <a:ext cx="7202184" cy="1298279"/>
          </a:xfrm>
          <a:prstGeom prst="rect">
            <a:avLst/>
          </a:prstGeom>
        </p:spPr>
      </p:pic>
      <p:pic>
        <p:nvPicPr>
          <p:cNvPr id="8" name="Picture 7">
            <a:extLst>
              <a:ext uri="{FF2B5EF4-FFF2-40B4-BE49-F238E27FC236}">
                <a16:creationId xmlns:a16="http://schemas.microsoft.com/office/drawing/2014/main" id="{4F95424F-FC94-424C-B1A0-676BD7860F4B}"/>
              </a:ext>
            </a:extLst>
          </p:cNvPr>
          <p:cNvPicPr>
            <a:picLocks noChangeAspect="1"/>
          </p:cNvPicPr>
          <p:nvPr/>
        </p:nvPicPr>
        <p:blipFill>
          <a:blip r:embed="rId4"/>
          <a:stretch>
            <a:fillRect/>
          </a:stretch>
        </p:blipFill>
        <p:spPr>
          <a:xfrm>
            <a:off x="892062" y="3075466"/>
            <a:ext cx="7502956" cy="1217717"/>
          </a:xfrm>
          <a:prstGeom prst="rect">
            <a:avLst/>
          </a:prstGeom>
        </p:spPr>
      </p:pic>
    </p:spTree>
    <p:extLst>
      <p:ext uri="{BB962C8B-B14F-4D97-AF65-F5344CB8AC3E}">
        <p14:creationId xmlns:p14="http://schemas.microsoft.com/office/powerpoint/2010/main" val="176162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5868506" y="2317627"/>
            <a:ext cx="3198084" cy="907513"/>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PSP: </a:t>
            </a:r>
          </a:p>
          <a:p>
            <a:r>
              <a:rPr lang="en-GB" b="1" dirty="0">
                <a:solidFill>
                  <a:srgbClr val="A0B419"/>
                </a:solidFill>
                <a:latin typeface="+mn-lt"/>
                <a:ea typeface="ＭＳ Ｐゴシック" charset="0"/>
                <a:cs typeface="Open Sans"/>
              </a:rPr>
              <a:t>6 week review</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11" name="Picture 10">
            <a:extLst>
              <a:ext uri="{FF2B5EF4-FFF2-40B4-BE49-F238E27FC236}">
                <a16:creationId xmlns:a16="http://schemas.microsoft.com/office/drawing/2014/main" id="{E8FE3ECB-2DD8-4B03-9529-4F1A76BA15BE}"/>
              </a:ext>
            </a:extLst>
          </p:cNvPr>
          <p:cNvPicPr>
            <a:picLocks noChangeAspect="1"/>
          </p:cNvPicPr>
          <p:nvPr/>
        </p:nvPicPr>
        <p:blipFill>
          <a:blip r:embed="rId3"/>
          <a:stretch>
            <a:fillRect/>
          </a:stretch>
        </p:blipFill>
        <p:spPr>
          <a:xfrm>
            <a:off x="748982" y="426112"/>
            <a:ext cx="5048147" cy="6031338"/>
          </a:xfrm>
          <a:prstGeom prst="rect">
            <a:avLst/>
          </a:prstGeom>
        </p:spPr>
      </p:pic>
    </p:spTree>
    <p:extLst>
      <p:ext uri="{BB962C8B-B14F-4D97-AF65-F5344CB8AC3E}">
        <p14:creationId xmlns:p14="http://schemas.microsoft.com/office/powerpoint/2010/main" val="250076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a:solidFill>
                  <a:srgbClr val="A0B419"/>
                </a:solidFill>
                <a:latin typeface="+mn-lt"/>
                <a:ea typeface="ＭＳ Ｐゴシック" charset="0"/>
                <a:cs typeface="Open Sans"/>
              </a:rPr>
              <a:t>PSP: 6 week review</a:t>
            </a:r>
            <a:br>
              <a:rPr lang="en-GB" b="1">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6" name="Picture 5">
            <a:extLst>
              <a:ext uri="{FF2B5EF4-FFF2-40B4-BE49-F238E27FC236}">
                <a16:creationId xmlns:a16="http://schemas.microsoft.com/office/drawing/2014/main" id="{412B02F9-5E49-4BC9-9D09-93C38FA554B9}"/>
              </a:ext>
            </a:extLst>
          </p:cNvPr>
          <p:cNvPicPr>
            <a:picLocks noChangeAspect="1"/>
          </p:cNvPicPr>
          <p:nvPr/>
        </p:nvPicPr>
        <p:blipFill>
          <a:blip r:embed="rId3"/>
          <a:stretch>
            <a:fillRect/>
          </a:stretch>
        </p:blipFill>
        <p:spPr>
          <a:xfrm>
            <a:off x="1949521" y="1478533"/>
            <a:ext cx="5943600" cy="3486150"/>
          </a:xfrm>
          <a:prstGeom prst="rect">
            <a:avLst/>
          </a:prstGeom>
        </p:spPr>
      </p:pic>
    </p:spTree>
    <p:extLst>
      <p:ext uri="{BB962C8B-B14F-4D97-AF65-F5344CB8AC3E}">
        <p14:creationId xmlns:p14="http://schemas.microsoft.com/office/powerpoint/2010/main" val="103174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a:solidFill>
                  <a:srgbClr val="A0B419"/>
                </a:solidFill>
                <a:latin typeface="+mn-lt"/>
                <a:ea typeface="ＭＳ Ｐゴシック" charset="0"/>
                <a:cs typeface="Open Sans"/>
              </a:rPr>
              <a:t>PSP: 6 week review</a:t>
            </a:r>
            <a:br>
              <a:rPr lang="en-GB" b="1">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3" name="Picture 2">
            <a:extLst>
              <a:ext uri="{FF2B5EF4-FFF2-40B4-BE49-F238E27FC236}">
                <a16:creationId xmlns:a16="http://schemas.microsoft.com/office/drawing/2014/main" id="{5DECB94B-17CF-4AE8-9364-2E94AAECFCE6}"/>
              </a:ext>
            </a:extLst>
          </p:cNvPr>
          <p:cNvPicPr>
            <a:picLocks noChangeAspect="1"/>
          </p:cNvPicPr>
          <p:nvPr/>
        </p:nvPicPr>
        <p:blipFill>
          <a:blip r:embed="rId3"/>
          <a:stretch>
            <a:fillRect/>
          </a:stretch>
        </p:blipFill>
        <p:spPr>
          <a:xfrm>
            <a:off x="0" y="2029338"/>
            <a:ext cx="9144000" cy="2799323"/>
          </a:xfrm>
          <a:prstGeom prst="rect">
            <a:avLst/>
          </a:prstGeom>
        </p:spPr>
      </p:pic>
    </p:spTree>
    <p:extLst>
      <p:ext uri="{BB962C8B-B14F-4D97-AF65-F5344CB8AC3E}">
        <p14:creationId xmlns:p14="http://schemas.microsoft.com/office/powerpoint/2010/main" val="58986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17221" y="571020"/>
            <a:ext cx="3307567" cy="204889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PSP: </a:t>
            </a:r>
          </a:p>
          <a:p>
            <a:pPr algn="l"/>
            <a:r>
              <a:rPr lang="en-GB" b="1" dirty="0">
                <a:solidFill>
                  <a:srgbClr val="A0B419"/>
                </a:solidFill>
                <a:latin typeface="+mn-lt"/>
                <a:ea typeface="ＭＳ Ｐゴシック" charset="0"/>
                <a:cs typeface="Open Sans"/>
              </a:rPr>
              <a:t>6 week review</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a:p>
            <a:pPr algn="r"/>
            <a:endParaRPr lang="en-GB" b="1" dirty="0">
              <a:solidFill>
                <a:srgbClr val="A0B419"/>
              </a:solidFill>
              <a:latin typeface="+mn-lt"/>
              <a:ea typeface="ＭＳ Ｐゴシック" charset="0"/>
              <a:cs typeface="Open Sans"/>
            </a:endParaRPr>
          </a:p>
        </p:txBody>
      </p:sp>
      <p:pic>
        <p:nvPicPr>
          <p:cNvPr id="3" name="Picture 2">
            <a:extLst>
              <a:ext uri="{FF2B5EF4-FFF2-40B4-BE49-F238E27FC236}">
                <a16:creationId xmlns:a16="http://schemas.microsoft.com/office/drawing/2014/main" id="{FEFCE43B-3D32-41D3-97F6-72E175427E2D}"/>
              </a:ext>
            </a:extLst>
          </p:cNvPr>
          <p:cNvPicPr>
            <a:picLocks noChangeAspect="1"/>
          </p:cNvPicPr>
          <p:nvPr/>
        </p:nvPicPr>
        <p:blipFill>
          <a:blip r:embed="rId2"/>
          <a:stretch>
            <a:fillRect/>
          </a:stretch>
        </p:blipFill>
        <p:spPr>
          <a:xfrm>
            <a:off x="319212" y="0"/>
            <a:ext cx="4991100" cy="2476500"/>
          </a:xfrm>
          <a:prstGeom prst="rect">
            <a:avLst/>
          </a:prstGeom>
        </p:spPr>
      </p:pic>
      <p:pic>
        <p:nvPicPr>
          <p:cNvPr id="6" name="Picture 5">
            <a:extLst>
              <a:ext uri="{FF2B5EF4-FFF2-40B4-BE49-F238E27FC236}">
                <a16:creationId xmlns:a16="http://schemas.microsoft.com/office/drawing/2014/main" id="{7CFDAEF6-94BF-427A-8BF8-3F61D69C3220}"/>
              </a:ext>
            </a:extLst>
          </p:cNvPr>
          <p:cNvPicPr>
            <a:picLocks noChangeAspect="1"/>
          </p:cNvPicPr>
          <p:nvPr/>
        </p:nvPicPr>
        <p:blipFill>
          <a:blip r:embed="rId3"/>
          <a:stretch>
            <a:fillRect/>
          </a:stretch>
        </p:blipFill>
        <p:spPr>
          <a:xfrm>
            <a:off x="2127268" y="2577235"/>
            <a:ext cx="1721717" cy="3812934"/>
          </a:xfrm>
          <a:prstGeom prst="rect">
            <a:avLst/>
          </a:prstGeom>
        </p:spPr>
      </p:pic>
    </p:spTree>
    <p:extLst>
      <p:ext uri="{BB962C8B-B14F-4D97-AF65-F5344CB8AC3E}">
        <p14:creationId xmlns:p14="http://schemas.microsoft.com/office/powerpoint/2010/main" val="294054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a:solidFill>
                  <a:srgbClr val="A0B419"/>
                </a:solidFill>
                <a:latin typeface="+mn-lt"/>
                <a:ea typeface="ＭＳ Ｐゴシック" charset="0"/>
                <a:cs typeface="Open Sans"/>
              </a:rPr>
              <a:t>PSP: 6 week review</a:t>
            </a:r>
            <a:br>
              <a:rPr lang="en-GB" b="1">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7" name="Picture 6">
            <a:extLst>
              <a:ext uri="{FF2B5EF4-FFF2-40B4-BE49-F238E27FC236}">
                <a16:creationId xmlns:a16="http://schemas.microsoft.com/office/drawing/2014/main" id="{1A8FBDCB-1E11-43D1-B8F4-DEFDE485422B}"/>
              </a:ext>
            </a:extLst>
          </p:cNvPr>
          <p:cNvPicPr>
            <a:picLocks noChangeAspect="1"/>
          </p:cNvPicPr>
          <p:nvPr/>
        </p:nvPicPr>
        <p:blipFill>
          <a:blip r:embed="rId2"/>
          <a:stretch>
            <a:fillRect/>
          </a:stretch>
        </p:blipFill>
        <p:spPr>
          <a:xfrm>
            <a:off x="914400" y="180975"/>
            <a:ext cx="7315200" cy="6496050"/>
          </a:xfrm>
          <a:prstGeom prst="rect">
            <a:avLst/>
          </a:prstGeom>
        </p:spPr>
      </p:pic>
    </p:spTree>
    <p:extLst>
      <p:ext uri="{BB962C8B-B14F-4D97-AF65-F5344CB8AC3E}">
        <p14:creationId xmlns:p14="http://schemas.microsoft.com/office/powerpoint/2010/main" val="241427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PSP: 12 week review</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4" name="Picture 3">
            <a:extLst>
              <a:ext uri="{FF2B5EF4-FFF2-40B4-BE49-F238E27FC236}">
                <a16:creationId xmlns:a16="http://schemas.microsoft.com/office/drawing/2014/main" id="{0773648F-AC75-46C5-849A-802FA15DC972}"/>
              </a:ext>
            </a:extLst>
          </p:cNvPr>
          <p:cNvPicPr>
            <a:picLocks noChangeAspect="1"/>
          </p:cNvPicPr>
          <p:nvPr/>
        </p:nvPicPr>
        <p:blipFill>
          <a:blip r:embed="rId3"/>
          <a:stretch>
            <a:fillRect/>
          </a:stretch>
        </p:blipFill>
        <p:spPr>
          <a:xfrm>
            <a:off x="898989" y="3429000"/>
            <a:ext cx="7346022" cy="1662832"/>
          </a:xfrm>
          <a:prstGeom prst="rect">
            <a:avLst/>
          </a:prstGeom>
        </p:spPr>
      </p:pic>
      <p:pic>
        <p:nvPicPr>
          <p:cNvPr id="8" name="Picture 7">
            <a:extLst>
              <a:ext uri="{FF2B5EF4-FFF2-40B4-BE49-F238E27FC236}">
                <a16:creationId xmlns:a16="http://schemas.microsoft.com/office/drawing/2014/main" id="{5093CF66-7D4E-4884-AD7E-1165F9B163D8}"/>
              </a:ext>
            </a:extLst>
          </p:cNvPr>
          <p:cNvPicPr>
            <a:picLocks noChangeAspect="1"/>
          </p:cNvPicPr>
          <p:nvPr/>
        </p:nvPicPr>
        <p:blipFill>
          <a:blip r:embed="rId4"/>
          <a:stretch>
            <a:fillRect/>
          </a:stretch>
        </p:blipFill>
        <p:spPr>
          <a:xfrm>
            <a:off x="748982" y="1365517"/>
            <a:ext cx="7658100" cy="1795108"/>
          </a:xfrm>
          <a:prstGeom prst="rect">
            <a:avLst/>
          </a:prstGeom>
        </p:spPr>
      </p:pic>
    </p:spTree>
    <p:extLst>
      <p:ext uri="{BB962C8B-B14F-4D97-AF65-F5344CB8AC3E}">
        <p14:creationId xmlns:p14="http://schemas.microsoft.com/office/powerpoint/2010/main" val="28980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PSP: 12 week review</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6" name="Picture 5">
            <a:extLst>
              <a:ext uri="{FF2B5EF4-FFF2-40B4-BE49-F238E27FC236}">
                <a16:creationId xmlns:a16="http://schemas.microsoft.com/office/drawing/2014/main" id="{26DD3CDB-1D92-454B-90CE-D0FFDD70D971}"/>
              </a:ext>
            </a:extLst>
          </p:cNvPr>
          <p:cNvPicPr>
            <a:picLocks noChangeAspect="1"/>
          </p:cNvPicPr>
          <p:nvPr/>
        </p:nvPicPr>
        <p:blipFill>
          <a:blip r:embed="rId3"/>
          <a:stretch>
            <a:fillRect/>
          </a:stretch>
        </p:blipFill>
        <p:spPr>
          <a:xfrm>
            <a:off x="526756" y="1596968"/>
            <a:ext cx="8090488" cy="1636004"/>
          </a:xfrm>
          <a:prstGeom prst="rect">
            <a:avLst/>
          </a:prstGeom>
        </p:spPr>
      </p:pic>
      <p:pic>
        <p:nvPicPr>
          <p:cNvPr id="3" name="Picture 2">
            <a:extLst>
              <a:ext uri="{FF2B5EF4-FFF2-40B4-BE49-F238E27FC236}">
                <a16:creationId xmlns:a16="http://schemas.microsoft.com/office/drawing/2014/main" id="{8CEB12D6-B01B-48DD-82A8-14FECDF173CD}"/>
              </a:ext>
            </a:extLst>
          </p:cNvPr>
          <p:cNvPicPr>
            <a:picLocks noChangeAspect="1"/>
          </p:cNvPicPr>
          <p:nvPr/>
        </p:nvPicPr>
        <p:blipFill>
          <a:blip r:embed="rId4"/>
          <a:stretch>
            <a:fillRect/>
          </a:stretch>
        </p:blipFill>
        <p:spPr>
          <a:xfrm>
            <a:off x="430619" y="3353439"/>
            <a:ext cx="8270697" cy="1481071"/>
          </a:xfrm>
          <a:prstGeom prst="rect">
            <a:avLst/>
          </a:prstGeom>
        </p:spPr>
      </p:pic>
    </p:spTree>
    <p:extLst>
      <p:ext uri="{BB962C8B-B14F-4D97-AF65-F5344CB8AC3E}">
        <p14:creationId xmlns:p14="http://schemas.microsoft.com/office/powerpoint/2010/main" val="28226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PSP: 12 week review</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8" name="Picture 7">
            <a:extLst>
              <a:ext uri="{FF2B5EF4-FFF2-40B4-BE49-F238E27FC236}">
                <a16:creationId xmlns:a16="http://schemas.microsoft.com/office/drawing/2014/main" id="{15C0F490-808E-4A0F-A6E4-5479EE47C2CB}"/>
              </a:ext>
            </a:extLst>
          </p:cNvPr>
          <p:cNvPicPr>
            <a:picLocks noChangeAspect="1"/>
          </p:cNvPicPr>
          <p:nvPr/>
        </p:nvPicPr>
        <p:blipFill>
          <a:blip r:embed="rId3"/>
          <a:stretch>
            <a:fillRect/>
          </a:stretch>
        </p:blipFill>
        <p:spPr>
          <a:xfrm>
            <a:off x="1037690" y="1478533"/>
            <a:ext cx="7202184" cy="1298279"/>
          </a:xfrm>
          <a:prstGeom prst="rect">
            <a:avLst/>
          </a:prstGeom>
        </p:spPr>
      </p:pic>
      <p:pic>
        <p:nvPicPr>
          <p:cNvPr id="3" name="Picture 2">
            <a:extLst>
              <a:ext uri="{FF2B5EF4-FFF2-40B4-BE49-F238E27FC236}">
                <a16:creationId xmlns:a16="http://schemas.microsoft.com/office/drawing/2014/main" id="{9E0231FF-57EA-44C4-8087-ED7F734C2ECD}"/>
              </a:ext>
            </a:extLst>
          </p:cNvPr>
          <p:cNvPicPr>
            <a:picLocks noChangeAspect="1"/>
          </p:cNvPicPr>
          <p:nvPr/>
        </p:nvPicPr>
        <p:blipFill>
          <a:blip r:embed="rId4"/>
          <a:stretch>
            <a:fillRect/>
          </a:stretch>
        </p:blipFill>
        <p:spPr>
          <a:xfrm>
            <a:off x="708317" y="3035185"/>
            <a:ext cx="7860929" cy="1298280"/>
          </a:xfrm>
          <a:prstGeom prst="rect">
            <a:avLst/>
          </a:prstGeom>
        </p:spPr>
      </p:pic>
    </p:spTree>
    <p:extLst>
      <p:ext uri="{BB962C8B-B14F-4D97-AF65-F5344CB8AC3E}">
        <p14:creationId xmlns:p14="http://schemas.microsoft.com/office/powerpoint/2010/main" val="253664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6">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977774" y="609600"/>
            <a:ext cx="3200400" cy="13514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4100" b="1" kern="1200" dirty="0">
                <a:solidFill>
                  <a:srgbClr val="A0B419"/>
                </a:solidFill>
                <a:latin typeface="+mj-lt"/>
                <a:ea typeface="+mj-ea"/>
                <a:cs typeface="+mj-cs"/>
              </a:rPr>
              <a:t>Who are we?</a:t>
            </a:r>
            <a:br>
              <a:rPr lang="en-US" sz="4100" b="1" kern="1200" dirty="0">
                <a:solidFill>
                  <a:srgbClr val="A0B419"/>
                </a:solidFill>
                <a:latin typeface="+mj-lt"/>
                <a:ea typeface="+mj-ea"/>
                <a:cs typeface="+mj-cs"/>
              </a:rPr>
            </a:br>
            <a:endParaRPr lang="en-US" sz="4100" b="1" kern="1200" dirty="0">
              <a:solidFill>
                <a:srgbClr val="A0B419"/>
              </a:solidFill>
              <a:latin typeface="+mj-lt"/>
              <a:ea typeface="+mj-ea"/>
              <a:cs typeface="+mj-cs"/>
            </a:endParaRPr>
          </a:p>
        </p:txBody>
      </p:sp>
      <p:pic>
        <p:nvPicPr>
          <p:cNvPr id="7" name="Picture 6" descr="Text slide background_v2.jpg"/>
          <p:cNvPicPr>
            <a:picLocks noChangeAspect="1"/>
          </p:cNvPicPr>
          <p:nvPr/>
        </p:nvPicPr>
        <p:blipFill rotWithShape="1">
          <a:blip r:embed="rId2">
            <a:extLst>
              <a:ext uri="{28A0092B-C50C-407E-A947-70E740481C1C}">
                <a14:useLocalDpi xmlns:a14="http://schemas.microsoft.com/office/drawing/2010/main" val="0"/>
              </a:ext>
            </a:extLst>
          </a:blip>
          <a:srcRect l="69688"/>
          <a:stretch/>
        </p:blipFill>
        <p:spPr>
          <a:xfrm>
            <a:off x="2" y="1"/>
            <a:ext cx="2771774"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2" name="TextBox 1">
            <a:extLst>
              <a:ext uri="{FF2B5EF4-FFF2-40B4-BE49-F238E27FC236}">
                <a16:creationId xmlns:a16="http://schemas.microsoft.com/office/drawing/2014/main" id="{AAE8FA9A-351A-427B-8295-FB687D7343A5}"/>
              </a:ext>
            </a:extLst>
          </p:cNvPr>
          <p:cNvSpPr txBox="1"/>
          <p:nvPr/>
        </p:nvSpPr>
        <p:spPr>
          <a:xfrm>
            <a:off x="-61037" y="2643943"/>
            <a:ext cx="2527956" cy="4101042"/>
          </a:xfrm>
          <a:prstGeom prst="rect">
            <a:avLst/>
          </a:prstGeom>
        </p:spPr>
        <p:txBody>
          <a:bodyPr vert="horz" lIns="91440" tIns="45720" rIns="91440" bIns="45720" rtlCol="0">
            <a:normAutofit/>
          </a:bodyPr>
          <a:lstStyle/>
          <a:p>
            <a:pPr algn="ctr" defTabSz="914400">
              <a:lnSpc>
                <a:spcPct val="90000"/>
              </a:lnSpc>
              <a:spcAft>
                <a:spcPts val="600"/>
              </a:spcAft>
            </a:pPr>
            <a:r>
              <a:rPr lang="en-US" sz="2000" b="1" dirty="0">
                <a:solidFill>
                  <a:srgbClr val="A0B419"/>
                </a:solidFill>
              </a:rPr>
              <a:t>North &amp; South Kesteven</a:t>
            </a:r>
          </a:p>
          <a:p>
            <a:pPr algn="ctr" defTabSz="914400">
              <a:lnSpc>
                <a:spcPct val="90000"/>
              </a:lnSpc>
              <a:spcAft>
                <a:spcPts val="600"/>
              </a:spcAft>
            </a:pPr>
            <a:endParaRPr lang="en-US" sz="2000" dirty="0">
              <a:solidFill>
                <a:srgbClr val="A0B419"/>
              </a:solidFill>
            </a:endParaRPr>
          </a:p>
          <a:p>
            <a:pPr algn="ctr" defTabSz="914400">
              <a:lnSpc>
                <a:spcPct val="90000"/>
              </a:lnSpc>
              <a:spcAft>
                <a:spcPts val="600"/>
              </a:spcAft>
            </a:pPr>
            <a:r>
              <a:rPr lang="en-US" sz="2000" dirty="0">
                <a:solidFill>
                  <a:srgbClr val="A0B419"/>
                </a:solidFill>
              </a:rPr>
              <a:t>Chelsea Ironmonger</a:t>
            </a:r>
          </a:p>
          <a:p>
            <a:pPr algn="ctr" defTabSz="914400">
              <a:lnSpc>
                <a:spcPct val="90000"/>
              </a:lnSpc>
              <a:spcAft>
                <a:spcPts val="600"/>
              </a:spcAft>
            </a:pPr>
            <a:r>
              <a:rPr lang="en-US" sz="1100" dirty="0">
                <a:solidFill>
                  <a:schemeClr val="tx1">
                    <a:lumMod val="85000"/>
                    <a:lumOff val="15000"/>
                  </a:schemeClr>
                </a:solidFill>
              </a:rPr>
              <a:t>Chelsea.Ironmonger@lincolnshire.gov.uk</a:t>
            </a:r>
          </a:p>
        </p:txBody>
      </p:sp>
      <p:pic>
        <p:nvPicPr>
          <p:cNvPr id="12" name="Picture 11" descr="A child smiling for the camera&#10;&#10;Description automatically generated with low confidence">
            <a:extLst>
              <a:ext uri="{FF2B5EF4-FFF2-40B4-BE49-F238E27FC236}">
                <a16:creationId xmlns:a16="http://schemas.microsoft.com/office/drawing/2014/main" id="{FAFB2B1D-7C91-472B-9F16-55367B82A96B}"/>
              </a:ext>
            </a:extLst>
          </p:cNvPr>
          <p:cNvPicPr>
            <a:picLocks noChangeAspect="1"/>
          </p:cNvPicPr>
          <p:nvPr/>
        </p:nvPicPr>
        <p:blipFill rotWithShape="1">
          <a:blip r:embed="rId3"/>
          <a:srcRect r="39930"/>
          <a:stretch/>
        </p:blipFill>
        <p:spPr>
          <a:xfrm>
            <a:off x="6435350" y="10"/>
            <a:ext cx="2708650"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49" name="TextBox 48">
            <a:extLst>
              <a:ext uri="{FF2B5EF4-FFF2-40B4-BE49-F238E27FC236}">
                <a16:creationId xmlns:a16="http://schemas.microsoft.com/office/drawing/2014/main" id="{D1CB0D6D-2B12-4A1B-8A8A-00255F1D4788}"/>
              </a:ext>
            </a:extLst>
          </p:cNvPr>
          <p:cNvSpPr txBox="1"/>
          <p:nvPr/>
        </p:nvSpPr>
        <p:spPr>
          <a:xfrm>
            <a:off x="2630184" y="1600847"/>
            <a:ext cx="3805163" cy="4911047"/>
          </a:xfrm>
          <a:prstGeom prst="rect">
            <a:avLst/>
          </a:prstGeom>
        </p:spPr>
        <p:txBody>
          <a:bodyPr vert="horz" lIns="91440" tIns="45720" rIns="91440" bIns="45720" rtlCol="0">
            <a:normAutofit/>
          </a:bodyPr>
          <a:lstStyle/>
          <a:p>
            <a:pPr algn="ctr" defTabSz="914400">
              <a:lnSpc>
                <a:spcPct val="90000"/>
              </a:lnSpc>
              <a:spcAft>
                <a:spcPts val="600"/>
              </a:spcAft>
            </a:pPr>
            <a:r>
              <a:rPr lang="en-US" dirty="0">
                <a:solidFill>
                  <a:schemeClr val="tx1">
                    <a:lumMod val="85000"/>
                    <a:lumOff val="15000"/>
                  </a:schemeClr>
                </a:solidFill>
              </a:rPr>
              <a:t>I previously worked in a large secondary school in Boston for 10 years, having started on an apprenticeship in 2011. </a:t>
            </a:r>
          </a:p>
          <a:p>
            <a:pPr algn="ctr" defTabSz="914400">
              <a:lnSpc>
                <a:spcPct val="90000"/>
              </a:lnSpc>
              <a:spcAft>
                <a:spcPts val="600"/>
              </a:spcAft>
            </a:pPr>
            <a:r>
              <a:rPr lang="en-US" dirty="0">
                <a:solidFill>
                  <a:schemeClr val="tx1">
                    <a:lumMod val="85000"/>
                    <a:lumOff val="15000"/>
                  </a:schemeClr>
                </a:solidFill>
              </a:rPr>
              <a:t>I progressed through various roles dealing with attendance, before completing a diploma to become a qualified Education Welfare Officer, which I have done for the past 5 years. I have really enjoyed working with students experiencing anxiety and trauma.</a:t>
            </a:r>
          </a:p>
          <a:p>
            <a:pPr algn="ctr" defTabSz="914400">
              <a:lnSpc>
                <a:spcPct val="90000"/>
              </a:lnSpc>
              <a:spcAft>
                <a:spcPts val="600"/>
              </a:spcAft>
            </a:pPr>
            <a:r>
              <a:rPr lang="en-US" dirty="0">
                <a:solidFill>
                  <a:schemeClr val="tx1">
                    <a:lumMod val="85000"/>
                    <a:lumOff val="15000"/>
                  </a:schemeClr>
                </a:solidFill>
              </a:rPr>
              <a:t>I am excited to work with schools to share my knowledge and experiences, supporting more students back into the classroom. </a:t>
            </a:r>
          </a:p>
        </p:txBody>
      </p:sp>
    </p:spTree>
    <p:extLst>
      <p:ext uri="{BB962C8B-B14F-4D97-AF65-F5344CB8AC3E}">
        <p14:creationId xmlns:p14="http://schemas.microsoft.com/office/powerpoint/2010/main" val="181206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6965879" y="2142967"/>
            <a:ext cx="1429139" cy="1853681"/>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9800" b="1" dirty="0">
                <a:solidFill>
                  <a:srgbClr val="A0B419"/>
                </a:solidFill>
                <a:latin typeface="+mn-lt"/>
                <a:ea typeface="ＭＳ Ｐゴシック" charset="0"/>
                <a:cs typeface="Open Sans"/>
              </a:rPr>
              <a:t>PSP: </a:t>
            </a:r>
          </a:p>
          <a:p>
            <a:r>
              <a:rPr lang="en-GB" sz="9800" b="1" dirty="0">
                <a:solidFill>
                  <a:srgbClr val="A0B419"/>
                </a:solidFill>
                <a:latin typeface="+mn-lt"/>
                <a:ea typeface="ＭＳ Ｐゴシック" charset="0"/>
                <a:cs typeface="Open Sans"/>
              </a:rPr>
              <a:t>12 week review</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4" name="Picture 3">
            <a:extLst>
              <a:ext uri="{FF2B5EF4-FFF2-40B4-BE49-F238E27FC236}">
                <a16:creationId xmlns:a16="http://schemas.microsoft.com/office/drawing/2014/main" id="{3C4B3188-7101-4417-AD50-C4FFB1CD02D0}"/>
              </a:ext>
            </a:extLst>
          </p:cNvPr>
          <p:cNvPicPr>
            <a:picLocks noChangeAspect="1"/>
          </p:cNvPicPr>
          <p:nvPr/>
        </p:nvPicPr>
        <p:blipFill>
          <a:blip r:embed="rId3"/>
          <a:stretch>
            <a:fillRect/>
          </a:stretch>
        </p:blipFill>
        <p:spPr>
          <a:xfrm>
            <a:off x="420420" y="267066"/>
            <a:ext cx="6119007" cy="6349430"/>
          </a:xfrm>
          <a:prstGeom prst="rect">
            <a:avLst/>
          </a:prstGeom>
        </p:spPr>
      </p:pic>
    </p:spTree>
    <p:extLst>
      <p:ext uri="{BB962C8B-B14F-4D97-AF65-F5344CB8AC3E}">
        <p14:creationId xmlns:p14="http://schemas.microsoft.com/office/powerpoint/2010/main" val="121301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PSP: 12 week review</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pic>
        <p:nvPicPr>
          <p:cNvPr id="3" name="Picture 2">
            <a:extLst>
              <a:ext uri="{FF2B5EF4-FFF2-40B4-BE49-F238E27FC236}">
                <a16:creationId xmlns:a16="http://schemas.microsoft.com/office/drawing/2014/main" id="{D76E8AC0-FCCC-404F-B73F-3558FF76EFD2}"/>
              </a:ext>
            </a:extLst>
          </p:cNvPr>
          <p:cNvPicPr>
            <a:picLocks noChangeAspect="1"/>
          </p:cNvPicPr>
          <p:nvPr/>
        </p:nvPicPr>
        <p:blipFill>
          <a:blip r:embed="rId3"/>
          <a:stretch>
            <a:fillRect/>
          </a:stretch>
        </p:blipFill>
        <p:spPr>
          <a:xfrm>
            <a:off x="550606" y="1071562"/>
            <a:ext cx="7469444" cy="4714875"/>
          </a:xfrm>
          <a:prstGeom prst="rect">
            <a:avLst/>
          </a:prstGeom>
        </p:spPr>
      </p:pic>
    </p:spTree>
    <p:extLst>
      <p:ext uri="{BB962C8B-B14F-4D97-AF65-F5344CB8AC3E}">
        <p14:creationId xmlns:p14="http://schemas.microsoft.com/office/powerpoint/2010/main" val="119513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pic>
        <p:nvPicPr>
          <p:cNvPr id="3" name="Picture 2">
            <a:extLst>
              <a:ext uri="{FF2B5EF4-FFF2-40B4-BE49-F238E27FC236}">
                <a16:creationId xmlns:a16="http://schemas.microsoft.com/office/drawing/2014/main" id="{0D902BFC-EAD7-4D93-A19E-C49A0BD447D2}"/>
              </a:ext>
            </a:extLst>
          </p:cNvPr>
          <p:cNvPicPr>
            <a:picLocks noChangeAspect="1"/>
          </p:cNvPicPr>
          <p:nvPr/>
        </p:nvPicPr>
        <p:blipFill>
          <a:blip r:embed="rId3"/>
          <a:stretch>
            <a:fillRect/>
          </a:stretch>
        </p:blipFill>
        <p:spPr>
          <a:xfrm>
            <a:off x="828675" y="214071"/>
            <a:ext cx="7358395" cy="6543916"/>
          </a:xfrm>
          <a:prstGeom prst="rect">
            <a:avLst/>
          </a:prstGeom>
        </p:spPr>
      </p:pic>
      <p:sp>
        <p:nvSpPr>
          <p:cNvPr id="5" name="Title 1"/>
          <p:cNvSpPr txBox="1">
            <a:spLocks/>
          </p:cNvSpPr>
          <p:nvPr/>
        </p:nvSpPr>
        <p:spPr>
          <a:xfrm>
            <a:off x="2618881" y="244235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PSP: 12 week review</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Tree>
    <p:extLst>
      <p:ext uri="{BB962C8B-B14F-4D97-AF65-F5344CB8AC3E}">
        <p14:creationId xmlns:p14="http://schemas.microsoft.com/office/powerpoint/2010/main" val="119405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Medical Support Panel</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
        <p:nvSpPr>
          <p:cNvPr id="4" name="Text Box 2">
            <a:extLst>
              <a:ext uri="{FF2B5EF4-FFF2-40B4-BE49-F238E27FC236}">
                <a16:creationId xmlns:a16="http://schemas.microsoft.com/office/drawing/2014/main" id="{0CF85B4C-2E43-49BD-A17B-2B83991766EE}"/>
              </a:ext>
            </a:extLst>
          </p:cNvPr>
          <p:cNvSpPr txBox="1">
            <a:spLocks noChangeArrowheads="1"/>
          </p:cNvSpPr>
          <p:nvPr/>
        </p:nvSpPr>
        <p:spPr bwMode="auto">
          <a:xfrm>
            <a:off x="379230" y="1306730"/>
            <a:ext cx="8373476" cy="2905673"/>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endParaRPr lang="en-US" sz="1600" b="1" u="sng" dirty="0">
              <a:solidFill>
                <a:srgbClr val="A0B419"/>
              </a:solidFill>
              <a:ea typeface="Calibri" panose="020F0502020204030204" pitchFamily="34" charset="0"/>
              <a:cs typeface="Times New Roman" panose="02020603050405020304" pitchFamily="18" charset="0"/>
            </a:endParaRPr>
          </a:p>
          <a:p>
            <a:pPr algn="ctr">
              <a:lnSpc>
                <a:spcPct val="107000"/>
              </a:lnSpc>
              <a:spcAft>
                <a:spcPts val="800"/>
              </a:spcAft>
            </a:pPr>
            <a:endParaRPr lang="en-US" sz="1600" b="1" u="sng" dirty="0">
              <a:solidFill>
                <a:srgbClr val="A0B419"/>
              </a:solidFill>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Complete a Request for Education Support referral form and submit to </a:t>
            </a:r>
            <a:r>
              <a:rPr lang="en-US" sz="1600" dirty="0">
                <a:effectLst/>
                <a:ea typeface="Calibri" panose="020F0502020204030204" pitchFamily="34" charset="0"/>
                <a:cs typeface="Times New Roman" panose="02020603050405020304" pitchFamily="18" charset="0"/>
                <a:hlinkClick r:id="rId3"/>
              </a:rPr>
              <a:t>PRT@lincolnshire.gov.uk</a:t>
            </a:r>
            <a:r>
              <a:rPr lang="en-US" sz="1600" dirty="0">
                <a:effectLst/>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Your request will be discussed by the specialist EBSA panel, and a decision will be made regarding the next steps.</a:t>
            </a:r>
            <a:endParaRPr lang="en-US" sz="1600" dirty="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rPr>
              <a:t>You will receive an outcome from the PRT and detailed feedback.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8245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Leaflets &amp; guidance document</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
        <p:nvSpPr>
          <p:cNvPr id="4" name="Text Box 2">
            <a:extLst>
              <a:ext uri="{FF2B5EF4-FFF2-40B4-BE49-F238E27FC236}">
                <a16:creationId xmlns:a16="http://schemas.microsoft.com/office/drawing/2014/main" id="{D16D1E5F-664B-4510-B893-732B8FB54DB9}"/>
              </a:ext>
            </a:extLst>
          </p:cNvPr>
          <p:cNvSpPr txBox="1">
            <a:spLocks noChangeArrowheads="1"/>
          </p:cNvSpPr>
          <p:nvPr/>
        </p:nvSpPr>
        <p:spPr bwMode="auto">
          <a:xfrm>
            <a:off x="379230" y="2049553"/>
            <a:ext cx="8373476" cy="1641297"/>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dirty="0">
                <a:effectLst/>
                <a:ea typeface="Calibri" panose="020F0502020204030204" pitchFamily="34" charset="0"/>
                <a:cs typeface="Times New Roman" panose="02020603050405020304" pitchFamily="18" charset="0"/>
              </a:rPr>
              <a:t>The EBSA caseworkers have put together a professional's guidance document to share with schools. This includes information around Emotional Based School Avoidance and lots of resources to assist you when working with these students. </a:t>
            </a:r>
            <a:r>
              <a:rPr lang="en-US" sz="1600" dirty="0">
                <a:ea typeface="Calibri" panose="020F0502020204030204" pitchFamily="34" charset="0"/>
                <a:cs typeface="Times New Roman" panose="02020603050405020304" pitchFamily="18" charset="0"/>
              </a:rPr>
              <a:t>This will be shared with schools once finalised.</a:t>
            </a:r>
          </a:p>
          <a:p>
            <a:pPr algn="ct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There are also parent and student leaflets with information around Emotional Based School Avoidance and signposting to agencies that can help.</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0937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82A536-631B-458A-B2A9-A3B28D30D3E9}"/>
              </a:ext>
            </a:extLst>
          </p:cNvPr>
          <p:cNvPicPr>
            <a:picLocks noChangeAspect="1"/>
          </p:cNvPicPr>
          <p:nvPr/>
        </p:nvPicPr>
        <p:blipFill>
          <a:blip r:embed="rId2"/>
          <a:stretch>
            <a:fillRect/>
          </a:stretch>
        </p:blipFill>
        <p:spPr>
          <a:xfrm>
            <a:off x="0" y="938979"/>
            <a:ext cx="9144000" cy="4980042"/>
          </a:xfrm>
          <a:prstGeom prst="rect">
            <a:avLst/>
          </a:prstGeom>
        </p:spPr>
      </p:pic>
    </p:spTree>
    <p:extLst>
      <p:ext uri="{BB962C8B-B14F-4D97-AF65-F5344CB8AC3E}">
        <p14:creationId xmlns:p14="http://schemas.microsoft.com/office/powerpoint/2010/main" val="2409176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04B0A-E2BD-4D1C-88D6-8D33209B3784}"/>
              </a:ext>
            </a:extLst>
          </p:cNvPr>
          <p:cNvPicPr>
            <a:picLocks noChangeAspect="1"/>
          </p:cNvPicPr>
          <p:nvPr/>
        </p:nvPicPr>
        <p:blipFill>
          <a:blip r:embed="rId2"/>
          <a:stretch>
            <a:fillRect/>
          </a:stretch>
        </p:blipFill>
        <p:spPr>
          <a:xfrm>
            <a:off x="0" y="880727"/>
            <a:ext cx="9144000" cy="5096545"/>
          </a:xfrm>
          <a:prstGeom prst="rect">
            <a:avLst/>
          </a:prstGeom>
        </p:spPr>
      </p:pic>
    </p:spTree>
    <p:extLst>
      <p:ext uri="{BB962C8B-B14F-4D97-AF65-F5344CB8AC3E}">
        <p14:creationId xmlns:p14="http://schemas.microsoft.com/office/powerpoint/2010/main" val="3697806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7FC8F-132B-4610-A25C-9AD1B5F43464}"/>
              </a:ext>
            </a:extLst>
          </p:cNvPr>
          <p:cNvPicPr>
            <a:picLocks noChangeAspect="1"/>
          </p:cNvPicPr>
          <p:nvPr/>
        </p:nvPicPr>
        <p:blipFill>
          <a:blip r:embed="rId2"/>
          <a:stretch>
            <a:fillRect/>
          </a:stretch>
        </p:blipFill>
        <p:spPr>
          <a:xfrm>
            <a:off x="0" y="1612538"/>
            <a:ext cx="9144000" cy="3632924"/>
          </a:xfrm>
          <a:prstGeom prst="rect">
            <a:avLst/>
          </a:prstGeom>
        </p:spPr>
      </p:pic>
      <p:sp>
        <p:nvSpPr>
          <p:cNvPr id="5" name="Text Box 2">
            <a:extLst>
              <a:ext uri="{FF2B5EF4-FFF2-40B4-BE49-F238E27FC236}">
                <a16:creationId xmlns:a16="http://schemas.microsoft.com/office/drawing/2014/main" id="{079ADAE8-AA34-4C6B-94BD-2A9CDFAB4794}"/>
              </a:ext>
            </a:extLst>
          </p:cNvPr>
          <p:cNvSpPr txBox="1">
            <a:spLocks noChangeArrowheads="1"/>
          </p:cNvSpPr>
          <p:nvPr/>
        </p:nvSpPr>
        <p:spPr bwMode="auto">
          <a:xfrm>
            <a:off x="266215" y="5385571"/>
            <a:ext cx="8373476" cy="1128245"/>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3"/>
              </a:rPr>
              <a:t>Attendance@lincolnshire.gov.uk</a:t>
            </a:r>
            <a:endPar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Enquiries related to attendance coding, reduced timetables any other general attendance enquiries</a:t>
            </a:r>
            <a:endParaRPr lang="en-US" sz="1200" b="1"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34163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9F5B5-6532-4052-8417-FFB7AAB63FDD}"/>
              </a:ext>
            </a:extLst>
          </p:cNvPr>
          <p:cNvSpPr>
            <a:spLocks noGrp="1"/>
          </p:cNvSpPr>
          <p:nvPr>
            <p:ph type="title"/>
          </p:nvPr>
        </p:nvSpPr>
        <p:spPr/>
        <p:txBody>
          <a:bodyPr/>
          <a:lstStyle/>
          <a:p>
            <a:r>
              <a:rPr lang="en-GB" dirty="0"/>
              <a:t>EBSA Questions and Answers</a:t>
            </a:r>
          </a:p>
        </p:txBody>
      </p:sp>
      <p:sp>
        <p:nvSpPr>
          <p:cNvPr id="5" name="Content Placeholder 4">
            <a:extLst>
              <a:ext uri="{FF2B5EF4-FFF2-40B4-BE49-F238E27FC236}">
                <a16:creationId xmlns:a16="http://schemas.microsoft.com/office/drawing/2014/main" id="{B2E1B87C-D27A-43A1-9B47-91EC78DACAC2}"/>
              </a:ext>
            </a:extLst>
          </p:cNvPr>
          <p:cNvSpPr>
            <a:spLocks noGrp="1"/>
          </p:cNvSpPr>
          <p:nvPr>
            <p:ph idx="1"/>
          </p:nvPr>
        </p:nvSpPr>
        <p:spPr/>
        <p:txBody>
          <a:bodyPr>
            <a:normAutofit fontScale="70000" lnSpcReduction="20000"/>
          </a:bodyPr>
          <a:lstStyle/>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At what point is a student considered officially on EBSA? </a:t>
            </a:r>
            <a:r>
              <a:rPr lang="en-GB" sz="3200" dirty="0">
                <a:solidFill>
                  <a:schemeClr val="accent6">
                    <a:lumMod val="75000"/>
                  </a:schemeClr>
                </a:solidFill>
                <a:effectLst/>
                <a:latin typeface="Calibri" panose="020F0502020204030204" pitchFamily="34" charset="0"/>
                <a:ea typeface="Times New Roman" panose="02020603050405020304" pitchFamily="18" charset="0"/>
              </a:rPr>
              <a:t>Once school based anxiety has been identified as main reason for not attending and this has been authorised by the school</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Does EBSA replace medical evidence? </a:t>
            </a:r>
            <a:r>
              <a:rPr lang="en-GB" sz="3200" dirty="0">
                <a:solidFill>
                  <a:schemeClr val="accent6">
                    <a:lumMod val="75000"/>
                  </a:schemeClr>
                </a:solidFill>
                <a:effectLst/>
                <a:latin typeface="Calibri" panose="020F0502020204030204" pitchFamily="34" charset="0"/>
                <a:ea typeface="Times New Roman" panose="02020603050405020304" pitchFamily="18" charset="0"/>
              </a:rPr>
              <a:t>Medical evidence is always preferable and even once EBSA has been identified, school should continue to try to get medical evidence to confirm their thoughts. A lack of effort by the parent to get this, may contribute to a ‘lack of engagement’ further down the line, but not necessarily</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Can school still  ask for medical evidence or write to GPs in the same way as before? </a:t>
            </a:r>
            <a:r>
              <a:rPr lang="en-GB" dirty="0">
                <a:solidFill>
                  <a:schemeClr val="accent6">
                    <a:lumMod val="75000"/>
                  </a:schemeClr>
                </a:solidFill>
                <a:latin typeface="Calibri" panose="020F0502020204030204" pitchFamily="34" charset="0"/>
                <a:ea typeface="Times New Roman" panose="02020603050405020304" pitchFamily="18" charset="0"/>
              </a:rPr>
              <a:t>Depends on the GP (you may be charged)</a:t>
            </a:r>
            <a:r>
              <a:rPr lang="en-GB" sz="3200" dirty="0">
                <a:solidFill>
                  <a:schemeClr val="accent6">
                    <a:lumMod val="75000"/>
                  </a:schemeClr>
                </a:solidFill>
                <a:effectLst/>
                <a:latin typeface="Calibri" panose="020F0502020204030204" pitchFamily="34" charset="0"/>
                <a:ea typeface="Times New Roman" panose="02020603050405020304" pitchFamily="18" charset="0"/>
              </a:rPr>
              <a:t>, but parents </a:t>
            </a:r>
            <a:r>
              <a:rPr lang="en-GB" dirty="0">
                <a:solidFill>
                  <a:schemeClr val="accent6">
                    <a:lumMod val="75000"/>
                  </a:schemeClr>
                </a:solidFill>
                <a:latin typeface="Calibri" panose="020F0502020204030204" pitchFamily="34" charset="0"/>
                <a:ea typeface="Times New Roman" panose="02020603050405020304" pitchFamily="18" charset="0"/>
              </a:rPr>
              <a:t>can </a:t>
            </a:r>
            <a:r>
              <a:rPr lang="en-GB" sz="3200" dirty="0">
                <a:solidFill>
                  <a:schemeClr val="accent6">
                    <a:lumMod val="75000"/>
                  </a:schemeClr>
                </a:solidFill>
                <a:effectLst/>
                <a:latin typeface="Calibri" panose="020F0502020204030204" pitchFamily="34" charset="0"/>
                <a:ea typeface="Times New Roman" panose="02020603050405020304" pitchFamily="18" charset="0"/>
              </a:rPr>
              <a:t>show evidence of appointments via text</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Is an EBSA student coded as an I? </a:t>
            </a:r>
            <a:r>
              <a:rPr lang="en-GB" sz="3200" dirty="0">
                <a:solidFill>
                  <a:schemeClr val="accent6">
                    <a:lumMod val="75000"/>
                  </a:schemeClr>
                </a:solidFill>
                <a:effectLst/>
                <a:latin typeface="Calibri" panose="020F0502020204030204" pitchFamily="34" charset="0"/>
                <a:ea typeface="Times New Roman" panose="02020603050405020304" pitchFamily="18" charset="0"/>
              </a:rPr>
              <a:t>Yes if they are too ill to go to school. If they are attending some of the time, but then have an unplanned absence, then this will need to be considered under normal attendance codes.</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831358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C65E-EAAF-4123-A405-CFABCAC6A342}"/>
              </a:ext>
            </a:extLst>
          </p:cNvPr>
          <p:cNvSpPr>
            <a:spLocks noGrp="1"/>
          </p:cNvSpPr>
          <p:nvPr>
            <p:ph type="title"/>
          </p:nvPr>
        </p:nvSpPr>
        <p:spPr/>
        <p:txBody>
          <a:bodyPr/>
          <a:lstStyle/>
          <a:p>
            <a:r>
              <a:rPr lang="en-GB" dirty="0"/>
              <a:t>EBSA Questions and Answers</a:t>
            </a:r>
          </a:p>
        </p:txBody>
      </p:sp>
      <p:sp>
        <p:nvSpPr>
          <p:cNvPr id="3" name="Content Placeholder 2">
            <a:extLst>
              <a:ext uri="{FF2B5EF4-FFF2-40B4-BE49-F238E27FC236}">
                <a16:creationId xmlns:a16="http://schemas.microsoft.com/office/drawing/2014/main" id="{31D861A6-3F63-4025-B699-BAE7666F4415}"/>
              </a:ext>
            </a:extLst>
          </p:cNvPr>
          <p:cNvSpPr>
            <a:spLocks noGrp="1"/>
          </p:cNvSpPr>
          <p:nvPr>
            <p:ph idx="1"/>
          </p:nvPr>
        </p:nvSpPr>
        <p:spPr/>
        <p:txBody>
          <a:bodyPr>
            <a:normAutofit fontScale="55000" lnSpcReduction="20000"/>
          </a:bodyPr>
          <a:lstStyle/>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How to deal with avoidance or delay tactics from parents to start the EBSA process? </a:t>
            </a:r>
            <a:r>
              <a:rPr lang="en-GB" sz="3200" dirty="0">
                <a:solidFill>
                  <a:schemeClr val="accent6">
                    <a:lumMod val="75000"/>
                  </a:schemeClr>
                </a:solidFill>
                <a:effectLst/>
                <a:latin typeface="Calibri" panose="020F0502020204030204" pitchFamily="34" charset="0"/>
                <a:ea typeface="Times New Roman" panose="02020603050405020304" pitchFamily="18" charset="0"/>
              </a:rPr>
              <a:t>If there is strong evidence that parents are not cooperating, then it may result in taking more legal approach to non attendance. But school would have to look at full picture as to why they may be avoiding – i.e. do they understand the process? </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If it becomes clear that the issue is not an emotional one, can we remove that student from the EBSA? </a:t>
            </a:r>
            <a:r>
              <a:rPr lang="en-GB" sz="3200" dirty="0">
                <a:solidFill>
                  <a:schemeClr val="accent6">
                    <a:lumMod val="75000"/>
                  </a:schemeClr>
                </a:solidFill>
                <a:effectLst/>
                <a:latin typeface="Calibri" panose="020F0502020204030204" pitchFamily="34" charset="0"/>
                <a:ea typeface="Times New Roman" panose="02020603050405020304" pitchFamily="18" charset="0"/>
              </a:rPr>
              <a:t>Would be  a joint decision within the school. School would need to explain to parent and child if appropriate why they are removing them from the pathway and what is going to be in its place, if anything.</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If a student on EBSA is refusing to attend can school un-authorise those absences? </a:t>
            </a:r>
            <a:r>
              <a:rPr lang="en-GB" sz="3200" dirty="0">
                <a:solidFill>
                  <a:schemeClr val="accent6">
                    <a:lumMod val="75000"/>
                  </a:schemeClr>
                </a:solidFill>
                <a:effectLst/>
                <a:latin typeface="Calibri" panose="020F0502020204030204" pitchFamily="34" charset="0"/>
                <a:ea typeface="Times New Roman" panose="02020603050405020304" pitchFamily="18" charset="0"/>
              </a:rPr>
              <a:t>Not if the reason for absence has been identified as EBSA. Case by case may identify circumstances where the real reason for being off overrides the fact that the child is EBSA.</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Can student with long term illness that is not emotionally based be referred to pilgrim without EBSA? </a:t>
            </a:r>
            <a:r>
              <a:rPr lang="en-GB" sz="3200" dirty="0">
                <a:solidFill>
                  <a:schemeClr val="accent6">
                    <a:lumMod val="75000"/>
                  </a:schemeClr>
                </a:solidFill>
                <a:effectLst/>
                <a:latin typeface="Calibri" panose="020F0502020204030204" pitchFamily="34" charset="0"/>
                <a:ea typeface="Times New Roman" panose="02020603050405020304" pitchFamily="18" charset="0"/>
              </a:rPr>
              <a:t>Yes, the medical form clearly distinguishes between medical need and EBSA. However it would be question if a pupil was put through as having a medical need who turned out to have EBSA and the pathway had not been followed</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06821894-A0BC-41BA-88B8-122AFB330479}"/>
              </a:ext>
            </a:extLst>
          </p:cNvPr>
          <p:cNvSpPr>
            <a:spLocks noGrp="1"/>
          </p:cNvSpPr>
          <p:nvPr>
            <p:ph type="sldNum" sz="quarter" idx="12"/>
          </p:nvPr>
        </p:nvSpPr>
        <p:spPr/>
        <p:txBody>
          <a:bodyPr/>
          <a:lstStyle/>
          <a:p>
            <a:fld id="{828CC968-B2A0-448C-AF38-8CC81E521554}" type="slidenum">
              <a:rPr lang="en-GB" smtClean="0"/>
              <a:t>39</a:t>
            </a:fld>
            <a:endParaRPr lang="en-GB"/>
          </a:p>
        </p:txBody>
      </p:sp>
    </p:spTree>
    <p:extLst>
      <p:ext uri="{BB962C8B-B14F-4D97-AF65-F5344CB8AC3E}">
        <p14:creationId xmlns:p14="http://schemas.microsoft.com/office/powerpoint/2010/main" val="80953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6">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977774" y="609600"/>
            <a:ext cx="3200400" cy="13514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4100" b="1" kern="1200" dirty="0">
                <a:solidFill>
                  <a:srgbClr val="A0B419"/>
                </a:solidFill>
                <a:latin typeface="+mj-lt"/>
                <a:ea typeface="+mj-ea"/>
                <a:cs typeface="+mj-cs"/>
              </a:rPr>
              <a:t>Who are we?</a:t>
            </a:r>
            <a:br>
              <a:rPr lang="en-US" sz="4100" b="1" kern="1200" dirty="0">
                <a:solidFill>
                  <a:srgbClr val="A0B419"/>
                </a:solidFill>
                <a:latin typeface="+mj-lt"/>
                <a:ea typeface="+mj-ea"/>
                <a:cs typeface="+mj-cs"/>
              </a:rPr>
            </a:br>
            <a:endParaRPr lang="en-US" sz="4100" b="1" kern="1200" dirty="0">
              <a:solidFill>
                <a:srgbClr val="A0B419"/>
              </a:solidFill>
              <a:latin typeface="+mj-lt"/>
              <a:ea typeface="+mj-ea"/>
              <a:cs typeface="+mj-cs"/>
            </a:endParaRPr>
          </a:p>
        </p:txBody>
      </p:sp>
      <p:pic>
        <p:nvPicPr>
          <p:cNvPr id="7" name="Picture 6" descr="Text slide background_v2.jpg"/>
          <p:cNvPicPr>
            <a:picLocks noChangeAspect="1"/>
          </p:cNvPicPr>
          <p:nvPr/>
        </p:nvPicPr>
        <p:blipFill rotWithShape="1">
          <a:blip r:embed="rId2">
            <a:extLst>
              <a:ext uri="{28A0092B-C50C-407E-A947-70E740481C1C}">
                <a14:useLocalDpi xmlns:a14="http://schemas.microsoft.com/office/drawing/2010/main" val="0"/>
              </a:ext>
            </a:extLst>
          </a:blip>
          <a:srcRect l="69688"/>
          <a:stretch/>
        </p:blipFill>
        <p:spPr>
          <a:xfrm>
            <a:off x="2" y="1"/>
            <a:ext cx="2771774"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49" name="TextBox 48">
            <a:extLst>
              <a:ext uri="{FF2B5EF4-FFF2-40B4-BE49-F238E27FC236}">
                <a16:creationId xmlns:a16="http://schemas.microsoft.com/office/drawing/2014/main" id="{D1CB0D6D-2B12-4A1B-8A8A-00255F1D4788}"/>
              </a:ext>
            </a:extLst>
          </p:cNvPr>
          <p:cNvSpPr txBox="1"/>
          <p:nvPr/>
        </p:nvSpPr>
        <p:spPr>
          <a:xfrm>
            <a:off x="2630184" y="1600847"/>
            <a:ext cx="3805163" cy="4911047"/>
          </a:xfrm>
          <a:prstGeom prst="rect">
            <a:avLst/>
          </a:prstGeom>
        </p:spPr>
        <p:txBody>
          <a:bodyPr vert="horz" lIns="91440" tIns="45720" rIns="91440" bIns="45720" rtlCol="0">
            <a:normAutofit lnSpcReduction="10000"/>
          </a:bodyPr>
          <a:lstStyle/>
          <a:p>
            <a:pPr algn="ctr"/>
            <a:r>
              <a:rPr lang="en-GB" sz="1800" dirty="0">
                <a:effectLst/>
                <a:latin typeface="Calibri" panose="020F0502020204030204" pitchFamily="34" charset="0"/>
                <a:ea typeface="Times New Roman" panose="02020603050405020304" pitchFamily="18" charset="0"/>
              </a:rPr>
              <a:t>I have worked in secondary schools for 12 years in pastoral roles incorporating attendance and behaviour. Most recently I have led a pastoral and safeguarding department, where young people and their families were supported holistically, to promote well-being and successful outcomes.</a:t>
            </a:r>
            <a:endParaRPr lang="en-GB" sz="1800" dirty="0">
              <a:effectLst/>
              <a:latin typeface="Calibri" panose="020F0502020204030204" pitchFamily="34" charset="0"/>
              <a:ea typeface="Calibri" panose="020F0502020204030204" pitchFamily="34" charset="0"/>
            </a:endParaRPr>
          </a:p>
          <a:p>
            <a:pPr algn="ctr"/>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ctr"/>
            <a:r>
              <a:rPr lang="en-GB" sz="1800" dirty="0">
                <a:effectLst/>
                <a:latin typeface="Calibri" panose="020F0502020204030204" pitchFamily="34" charset="0"/>
                <a:ea typeface="Times New Roman" panose="02020603050405020304" pitchFamily="18" charset="0"/>
              </a:rPr>
              <a:t>I am a strong believer in early intervention and being solution focused with regard to all barrier's children and young people experience.</a:t>
            </a:r>
            <a:endParaRPr lang="en-GB" sz="1800" dirty="0">
              <a:effectLst/>
              <a:latin typeface="Calibri" panose="020F0502020204030204" pitchFamily="34" charset="0"/>
              <a:ea typeface="Calibri" panose="020F0502020204030204" pitchFamily="34" charset="0"/>
            </a:endParaRPr>
          </a:p>
          <a:p>
            <a:pPr algn="ctr"/>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ctr"/>
            <a:r>
              <a:rPr lang="en-GB" sz="1800" dirty="0">
                <a:effectLst/>
                <a:latin typeface="Calibri" panose="020F0502020204030204" pitchFamily="34" charset="0"/>
                <a:ea typeface="Times New Roman" panose="02020603050405020304" pitchFamily="18" charset="0"/>
              </a:rPr>
              <a:t>I am thrilled to be part of the PRT at Lincolnshire County Council and look forward to working with schools and families across the East Lindsey area.</a:t>
            </a:r>
            <a:endParaRPr lang="en-GB" sz="1800" dirty="0">
              <a:effectLst/>
              <a:latin typeface="Calibri" panose="020F0502020204030204" pitchFamily="34" charset="0"/>
              <a:ea typeface="Calibri" panose="020F0502020204030204" pitchFamily="34" charset="0"/>
            </a:endParaRPr>
          </a:p>
        </p:txBody>
      </p:sp>
      <p:pic>
        <p:nvPicPr>
          <p:cNvPr id="4" name="Picture 3" descr="A person smiling for the camera&#10;&#10;Description automatically generated with medium confidence">
            <a:extLst>
              <a:ext uri="{FF2B5EF4-FFF2-40B4-BE49-F238E27FC236}">
                <a16:creationId xmlns:a16="http://schemas.microsoft.com/office/drawing/2014/main" id="{DDA57915-F03F-4DEE-A5BF-A8BAB02EA039}"/>
              </a:ext>
            </a:extLst>
          </p:cNvPr>
          <p:cNvPicPr>
            <a:picLocks noChangeAspect="1"/>
          </p:cNvPicPr>
          <p:nvPr/>
        </p:nvPicPr>
        <p:blipFill>
          <a:blip r:embed="rId3"/>
          <a:stretch>
            <a:fillRect/>
          </a:stretch>
        </p:blipFill>
        <p:spPr>
          <a:xfrm>
            <a:off x="6752989" y="1462617"/>
            <a:ext cx="1816193" cy="3645087"/>
          </a:xfrm>
          <a:prstGeom prst="rect">
            <a:avLst/>
          </a:prstGeom>
          <a:ln w="38100">
            <a:solidFill>
              <a:srgbClr val="A0B419"/>
            </a:solidFill>
          </a:ln>
        </p:spPr>
      </p:pic>
      <p:sp>
        <p:nvSpPr>
          <p:cNvPr id="11" name="TextBox 10">
            <a:extLst>
              <a:ext uri="{FF2B5EF4-FFF2-40B4-BE49-F238E27FC236}">
                <a16:creationId xmlns:a16="http://schemas.microsoft.com/office/drawing/2014/main" id="{1F0FA8CA-6D49-4329-B99F-6449C18E8296}"/>
              </a:ext>
            </a:extLst>
          </p:cNvPr>
          <p:cNvSpPr txBox="1"/>
          <p:nvPr/>
        </p:nvSpPr>
        <p:spPr>
          <a:xfrm>
            <a:off x="-78466" y="2603673"/>
            <a:ext cx="2527956" cy="1650654"/>
          </a:xfrm>
          <a:prstGeom prst="rect">
            <a:avLst/>
          </a:prstGeom>
        </p:spPr>
        <p:txBody>
          <a:bodyPr vert="horz" lIns="91440" tIns="45720" rIns="91440" bIns="45720" rtlCol="0">
            <a:normAutofit/>
          </a:bodyPr>
          <a:lstStyle/>
          <a:p>
            <a:pPr algn="ctr" defTabSz="914400">
              <a:lnSpc>
                <a:spcPct val="90000"/>
              </a:lnSpc>
              <a:spcAft>
                <a:spcPts val="600"/>
              </a:spcAft>
            </a:pPr>
            <a:r>
              <a:rPr lang="en-US" sz="2000" b="1" dirty="0">
                <a:solidFill>
                  <a:srgbClr val="A0B419"/>
                </a:solidFill>
              </a:rPr>
              <a:t>East Lindsey</a:t>
            </a:r>
          </a:p>
          <a:p>
            <a:pPr algn="ctr" defTabSz="914400">
              <a:lnSpc>
                <a:spcPct val="90000"/>
              </a:lnSpc>
              <a:spcAft>
                <a:spcPts val="600"/>
              </a:spcAft>
            </a:pPr>
            <a:endParaRPr lang="en-US" sz="2000" b="1" dirty="0">
              <a:solidFill>
                <a:srgbClr val="A0B419"/>
              </a:solidFill>
            </a:endParaRPr>
          </a:p>
          <a:p>
            <a:pPr algn="ctr" defTabSz="914400">
              <a:lnSpc>
                <a:spcPct val="90000"/>
              </a:lnSpc>
              <a:spcAft>
                <a:spcPts val="600"/>
              </a:spcAft>
            </a:pPr>
            <a:r>
              <a:rPr lang="en-US" sz="2000" b="1" dirty="0">
                <a:solidFill>
                  <a:srgbClr val="A0B419"/>
                </a:solidFill>
              </a:rPr>
              <a:t>Claire Richardson</a:t>
            </a:r>
          </a:p>
          <a:p>
            <a:pPr algn="ctr" defTabSz="914400">
              <a:lnSpc>
                <a:spcPct val="90000"/>
              </a:lnSpc>
              <a:spcAft>
                <a:spcPts val="600"/>
              </a:spcAft>
            </a:pPr>
            <a:r>
              <a:rPr lang="en-US" sz="1100" dirty="0"/>
              <a:t>ClaireM.Richardson@lincolnshire.gov.uk</a:t>
            </a:r>
          </a:p>
        </p:txBody>
      </p:sp>
    </p:spTree>
    <p:extLst>
      <p:ext uri="{BB962C8B-B14F-4D97-AF65-F5344CB8AC3E}">
        <p14:creationId xmlns:p14="http://schemas.microsoft.com/office/powerpoint/2010/main" val="311435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06E2-FF9E-4164-983D-82A7353DEBFF}"/>
              </a:ext>
            </a:extLst>
          </p:cNvPr>
          <p:cNvSpPr>
            <a:spLocks noGrp="1"/>
          </p:cNvSpPr>
          <p:nvPr>
            <p:ph type="title"/>
          </p:nvPr>
        </p:nvSpPr>
        <p:spPr/>
        <p:txBody>
          <a:bodyPr/>
          <a:lstStyle/>
          <a:p>
            <a:r>
              <a:rPr lang="en-GB" dirty="0"/>
              <a:t>EBSA Questions and Answers</a:t>
            </a:r>
          </a:p>
        </p:txBody>
      </p:sp>
      <p:sp>
        <p:nvSpPr>
          <p:cNvPr id="3" name="Content Placeholder 2">
            <a:extLst>
              <a:ext uri="{FF2B5EF4-FFF2-40B4-BE49-F238E27FC236}">
                <a16:creationId xmlns:a16="http://schemas.microsoft.com/office/drawing/2014/main" id="{41FE413C-23B4-4A3E-A2B2-E2706EB42A75}"/>
              </a:ext>
            </a:extLst>
          </p:cNvPr>
          <p:cNvSpPr>
            <a:spLocks noGrp="1"/>
          </p:cNvSpPr>
          <p:nvPr>
            <p:ph idx="1"/>
          </p:nvPr>
        </p:nvSpPr>
        <p:spPr/>
        <p:txBody>
          <a:bodyPr>
            <a:normAutofit fontScale="62500" lnSpcReduction="20000"/>
          </a:bodyPr>
          <a:lstStyle/>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If a student is reported as PNAR is there a point when they can be removed from roll? </a:t>
            </a:r>
            <a:r>
              <a:rPr lang="en-GB" sz="3200" dirty="0">
                <a:solidFill>
                  <a:schemeClr val="accent6">
                    <a:lumMod val="75000"/>
                  </a:schemeClr>
                </a:solidFill>
                <a:effectLst/>
                <a:latin typeface="Calibri" panose="020F0502020204030204" pitchFamily="34" charset="0"/>
                <a:ea typeface="Times New Roman" panose="02020603050405020304" pitchFamily="18" charset="0"/>
              </a:rPr>
              <a:t>No, not unless they no longer live in the area, or are attending another school or gone EHE etc</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In the case of medical professionals failing to provide evidence for illness, at what point do we change coding as illness to coding as unauthorised? </a:t>
            </a:r>
            <a:r>
              <a:rPr lang="en-GB" sz="3200" dirty="0">
                <a:solidFill>
                  <a:schemeClr val="accent6">
                    <a:lumMod val="75000"/>
                  </a:schemeClr>
                </a:solidFill>
                <a:effectLst/>
                <a:latin typeface="Calibri" panose="020F0502020204030204" pitchFamily="34" charset="0"/>
                <a:ea typeface="Times New Roman" panose="02020603050405020304" pitchFamily="18" charset="0"/>
              </a:rPr>
              <a:t>School would have to consider whether, despite having no medical evidence, they think the child is ill. If they do not, and parents have not proven otherwise or there is no other evidence that would support the illness, then the school could consider changing the code</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If a student reaches the FPN or becomes a legal case can this continue to the next academic year or do we start the process again? </a:t>
            </a:r>
            <a:r>
              <a:rPr lang="en-GB" sz="3200" dirty="0">
                <a:solidFill>
                  <a:schemeClr val="accent6">
                    <a:lumMod val="75000"/>
                  </a:schemeClr>
                </a:solidFill>
                <a:effectLst/>
                <a:latin typeface="Calibri" panose="020F0502020204030204" pitchFamily="34" charset="0"/>
                <a:ea typeface="Times New Roman" panose="02020603050405020304" pitchFamily="18" charset="0"/>
              </a:rPr>
              <a:t>The case can continue but they should really summarise the previous academic year, (a para or couple of paras </a:t>
            </a:r>
            <a:r>
              <a:rPr lang="en-GB" sz="3200" u="sng" dirty="0">
                <a:solidFill>
                  <a:schemeClr val="accent6">
                    <a:lumMod val="75000"/>
                  </a:schemeClr>
                </a:solidFill>
                <a:effectLst/>
                <a:latin typeface="Calibri" panose="020F0502020204030204" pitchFamily="34" charset="0"/>
                <a:ea typeface="Times New Roman" panose="02020603050405020304" pitchFamily="18" charset="0"/>
              </a:rPr>
              <a:t>only</a:t>
            </a:r>
            <a:r>
              <a:rPr lang="en-GB" sz="3200" dirty="0">
                <a:solidFill>
                  <a:schemeClr val="accent6">
                    <a:lumMod val="75000"/>
                  </a:schemeClr>
                </a:solidFill>
                <a:effectLst/>
                <a:latin typeface="Calibri" panose="020F0502020204030204" pitchFamily="34" charset="0"/>
                <a:ea typeface="Times New Roman" panose="02020603050405020304" pitchFamily="18" charset="0"/>
              </a:rPr>
              <a:t> to state main concerns, list only main interventions) and then focus on capturing, within the chronology section, what has happened in the new academic year.</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3200" dirty="0">
                <a:effectLst/>
                <a:latin typeface="Calibri" panose="020F0502020204030204" pitchFamily="34" charset="0"/>
                <a:ea typeface="Times New Roman" panose="02020603050405020304" pitchFamily="18" charset="0"/>
              </a:rPr>
              <a:t>If a child is on EBSA how often does a home visit need to be carried out? </a:t>
            </a:r>
            <a:r>
              <a:rPr lang="en-GB" sz="3200" dirty="0">
                <a:solidFill>
                  <a:schemeClr val="accent6">
                    <a:lumMod val="75000"/>
                  </a:schemeClr>
                </a:solidFill>
                <a:effectLst/>
                <a:latin typeface="Calibri" panose="020F0502020204030204" pitchFamily="34" charset="0"/>
                <a:ea typeface="Times New Roman" panose="02020603050405020304" pitchFamily="18" charset="0"/>
              </a:rPr>
              <a:t>Case by case, depends on the plan, need of the child, safeguarding etc</a:t>
            </a:r>
            <a:endParaRPr lang="en-GB" sz="3200" dirty="0">
              <a:solidFill>
                <a:schemeClr val="accent6">
                  <a:lumMod val="75000"/>
                </a:schemeClr>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E2CB6ED5-F21C-46FB-9008-DBBA8AD8C42C}"/>
              </a:ext>
            </a:extLst>
          </p:cNvPr>
          <p:cNvSpPr>
            <a:spLocks noGrp="1"/>
          </p:cNvSpPr>
          <p:nvPr>
            <p:ph type="sldNum" sz="quarter" idx="12"/>
          </p:nvPr>
        </p:nvSpPr>
        <p:spPr/>
        <p:txBody>
          <a:bodyPr/>
          <a:lstStyle/>
          <a:p>
            <a:fld id="{828CC968-B2A0-448C-AF38-8CC81E521554}" type="slidenum">
              <a:rPr lang="en-GB" smtClean="0"/>
              <a:t>40</a:t>
            </a:fld>
            <a:endParaRPr lang="en-GB"/>
          </a:p>
        </p:txBody>
      </p:sp>
    </p:spTree>
    <p:extLst>
      <p:ext uri="{BB962C8B-B14F-4D97-AF65-F5344CB8AC3E}">
        <p14:creationId xmlns:p14="http://schemas.microsoft.com/office/powerpoint/2010/main" val="1262793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85FB-75B1-4D1C-A9A1-139CD8BC8BE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35208FB-B2B6-4BD1-A2A6-0F96959D4BD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250C643-844F-4185-925C-75433B17BF87}"/>
              </a:ext>
            </a:extLst>
          </p:cNvPr>
          <p:cNvPicPr>
            <a:picLocks noChangeAspect="1"/>
          </p:cNvPicPr>
          <p:nvPr/>
        </p:nvPicPr>
        <p:blipFill>
          <a:blip r:embed="rId2"/>
          <a:stretch>
            <a:fillRect/>
          </a:stretch>
        </p:blipFill>
        <p:spPr>
          <a:xfrm>
            <a:off x="0" y="195526"/>
            <a:ext cx="9144000" cy="6466948"/>
          </a:xfrm>
          <a:prstGeom prst="rect">
            <a:avLst/>
          </a:prstGeom>
        </p:spPr>
      </p:pic>
    </p:spTree>
    <p:extLst>
      <p:ext uri="{BB962C8B-B14F-4D97-AF65-F5344CB8AC3E}">
        <p14:creationId xmlns:p14="http://schemas.microsoft.com/office/powerpoint/2010/main" val="3884778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8129-A3EA-4D13-8E41-575D72A7F65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72FFC95-6A2E-43DE-BEC7-7BCD79EC214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ABD714D-2361-4AAD-82F3-AD3E767B4717}"/>
              </a:ext>
            </a:extLst>
          </p:cNvPr>
          <p:cNvPicPr>
            <a:picLocks noChangeAspect="1"/>
          </p:cNvPicPr>
          <p:nvPr/>
        </p:nvPicPr>
        <p:blipFill>
          <a:blip r:embed="rId2"/>
          <a:stretch>
            <a:fillRect/>
          </a:stretch>
        </p:blipFill>
        <p:spPr>
          <a:xfrm>
            <a:off x="0" y="217714"/>
            <a:ext cx="9144000" cy="6422571"/>
          </a:xfrm>
          <a:prstGeom prst="rect">
            <a:avLst/>
          </a:prstGeom>
        </p:spPr>
      </p:pic>
    </p:spTree>
    <p:extLst>
      <p:ext uri="{BB962C8B-B14F-4D97-AF65-F5344CB8AC3E}">
        <p14:creationId xmlns:p14="http://schemas.microsoft.com/office/powerpoint/2010/main" val="2194932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A3C6-A743-4C43-954F-AE9C5530C8E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2B80814-4DF6-4C32-A15F-4B87BCD6810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270B832-B0D1-4310-90B0-888FAB384894}"/>
              </a:ext>
            </a:extLst>
          </p:cNvPr>
          <p:cNvPicPr>
            <a:picLocks noChangeAspect="1"/>
          </p:cNvPicPr>
          <p:nvPr/>
        </p:nvPicPr>
        <p:blipFill>
          <a:blip r:embed="rId2"/>
          <a:stretch>
            <a:fillRect/>
          </a:stretch>
        </p:blipFill>
        <p:spPr>
          <a:xfrm>
            <a:off x="0" y="197338"/>
            <a:ext cx="9144000" cy="6463323"/>
          </a:xfrm>
          <a:prstGeom prst="rect">
            <a:avLst/>
          </a:prstGeom>
        </p:spPr>
      </p:pic>
    </p:spTree>
    <p:extLst>
      <p:ext uri="{BB962C8B-B14F-4D97-AF65-F5344CB8AC3E}">
        <p14:creationId xmlns:p14="http://schemas.microsoft.com/office/powerpoint/2010/main" val="2871360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C927-BEF0-4EDA-BA62-C983C44C21C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84E447C-E5EA-4EB3-8CF0-9B6CBF248FD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CEEA27C-311B-4571-9883-FBC2310C636B}"/>
              </a:ext>
            </a:extLst>
          </p:cNvPr>
          <p:cNvPicPr>
            <a:picLocks noChangeAspect="1"/>
          </p:cNvPicPr>
          <p:nvPr/>
        </p:nvPicPr>
        <p:blipFill>
          <a:blip r:embed="rId2"/>
          <a:stretch>
            <a:fillRect/>
          </a:stretch>
        </p:blipFill>
        <p:spPr>
          <a:xfrm>
            <a:off x="0" y="211376"/>
            <a:ext cx="9144000" cy="6435247"/>
          </a:xfrm>
          <a:prstGeom prst="rect">
            <a:avLst/>
          </a:prstGeom>
        </p:spPr>
      </p:pic>
    </p:spTree>
    <p:extLst>
      <p:ext uri="{BB962C8B-B14F-4D97-AF65-F5344CB8AC3E}">
        <p14:creationId xmlns:p14="http://schemas.microsoft.com/office/powerpoint/2010/main" val="4036380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Contact details</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
        <p:nvSpPr>
          <p:cNvPr id="6" name="Text Box 2">
            <a:extLst>
              <a:ext uri="{FF2B5EF4-FFF2-40B4-BE49-F238E27FC236}">
                <a16:creationId xmlns:a16="http://schemas.microsoft.com/office/drawing/2014/main" id="{D4CD1554-F44A-493C-9EB5-EF3F7642487E}"/>
              </a:ext>
            </a:extLst>
          </p:cNvPr>
          <p:cNvSpPr txBox="1">
            <a:spLocks noChangeArrowheads="1"/>
          </p:cNvSpPr>
          <p:nvPr/>
        </p:nvSpPr>
        <p:spPr bwMode="auto">
          <a:xfrm>
            <a:off x="379230" y="1193715"/>
            <a:ext cx="8373476" cy="4672829"/>
          </a:xfrm>
          <a:prstGeom prst="rect">
            <a:avLst/>
          </a:prstGeom>
          <a:solidFill>
            <a:srgbClr val="FFFFFF"/>
          </a:solidFill>
          <a:ln w="28575">
            <a:solidFill>
              <a:srgbClr val="A0B419"/>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3"/>
              </a:rPr>
              <a:t>PRT@lincolnshire.gov.uk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Funding requests, Medical Support Panel referrals &amp; submitting PSP paperwork</a:t>
            </a:r>
          </a:p>
          <a:p>
            <a:pPr algn="ctr">
              <a:lnSpc>
                <a:spcPct val="107000"/>
              </a:lnSpc>
              <a:spcAft>
                <a:spcPts val="800"/>
              </a:spcAft>
            </a:pPr>
            <a:r>
              <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4"/>
              </a:rPr>
              <a:t>AmandaT.Smith</a:t>
            </a:r>
            <a:r>
              <a:rPr lang="en-US" sz="1600" dirty="0">
                <a:solidFill>
                  <a:srgbClr val="A0B419"/>
                </a:solidFill>
                <a:latin typeface="Calibri" panose="020F0502020204030204" pitchFamily="34" charset="0"/>
                <a:ea typeface="Calibri" panose="020F0502020204030204" pitchFamily="34" charset="0"/>
                <a:cs typeface="Times New Roman" panose="02020603050405020304" pitchFamily="18" charset="0"/>
                <a:hlinkClick r:id="rId4"/>
              </a:rPr>
              <a:t>@lincolnshire.gov.uk</a:t>
            </a:r>
            <a:endParaRPr lang="en-US" sz="1600" dirty="0">
              <a:solidFill>
                <a:srgbClr val="A0B419"/>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rPr>
              <a:t>EBSA enquiries </a:t>
            </a:r>
            <a:r>
              <a:rPr lang="en-US" sz="1600"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for Boston &amp; South Holland</a:t>
            </a:r>
          </a:p>
          <a:p>
            <a:pPr algn="ctr">
              <a:lnSpc>
                <a:spcPct val="107000"/>
              </a:lnSpc>
              <a:spcAft>
                <a:spcPts val="800"/>
              </a:spcAft>
            </a:pPr>
            <a:r>
              <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5"/>
              </a:rPr>
              <a:t>Chelsea.Ironmonger@lincolnshire.gov.uk</a:t>
            </a:r>
            <a:endPar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EBSA enquiries for North &amp; South Kesteven</a:t>
            </a:r>
          </a:p>
          <a:p>
            <a:pPr algn="ctr">
              <a:lnSpc>
                <a:spcPct val="107000"/>
              </a:lnSpc>
              <a:spcAft>
                <a:spcPts val="800"/>
              </a:spcAft>
            </a:pPr>
            <a:r>
              <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6"/>
              </a:rPr>
              <a:t>ClaireM.Richardson@lincolnshire.gov.uk</a:t>
            </a:r>
            <a:endPar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EBSA enquiries for East Lindsey</a:t>
            </a:r>
          </a:p>
          <a:p>
            <a:pPr algn="ctr">
              <a:lnSpc>
                <a:spcPct val="107000"/>
              </a:lnSpc>
              <a:spcAft>
                <a:spcPts val="800"/>
              </a:spcAft>
            </a:pPr>
            <a:r>
              <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7"/>
              </a:rPr>
              <a:t>PRT@lincolnshire.gov.uk</a:t>
            </a:r>
            <a:endPar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EBSA enquiries for Lincoln &amp; West Lindsey</a:t>
            </a:r>
          </a:p>
          <a:p>
            <a:pPr algn="ctr">
              <a:lnSpc>
                <a:spcPct val="107000"/>
              </a:lnSpc>
              <a:spcAft>
                <a:spcPts val="800"/>
              </a:spcAft>
            </a:pPr>
            <a:r>
              <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hlinkClick r:id="rId8"/>
              </a:rPr>
              <a:t>Attendance@lincolnshire.gov.uk</a:t>
            </a:r>
            <a:endParaRPr lang="en-US" sz="1600"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A0B419"/>
                </a:solidFill>
                <a:latin typeface="Calibri" panose="020F0502020204030204" pitchFamily="34" charset="0"/>
                <a:ea typeface="Calibri" panose="020F0502020204030204" pitchFamily="34" charset="0"/>
                <a:cs typeface="Times New Roman" panose="02020603050405020304" pitchFamily="18" charset="0"/>
              </a:rPr>
              <a:t>Enquiries related to attendance coding, reduced timetables any other general attendance enquiries</a:t>
            </a:r>
            <a:endParaRPr lang="en-US" sz="1200" b="1" dirty="0">
              <a:solidFill>
                <a:srgbClr val="A0B41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1937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742950" y="1592495"/>
            <a:ext cx="7658100" cy="1705509"/>
          </a:xfrm>
          <a:prstGeom prst="rect">
            <a:avLst/>
          </a:prstGeom>
          <a:ln w="38100">
            <a:solidFill>
              <a:srgbClr val="A0B419"/>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latin typeface="+mn-lt"/>
                <a:ea typeface="ＭＳ Ｐゴシック" charset="0"/>
                <a:cs typeface="Open Sans"/>
              </a:rPr>
              <a:t>Q</a:t>
            </a:r>
            <a:r>
              <a:rPr lang="en-GB" b="1" dirty="0">
                <a:latin typeface="+mn-lt"/>
                <a:ea typeface="ＭＳ Ｐゴシック" charset="0"/>
                <a:cs typeface="Open Sans"/>
              </a:rPr>
              <a:t>uestions?</a:t>
            </a:r>
          </a:p>
          <a:p>
            <a:endParaRPr lang="en-GB" b="1" dirty="0">
              <a:solidFill>
                <a:srgbClr val="A0B419"/>
              </a:solidFill>
              <a:latin typeface="+mn-lt"/>
              <a:ea typeface="ＭＳ Ｐゴシック" charset="0"/>
              <a:cs typeface="Open Sans"/>
            </a:endParaRPr>
          </a:p>
        </p:txBody>
      </p:sp>
    </p:spTree>
    <p:extLst>
      <p:ext uri="{BB962C8B-B14F-4D97-AF65-F5344CB8AC3E}">
        <p14:creationId xmlns:p14="http://schemas.microsoft.com/office/powerpoint/2010/main" val="356604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6">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977774" y="609600"/>
            <a:ext cx="3200400" cy="13514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4100" b="1" kern="1200" dirty="0">
                <a:solidFill>
                  <a:srgbClr val="A0B419"/>
                </a:solidFill>
                <a:latin typeface="+mj-lt"/>
                <a:ea typeface="+mj-ea"/>
                <a:cs typeface="+mj-cs"/>
              </a:rPr>
              <a:t>Who are we?</a:t>
            </a:r>
            <a:br>
              <a:rPr lang="en-US" sz="4100" b="1" kern="1200" dirty="0">
                <a:solidFill>
                  <a:srgbClr val="A0B419"/>
                </a:solidFill>
                <a:latin typeface="+mj-lt"/>
                <a:ea typeface="+mj-ea"/>
                <a:cs typeface="+mj-cs"/>
              </a:rPr>
            </a:br>
            <a:endParaRPr lang="en-US" sz="4100" b="1" kern="1200" dirty="0">
              <a:solidFill>
                <a:srgbClr val="A0B419"/>
              </a:solidFill>
              <a:latin typeface="+mj-lt"/>
              <a:ea typeface="+mj-ea"/>
              <a:cs typeface="+mj-cs"/>
            </a:endParaRPr>
          </a:p>
        </p:txBody>
      </p:sp>
      <p:pic>
        <p:nvPicPr>
          <p:cNvPr id="7" name="Picture 6" descr="Text slide background_v2.jpg"/>
          <p:cNvPicPr>
            <a:picLocks noChangeAspect="1"/>
          </p:cNvPicPr>
          <p:nvPr/>
        </p:nvPicPr>
        <p:blipFill rotWithShape="1">
          <a:blip r:embed="rId2">
            <a:extLst>
              <a:ext uri="{28A0092B-C50C-407E-A947-70E740481C1C}">
                <a14:useLocalDpi xmlns:a14="http://schemas.microsoft.com/office/drawing/2010/main" val="0"/>
              </a:ext>
            </a:extLst>
          </a:blip>
          <a:srcRect l="69688"/>
          <a:stretch/>
        </p:blipFill>
        <p:spPr>
          <a:xfrm>
            <a:off x="2" y="1"/>
            <a:ext cx="2771774"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11" name="TextBox 10">
            <a:extLst>
              <a:ext uri="{FF2B5EF4-FFF2-40B4-BE49-F238E27FC236}">
                <a16:creationId xmlns:a16="http://schemas.microsoft.com/office/drawing/2014/main" id="{1F0FA8CA-6D49-4329-B99F-6449C18E8296}"/>
              </a:ext>
            </a:extLst>
          </p:cNvPr>
          <p:cNvSpPr txBox="1"/>
          <p:nvPr/>
        </p:nvSpPr>
        <p:spPr>
          <a:xfrm>
            <a:off x="-78466" y="2603673"/>
            <a:ext cx="2527956" cy="1650654"/>
          </a:xfrm>
          <a:prstGeom prst="rect">
            <a:avLst/>
          </a:prstGeom>
        </p:spPr>
        <p:txBody>
          <a:bodyPr vert="horz" lIns="91440" tIns="45720" rIns="91440" bIns="45720" rtlCol="0">
            <a:normAutofit/>
          </a:bodyPr>
          <a:lstStyle/>
          <a:p>
            <a:pPr algn="ctr" defTabSz="914400">
              <a:lnSpc>
                <a:spcPct val="90000"/>
              </a:lnSpc>
              <a:spcAft>
                <a:spcPts val="600"/>
              </a:spcAft>
            </a:pPr>
            <a:r>
              <a:rPr lang="en-US" sz="2000" b="1" dirty="0">
                <a:solidFill>
                  <a:srgbClr val="A0B419"/>
                </a:solidFill>
              </a:rPr>
              <a:t>Lincoln &amp; West Lindsey</a:t>
            </a:r>
          </a:p>
          <a:p>
            <a:pPr algn="ctr" defTabSz="914400">
              <a:lnSpc>
                <a:spcPct val="90000"/>
              </a:lnSpc>
              <a:spcAft>
                <a:spcPts val="600"/>
              </a:spcAft>
            </a:pPr>
            <a:r>
              <a:rPr lang="en-US" sz="2000" b="1" dirty="0">
                <a:solidFill>
                  <a:srgbClr val="A0B419"/>
                </a:solidFill>
              </a:rPr>
              <a:t>Emma Shepherd</a:t>
            </a:r>
          </a:p>
          <a:p>
            <a:pPr algn="ctr" defTabSz="914400">
              <a:lnSpc>
                <a:spcPct val="90000"/>
              </a:lnSpc>
              <a:spcAft>
                <a:spcPts val="600"/>
              </a:spcAft>
            </a:pPr>
            <a:endParaRPr lang="en-US" sz="2000" dirty="0">
              <a:solidFill>
                <a:srgbClr val="A0B419"/>
              </a:solidFill>
            </a:endParaRPr>
          </a:p>
        </p:txBody>
      </p:sp>
    </p:spTree>
    <p:extLst>
      <p:ext uri="{BB962C8B-B14F-4D97-AF65-F5344CB8AC3E}">
        <p14:creationId xmlns:p14="http://schemas.microsoft.com/office/powerpoint/2010/main" val="210764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41870" y="528762"/>
            <a:ext cx="420213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What is EBSA?</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
        <p:nvSpPr>
          <p:cNvPr id="4" name="TextBox 3">
            <a:extLst>
              <a:ext uri="{FF2B5EF4-FFF2-40B4-BE49-F238E27FC236}">
                <a16:creationId xmlns:a16="http://schemas.microsoft.com/office/drawing/2014/main" id="{7C8F6065-AA7E-44E0-98C4-7D248040FBAD}"/>
              </a:ext>
            </a:extLst>
          </p:cNvPr>
          <p:cNvSpPr txBox="1"/>
          <p:nvPr/>
        </p:nvSpPr>
        <p:spPr>
          <a:xfrm>
            <a:off x="332744" y="652630"/>
            <a:ext cx="4609126" cy="5552739"/>
          </a:xfrm>
          <a:prstGeom prst="rect">
            <a:avLst/>
          </a:prstGeom>
          <a:noFill/>
          <a:ln w="28575">
            <a:solidFill>
              <a:srgbClr val="A0B419"/>
            </a:solidFill>
          </a:ln>
        </p:spPr>
        <p:txBody>
          <a:bodyPr wrap="square" rtlCol="0">
            <a:spAutoFit/>
          </a:bodyPr>
          <a:lstStyle/>
          <a:p>
            <a:pPr algn="ctr">
              <a:lnSpc>
                <a:spcPct val="150000"/>
              </a:lnSpc>
            </a:pPr>
            <a:r>
              <a:rPr lang="en-US" sz="1400" dirty="0">
                <a:solidFill>
                  <a:srgbClr val="000000"/>
                </a:solidFill>
                <a:cs typeface="Open Sans"/>
              </a:rPr>
              <a:t>Emotional Based School Avoidance can be used to describe children and young people who do not attend school due to emotional factors. This absence can often lead to long periods of time away from school. Most young people experiencing EBSA can be highly anxious and show significant signs of distress about attending school. In many instances, they remain engaged with education and want to return to school even though they are unable to do so.</a:t>
            </a:r>
          </a:p>
          <a:p>
            <a:pPr algn="ctr">
              <a:lnSpc>
                <a:spcPct val="150000"/>
              </a:lnSpc>
            </a:pPr>
            <a:endParaRPr lang="en-US" sz="1400" dirty="0">
              <a:solidFill>
                <a:srgbClr val="000000"/>
              </a:solidFill>
              <a:cs typeface="Open Sans"/>
            </a:endParaRPr>
          </a:p>
          <a:p>
            <a:pPr algn="ctr">
              <a:lnSpc>
                <a:spcPct val="150000"/>
              </a:lnSpc>
            </a:pPr>
            <a:r>
              <a:rPr lang="en-US" sz="1400" dirty="0">
                <a:solidFill>
                  <a:srgbClr val="000000"/>
                </a:solidFill>
                <a:cs typeface="Open Sans"/>
              </a:rPr>
              <a:t>EBSA is a complex issue, and it is likely that several factors, rather than one single cause, contribute to a young person finding attending school difficult. Each child and situation is unique. Some factors are complex and interlinked. We also understand that the onset of school avoidance appears at or around the time of transition between key stages, for example moving from primary to secondary school.</a:t>
            </a:r>
            <a:endParaRPr lang="en-US" sz="1400" dirty="0">
              <a:cs typeface="Open Sans"/>
            </a:endParaRPr>
          </a:p>
          <a:p>
            <a:pPr algn="ctr">
              <a:lnSpc>
                <a:spcPct val="150000"/>
              </a:lnSpc>
            </a:pPr>
            <a:r>
              <a:rPr lang="en-US" sz="1400" dirty="0">
                <a:solidFill>
                  <a:srgbClr val="000000"/>
                </a:solidFill>
                <a:cs typeface="Open Sans"/>
              </a:rPr>
              <a:t> </a:t>
            </a:r>
            <a:endParaRPr lang="en-US" sz="1400" dirty="0">
              <a:cs typeface="Open Sans"/>
            </a:endParaRPr>
          </a:p>
        </p:txBody>
      </p:sp>
      <p:pic>
        <p:nvPicPr>
          <p:cNvPr id="1027" name="42094B8A-F463-437B-B6CF-C4777E10AB37">
            <a:extLst>
              <a:ext uri="{FF2B5EF4-FFF2-40B4-BE49-F238E27FC236}">
                <a16:creationId xmlns:a16="http://schemas.microsoft.com/office/drawing/2014/main" id="{56636884-451C-437E-BC74-83A252E0A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148" y="1436275"/>
            <a:ext cx="3324064" cy="443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1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What is our role?</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
        <p:nvSpPr>
          <p:cNvPr id="6" name="TextBox 5"/>
          <p:cNvSpPr txBox="1"/>
          <p:nvPr/>
        </p:nvSpPr>
        <p:spPr>
          <a:xfrm>
            <a:off x="748982" y="1265925"/>
            <a:ext cx="7838334" cy="1351588"/>
          </a:xfrm>
          <a:prstGeom prst="rect">
            <a:avLst/>
          </a:prstGeom>
          <a:noFill/>
          <a:ln w="28575">
            <a:solidFill>
              <a:srgbClr val="A0B419"/>
            </a:solidFill>
          </a:ln>
        </p:spPr>
        <p:txBody>
          <a:bodyPr wrap="square" rtlCol="0">
            <a:spAutoFit/>
          </a:bodyPr>
          <a:lstStyle/>
          <a:p>
            <a:pPr algn="ctr">
              <a:lnSpc>
                <a:spcPct val="150000"/>
              </a:lnSpc>
            </a:pPr>
            <a:r>
              <a:rPr lang="en-US" sz="1400" dirty="0">
                <a:solidFill>
                  <a:srgbClr val="000000"/>
                </a:solidFill>
                <a:cs typeface="Open Sans"/>
              </a:rPr>
              <a:t>T</a:t>
            </a:r>
            <a:r>
              <a:rPr lang="en-GB" sz="1400" dirty="0">
                <a:solidFill>
                  <a:srgbClr val="000000"/>
                </a:solidFill>
                <a:cs typeface="Open Sans"/>
              </a:rPr>
              <a:t>his is a new role introduced by the PRT to support schools with students experiencing Emotional Based School Avoidance. There has been a significant rise in the number of students out of school due to anxiety &amp; mental health. With the use of the EBSA caseworkers, the ATTEND framework and a robust pastoral support plan, we aim to support schools to get these students back into the classroom.</a:t>
            </a:r>
            <a:endParaRPr lang="en-US" sz="1400" dirty="0">
              <a:cs typeface="Open Sans"/>
            </a:endParaRPr>
          </a:p>
        </p:txBody>
      </p:sp>
      <p:sp>
        <p:nvSpPr>
          <p:cNvPr id="8" name="TextBox 7">
            <a:extLst>
              <a:ext uri="{FF2B5EF4-FFF2-40B4-BE49-F238E27FC236}">
                <a16:creationId xmlns:a16="http://schemas.microsoft.com/office/drawing/2014/main" id="{D23071DC-C305-44A5-9EEE-0B14E4352154}"/>
              </a:ext>
            </a:extLst>
          </p:cNvPr>
          <p:cNvSpPr txBox="1"/>
          <p:nvPr/>
        </p:nvSpPr>
        <p:spPr>
          <a:xfrm>
            <a:off x="748982" y="2881995"/>
            <a:ext cx="7335748" cy="3139321"/>
          </a:xfrm>
          <a:prstGeom prst="rect">
            <a:avLst/>
          </a:prstGeom>
          <a:noFill/>
        </p:spPr>
        <p:txBody>
          <a:bodyPr wrap="square" rtlCol="0">
            <a:spAutoFit/>
          </a:bodyPr>
          <a:lstStyle/>
          <a:p>
            <a:r>
              <a:rPr lang="en-US" b="1" u="sng" dirty="0">
                <a:solidFill>
                  <a:srgbClr val="A0B419"/>
                </a:solidFill>
              </a:rPr>
              <a:t>We can:</a:t>
            </a:r>
          </a:p>
          <a:p>
            <a:endParaRPr lang="en-US" dirty="0"/>
          </a:p>
          <a:p>
            <a:pPr marL="285750" indent="-285750">
              <a:buFont typeface="Arial" panose="020B0604020202020204" pitchFamily="34" charset="0"/>
              <a:buChar char="•"/>
            </a:pPr>
            <a:r>
              <a:rPr lang="en-US" dirty="0"/>
              <a:t>Support &amp; advise through EBSA consultations, reviewing the current support and interventions. Providing recommendations &amp; suggestions.</a:t>
            </a:r>
          </a:p>
          <a:p>
            <a:pPr marL="285750" indent="-285750">
              <a:buFont typeface="Arial" panose="020B0604020202020204" pitchFamily="34" charset="0"/>
              <a:buChar char="•"/>
            </a:pPr>
            <a:r>
              <a:rPr lang="en-US" dirty="0"/>
              <a:t>Identify, share and promote good &amp; innovative examples across schools.</a:t>
            </a:r>
          </a:p>
          <a:p>
            <a:pPr marL="285750" indent="-285750">
              <a:buFont typeface="Arial" panose="020B0604020202020204" pitchFamily="34" charset="0"/>
              <a:buChar char="•"/>
            </a:pPr>
            <a:r>
              <a:rPr lang="en-US" dirty="0"/>
              <a:t>Attend PSP meetings, providing strategies and advice.</a:t>
            </a:r>
          </a:p>
          <a:p>
            <a:pPr marL="285750" indent="-285750">
              <a:buFont typeface="Arial" panose="020B0604020202020204" pitchFamily="34" charset="0"/>
              <a:buChar char="•"/>
            </a:pPr>
            <a:r>
              <a:rPr lang="en-US" dirty="0"/>
              <a:t>Signpost to alternative agencies that may be able to support.</a:t>
            </a:r>
          </a:p>
          <a:p>
            <a:pPr marL="285750" indent="-285750">
              <a:buFont typeface="Arial" panose="020B0604020202020204" pitchFamily="34" charset="0"/>
              <a:buChar char="•"/>
            </a:pPr>
            <a:r>
              <a:rPr lang="en-US" dirty="0"/>
              <a:t>Discuss cases prior to completion of a request for Education Support. We can also discuss outcomes &amp; feedback.</a:t>
            </a:r>
          </a:p>
          <a:p>
            <a:pPr marL="285750" indent="-285750">
              <a:buFont typeface="Arial" panose="020B0604020202020204" pitchFamily="34" charset="0"/>
              <a:buChar char="•"/>
            </a:pPr>
            <a:r>
              <a:rPr lang="en-US" dirty="0"/>
              <a:t>Provide support with ATTEND assessments and PSP’s.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296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solidFill>
                  <a:srgbClr val="A0B419"/>
                </a:solidFill>
                <a:latin typeface="+mn-lt"/>
                <a:ea typeface="ＭＳ Ｐゴシック" charset="0"/>
                <a:cs typeface="Open Sans"/>
              </a:rPr>
              <a:t>Step one</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
        <p:nvSpPr>
          <p:cNvPr id="2" name="Cloud 1">
            <a:extLst>
              <a:ext uri="{FF2B5EF4-FFF2-40B4-BE49-F238E27FC236}">
                <a16:creationId xmlns:a16="http://schemas.microsoft.com/office/drawing/2014/main" id="{6BEFDDF5-8FEA-403F-A245-44D6CB93C71D}"/>
              </a:ext>
            </a:extLst>
          </p:cNvPr>
          <p:cNvSpPr/>
          <p:nvPr/>
        </p:nvSpPr>
        <p:spPr>
          <a:xfrm>
            <a:off x="256854" y="2194213"/>
            <a:ext cx="3256908" cy="1530849"/>
          </a:xfrm>
          <a:prstGeom prst="cloud">
            <a:avLst/>
          </a:prstGeom>
          <a:noFill/>
          <a:ln>
            <a:solidFill>
              <a:srgbClr val="A0B4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Lesson avoidance or truancy</a:t>
            </a:r>
            <a:endParaRPr lang="en-GB" dirty="0">
              <a:solidFill>
                <a:schemeClr val="tx1"/>
              </a:solidFill>
            </a:endParaRPr>
          </a:p>
        </p:txBody>
      </p:sp>
      <p:sp>
        <p:nvSpPr>
          <p:cNvPr id="8" name="Cloud 7">
            <a:extLst>
              <a:ext uri="{FF2B5EF4-FFF2-40B4-BE49-F238E27FC236}">
                <a16:creationId xmlns:a16="http://schemas.microsoft.com/office/drawing/2014/main" id="{ED7A2427-DFDE-4C5D-B578-391A01FC3A0B}"/>
              </a:ext>
            </a:extLst>
          </p:cNvPr>
          <p:cNvSpPr/>
          <p:nvPr/>
        </p:nvSpPr>
        <p:spPr>
          <a:xfrm>
            <a:off x="6545669" y="2173438"/>
            <a:ext cx="2341477" cy="1797524"/>
          </a:xfrm>
          <a:prstGeom prst="cloud">
            <a:avLst/>
          </a:prstGeom>
          <a:noFill/>
          <a:ln>
            <a:solidFill>
              <a:srgbClr val="A0B4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Student failing to return after a school holiday</a:t>
            </a:r>
            <a:endParaRPr lang="en-GB" dirty="0">
              <a:solidFill>
                <a:schemeClr val="tx1"/>
              </a:solidFill>
            </a:endParaRPr>
          </a:p>
        </p:txBody>
      </p:sp>
      <p:sp>
        <p:nvSpPr>
          <p:cNvPr id="9" name="Cloud 8">
            <a:extLst>
              <a:ext uri="{FF2B5EF4-FFF2-40B4-BE49-F238E27FC236}">
                <a16:creationId xmlns:a16="http://schemas.microsoft.com/office/drawing/2014/main" id="{1D93BDC3-C026-4907-9F6D-4B1C830F2FCE}"/>
              </a:ext>
            </a:extLst>
          </p:cNvPr>
          <p:cNvSpPr/>
          <p:nvPr/>
        </p:nvSpPr>
        <p:spPr>
          <a:xfrm>
            <a:off x="3444199" y="2468366"/>
            <a:ext cx="2969232" cy="1921267"/>
          </a:xfrm>
          <a:prstGeom prst="cloud">
            <a:avLst/>
          </a:prstGeom>
          <a:noFill/>
          <a:ln>
            <a:solidFill>
              <a:srgbClr val="A0B4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Refusal to get out of bed or the car in the morning</a:t>
            </a:r>
            <a:endParaRPr lang="en-GB" dirty="0">
              <a:solidFill>
                <a:schemeClr val="tx1"/>
              </a:solidFill>
            </a:endParaRPr>
          </a:p>
        </p:txBody>
      </p:sp>
      <p:sp>
        <p:nvSpPr>
          <p:cNvPr id="10" name="Cloud 9">
            <a:extLst>
              <a:ext uri="{FF2B5EF4-FFF2-40B4-BE49-F238E27FC236}">
                <a16:creationId xmlns:a16="http://schemas.microsoft.com/office/drawing/2014/main" id="{0F40295C-431F-464E-8D59-5B0C8A3BB969}"/>
              </a:ext>
            </a:extLst>
          </p:cNvPr>
          <p:cNvSpPr/>
          <p:nvPr/>
        </p:nvSpPr>
        <p:spPr>
          <a:xfrm>
            <a:off x="3606274" y="4537581"/>
            <a:ext cx="1763473" cy="1749399"/>
          </a:xfrm>
          <a:prstGeom prst="cloud">
            <a:avLst/>
          </a:prstGeom>
          <a:noFill/>
          <a:ln>
            <a:solidFill>
              <a:srgbClr val="A0B4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Regular patterns of absence </a:t>
            </a:r>
            <a:endParaRPr lang="en-GB" dirty="0">
              <a:solidFill>
                <a:schemeClr val="tx1"/>
              </a:solidFill>
            </a:endParaRPr>
          </a:p>
        </p:txBody>
      </p:sp>
      <p:sp>
        <p:nvSpPr>
          <p:cNvPr id="11" name="Cloud 10">
            <a:extLst>
              <a:ext uri="{FF2B5EF4-FFF2-40B4-BE49-F238E27FC236}">
                <a16:creationId xmlns:a16="http://schemas.microsoft.com/office/drawing/2014/main" id="{FE8A945A-C6FA-4F14-AA78-9AE4A107AE95}"/>
              </a:ext>
            </a:extLst>
          </p:cNvPr>
          <p:cNvSpPr/>
          <p:nvPr/>
        </p:nvSpPr>
        <p:spPr>
          <a:xfrm>
            <a:off x="5618084" y="4173217"/>
            <a:ext cx="2969232" cy="1921267"/>
          </a:xfrm>
          <a:prstGeom prst="cloud">
            <a:avLst/>
          </a:prstGeom>
          <a:noFill/>
          <a:ln>
            <a:solidFill>
              <a:srgbClr val="A0B4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Arriving late for school to avoid a lesson, registration or busy times</a:t>
            </a:r>
            <a:endParaRPr lang="en-GB" dirty="0">
              <a:solidFill>
                <a:schemeClr val="tx1"/>
              </a:solidFill>
            </a:endParaRPr>
          </a:p>
        </p:txBody>
      </p:sp>
      <p:sp>
        <p:nvSpPr>
          <p:cNvPr id="12" name="Cloud 11">
            <a:extLst>
              <a:ext uri="{FF2B5EF4-FFF2-40B4-BE49-F238E27FC236}">
                <a16:creationId xmlns:a16="http://schemas.microsoft.com/office/drawing/2014/main" id="{2E39A636-2F2A-422E-8106-2C0264D4BA24}"/>
              </a:ext>
            </a:extLst>
          </p:cNvPr>
          <p:cNvSpPr/>
          <p:nvPr/>
        </p:nvSpPr>
        <p:spPr>
          <a:xfrm>
            <a:off x="256854" y="4125091"/>
            <a:ext cx="2969232" cy="1921267"/>
          </a:xfrm>
          <a:prstGeom prst="cloud">
            <a:avLst/>
          </a:prstGeom>
          <a:noFill/>
          <a:ln>
            <a:solidFill>
              <a:srgbClr val="A0B4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Reluctance to use the school bus or public transport</a:t>
            </a:r>
            <a:endParaRPr lang="en-GB" dirty="0">
              <a:solidFill>
                <a:schemeClr val="tx1"/>
              </a:solidFill>
            </a:endParaRPr>
          </a:p>
        </p:txBody>
      </p:sp>
      <p:sp>
        <p:nvSpPr>
          <p:cNvPr id="14" name="Text Box 2">
            <a:extLst>
              <a:ext uri="{FF2B5EF4-FFF2-40B4-BE49-F238E27FC236}">
                <a16:creationId xmlns:a16="http://schemas.microsoft.com/office/drawing/2014/main" id="{538796CA-D184-448E-8848-421856D3C990}"/>
              </a:ext>
            </a:extLst>
          </p:cNvPr>
          <p:cNvSpPr txBox="1">
            <a:spLocks noChangeArrowheads="1"/>
          </p:cNvSpPr>
          <p:nvPr/>
        </p:nvSpPr>
        <p:spPr bwMode="auto">
          <a:xfrm>
            <a:off x="556885" y="1084869"/>
            <a:ext cx="8018166" cy="9874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dirty="0">
                <a:effectLst/>
                <a:ea typeface="Calibri" panose="020F0502020204030204" pitchFamily="34" charset="0"/>
                <a:cs typeface="Times New Roman" panose="02020603050405020304" pitchFamily="18" charset="0"/>
              </a:rPr>
              <a:t>School identify student as displaying Emotional Based School Avoidance using day-to-day attendance tracking procedures.</a:t>
            </a:r>
            <a:endParaRPr lang="en-GB" sz="1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effectLst/>
                <a:ea typeface="Calibri" panose="020F0502020204030204" pitchFamily="34" charset="0"/>
                <a:cs typeface="Times New Roman" panose="02020603050405020304" pitchFamily="18" charset="0"/>
              </a:rPr>
              <a:t>Signs could include the following:</a:t>
            </a: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5771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slide backgroun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 y="12781"/>
            <a:ext cx="9144000" cy="6858000"/>
          </a:xfrm>
          <a:prstGeom prst="rect">
            <a:avLst/>
          </a:prstGeom>
        </p:spPr>
      </p:pic>
      <p:sp>
        <p:nvSpPr>
          <p:cNvPr id="5" name="Title 1"/>
          <p:cNvSpPr txBox="1">
            <a:spLocks/>
          </p:cNvSpPr>
          <p:nvPr/>
        </p:nvSpPr>
        <p:spPr>
          <a:xfrm>
            <a:off x="736918" y="571020"/>
            <a:ext cx="7658100" cy="90751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a:solidFill>
                  <a:srgbClr val="A0B419"/>
                </a:solidFill>
                <a:latin typeface="+mn-lt"/>
                <a:ea typeface="ＭＳ Ｐゴシック" charset="0"/>
                <a:cs typeface="Open Sans"/>
              </a:rPr>
              <a:t>		Step two</a:t>
            </a:r>
            <a:br>
              <a:rPr lang="en-GB" b="1" dirty="0">
                <a:solidFill>
                  <a:srgbClr val="A0B419"/>
                </a:solidFill>
                <a:latin typeface="+mn-lt"/>
                <a:ea typeface="ＭＳ Ｐゴシック" charset="0"/>
                <a:cs typeface="Open Sans"/>
              </a:rPr>
            </a:br>
            <a:endParaRPr lang="en-GB" b="1" dirty="0">
              <a:solidFill>
                <a:srgbClr val="A0B419"/>
              </a:solidFill>
              <a:latin typeface="+mn-lt"/>
              <a:ea typeface="ＭＳ Ｐゴシック" charset="0"/>
              <a:cs typeface="Open Sans"/>
            </a:endParaRPr>
          </a:p>
        </p:txBody>
      </p:sp>
      <p:sp>
        <p:nvSpPr>
          <p:cNvPr id="4" name="Text Box 2">
            <a:extLst>
              <a:ext uri="{FF2B5EF4-FFF2-40B4-BE49-F238E27FC236}">
                <a16:creationId xmlns:a16="http://schemas.microsoft.com/office/drawing/2014/main" id="{F6636457-F44E-404C-BFB2-4E98B399FCA9}"/>
              </a:ext>
            </a:extLst>
          </p:cNvPr>
          <p:cNvSpPr txBox="1">
            <a:spLocks noChangeArrowheads="1"/>
          </p:cNvSpPr>
          <p:nvPr/>
        </p:nvSpPr>
        <p:spPr bwMode="auto">
          <a:xfrm>
            <a:off x="441752" y="1234812"/>
            <a:ext cx="4369136" cy="18248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dirty="0">
                <a:effectLst/>
                <a:ea typeface="Calibri" panose="020F0502020204030204" pitchFamily="34" charset="0"/>
                <a:cs typeface="Times New Roman" panose="02020603050405020304" pitchFamily="18" charset="0"/>
              </a:rPr>
              <a:t>School to case work and establish a positive relationship and trust with the family and child. Keep in regular contact, whether that’s through meetings in school, home visits or over the telephone. </a:t>
            </a:r>
          </a:p>
          <a:p>
            <a:pPr algn="ctr">
              <a:lnSpc>
                <a:spcPct val="107000"/>
              </a:lnSpc>
              <a:spcAft>
                <a:spcPts val="800"/>
              </a:spcAft>
            </a:pPr>
            <a:r>
              <a:rPr lang="en-US" sz="1400" dirty="0">
                <a:effectLst/>
                <a:ea typeface="Calibri" panose="020F0502020204030204" pitchFamily="34" charset="0"/>
                <a:cs typeface="Times New Roman" panose="02020603050405020304" pitchFamily="18" charset="0"/>
              </a:rPr>
              <a:t>Find the means of contact the child and family are most comfortable with.</a:t>
            </a:r>
            <a:endParaRPr lang="en-GB" sz="1400" dirty="0">
              <a:effectLst/>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Cloud 5">
            <a:extLst>
              <a:ext uri="{FF2B5EF4-FFF2-40B4-BE49-F238E27FC236}">
                <a16:creationId xmlns:a16="http://schemas.microsoft.com/office/drawing/2014/main" id="{3A81C6A8-E5E6-4CBB-8128-D7C9EB440FBA}"/>
              </a:ext>
            </a:extLst>
          </p:cNvPr>
          <p:cNvSpPr/>
          <p:nvPr/>
        </p:nvSpPr>
        <p:spPr>
          <a:xfrm>
            <a:off x="88120" y="3365221"/>
            <a:ext cx="4124284" cy="2121337"/>
          </a:xfrm>
          <a:prstGeom prst="cloud">
            <a:avLst/>
          </a:prstGeom>
          <a:noFill/>
          <a:ln>
            <a:solidFill>
              <a:srgbClr val="A0B4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Identify a key worker for that child. This could be an attendance officer, head of year, form tutor, learning assistant</a:t>
            </a:r>
            <a:endParaRPr lang="en-GB" dirty="0">
              <a:solidFill>
                <a:schemeClr val="tx1"/>
              </a:solidFill>
            </a:endParaRPr>
          </a:p>
        </p:txBody>
      </p:sp>
      <p:sp>
        <p:nvSpPr>
          <p:cNvPr id="8" name="Cloud 7">
            <a:extLst>
              <a:ext uri="{FF2B5EF4-FFF2-40B4-BE49-F238E27FC236}">
                <a16:creationId xmlns:a16="http://schemas.microsoft.com/office/drawing/2014/main" id="{BB2A02B8-4A71-45BA-90CE-A6E4B0FA5BD4}"/>
              </a:ext>
            </a:extLst>
          </p:cNvPr>
          <p:cNvSpPr/>
          <p:nvPr/>
        </p:nvSpPr>
        <p:spPr>
          <a:xfrm>
            <a:off x="4470290" y="2557068"/>
            <a:ext cx="4124284" cy="3066120"/>
          </a:xfrm>
          <a:prstGeom prst="cloud">
            <a:avLst/>
          </a:prstGeom>
          <a:noFill/>
          <a:ln>
            <a:solidFill>
              <a:srgbClr val="A0B4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Start to use the ATTEND form to explore the reasons for absence and establish what further support and adjustments need to be made to eliminate the anxieties</a:t>
            </a:r>
            <a:endParaRPr lang="en-GB" dirty="0">
              <a:solidFill>
                <a:schemeClr val="tx1"/>
              </a:solidFill>
            </a:endParaRPr>
          </a:p>
        </p:txBody>
      </p:sp>
      <p:sp>
        <p:nvSpPr>
          <p:cNvPr id="9" name="Text Box 2">
            <a:extLst>
              <a:ext uri="{FF2B5EF4-FFF2-40B4-BE49-F238E27FC236}">
                <a16:creationId xmlns:a16="http://schemas.microsoft.com/office/drawing/2014/main" id="{4754AA64-C1AA-4ABA-AABE-F3B16C1EA220}"/>
              </a:ext>
            </a:extLst>
          </p:cNvPr>
          <p:cNvSpPr txBox="1">
            <a:spLocks noChangeArrowheads="1"/>
          </p:cNvSpPr>
          <p:nvPr/>
        </p:nvSpPr>
        <p:spPr bwMode="auto">
          <a:xfrm>
            <a:off x="568808" y="5779806"/>
            <a:ext cx="5647058" cy="6811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dirty="0">
                <a:solidFill>
                  <a:srgbClr val="A0B419"/>
                </a:solidFill>
                <a:ea typeface="Calibri" panose="020F0502020204030204" pitchFamily="34" charset="0"/>
                <a:cs typeface="Times New Roman" panose="02020603050405020304" pitchFamily="18" charset="0"/>
              </a:rPr>
              <a:t>Early intervention is essential, support needs to be implemented quickly and robustly to prevent further non-attendance.</a:t>
            </a:r>
            <a:endParaRPr lang="en-US" sz="1400" dirty="0">
              <a:solidFill>
                <a:srgbClr val="A0B419"/>
              </a:solidFill>
              <a:effectLst/>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Cloud 9">
            <a:extLst>
              <a:ext uri="{FF2B5EF4-FFF2-40B4-BE49-F238E27FC236}">
                <a16:creationId xmlns:a16="http://schemas.microsoft.com/office/drawing/2014/main" id="{868DEEC2-8FFD-4D5E-BD7F-72A96635F595}"/>
              </a:ext>
            </a:extLst>
          </p:cNvPr>
          <p:cNvSpPr/>
          <p:nvPr/>
        </p:nvSpPr>
        <p:spPr>
          <a:xfrm>
            <a:off x="5258671" y="287677"/>
            <a:ext cx="3741491" cy="2126152"/>
          </a:xfrm>
          <a:prstGeom prst="cloud">
            <a:avLst/>
          </a:prstGeom>
          <a:noFill/>
          <a:ln>
            <a:solidFill>
              <a:srgbClr val="A0B4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Use the Early Help Assessment as a tool to identify needs and refer to external agencies if appropriate</a:t>
            </a:r>
            <a:endParaRPr lang="en-GB" dirty="0">
              <a:solidFill>
                <a:schemeClr val="tx1"/>
              </a:solidFill>
            </a:endParaRPr>
          </a:p>
        </p:txBody>
      </p:sp>
    </p:spTree>
    <p:extLst>
      <p:ext uri="{BB962C8B-B14F-4D97-AF65-F5344CB8AC3E}">
        <p14:creationId xmlns:p14="http://schemas.microsoft.com/office/powerpoint/2010/main" val="39928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11d7dfa7-68bf-4d7b-85e3-cfc91e21ee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23F7790C75FE4B8A68B2E51078F498" ma:contentTypeVersion="13" ma:contentTypeDescription="Create a new document." ma:contentTypeScope="" ma:versionID="100d7437594c49483707262feaec40a2">
  <xsd:schema xmlns:xsd="http://www.w3.org/2001/XMLSchema" xmlns:xs="http://www.w3.org/2001/XMLSchema" xmlns:p="http://schemas.microsoft.com/office/2006/metadata/properties" xmlns:ns2="11d7dfa7-68bf-4d7b-85e3-cfc91e21ee89" xmlns:ns3="72917732-a0b1-4e85-b943-6cbb0711772b" targetNamespace="http://schemas.microsoft.com/office/2006/metadata/properties" ma:root="true" ma:fieldsID="fba5e434eae699681bcca50653544805" ns2:_="" ns3:_="">
    <xsd:import namespace="11d7dfa7-68bf-4d7b-85e3-cfc91e21ee89"/>
    <xsd:import namespace="72917732-a0b1-4e85-b943-6cbb071177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7dfa7-68bf-4d7b-85e3-cfc91e21e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917732-a0b1-4e85-b943-6cbb0711772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F9F33D-3347-4010-8DA2-87C1F024A99D}">
  <ds:schemaRefs>
    <ds:schemaRef ds:uri="http://schemas.microsoft.com/sharepoint/v3/contenttype/forms"/>
  </ds:schemaRefs>
</ds:datastoreItem>
</file>

<file path=customXml/itemProps2.xml><?xml version="1.0" encoding="utf-8"?>
<ds:datastoreItem xmlns:ds="http://schemas.openxmlformats.org/officeDocument/2006/customXml" ds:itemID="{4E92C59C-AAA1-4C57-A2B9-092A0F45055A}">
  <ds:schemaRefs>
    <ds:schemaRef ds:uri="http://schemas.microsoft.com/office/infopath/2007/PartnerControls"/>
    <ds:schemaRef ds:uri="http://schemas.microsoft.com/office/2006/documentManagement/types"/>
    <ds:schemaRef ds:uri="http://purl.org/dc/elements/1.1/"/>
    <ds:schemaRef ds:uri="http://purl.org/dc/dcmitype/"/>
    <ds:schemaRef ds:uri="http://purl.org/dc/terms/"/>
    <ds:schemaRef ds:uri="http://schemas.microsoft.com/office/2006/metadata/properties"/>
    <ds:schemaRef ds:uri="72917732-a0b1-4e85-b943-6cbb0711772b"/>
    <ds:schemaRef ds:uri="http://www.w3.org/XML/1998/namespace"/>
    <ds:schemaRef ds:uri="http://schemas.openxmlformats.org/package/2006/metadata/core-properties"/>
    <ds:schemaRef ds:uri="11d7dfa7-68bf-4d7b-85e3-cfc91e21ee89"/>
  </ds:schemaRefs>
</ds:datastoreItem>
</file>

<file path=customXml/itemProps3.xml><?xml version="1.0" encoding="utf-8"?>
<ds:datastoreItem xmlns:ds="http://schemas.openxmlformats.org/officeDocument/2006/customXml" ds:itemID="{D5F0A1E0-5ACC-4B92-A968-47048597F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d7dfa7-68bf-4d7b-85e3-cfc91e21ee89"/>
    <ds:schemaRef ds:uri="72917732-a0b1-4e85-b943-6cbb071177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836</TotalTime>
  <Words>2416</Words>
  <Application>Microsoft Office PowerPoint</Application>
  <PresentationFormat>On-screen Show (4:3)</PresentationFormat>
  <Paragraphs>214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Open Sans</vt:lpstr>
      <vt:lpstr>Symbol</vt:lpstr>
      <vt:lpstr>Office Theme</vt:lpstr>
      <vt:lpstr>Emotional Based School Avoidance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EBSA Questions and Answers</vt:lpstr>
      <vt:lpstr>EBSA Questions and Answers</vt:lpstr>
      <vt:lpstr>EBSA Questions and Answers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Neil2</dc:creator>
  <cp:lastModifiedBy>Nicola Carter</cp:lastModifiedBy>
  <cp:revision>34</cp:revision>
  <dcterms:created xsi:type="dcterms:W3CDTF">2020-10-29T15:13:27Z</dcterms:created>
  <dcterms:modified xsi:type="dcterms:W3CDTF">2022-04-20T09:53:56Z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0x0101007423F7790C75FE4B8A68B2E51078F498</vt:lpwstr>
  </property>
</Properties>
</file>