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9"/>
  </p:notesMasterIdLst>
  <p:sldIdLst>
    <p:sldId id="456" r:id="rId5"/>
    <p:sldId id="473" r:id="rId6"/>
    <p:sldId id="460" r:id="rId7"/>
    <p:sldId id="465" r:id="rId8"/>
    <p:sldId id="470" r:id="rId9"/>
    <p:sldId id="471" r:id="rId10"/>
    <p:sldId id="466" r:id="rId11"/>
    <p:sldId id="463" r:id="rId12"/>
    <p:sldId id="467" r:id="rId13"/>
    <p:sldId id="468" r:id="rId14"/>
    <p:sldId id="469" r:id="rId15"/>
    <p:sldId id="464" r:id="rId16"/>
    <p:sldId id="472" r:id="rId17"/>
    <p:sldId id="459" r:id="rId18"/>
  </p:sldIdLst>
  <p:sldSz cx="12192000" cy="6858000"/>
  <p:notesSz cx="6792913" cy="99250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8125E"/>
    <a:srgbClr val="A62A33"/>
    <a:srgbClr val="B12D43"/>
    <a:srgbClr val="052257"/>
    <a:srgbClr val="190044"/>
    <a:srgbClr val="1B4367"/>
    <a:srgbClr val="2A2E59"/>
    <a:srgbClr val="D6D0AE"/>
    <a:srgbClr val="FFFFCC"/>
    <a:srgbClr val="ACA1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5090" autoAdjust="0"/>
  </p:normalViewPr>
  <p:slideViewPr>
    <p:cSldViewPr snapToGrid="0">
      <p:cViewPr varScale="1">
        <p:scale>
          <a:sx n="67" d="100"/>
          <a:sy n="67" d="100"/>
        </p:scale>
        <p:origin x="807"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3596" cy="49797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7745" y="0"/>
            <a:ext cx="2943596" cy="497976"/>
          </a:xfrm>
          <a:prstGeom prst="rect">
            <a:avLst/>
          </a:prstGeom>
        </p:spPr>
        <p:txBody>
          <a:bodyPr vert="horz" lIns="91440" tIns="45720" rIns="91440" bIns="45720" rtlCol="0"/>
          <a:lstStyle>
            <a:lvl1pPr algn="r">
              <a:defRPr sz="1200"/>
            </a:lvl1pPr>
          </a:lstStyle>
          <a:p>
            <a:fld id="{14D4EB91-0D23-4A17-A5AD-947FB266355E}" type="datetimeFigureOut">
              <a:rPr lang="en-GB" smtClean="0"/>
              <a:t>19/04/2022</a:t>
            </a:fld>
            <a:endParaRPr lang="en-GB"/>
          </a:p>
        </p:txBody>
      </p:sp>
      <p:sp>
        <p:nvSpPr>
          <p:cNvPr id="4" name="Slide Image Placeholder 3"/>
          <p:cNvSpPr>
            <a:spLocks noGrp="1" noRot="1" noChangeAspect="1"/>
          </p:cNvSpPr>
          <p:nvPr>
            <p:ph type="sldImg" idx="2"/>
          </p:nvPr>
        </p:nvSpPr>
        <p:spPr>
          <a:xfrm>
            <a:off x="419100" y="1239838"/>
            <a:ext cx="5954713" cy="335121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292" y="4776431"/>
            <a:ext cx="5434330" cy="390798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7076"/>
            <a:ext cx="2943596" cy="49797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7745" y="9427076"/>
            <a:ext cx="2943596" cy="497975"/>
          </a:xfrm>
          <a:prstGeom prst="rect">
            <a:avLst/>
          </a:prstGeom>
        </p:spPr>
        <p:txBody>
          <a:bodyPr vert="horz" lIns="91440" tIns="45720" rIns="91440" bIns="45720" rtlCol="0" anchor="b"/>
          <a:lstStyle>
            <a:lvl1pPr algn="r">
              <a:defRPr sz="1200"/>
            </a:lvl1pPr>
          </a:lstStyle>
          <a:p>
            <a:fld id="{17F049C0-298F-4F58-A0A9-C98EE3D2B6DF}" type="slidenum">
              <a:rPr lang="en-GB" smtClean="0"/>
              <a:t>‹#›</a:t>
            </a:fld>
            <a:endParaRPr lang="en-GB"/>
          </a:p>
        </p:txBody>
      </p:sp>
    </p:spTree>
    <p:extLst>
      <p:ext uri="{BB962C8B-B14F-4D97-AF65-F5344CB8AC3E}">
        <p14:creationId xmlns:p14="http://schemas.microsoft.com/office/powerpoint/2010/main" val="14035708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ur02.safelinks.protection.outlook.com/?url=https%3A%2F%2Fwww.eventbrite.co.uk%2Fe%2Fsend-review-green-paper-london-tickets-306527390677&amp;data=04%7C01%7CCCoady%40ncb.org.uk%7C556852df8811459fd8a708da109ad65e%7Cadc87355e29c4519954f95e35c776178%7C0%7C0%7C637840554466051071%7CUnknown%7CTWFpbGZsb3d8eyJWIjoiMC4wLjAwMDAiLCJQIjoiV2luMzIiLCJBTiI6Ik1haWwiLCJXVCI6Mn0%3D%7C3000&amp;sdata=Qmgr2vZlYxyjeRmLxFP0iR%2F1ouhF%2BQs5WZCL2goy7zY%3D&amp;reserved=0"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s://eur02.safelinks.protection.outlook.com/?url=https%3A%2F%2Fwww.eventbrite.co.uk%2Fe%2Fsend-review-green-paper-virtual-event-tickets-306752784837&amp;data=04%7C01%7CCCoady%40ncb.org.uk%7C556852df8811459fd8a708da109ad65e%7Cadc87355e29c4519954f95e35c776178%7C0%7C0%7C637840554466051071%7CUnknown%7CTWFpbGZsb3d8eyJWIjoiMC4wLjAwMDAiLCJQIjoiV2luMzIiLCJBTiI6Ik1haWwiLCJXVCI6Mn0%3D%7C3000&amp;sdata=gGj0cQaqPXNGn5bcdXBzNO4EcN%2F1Gd7AktGwo7N8tWU%3D&amp;reserved=0" TargetMode="External"/><Relationship Id="rId5" Type="http://schemas.openxmlformats.org/officeDocument/2006/relationships/hyperlink" Target="https://eur02.safelinks.protection.outlook.com/?url=https%3A%2F%2Fwww.eventbrite.co.uk%2Fe%2Fsend-review-green-paper-leicester-tickets-306744179097&amp;data=04%7C01%7CCCoady%40ncb.org.uk%7C556852df8811459fd8a708da109ad65e%7Cadc87355e29c4519954f95e35c776178%7C0%7C0%7C637840554466051071%7CUnknown%7CTWFpbGZsb3d8eyJWIjoiMC4wLjAwMDAiLCJQIjoiV2luMzIiLCJBTiI6Ik1haWwiLCJXVCI6Mn0%3D%7C3000&amp;sdata=YEQJum%2BBPBkfrdRw17C%2FUn8IE%2FPOmEaqce%2ByDf3r2EQ%3D&amp;reserved=0" TargetMode="External"/><Relationship Id="rId4" Type="http://schemas.openxmlformats.org/officeDocument/2006/relationships/hyperlink" Target="https://eur02.safelinks.protection.outlook.com/?url=https%3A%2F%2Fwww.eventbrite.co.uk%2Fe%2Fsend-review-green-paper-manchester-tickets-306715703927&amp;data=04%7C01%7CCCoady%40ncb.org.uk%7C556852df8811459fd8a708da109ad65e%7Cadc87355e29c4519954f95e35c776178%7C0%7C0%7C637840554466051071%7CUnknown%7CTWFpbGZsb3d8eyJWIjoiMC4wLjAwMDAiLCJQIjoiV2luMzIiLCJBTiI6Ik1haWwiLCJXVCI6Mn0%3D%7C3000&amp;sdata=yIm9wqVhfTDyVHCkE0mLIPHzlWD3uP0OQWOCradEQ04%3D&amp;reserved=0"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sendgateway.org.uk/events/send-development-pathways-school-workfor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5</a:t>
            </a:fld>
            <a:endParaRPr lang="en-GB"/>
          </a:p>
        </p:txBody>
      </p:sp>
    </p:spTree>
    <p:extLst>
      <p:ext uri="{BB962C8B-B14F-4D97-AF65-F5344CB8AC3E}">
        <p14:creationId xmlns:p14="http://schemas.microsoft.com/office/powerpoint/2010/main" val="39074206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Workshops with Council for Disabled Children and DfE</a:t>
            </a:r>
          </a:p>
          <a:p>
            <a:r>
              <a:rPr lang="en-GB" sz="1200" b="0" i="0" kern="1200" dirty="0">
                <a:solidFill>
                  <a:schemeClr val="tx1"/>
                </a:solidFill>
                <a:effectLst/>
                <a:latin typeface="+mn-lt"/>
                <a:ea typeface="+mn-ea"/>
                <a:cs typeface="+mn-cs"/>
              </a:rPr>
              <a:t>Working together we’re running some face-to-face and virtual workshops. They will give you the opportunity to hear more about the proposals and ask questions.</a:t>
            </a:r>
          </a:p>
          <a:p>
            <a:r>
              <a:rPr lang="en-GB" sz="1200" b="0" i="0" kern="1200" dirty="0">
                <a:solidFill>
                  <a:schemeClr val="tx1"/>
                </a:solidFill>
                <a:effectLst/>
                <a:latin typeface="+mn-lt"/>
                <a:ea typeface="+mn-ea"/>
                <a:cs typeface="+mn-cs"/>
              </a:rPr>
              <a:t>You can register for any of the sessions using Eventbrite.</a:t>
            </a:r>
          </a:p>
          <a:p>
            <a:r>
              <a:rPr lang="en-GB" sz="1200" b="0" i="0" kern="1200" dirty="0">
                <a:solidFill>
                  <a:schemeClr val="tx1"/>
                </a:solidFill>
                <a:effectLst/>
                <a:latin typeface="+mn-lt"/>
                <a:ea typeface="+mn-ea"/>
                <a:cs typeface="+mn-cs"/>
              </a:rPr>
              <a:t> </a:t>
            </a:r>
          </a:p>
          <a:p>
            <a:r>
              <a:rPr lang="en-GB" sz="1200" b="0" i="0" u="sng" kern="1200" dirty="0">
                <a:solidFill>
                  <a:schemeClr val="tx1"/>
                </a:solidFill>
                <a:effectLst/>
                <a:latin typeface="+mn-lt"/>
                <a:ea typeface="+mn-ea"/>
                <a:cs typeface="+mn-cs"/>
                <a:hlinkClick r:id="rId3"/>
              </a:rPr>
              <a:t>Thursday 12 May, 10am to 3.30pm in London</a:t>
            </a:r>
            <a:endParaRPr lang="en-GB" sz="1200" b="0"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hlinkClick r:id="rId4"/>
              </a:rPr>
              <a:t>Tuesday 17 May, 10am to 3.30pm in Manchester</a:t>
            </a:r>
            <a:endParaRPr lang="en-GB" sz="1200" b="0"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hlinkClick r:id="rId5"/>
              </a:rPr>
              <a:t>Thursday 19 May, 10am to 3.30pm in Leicester</a:t>
            </a:r>
            <a:endParaRPr lang="en-GB" sz="1200" b="0" i="0" kern="1200" dirty="0">
              <a:solidFill>
                <a:schemeClr val="tx1"/>
              </a:solidFill>
              <a:effectLst/>
              <a:latin typeface="+mn-lt"/>
              <a:ea typeface="+mn-ea"/>
              <a:cs typeface="+mn-cs"/>
            </a:endParaRPr>
          </a:p>
          <a:p>
            <a:r>
              <a:rPr lang="en-GB" sz="1200" b="0" i="0" u="sng" kern="1200" dirty="0">
                <a:solidFill>
                  <a:schemeClr val="tx1"/>
                </a:solidFill>
                <a:effectLst/>
                <a:latin typeface="+mn-lt"/>
                <a:ea typeface="+mn-ea"/>
                <a:cs typeface="+mn-cs"/>
                <a:hlinkClick r:id="rId6"/>
              </a:rPr>
              <a:t>Monday 23 May, 10am to 3.30pm via Zoom</a:t>
            </a:r>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6</a:t>
            </a:fld>
            <a:endParaRPr lang="en-GB"/>
          </a:p>
        </p:txBody>
      </p:sp>
    </p:spTree>
    <p:extLst>
      <p:ext uri="{BB962C8B-B14F-4D97-AF65-F5344CB8AC3E}">
        <p14:creationId xmlns:p14="http://schemas.microsoft.com/office/powerpoint/2010/main" val="30281314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7</a:t>
            </a:fld>
            <a:endParaRPr lang="en-GB"/>
          </a:p>
        </p:txBody>
      </p:sp>
    </p:spTree>
    <p:extLst>
      <p:ext uri="{BB962C8B-B14F-4D97-AF65-F5344CB8AC3E}">
        <p14:creationId xmlns:p14="http://schemas.microsoft.com/office/powerpoint/2010/main" val="15109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This is a ‘How to Guide’ to support both Pathway participants (school workforce), and their line managers, in using the SEND Development Pathways resources to support ongoing continuing professional development.</a:t>
            </a:r>
          </a:p>
          <a:p>
            <a:r>
              <a:rPr lang="en-GB" sz="1200" b="0" i="0" kern="1200" dirty="0">
                <a:solidFill>
                  <a:schemeClr val="tx1"/>
                </a:solidFill>
                <a:effectLst/>
                <a:latin typeface="+mn-lt"/>
                <a:ea typeface="+mn-ea"/>
                <a:cs typeface="+mn-cs"/>
              </a:rPr>
              <a:t>An essential part of the SEND Development Pathways will be the discipline of self-study and so, there are a range of self-study support materials provided alongside the pathways. These materials are intended to support participants and their line managers.</a:t>
            </a:r>
          </a:p>
          <a:p>
            <a:r>
              <a:rPr lang="en-GB" sz="1200" b="1" i="0" kern="1200" dirty="0">
                <a:solidFill>
                  <a:schemeClr val="tx1"/>
                </a:solidFill>
                <a:effectLst/>
                <a:latin typeface="+mn-lt"/>
                <a:ea typeface="+mn-ea"/>
                <a:cs typeface="+mn-cs"/>
              </a:rPr>
              <a:t>Please note:</a:t>
            </a:r>
            <a:r>
              <a:rPr lang="en-GB" sz="1200" b="0" i="0" kern="1200" dirty="0">
                <a:solidFill>
                  <a:schemeClr val="tx1"/>
                </a:solidFill>
                <a:effectLst/>
                <a:latin typeface="+mn-lt"/>
                <a:ea typeface="+mn-ea"/>
                <a:cs typeface="+mn-cs"/>
              </a:rPr>
              <a:t> This resource will not be finalised until after the</a:t>
            </a:r>
            <a:r>
              <a:rPr lang="en-GB" sz="1200" b="0" i="0" u="sng" kern="1200" dirty="0">
                <a:solidFill>
                  <a:schemeClr val="tx1"/>
                </a:solidFill>
                <a:effectLst/>
                <a:latin typeface="+mn-lt"/>
                <a:ea typeface="+mn-ea"/>
                <a:cs typeface="+mn-cs"/>
                <a:hlinkClick r:id="rId3"/>
              </a:rPr>
              <a:t> SEND Development Pathways for School Workforce webinar event</a:t>
            </a:r>
            <a:r>
              <a:rPr lang="en-GB" sz="1200" b="0" i="0" kern="1200" dirty="0">
                <a:solidFill>
                  <a:schemeClr val="tx1"/>
                </a:solidFill>
                <a:effectLst/>
                <a:latin typeface="+mn-lt"/>
                <a:ea typeface="+mn-ea"/>
                <a:cs typeface="+mn-cs"/>
              </a:rPr>
              <a:t>.</a:t>
            </a:r>
          </a:p>
          <a:p>
            <a:endParaRPr lang="en-GB" sz="1200" b="0" i="0" kern="1200" dirty="0">
              <a:solidFill>
                <a:schemeClr val="tx1"/>
              </a:solidFill>
              <a:effectLst/>
              <a:latin typeface="+mn-lt"/>
              <a:ea typeface="+mn-ea"/>
              <a:cs typeface="+mn-cs"/>
            </a:endParaRPr>
          </a:p>
          <a:p>
            <a:r>
              <a:rPr lang="en-GB" sz="1200" b="1" i="0" kern="1200" dirty="0">
                <a:solidFill>
                  <a:schemeClr val="tx1"/>
                </a:solidFill>
                <a:effectLst/>
                <a:latin typeface="+mn-lt"/>
                <a:ea typeface="+mn-ea"/>
                <a:cs typeface="+mn-cs"/>
              </a:rPr>
              <a:t>It is strongly advised that you engage with the Guidance Document before accessing the PowerPoint.</a:t>
            </a:r>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SEND Development Pathway is characterised as a train map. Participants can use the interactive map to plan their career ‘journey’ by selecting the line between their current role (‘current station’) and their intended role (‘destination station’).</a:t>
            </a:r>
          </a:p>
          <a:p>
            <a:r>
              <a:rPr lang="en-GB" sz="1200" b="0" i="0" kern="1200" dirty="0">
                <a:solidFill>
                  <a:schemeClr val="tx1"/>
                </a:solidFill>
                <a:effectLst/>
                <a:latin typeface="+mn-lt"/>
                <a:ea typeface="+mn-ea"/>
                <a:cs typeface="+mn-cs"/>
              </a:rPr>
              <a:t>This will generate a ‘ticket’ (see ‘How to Use the Ticket’ in this guidance), detailing the CPD resources which are available to support them on their journey. In many cases, career development will involve a number of short journeys, resulting in multiple ‘tickets’.</a:t>
            </a:r>
          </a:p>
          <a:p>
            <a:r>
              <a:rPr lang="en-GB" sz="1200" b="0" i="0" kern="1200" dirty="0">
                <a:solidFill>
                  <a:schemeClr val="tx1"/>
                </a:solidFill>
                <a:effectLst/>
                <a:latin typeface="+mn-lt"/>
                <a:ea typeface="+mn-ea"/>
                <a:cs typeface="+mn-cs"/>
              </a:rPr>
              <a:t>Participants wishing to develop their skills and expertise in their current role can click on the station itself. Their ticket will then detail the resources that they can access to deepen knowledge, improve skills and increase confidence in their current role.</a:t>
            </a:r>
          </a:p>
          <a:p>
            <a:endParaRPr lang="en-GB" sz="1200" b="0" i="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9</a:t>
            </a:fld>
            <a:endParaRPr lang="en-GB"/>
          </a:p>
        </p:txBody>
      </p:sp>
    </p:spTree>
    <p:extLst>
      <p:ext uri="{BB962C8B-B14F-4D97-AF65-F5344CB8AC3E}">
        <p14:creationId xmlns:p14="http://schemas.microsoft.com/office/powerpoint/2010/main" val="1032326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7F049C0-298F-4F58-A0A9-C98EE3D2B6DF}" type="slidenum">
              <a:rPr lang="en-GB" smtClean="0"/>
              <a:t>12</a:t>
            </a:fld>
            <a:endParaRPr lang="en-GB"/>
          </a:p>
        </p:txBody>
      </p:sp>
    </p:spTree>
    <p:extLst>
      <p:ext uri="{BB962C8B-B14F-4D97-AF65-F5344CB8AC3E}">
        <p14:creationId xmlns:p14="http://schemas.microsoft.com/office/powerpoint/2010/main" val="23372916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get in touch should you like to know any more about WSS and the work we do.</a:t>
            </a:r>
          </a:p>
        </p:txBody>
      </p:sp>
      <p:sp>
        <p:nvSpPr>
          <p:cNvPr id="4" name="Slide Number Placeholder 3"/>
          <p:cNvSpPr>
            <a:spLocks noGrp="1"/>
          </p:cNvSpPr>
          <p:nvPr>
            <p:ph type="sldNum" sz="quarter" idx="5"/>
          </p:nvPr>
        </p:nvSpPr>
        <p:spPr/>
        <p:txBody>
          <a:bodyPr/>
          <a:lstStyle/>
          <a:p>
            <a:fld id="{17F049C0-298F-4F58-A0A9-C98EE3D2B6DF}" type="slidenum">
              <a:rPr lang="en-GB" smtClean="0"/>
              <a:t>14</a:t>
            </a:fld>
            <a:endParaRPr lang="en-GB"/>
          </a:p>
        </p:txBody>
      </p:sp>
    </p:spTree>
    <p:extLst>
      <p:ext uri="{BB962C8B-B14F-4D97-AF65-F5344CB8AC3E}">
        <p14:creationId xmlns:p14="http://schemas.microsoft.com/office/powerpoint/2010/main" val="1857743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8EDC49-09A2-418D-AB33-AAD82608ACD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498EDA5A-0F67-43D7-BC10-B5555310105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AC8A27A-A7F9-4513-8CDB-15F991EDE652}"/>
              </a:ext>
            </a:extLst>
          </p:cNvPr>
          <p:cNvSpPr>
            <a:spLocks noGrp="1"/>
          </p:cNvSpPr>
          <p:nvPr>
            <p:ph type="dt" sz="half" idx="10"/>
          </p:nvPr>
        </p:nvSpPr>
        <p:spPr/>
        <p:txBody>
          <a:bodyPr/>
          <a:lstStyle/>
          <a:p>
            <a:fld id="{98FCDE71-42AF-435E-A365-7FFA9278C9DA}" type="datetimeFigureOut">
              <a:rPr lang="en-GB" smtClean="0"/>
              <a:t>19/04/2022</a:t>
            </a:fld>
            <a:endParaRPr lang="en-GB"/>
          </a:p>
        </p:txBody>
      </p:sp>
      <p:sp>
        <p:nvSpPr>
          <p:cNvPr id="5" name="Footer Placeholder 4">
            <a:extLst>
              <a:ext uri="{FF2B5EF4-FFF2-40B4-BE49-F238E27FC236}">
                <a16:creationId xmlns:a16="http://schemas.microsoft.com/office/drawing/2014/main" id="{B2DE9B93-58FB-4506-9559-2C1F10D890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EC2E27-CA00-42C3-BCC4-B0445FD731C5}"/>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6510879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164CF3-837A-41FE-BE4C-8A72AAB0893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1A60BB-43F6-4D70-8657-C7ADA7029AF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58A8F6F-A257-478C-852E-E5EEF5140299}"/>
              </a:ext>
            </a:extLst>
          </p:cNvPr>
          <p:cNvSpPr>
            <a:spLocks noGrp="1"/>
          </p:cNvSpPr>
          <p:nvPr>
            <p:ph type="dt" sz="half" idx="10"/>
          </p:nvPr>
        </p:nvSpPr>
        <p:spPr/>
        <p:txBody>
          <a:bodyPr/>
          <a:lstStyle/>
          <a:p>
            <a:fld id="{98FCDE71-42AF-435E-A365-7FFA9278C9DA}" type="datetimeFigureOut">
              <a:rPr lang="en-GB" smtClean="0"/>
              <a:t>19/04/2022</a:t>
            </a:fld>
            <a:endParaRPr lang="en-GB"/>
          </a:p>
        </p:txBody>
      </p:sp>
      <p:sp>
        <p:nvSpPr>
          <p:cNvPr id="5" name="Footer Placeholder 4">
            <a:extLst>
              <a:ext uri="{FF2B5EF4-FFF2-40B4-BE49-F238E27FC236}">
                <a16:creationId xmlns:a16="http://schemas.microsoft.com/office/drawing/2014/main" id="{1B492F80-5807-4DC5-B9E8-DD94FF1BA5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4F2BF9-6EE6-48A4-8897-E4867A437A52}"/>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626034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2CC5FD5-BA7A-4DDB-809D-9AF8673F931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5ADAE1C-1315-4ABF-B056-97FBDFD06A1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0395B9-E726-48B2-9F3C-778CA226E676}"/>
              </a:ext>
            </a:extLst>
          </p:cNvPr>
          <p:cNvSpPr>
            <a:spLocks noGrp="1"/>
          </p:cNvSpPr>
          <p:nvPr>
            <p:ph type="dt" sz="half" idx="10"/>
          </p:nvPr>
        </p:nvSpPr>
        <p:spPr/>
        <p:txBody>
          <a:bodyPr/>
          <a:lstStyle/>
          <a:p>
            <a:fld id="{98FCDE71-42AF-435E-A365-7FFA9278C9DA}" type="datetimeFigureOut">
              <a:rPr lang="en-GB" smtClean="0"/>
              <a:t>19/04/2022</a:t>
            </a:fld>
            <a:endParaRPr lang="en-GB"/>
          </a:p>
        </p:txBody>
      </p:sp>
      <p:sp>
        <p:nvSpPr>
          <p:cNvPr id="5" name="Footer Placeholder 4">
            <a:extLst>
              <a:ext uri="{FF2B5EF4-FFF2-40B4-BE49-F238E27FC236}">
                <a16:creationId xmlns:a16="http://schemas.microsoft.com/office/drawing/2014/main" id="{33C72F73-C8F7-42EE-98A3-C25F5D527F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0C0618A-CE3A-4C31-A3EB-C75026E31E36}"/>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8993528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8CA77D-AA87-45E5-B9F1-711FC9D9A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87558CC-ED7B-4282-A773-9AA2A4EECD4B}"/>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BEA5AA-F590-4A57-B647-8C6BC854FE51}"/>
              </a:ext>
            </a:extLst>
          </p:cNvPr>
          <p:cNvSpPr>
            <a:spLocks noGrp="1"/>
          </p:cNvSpPr>
          <p:nvPr>
            <p:ph type="dt" sz="half" idx="10"/>
          </p:nvPr>
        </p:nvSpPr>
        <p:spPr/>
        <p:txBody>
          <a:bodyPr/>
          <a:lstStyle/>
          <a:p>
            <a:fld id="{98FCDE71-42AF-435E-A365-7FFA9278C9DA}" type="datetimeFigureOut">
              <a:rPr lang="en-GB" smtClean="0"/>
              <a:t>19/04/2022</a:t>
            </a:fld>
            <a:endParaRPr lang="en-GB"/>
          </a:p>
        </p:txBody>
      </p:sp>
      <p:sp>
        <p:nvSpPr>
          <p:cNvPr id="5" name="Footer Placeholder 4">
            <a:extLst>
              <a:ext uri="{FF2B5EF4-FFF2-40B4-BE49-F238E27FC236}">
                <a16:creationId xmlns:a16="http://schemas.microsoft.com/office/drawing/2014/main" id="{B3173CDE-937E-46D9-8250-C023B31582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6FB98AF-21A2-48D2-B928-C09B9AD80B7E}"/>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5438659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7C4E9-316E-4E1F-A049-20279B0586A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4B83B9-696A-4415-BB11-EEB4584493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BF0773-0CD0-416B-81B7-2BE906B41707}"/>
              </a:ext>
            </a:extLst>
          </p:cNvPr>
          <p:cNvSpPr>
            <a:spLocks noGrp="1"/>
          </p:cNvSpPr>
          <p:nvPr>
            <p:ph type="dt" sz="half" idx="10"/>
          </p:nvPr>
        </p:nvSpPr>
        <p:spPr/>
        <p:txBody>
          <a:bodyPr/>
          <a:lstStyle/>
          <a:p>
            <a:fld id="{98FCDE71-42AF-435E-A365-7FFA9278C9DA}" type="datetimeFigureOut">
              <a:rPr lang="en-GB" smtClean="0"/>
              <a:t>19/04/2022</a:t>
            </a:fld>
            <a:endParaRPr lang="en-GB"/>
          </a:p>
        </p:txBody>
      </p:sp>
      <p:sp>
        <p:nvSpPr>
          <p:cNvPr id="5" name="Footer Placeholder 4">
            <a:extLst>
              <a:ext uri="{FF2B5EF4-FFF2-40B4-BE49-F238E27FC236}">
                <a16:creationId xmlns:a16="http://schemas.microsoft.com/office/drawing/2014/main" id="{D4CBF54A-5C63-40AA-82F8-8ADAF7263EE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8D613D-86E5-4CC4-BD90-9C1B36826474}"/>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981082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6BE2D-1232-4316-9DC3-5D9D41044C2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DBB8964-8777-4390-8C74-C5F6D9ABB03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4365154-AD1B-4140-9F6D-CC55BB15FE1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4AAAD8D-081D-446A-84DA-404BA2E4DA02}"/>
              </a:ext>
            </a:extLst>
          </p:cNvPr>
          <p:cNvSpPr>
            <a:spLocks noGrp="1"/>
          </p:cNvSpPr>
          <p:nvPr>
            <p:ph type="dt" sz="half" idx="10"/>
          </p:nvPr>
        </p:nvSpPr>
        <p:spPr/>
        <p:txBody>
          <a:bodyPr/>
          <a:lstStyle/>
          <a:p>
            <a:fld id="{98FCDE71-42AF-435E-A365-7FFA9278C9DA}" type="datetimeFigureOut">
              <a:rPr lang="en-GB" smtClean="0"/>
              <a:t>19/04/2022</a:t>
            </a:fld>
            <a:endParaRPr lang="en-GB"/>
          </a:p>
        </p:txBody>
      </p:sp>
      <p:sp>
        <p:nvSpPr>
          <p:cNvPr id="6" name="Footer Placeholder 5">
            <a:extLst>
              <a:ext uri="{FF2B5EF4-FFF2-40B4-BE49-F238E27FC236}">
                <a16:creationId xmlns:a16="http://schemas.microsoft.com/office/drawing/2014/main" id="{0F8A392C-617F-443C-8C6C-3A5D313A249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C5B625C-0C65-46A6-9C00-840195F2A00A}"/>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274837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4E8AED-203A-4265-BF5C-3552840726C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B58774-2534-45D3-8E47-78B4A5F43E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2F9560-31CE-41AC-A993-5EFC1DF1C86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88D45AB-15F0-40C3-95D6-E93B3C46733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B9CB3B-566F-4FCF-955C-E617A48360A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A3D43BB-4B59-463A-977B-B77C0A8326AE}"/>
              </a:ext>
            </a:extLst>
          </p:cNvPr>
          <p:cNvSpPr>
            <a:spLocks noGrp="1"/>
          </p:cNvSpPr>
          <p:nvPr>
            <p:ph type="dt" sz="half" idx="10"/>
          </p:nvPr>
        </p:nvSpPr>
        <p:spPr/>
        <p:txBody>
          <a:bodyPr/>
          <a:lstStyle/>
          <a:p>
            <a:fld id="{98FCDE71-42AF-435E-A365-7FFA9278C9DA}" type="datetimeFigureOut">
              <a:rPr lang="en-GB" smtClean="0"/>
              <a:t>19/04/2022</a:t>
            </a:fld>
            <a:endParaRPr lang="en-GB"/>
          </a:p>
        </p:txBody>
      </p:sp>
      <p:sp>
        <p:nvSpPr>
          <p:cNvPr id="8" name="Footer Placeholder 7">
            <a:extLst>
              <a:ext uri="{FF2B5EF4-FFF2-40B4-BE49-F238E27FC236}">
                <a16:creationId xmlns:a16="http://schemas.microsoft.com/office/drawing/2014/main" id="{18B55EB5-D870-42F4-BB27-7FEB4E0A996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E1A2C89-4860-40FF-A6F6-65DE1BF08E12}"/>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610091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3EF22-EE55-4D34-AB5E-49F50C59D0D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12E4D6D-B4E4-41B5-B231-95C0DC79016E}"/>
              </a:ext>
            </a:extLst>
          </p:cNvPr>
          <p:cNvSpPr>
            <a:spLocks noGrp="1"/>
          </p:cNvSpPr>
          <p:nvPr>
            <p:ph type="dt" sz="half" idx="10"/>
          </p:nvPr>
        </p:nvSpPr>
        <p:spPr/>
        <p:txBody>
          <a:bodyPr/>
          <a:lstStyle/>
          <a:p>
            <a:fld id="{98FCDE71-42AF-435E-A365-7FFA9278C9DA}" type="datetimeFigureOut">
              <a:rPr lang="en-GB" smtClean="0"/>
              <a:t>19/04/2022</a:t>
            </a:fld>
            <a:endParaRPr lang="en-GB"/>
          </a:p>
        </p:txBody>
      </p:sp>
      <p:sp>
        <p:nvSpPr>
          <p:cNvPr id="4" name="Footer Placeholder 3">
            <a:extLst>
              <a:ext uri="{FF2B5EF4-FFF2-40B4-BE49-F238E27FC236}">
                <a16:creationId xmlns:a16="http://schemas.microsoft.com/office/drawing/2014/main" id="{D97271DE-EF18-4BBB-9EC9-9CC8ABDAB8D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A26AA1A-F9CF-4E65-9643-AECCE6E6B025}"/>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6152057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50D9DE-E9DA-496F-9BB6-34B3D09A249F}"/>
              </a:ext>
            </a:extLst>
          </p:cNvPr>
          <p:cNvSpPr>
            <a:spLocks noGrp="1"/>
          </p:cNvSpPr>
          <p:nvPr>
            <p:ph type="dt" sz="half" idx="10"/>
          </p:nvPr>
        </p:nvSpPr>
        <p:spPr/>
        <p:txBody>
          <a:bodyPr/>
          <a:lstStyle/>
          <a:p>
            <a:fld id="{98FCDE71-42AF-435E-A365-7FFA9278C9DA}" type="datetimeFigureOut">
              <a:rPr lang="en-GB" smtClean="0"/>
              <a:t>19/04/2022</a:t>
            </a:fld>
            <a:endParaRPr lang="en-GB"/>
          </a:p>
        </p:txBody>
      </p:sp>
      <p:sp>
        <p:nvSpPr>
          <p:cNvPr id="3" name="Footer Placeholder 2">
            <a:extLst>
              <a:ext uri="{FF2B5EF4-FFF2-40B4-BE49-F238E27FC236}">
                <a16:creationId xmlns:a16="http://schemas.microsoft.com/office/drawing/2014/main" id="{E815D74D-9630-4901-BFD6-7897DA24979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8F634BD1-479E-4306-BABB-12A55CF1472E}"/>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36892122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0430D-C0C0-4F3B-8D4C-3CF059DF42C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06C959C-51AC-4148-8802-81C9A66FAE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47D2F08-DCAA-4A8C-8DBE-AF5843B941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0DACFB2-9F28-446B-A725-471099132DDB}"/>
              </a:ext>
            </a:extLst>
          </p:cNvPr>
          <p:cNvSpPr>
            <a:spLocks noGrp="1"/>
          </p:cNvSpPr>
          <p:nvPr>
            <p:ph type="dt" sz="half" idx="10"/>
          </p:nvPr>
        </p:nvSpPr>
        <p:spPr/>
        <p:txBody>
          <a:bodyPr/>
          <a:lstStyle/>
          <a:p>
            <a:fld id="{98FCDE71-42AF-435E-A365-7FFA9278C9DA}" type="datetimeFigureOut">
              <a:rPr lang="en-GB" smtClean="0"/>
              <a:t>19/04/2022</a:t>
            </a:fld>
            <a:endParaRPr lang="en-GB"/>
          </a:p>
        </p:txBody>
      </p:sp>
      <p:sp>
        <p:nvSpPr>
          <p:cNvPr id="6" name="Footer Placeholder 5">
            <a:extLst>
              <a:ext uri="{FF2B5EF4-FFF2-40B4-BE49-F238E27FC236}">
                <a16:creationId xmlns:a16="http://schemas.microsoft.com/office/drawing/2014/main" id="{595DC1A8-F557-4865-B7F5-DE77919D54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6991461-45F5-4EB1-8050-58B33F11BB5B}"/>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185454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E5989D-CC3B-45F6-8159-6C155FAE59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9C91F0D-B2EA-4BA1-9DF1-5B5FAB81D24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AF8A57E-5254-4241-B587-29728A4A75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3469C1B-6041-4F56-8E62-40F20717E04A}"/>
              </a:ext>
            </a:extLst>
          </p:cNvPr>
          <p:cNvSpPr>
            <a:spLocks noGrp="1"/>
          </p:cNvSpPr>
          <p:nvPr>
            <p:ph type="dt" sz="half" idx="10"/>
          </p:nvPr>
        </p:nvSpPr>
        <p:spPr/>
        <p:txBody>
          <a:bodyPr/>
          <a:lstStyle/>
          <a:p>
            <a:fld id="{98FCDE71-42AF-435E-A365-7FFA9278C9DA}" type="datetimeFigureOut">
              <a:rPr lang="en-GB" smtClean="0"/>
              <a:t>19/04/2022</a:t>
            </a:fld>
            <a:endParaRPr lang="en-GB"/>
          </a:p>
        </p:txBody>
      </p:sp>
      <p:sp>
        <p:nvSpPr>
          <p:cNvPr id="6" name="Footer Placeholder 5">
            <a:extLst>
              <a:ext uri="{FF2B5EF4-FFF2-40B4-BE49-F238E27FC236}">
                <a16:creationId xmlns:a16="http://schemas.microsoft.com/office/drawing/2014/main" id="{BE64B351-523A-4E72-A468-4D57E33875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2619D8D-59EF-4E25-8D3F-B70E9C996330}"/>
              </a:ext>
            </a:extLst>
          </p:cNvPr>
          <p:cNvSpPr>
            <a:spLocks noGrp="1"/>
          </p:cNvSpPr>
          <p:nvPr>
            <p:ph type="sldNum" sz="quarter" idx="12"/>
          </p:nvPr>
        </p:nvSpPr>
        <p:spPr/>
        <p:txBody>
          <a:bodyPr/>
          <a:lstStyle/>
          <a:p>
            <a:fld id="{F5DC2BF5-1E33-4DC7-AA2C-53BD3F99292B}" type="slidenum">
              <a:rPr lang="en-GB" smtClean="0"/>
              <a:t>‹#›</a:t>
            </a:fld>
            <a:endParaRPr lang="en-GB"/>
          </a:p>
        </p:txBody>
      </p:sp>
    </p:spTree>
    <p:extLst>
      <p:ext uri="{BB962C8B-B14F-4D97-AF65-F5344CB8AC3E}">
        <p14:creationId xmlns:p14="http://schemas.microsoft.com/office/powerpoint/2010/main" val="2732756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643FABE-748C-4827-A234-460D9A9C6D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03EB16-1D77-4B81-8165-0A707200E1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6FABD0B-AD2A-4A21-8FFB-E77C5589F31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FCDE71-42AF-435E-A365-7FFA9278C9DA}" type="datetimeFigureOut">
              <a:rPr lang="en-GB" smtClean="0"/>
              <a:t>19/04/2022</a:t>
            </a:fld>
            <a:endParaRPr lang="en-GB"/>
          </a:p>
        </p:txBody>
      </p:sp>
      <p:sp>
        <p:nvSpPr>
          <p:cNvPr id="5" name="Footer Placeholder 4">
            <a:extLst>
              <a:ext uri="{FF2B5EF4-FFF2-40B4-BE49-F238E27FC236}">
                <a16:creationId xmlns:a16="http://schemas.microsoft.com/office/drawing/2014/main" id="{B520AB1F-4061-4596-9725-888D62658F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07E1046-460E-45B9-B919-EDE254B47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DC2BF5-1E33-4DC7-AA2C-53BD3F99292B}" type="slidenum">
              <a:rPr lang="en-GB" smtClean="0"/>
              <a:t>‹#›</a:t>
            </a:fld>
            <a:endParaRPr lang="en-GB"/>
          </a:p>
        </p:txBody>
      </p:sp>
    </p:spTree>
    <p:extLst>
      <p:ext uri="{BB962C8B-B14F-4D97-AF65-F5344CB8AC3E}">
        <p14:creationId xmlns:p14="http://schemas.microsoft.com/office/powerpoint/2010/main" val="18136014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itle 1">
            <a:extLst>
              <a:ext uri="{FF2B5EF4-FFF2-40B4-BE49-F238E27FC236}">
                <a16:creationId xmlns:a16="http://schemas.microsoft.com/office/drawing/2014/main" id="{DDDC6E6B-F52E-4443-95AB-0B4EEAF1231F}"/>
              </a:ext>
            </a:extLst>
          </p:cNvPr>
          <p:cNvSpPr txBox="1">
            <a:spLocks/>
          </p:cNvSpPr>
          <p:nvPr/>
        </p:nvSpPr>
        <p:spPr>
          <a:xfrm>
            <a:off x="1298712" y="1513714"/>
            <a:ext cx="9382539" cy="16885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C00000"/>
                </a:solidFill>
              </a:rPr>
              <a:t>An Update from Whole School SEND</a:t>
            </a:r>
          </a:p>
          <a:p>
            <a:pPr algn="ctr"/>
            <a:endParaRPr lang="en-GB" sz="6000" b="1" dirty="0">
              <a:solidFill>
                <a:srgbClr val="C00000"/>
              </a:solidFill>
            </a:endParaRPr>
          </a:p>
          <a:p>
            <a:pPr algn="ctr"/>
            <a:r>
              <a:rPr lang="en-GB" b="1" dirty="0">
                <a:solidFill>
                  <a:srgbClr val="C00000"/>
                </a:solidFill>
              </a:rPr>
              <a:t>Graduated Approach Briefing Summer 1</a:t>
            </a:r>
          </a:p>
        </p:txBody>
      </p:sp>
      <p:pic>
        <p:nvPicPr>
          <p:cNvPr id="5" name="Picture 4" descr="A close up of a sign&#10;&#10;Description automatically generated">
            <a:extLst>
              <a:ext uri="{FF2B5EF4-FFF2-40B4-BE49-F238E27FC236}">
                <a16:creationId xmlns:a16="http://schemas.microsoft.com/office/drawing/2014/main" id="{F2E3EC88-9CF5-4FA1-8430-F94334CEC4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6" name="Picture 5" descr="A close up of a logo&#10;&#10;Description automatically generated">
            <a:extLst>
              <a:ext uri="{FF2B5EF4-FFF2-40B4-BE49-F238E27FC236}">
                <a16:creationId xmlns:a16="http://schemas.microsoft.com/office/drawing/2014/main" id="{D5749BE4-DDD7-49D9-8B00-B539FD0A5F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spTree>
    <p:extLst>
      <p:ext uri="{BB962C8B-B14F-4D97-AF65-F5344CB8AC3E}">
        <p14:creationId xmlns:p14="http://schemas.microsoft.com/office/powerpoint/2010/main" val="3095702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1F9AE84-6974-4F4B-A34C-484626633DAC}"/>
              </a:ext>
            </a:extLst>
          </p:cNvPr>
          <p:cNvPicPr>
            <a:picLocks noChangeAspect="1"/>
          </p:cNvPicPr>
          <p:nvPr/>
        </p:nvPicPr>
        <p:blipFill>
          <a:blip r:embed="rId2"/>
          <a:stretch>
            <a:fillRect/>
          </a:stretch>
        </p:blipFill>
        <p:spPr>
          <a:xfrm>
            <a:off x="590550" y="338137"/>
            <a:ext cx="11010900" cy="6181725"/>
          </a:xfrm>
          <a:prstGeom prst="rect">
            <a:avLst/>
          </a:prstGeom>
        </p:spPr>
      </p:pic>
    </p:spTree>
    <p:extLst>
      <p:ext uri="{BB962C8B-B14F-4D97-AF65-F5344CB8AC3E}">
        <p14:creationId xmlns:p14="http://schemas.microsoft.com/office/powerpoint/2010/main" val="1572332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A554877-39B2-447E-B3B4-7E0BC24D8E36}"/>
              </a:ext>
            </a:extLst>
          </p:cNvPr>
          <p:cNvPicPr>
            <a:picLocks noChangeAspect="1"/>
          </p:cNvPicPr>
          <p:nvPr/>
        </p:nvPicPr>
        <p:blipFill>
          <a:blip r:embed="rId2"/>
          <a:stretch>
            <a:fillRect/>
          </a:stretch>
        </p:blipFill>
        <p:spPr>
          <a:xfrm>
            <a:off x="585787" y="304800"/>
            <a:ext cx="11020425" cy="6248400"/>
          </a:xfrm>
          <a:prstGeom prst="rect">
            <a:avLst/>
          </a:prstGeom>
        </p:spPr>
      </p:pic>
    </p:spTree>
    <p:extLst>
      <p:ext uri="{BB962C8B-B14F-4D97-AF65-F5344CB8AC3E}">
        <p14:creationId xmlns:p14="http://schemas.microsoft.com/office/powerpoint/2010/main" val="8171645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2928597" y="6137056"/>
            <a:ext cx="6397136" cy="584775"/>
          </a:xfrm>
          <a:prstGeom prst="rect">
            <a:avLst/>
          </a:prstGeom>
        </p:spPr>
        <p:txBody>
          <a:bodyPr wrap="none">
            <a:spAutoFit/>
          </a:bodyPr>
          <a:lstStyle/>
          <a:p>
            <a:r>
              <a:rPr lang="en-GB" sz="3200" b="1" dirty="0">
                <a:solidFill>
                  <a:srgbClr val="C00000"/>
                </a:solidFill>
              </a:rPr>
              <a:t>www.sendgateway.org.uk/resources</a:t>
            </a:r>
          </a:p>
        </p:txBody>
      </p:sp>
      <p:sp>
        <p:nvSpPr>
          <p:cNvPr id="3" name="Title 1">
            <a:extLst>
              <a:ext uri="{FF2B5EF4-FFF2-40B4-BE49-F238E27FC236}">
                <a16:creationId xmlns:a16="http://schemas.microsoft.com/office/drawing/2014/main" id="{DDDC6E6B-F52E-4443-95AB-0B4EEAF1231F}"/>
              </a:ext>
            </a:extLst>
          </p:cNvPr>
          <p:cNvSpPr txBox="1">
            <a:spLocks/>
          </p:cNvSpPr>
          <p:nvPr/>
        </p:nvSpPr>
        <p:spPr>
          <a:xfrm>
            <a:off x="1476549" y="394586"/>
            <a:ext cx="8712810" cy="8869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C00000"/>
                </a:solidFill>
              </a:rPr>
              <a:t>Teachers Handbook:  SEND</a:t>
            </a:r>
          </a:p>
        </p:txBody>
      </p:sp>
      <p:pic>
        <p:nvPicPr>
          <p:cNvPr id="5" name="Picture 4" descr="A close up of a sign&#10;&#10;Description automatically generated">
            <a:extLst>
              <a:ext uri="{FF2B5EF4-FFF2-40B4-BE49-F238E27FC236}">
                <a16:creationId xmlns:a16="http://schemas.microsoft.com/office/drawing/2014/main" id="{F2E3EC88-9CF5-4FA1-8430-F94334CEC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6" name="Picture 5" descr="A close up of a logo&#10;&#10;Description automatically generated">
            <a:extLst>
              <a:ext uri="{FF2B5EF4-FFF2-40B4-BE49-F238E27FC236}">
                <a16:creationId xmlns:a16="http://schemas.microsoft.com/office/drawing/2014/main" id="{D5749BE4-DDD7-49D9-8B00-B539FD0A5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pic>
        <p:nvPicPr>
          <p:cNvPr id="4" name="Picture 3">
            <a:extLst>
              <a:ext uri="{FF2B5EF4-FFF2-40B4-BE49-F238E27FC236}">
                <a16:creationId xmlns:a16="http://schemas.microsoft.com/office/drawing/2014/main" id="{646E1243-6C03-49DD-914C-039E8C412ABF}"/>
              </a:ext>
            </a:extLst>
          </p:cNvPr>
          <p:cNvPicPr>
            <a:picLocks noChangeAspect="1"/>
          </p:cNvPicPr>
          <p:nvPr/>
        </p:nvPicPr>
        <p:blipFill>
          <a:blip r:embed="rId5"/>
          <a:stretch>
            <a:fillRect/>
          </a:stretch>
        </p:blipFill>
        <p:spPr>
          <a:xfrm>
            <a:off x="1341807" y="1262635"/>
            <a:ext cx="9373644" cy="4529847"/>
          </a:xfrm>
          <a:prstGeom prst="rect">
            <a:avLst/>
          </a:prstGeom>
        </p:spPr>
      </p:pic>
    </p:spTree>
    <p:extLst>
      <p:ext uri="{BB962C8B-B14F-4D97-AF65-F5344CB8AC3E}">
        <p14:creationId xmlns:p14="http://schemas.microsoft.com/office/powerpoint/2010/main" val="353134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51A6CBF-5AC0-4ACA-BD0C-4F472ABD3B1D}"/>
              </a:ext>
            </a:extLst>
          </p:cNvPr>
          <p:cNvPicPr>
            <a:picLocks noChangeAspect="1"/>
          </p:cNvPicPr>
          <p:nvPr/>
        </p:nvPicPr>
        <p:blipFill>
          <a:blip r:embed="rId2"/>
          <a:stretch>
            <a:fillRect/>
          </a:stretch>
        </p:blipFill>
        <p:spPr>
          <a:xfrm>
            <a:off x="1060174" y="503583"/>
            <a:ext cx="8474764" cy="1802295"/>
          </a:xfrm>
          <a:prstGeom prst="rect">
            <a:avLst/>
          </a:prstGeom>
        </p:spPr>
      </p:pic>
      <p:sp>
        <p:nvSpPr>
          <p:cNvPr id="3" name="Rectangle 2">
            <a:extLst>
              <a:ext uri="{FF2B5EF4-FFF2-40B4-BE49-F238E27FC236}">
                <a16:creationId xmlns:a16="http://schemas.microsoft.com/office/drawing/2014/main" id="{3F48F300-695C-4CB2-8CC2-7793087F0EE7}"/>
              </a:ext>
            </a:extLst>
          </p:cNvPr>
          <p:cNvSpPr/>
          <p:nvPr/>
        </p:nvSpPr>
        <p:spPr>
          <a:xfrm>
            <a:off x="1060174" y="2305878"/>
            <a:ext cx="10411446" cy="369332"/>
          </a:xfrm>
          <a:prstGeom prst="rect">
            <a:avLst/>
          </a:prstGeom>
        </p:spPr>
        <p:txBody>
          <a:bodyPr wrap="square">
            <a:spAutoFit/>
          </a:bodyPr>
          <a:lstStyle/>
          <a:p>
            <a:r>
              <a:rPr lang="en-GB" dirty="0"/>
              <a:t>https://event.bookitbee.com/38513/strategic-implementation-of-the-teachers-handbook-</a:t>
            </a:r>
          </a:p>
        </p:txBody>
      </p:sp>
      <p:sp>
        <p:nvSpPr>
          <p:cNvPr id="4" name="Rectangle 3">
            <a:extLst>
              <a:ext uri="{FF2B5EF4-FFF2-40B4-BE49-F238E27FC236}">
                <a16:creationId xmlns:a16="http://schemas.microsoft.com/office/drawing/2014/main" id="{74C43983-BEBD-422C-BF9E-7CF3ED6C782F}"/>
              </a:ext>
            </a:extLst>
          </p:cNvPr>
          <p:cNvSpPr/>
          <p:nvPr/>
        </p:nvSpPr>
        <p:spPr>
          <a:xfrm>
            <a:off x="1060174" y="4589141"/>
            <a:ext cx="8203096" cy="369332"/>
          </a:xfrm>
          <a:prstGeom prst="rect">
            <a:avLst/>
          </a:prstGeom>
        </p:spPr>
        <p:txBody>
          <a:bodyPr wrap="square">
            <a:spAutoFit/>
          </a:bodyPr>
          <a:lstStyle/>
          <a:p>
            <a:r>
              <a:rPr lang="en-GB" dirty="0"/>
              <a:t>https://event.bookitbee.com/38515/teachers-handbook-send-next-steps</a:t>
            </a:r>
          </a:p>
        </p:txBody>
      </p:sp>
      <p:pic>
        <p:nvPicPr>
          <p:cNvPr id="5" name="Picture 4">
            <a:extLst>
              <a:ext uri="{FF2B5EF4-FFF2-40B4-BE49-F238E27FC236}">
                <a16:creationId xmlns:a16="http://schemas.microsoft.com/office/drawing/2014/main" id="{7C251F1C-A426-4E98-AC19-9DD225FCBA9F}"/>
              </a:ext>
            </a:extLst>
          </p:cNvPr>
          <p:cNvPicPr>
            <a:picLocks noChangeAspect="1"/>
          </p:cNvPicPr>
          <p:nvPr/>
        </p:nvPicPr>
        <p:blipFill>
          <a:blip r:embed="rId3"/>
          <a:stretch>
            <a:fillRect/>
          </a:stretch>
        </p:blipFill>
        <p:spPr>
          <a:xfrm>
            <a:off x="846276" y="2749681"/>
            <a:ext cx="8688662" cy="1839460"/>
          </a:xfrm>
          <a:prstGeom prst="rect">
            <a:avLst/>
          </a:prstGeom>
        </p:spPr>
      </p:pic>
      <p:sp>
        <p:nvSpPr>
          <p:cNvPr id="6" name="TextBox 5">
            <a:extLst>
              <a:ext uri="{FF2B5EF4-FFF2-40B4-BE49-F238E27FC236}">
                <a16:creationId xmlns:a16="http://schemas.microsoft.com/office/drawing/2014/main" id="{F438D68F-8116-415C-99AA-773BA6C29F42}"/>
              </a:ext>
            </a:extLst>
          </p:cNvPr>
          <p:cNvSpPr txBox="1"/>
          <p:nvPr/>
        </p:nvSpPr>
        <p:spPr>
          <a:xfrm>
            <a:off x="3101009" y="5804308"/>
            <a:ext cx="6162261" cy="707886"/>
          </a:xfrm>
          <a:prstGeom prst="rect">
            <a:avLst/>
          </a:prstGeom>
          <a:solidFill>
            <a:schemeClr val="accent5">
              <a:lumMod val="40000"/>
              <a:lumOff val="60000"/>
            </a:schemeClr>
          </a:solidFill>
          <a:ln w="38100">
            <a:solidFill>
              <a:schemeClr val="tx1"/>
            </a:solidFill>
          </a:ln>
        </p:spPr>
        <p:txBody>
          <a:bodyPr wrap="square" rtlCol="0">
            <a:spAutoFit/>
          </a:bodyPr>
          <a:lstStyle/>
          <a:p>
            <a:r>
              <a:rPr lang="en-GB" sz="2000" dirty="0"/>
              <a:t>Delivered by the WSS Regional Team.  Bookable via the LEARN Teaching Centre </a:t>
            </a:r>
            <a:r>
              <a:rPr lang="en-GB" sz="2000" dirty="0" err="1"/>
              <a:t>Bookitbee</a:t>
            </a:r>
            <a:r>
              <a:rPr lang="en-GB" sz="2000" dirty="0"/>
              <a:t>.</a:t>
            </a:r>
          </a:p>
        </p:txBody>
      </p:sp>
      <p:pic>
        <p:nvPicPr>
          <p:cNvPr id="7" name="Picture 6" descr="A close up of a sign&#10;&#10;Description automatically generated">
            <a:extLst>
              <a:ext uri="{FF2B5EF4-FFF2-40B4-BE49-F238E27FC236}">
                <a16:creationId xmlns:a16="http://schemas.microsoft.com/office/drawing/2014/main" id="{EAAF91EB-7696-4240-9F8E-846969921EA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8" name="Picture 7" descr="A close up of a logo&#10;&#10;Description automatically generated">
            <a:extLst>
              <a:ext uri="{FF2B5EF4-FFF2-40B4-BE49-F238E27FC236}">
                <a16:creationId xmlns:a16="http://schemas.microsoft.com/office/drawing/2014/main" id="{39D54E74-21E7-45E2-A397-01432CB487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spTree>
    <p:extLst>
      <p:ext uri="{BB962C8B-B14F-4D97-AF65-F5344CB8AC3E}">
        <p14:creationId xmlns:p14="http://schemas.microsoft.com/office/powerpoint/2010/main" val="2694777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4" name="Picture 3">
            <a:extLst>
              <a:ext uri="{FF2B5EF4-FFF2-40B4-BE49-F238E27FC236}">
                <a16:creationId xmlns:a16="http://schemas.microsoft.com/office/drawing/2014/main" id="{3EB016EB-04CC-4B3C-B193-40087479C23C}"/>
              </a:ext>
            </a:extLst>
          </p:cNvPr>
          <p:cNvPicPr>
            <a:picLocks noChangeAspect="1"/>
          </p:cNvPicPr>
          <p:nvPr/>
        </p:nvPicPr>
        <p:blipFill>
          <a:blip r:embed="rId3"/>
          <a:stretch>
            <a:fillRect/>
          </a:stretch>
        </p:blipFill>
        <p:spPr>
          <a:xfrm>
            <a:off x="1" y="0"/>
            <a:ext cx="12191998" cy="6857999"/>
          </a:xfrm>
          <a:prstGeom prst="rect">
            <a:avLst/>
          </a:prstGeom>
        </p:spPr>
      </p:pic>
    </p:spTree>
    <p:extLst>
      <p:ext uri="{BB962C8B-B14F-4D97-AF65-F5344CB8AC3E}">
        <p14:creationId xmlns:p14="http://schemas.microsoft.com/office/powerpoint/2010/main" val="22339330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17D34A-8DE2-4C26-8164-78E37FCB03C9}"/>
              </a:ext>
            </a:extLst>
          </p:cNvPr>
          <p:cNvSpPr/>
          <p:nvPr/>
        </p:nvSpPr>
        <p:spPr>
          <a:xfrm>
            <a:off x="2849085" y="333802"/>
            <a:ext cx="6106865" cy="584775"/>
          </a:xfrm>
          <a:prstGeom prst="rect">
            <a:avLst/>
          </a:prstGeom>
        </p:spPr>
        <p:txBody>
          <a:bodyPr wrap="none">
            <a:spAutoFit/>
          </a:bodyPr>
          <a:lstStyle/>
          <a:p>
            <a:r>
              <a:rPr lang="en-GB" sz="3200" b="1" dirty="0">
                <a:solidFill>
                  <a:srgbClr val="C00000"/>
                </a:solidFill>
              </a:rPr>
              <a:t>https://www.sendgateway.org.uk</a:t>
            </a:r>
          </a:p>
        </p:txBody>
      </p:sp>
      <p:pic>
        <p:nvPicPr>
          <p:cNvPr id="4" name="Picture 3" descr="A close up of a sign&#10;&#10;Description automatically generated">
            <a:extLst>
              <a:ext uri="{FF2B5EF4-FFF2-40B4-BE49-F238E27FC236}">
                <a16:creationId xmlns:a16="http://schemas.microsoft.com/office/drawing/2014/main" id="{214F10CE-8485-4CD6-9E3D-A752DFAFB2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5" name="Picture 4" descr="A close up of a logo&#10;&#10;Description automatically generated">
            <a:extLst>
              <a:ext uri="{FF2B5EF4-FFF2-40B4-BE49-F238E27FC236}">
                <a16:creationId xmlns:a16="http://schemas.microsoft.com/office/drawing/2014/main" id="{19384E3D-8847-46D4-A7A6-31C96C920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sp>
        <p:nvSpPr>
          <p:cNvPr id="7" name="Rectangle 6">
            <a:extLst>
              <a:ext uri="{FF2B5EF4-FFF2-40B4-BE49-F238E27FC236}">
                <a16:creationId xmlns:a16="http://schemas.microsoft.com/office/drawing/2014/main" id="{68162B09-30B2-4172-826C-2161D5C44418}"/>
              </a:ext>
            </a:extLst>
          </p:cNvPr>
          <p:cNvSpPr/>
          <p:nvPr/>
        </p:nvSpPr>
        <p:spPr>
          <a:xfrm>
            <a:off x="4068418" y="5745236"/>
            <a:ext cx="3790121" cy="923330"/>
          </a:xfrm>
          <a:prstGeom prst="rect">
            <a:avLst/>
          </a:prstGeom>
        </p:spPr>
        <p:txBody>
          <a:bodyPr wrap="square">
            <a:spAutoFit/>
          </a:bodyPr>
          <a:lstStyle/>
          <a:p>
            <a:r>
              <a:rPr lang="en-GB" dirty="0"/>
              <a:t>https://nasen-prod-asset.s3.eu-west-2.amazonaws.com/s3fs-public/Wider%20Reading_0_0.pdf</a:t>
            </a:r>
          </a:p>
        </p:txBody>
      </p:sp>
      <p:pic>
        <p:nvPicPr>
          <p:cNvPr id="8" name="Picture 7">
            <a:extLst>
              <a:ext uri="{FF2B5EF4-FFF2-40B4-BE49-F238E27FC236}">
                <a16:creationId xmlns:a16="http://schemas.microsoft.com/office/drawing/2014/main" id="{D289A860-DEA9-4DA3-9A0C-AED69A839D64}"/>
              </a:ext>
            </a:extLst>
          </p:cNvPr>
          <p:cNvPicPr>
            <a:picLocks noChangeAspect="1"/>
          </p:cNvPicPr>
          <p:nvPr/>
        </p:nvPicPr>
        <p:blipFill>
          <a:blip r:embed="rId4"/>
          <a:stretch>
            <a:fillRect/>
          </a:stretch>
        </p:blipFill>
        <p:spPr>
          <a:xfrm>
            <a:off x="8117341" y="2588736"/>
            <a:ext cx="3836449" cy="2014826"/>
          </a:xfrm>
          <a:prstGeom prst="rect">
            <a:avLst/>
          </a:prstGeom>
        </p:spPr>
      </p:pic>
      <p:pic>
        <p:nvPicPr>
          <p:cNvPr id="10" name="Picture 9">
            <a:extLst>
              <a:ext uri="{FF2B5EF4-FFF2-40B4-BE49-F238E27FC236}">
                <a16:creationId xmlns:a16="http://schemas.microsoft.com/office/drawing/2014/main" id="{9B026A47-BB26-447C-AFED-8FCD13B97F73}"/>
              </a:ext>
            </a:extLst>
          </p:cNvPr>
          <p:cNvPicPr>
            <a:picLocks noChangeAspect="1"/>
          </p:cNvPicPr>
          <p:nvPr/>
        </p:nvPicPr>
        <p:blipFill>
          <a:blip r:embed="rId5"/>
          <a:stretch>
            <a:fillRect/>
          </a:stretch>
        </p:blipFill>
        <p:spPr>
          <a:xfrm>
            <a:off x="319814" y="1444070"/>
            <a:ext cx="7470142" cy="3073209"/>
          </a:xfrm>
          <a:prstGeom prst="rect">
            <a:avLst/>
          </a:prstGeom>
        </p:spPr>
      </p:pic>
      <p:sp>
        <p:nvSpPr>
          <p:cNvPr id="11" name="Rectangle 10">
            <a:extLst>
              <a:ext uri="{FF2B5EF4-FFF2-40B4-BE49-F238E27FC236}">
                <a16:creationId xmlns:a16="http://schemas.microsoft.com/office/drawing/2014/main" id="{6FE1318A-C6D0-485B-BBB7-5FE27F2E2361}"/>
              </a:ext>
            </a:extLst>
          </p:cNvPr>
          <p:cNvSpPr/>
          <p:nvPr/>
        </p:nvSpPr>
        <p:spPr>
          <a:xfrm>
            <a:off x="8152409" y="4888314"/>
            <a:ext cx="3732601" cy="646331"/>
          </a:xfrm>
          <a:prstGeom prst="rect">
            <a:avLst/>
          </a:prstGeom>
        </p:spPr>
        <p:txBody>
          <a:bodyPr wrap="square">
            <a:spAutoFit/>
          </a:bodyPr>
          <a:lstStyle/>
          <a:p>
            <a:r>
              <a:rPr lang="en-GB" dirty="0"/>
              <a:t>https://www.wholeschoolsend.org.uk/page/wss-past-events</a:t>
            </a:r>
          </a:p>
        </p:txBody>
      </p:sp>
    </p:spTree>
    <p:extLst>
      <p:ext uri="{BB962C8B-B14F-4D97-AF65-F5344CB8AC3E}">
        <p14:creationId xmlns:p14="http://schemas.microsoft.com/office/powerpoint/2010/main" val="2477714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617D34A-8DE2-4C26-8164-78E37FCB03C9}"/>
              </a:ext>
            </a:extLst>
          </p:cNvPr>
          <p:cNvSpPr/>
          <p:nvPr/>
        </p:nvSpPr>
        <p:spPr>
          <a:xfrm>
            <a:off x="2849085" y="333802"/>
            <a:ext cx="6106865" cy="584775"/>
          </a:xfrm>
          <a:prstGeom prst="rect">
            <a:avLst/>
          </a:prstGeom>
        </p:spPr>
        <p:txBody>
          <a:bodyPr wrap="none">
            <a:spAutoFit/>
          </a:bodyPr>
          <a:lstStyle/>
          <a:p>
            <a:r>
              <a:rPr lang="en-GB" sz="3200" b="1" dirty="0">
                <a:solidFill>
                  <a:srgbClr val="C00000"/>
                </a:solidFill>
              </a:rPr>
              <a:t>https://www.sendgateway.org.uk</a:t>
            </a:r>
          </a:p>
        </p:txBody>
      </p:sp>
      <p:pic>
        <p:nvPicPr>
          <p:cNvPr id="4" name="Picture 3" descr="A close up of a sign&#10;&#10;Description automatically generated">
            <a:extLst>
              <a:ext uri="{FF2B5EF4-FFF2-40B4-BE49-F238E27FC236}">
                <a16:creationId xmlns:a16="http://schemas.microsoft.com/office/drawing/2014/main" id="{214F10CE-8485-4CD6-9E3D-A752DFAFB2D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5" name="Picture 4" descr="A close up of a logo&#10;&#10;Description automatically generated">
            <a:extLst>
              <a:ext uri="{FF2B5EF4-FFF2-40B4-BE49-F238E27FC236}">
                <a16:creationId xmlns:a16="http://schemas.microsoft.com/office/drawing/2014/main" id="{19384E3D-8847-46D4-A7A6-31C96C920D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sp>
        <p:nvSpPr>
          <p:cNvPr id="6" name="Rectangle 5">
            <a:extLst>
              <a:ext uri="{FF2B5EF4-FFF2-40B4-BE49-F238E27FC236}">
                <a16:creationId xmlns:a16="http://schemas.microsoft.com/office/drawing/2014/main" id="{27BAA732-BD85-48DA-B88B-C0C25F9D3DEE}"/>
              </a:ext>
            </a:extLst>
          </p:cNvPr>
          <p:cNvSpPr/>
          <p:nvPr/>
        </p:nvSpPr>
        <p:spPr>
          <a:xfrm>
            <a:off x="319814" y="1291194"/>
            <a:ext cx="11646899" cy="4093428"/>
          </a:xfrm>
          <a:prstGeom prst="rect">
            <a:avLst/>
          </a:prstGeom>
        </p:spPr>
        <p:txBody>
          <a:bodyPr wrap="square">
            <a:spAutoFit/>
          </a:bodyPr>
          <a:lstStyle/>
          <a:p>
            <a:r>
              <a:rPr lang="en-GB" sz="2000" dirty="0"/>
              <a:t>Wider Reading The below lists some resources utilised by participants on the 2021-2022 Professional Development Groups project. These resources have not been produced or quality-assured by Whole School SEND. </a:t>
            </a:r>
          </a:p>
          <a:p>
            <a:endParaRPr lang="en-GB" sz="2000" dirty="0"/>
          </a:p>
          <a:p>
            <a:r>
              <a:rPr lang="en-GB" sz="2000" dirty="0"/>
              <a:t>• Elly Chapple - #</a:t>
            </a:r>
            <a:r>
              <a:rPr lang="en-GB" sz="2000" dirty="0" err="1"/>
              <a:t>flipthenarrative</a:t>
            </a:r>
            <a:r>
              <a:rPr lang="en-GB" sz="2000" dirty="0"/>
              <a:t> </a:t>
            </a:r>
          </a:p>
          <a:p>
            <a:r>
              <a:rPr lang="en-GB" sz="2000" dirty="0"/>
              <a:t>• Rachel Cosgrove – Inclusive Teaching in a Nutshell </a:t>
            </a:r>
          </a:p>
          <a:p>
            <a:r>
              <a:rPr lang="en-GB" sz="2000" dirty="0"/>
              <a:t>• Nic Crossley and Des Hewitt – Inclusion: A Principled Guide for School Leaders </a:t>
            </a:r>
          </a:p>
          <a:p>
            <a:r>
              <a:rPr lang="en-GB" sz="2000" dirty="0"/>
              <a:t>• Barry </a:t>
            </a:r>
            <a:r>
              <a:rPr lang="en-GB" sz="2000" dirty="0" err="1"/>
              <a:t>Prizant</a:t>
            </a:r>
            <a:r>
              <a:rPr lang="en-GB" sz="2000" dirty="0"/>
              <a:t> – Uniquely Human </a:t>
            </a:r>
          </a:p>
          <a:p>
            <a:r>
              <a:rPr lang="en-GB" sz="2000" dirty="0"/>
              <a:t>• Carol Stock </a:t>
            </a:r>
            <a:r>
              <a:rPr lang="en-GB" sz="2000" dirty="0" err="1"/>
              <a:t>Kranowitz</a:t>
            </a:r>
            <a:r>
              <a:rPr lang="en-GB" sz="2000" dirty="0"/>
              <a:t> – The Out-of-Sync Child </a:t>
            </a:r>
          </a:p>
          <a:p>
            <a:r>
              <a:rPr lang="en-GB" sz="2000" dirty="0"/>
              <a:t>• Jane Alison Sherwin – My Daughter is Not Naughty </a:t>
            </a:r>
          </a:p>
          <a:p>
            <a:r>
              <a:rPr lang="en-GB" sz="2000" dirty="0"/>
              <a:t>• Daniel Sobel and Sara Alston – The Inclusive Classroom: A New Approach to Differentiation </a:t>
            </a:r>
          </a:p>
          <a:p>
            <a:r>
              <a:rPr lang="en-GB" sz="2000" dirty="0"/>
              <a:t>• The </a:t>
            </a:r>
            <a:r>
              <a:rPr lang="en-GB" sz="2000" dirty="0" err="1"/>
              <a:t>Knoster</a:t>
            </a:r>
            <a:r>
              <a:rPr lang="en-GB" sz="2000" dirty="0"/>
              <a:t> Model for Managing Complex Change </a:t>
            </a:r>
          </a:p>
          <a:p>
            <a:r>
              <a:rPr lang="en-GB" sz="2000" dirty="0"/>
              <a:t>• The Kotter 8-Step Process for Leading Chang</a:t>
            </a:r>
          </a:p>
        </p:txBody>
      </p:sp>
      <p:sp>
        <p:nvSpPr>
          <p:cNvPr id="7" name="Rectangle 6">
            <a:extLst>
              <a:ext uri="{FF2B5EF4-FFF2-40B4-BE49-F238E27FC236}">
                <a16:creationId xmlns:a16="http://schemas.microsoft.com/office/drawing/2014/main" id="{68162B09-30B2-4172-826C-2161D5C44418}"/>
              </a:ext>
            </a:extLst>
          </p:cNvPr>
          <p:cNvSpPr/>
          <p:nvPr/>
        </p:nvSpPr>
        <p:spPr>
          <a:xfrm>
            <a:off x="4068418" y="5745236"/>
            <a:ext cx="3790121" cy="923330"/>
          </a:xfrm>
          <a:prstGeom prst="rect">
            <a:avLst/>
          </a:prstGeom>
        </p:spPr>
        <p:txBody>
          <a:bodyPr wrap="square">
            <a:spAutoFit/>
          </a:bodyPr>
          <a:lstStyle/>
          <a:p>
            <a:r>
              <a:rPr lang="en-GB" dirty="0"/>
              <a:t>https://nasen-prod-asset.s3.eu-west-2.amazonaws.com/s3fs-public/Wider%20Reading_0_0.pdf</a:t>
            </a:r>
          </a:p>
        </p:txBody>
      </p:sp>
    </p:spTree>
    <p:extLst>
      <p:ext uri="{BB962C8B-B14F-4D97-AF65-F5344CB8AC3E}">
        <p14:creationId xmlns:p14="http://schemas.microsoft.com/office/powerpoint/2010/main" val="3325461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itle 1">
            <a:extLst>
              <a:ext uri="{FF2B5EF4-FFF2-40B4-BE49-F238E27FC236}">
                <a16:creationId xmlns:a16="http://schemas.microsoft.com/office/drawing/2014/main" id="{DDDC6E6B-F52E-4443-95AB-0B4EEAF1231F}"/>
              </a:ext>
            </a:extLst>
          </p:cNvPr>
          <p:cNvSpPr txBox="1">
            <a:spLocks/>
          </p:cNvSpPr>
          <p:nvPr/>
        </p:nvSpPr>
        <p:spPr>
          <a:xfrm>
            <a:off x="1739595" y="1513714"/>
            <a:ext cx="8712810" cy="16885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C00000"/>
                </a:solidFill>
              </a:rPr>
              <a:t>SEND Review</a:t>
            </a:r>
          </a:p>
        </p:txBody>
      </p:sp>
      <p:pic>
        <p:nvPicPr>
          <p:cNvPr id="5" name="Picture 4" descr="A close up of a sign&#10;&#10;Description automatically generated">
            <a:extLst>
              <a:ext uri="{FF2B5EF4-FFF2-40B4-BE49-F238E27FC236}">
                <a16:creationId xmlns:a16="http://schemas.microsoft.com/office/drawing/2014/main" id="{F2E3EC88-9CF5-4FA1-8430-F94334CEC4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6" name="Picture 5" descr="A close up of a logo&#10;&#10;Description automatically generated">
            <a:extLst>
              <a:ext uri="{FF2B5EF4-FFF2-40B4-BE49-F238E27FC236}">
                <a16:creationId xmlns:a16="http://schemas.microsoft.com/office/drawing/2014/main" id="{D5749BE4-DDD7-49D9-8B00-B539FD0A5F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spTree>
    <p:extLst>
      <p:ext uri="{BB962C8B-B14F-4D97-AF65-F5344CB8AC3E}">
        <p14:creationId xmlns:p14="http://schemas.microsoft.com/office/powerpoint/2010/main" val="3181398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D61CBC-A80B-47D1-9964-6E0C99E0050B}"/>
              </a:ext>
            </a:extLst>
          </p:cNvPr>
          <p:cNvSpPr/>
          <p:nvPr/>
        </p:nvSpPr>
        <p:spPr>
          <a:xfrm>
            <a:off x="357808" y="289679"/>
            <a:ext cx="11529391" cy="1754326"/>
          </a:xfrm>
          <a:prstGeom prst="rect">
            <a:avLst/>
          </a:prstGeom>
        </p:spPr>
        <p:txBody>
          <a:bodyPr wrap="square">
            <a:spAutoFit/>
          </a:bodyPr>
          <a:lstStyle/>
          <a:p>
            <a:r>
              <a:rPr lang="en-GB" b="1" dirty="0">
                <a:solidFill>
                  <a:srgbClr val="FF0000"/>
                </a:solidFill>
              </a:rPr>
              <a:t>The review has identified 3 key challenges facing the SEND and alternative provision system.</a:t>
            </a:r>
          </a:p>
          <a:p>
            <a:pPr marL="342900" indent="-342900">
              <a:buFont typeface="+mj-lt"/>
              <a:buAutoNum type="arabicPeriod"/>
            </a:pPr>
            <a:r>
              <a:rPr lang="en-GB" dirty="0"/>
              <a:t>Navigating the SEND system and alternative provision is not a positive experience for too many children, young people and their families.</a:t>
            </a:r>
          </a:p>
          <a:p>
            <a:pPr marL="342900" indent="-342900">
              <a:buFont typeface="+mj-lt"/>
              <a:buAutoNum type="arabicPeriod"/>
            </a:pPr>
            <a:r>
              <a:rPr lang="en-GB" dirty="0"/>
              <a:t>Outcomes for children and young people with SEND or in alternative provision are consistently worse than their peers across every measure.</a:t>
            </a:r>
          </a:p>
          <a:p>
            <a:pPr marL="342900" indent="-342900">
              <a:buFont typeface="+mj-lt"/>
              <a:buAutoNum type="arabicPeriod"/>
            </a:pPr>
            <a:r>
              <a:rPr lang="en-GB" dirty="0"/>
              <a:t>Despite the continuing and unprecedented investment, the system is not financially sustainable.</a:t>
            </a:r>
          </a:p>
        </p:txBody>
      </p:sp>
      <p:sp>
        <p:nvSpPr>
          <p:cNvPr id="4" name="Rectangle 3">
            <a:extLst>
              <a:ext uri="{FF2B5EF4-FFF2-40B4-BE49-F238E27FC236}">
                <a16:creationId xmlns:a16="http://schemas.microsoft.com/office/drawing/2014/main" id="{A478D596-A68A-4042-A32E-003578F19FF8}"/>
              </a:ext>
            </a:extLst>
          </p:cNvPr>
          <p:cNvSpPr/>
          <p:nvPr/>
        </p:nvSpPr>
        <p:spPr>
          <a:xfrm>
            <a:off x="357808" y="2551837"/>
            <a:ext cx="11092070" cy="1200329"/>
          </a:xfrm>
          <a:prstGeom prst="rect">
            <a:avLst/>
          </a:prstGeom>
        </p:spPr>
        <p:txBody>
          <a:bodyPr wrap="square">
            <a:spAutoFit/>
          </a:bodyPr>
          <a:lstStyle/>
          <a:p>
            <a:r>
              <a:rPr lang="en-GB" b="1" dirty="0">
                <a:solidFill>
                  <a:srgbClr val="FF0000"/>
                </a:solidFill>
              </a:rPr>
              <a:t>A single national SEND and alternative provision system</a:t>
            </a:r>
          </a:p>
          <a:p>
            <a:r>
              <a:rPr lang="en-GB" dirty="0"/>
              <a:t>The review concludes that there is a need for much greater consistency in how needs are identified and supported, so decisions are made based on a child or young person’s needs in co-production with families, not where they live or the setting they attend.</a:t>
            </a:r>
          </a:p>
        </p:txBody>
      </p:sp>
      <p:sp>
        <p:nvSpPr>
          <p:cNvPr id="5" name="Rectangle 4">
            <a:extLst>
              <a:ext uri="{FF2B5EF4-FFF2-40B4-BE49-F238E27FC236}">
                <a16:creationId xmlns:a16="http://schemas.microsoft.com/office/drawing/2014/main" id="{5D515917-EA6F-48E7-A7FB-0E13758BC2B0}"/>
              </a:ext>
            </a:extLst>
          </p:cNvPr>
          <p:cNvSpPr/>
          <p:nvPr/>
        </p:nvSpPr>
        <p:spPr>
          <a:xfrm>
            <a:off x="357807" y="3752166"/>
            <a:ext cx="11092069" cy="923330"/>
          </a:xfrm>
          <a:prstGeom prst="rect">
            <a:avLst/>
          </a:prstGeom>
        </p:spPr>
        <p:txBody>
          <a:bodyPr wrap="square">
            <a:spAutoFit/>
          </a:bodyPr>
          <a:lstStyle/>
          <a:p>
            <a:r>
              <a:rPr lang="en-GB" b="1" dirty="0">
                <a:solidFill>
                  <a:srgbClr val="FF0000"/>
                </a:solidFill>
              </a:rPr>
              <a:t>Excellent provision from early years to adulthood</a:t>
            </a:r>
          </a:p>
          <a:p>
            <a:r>
              <a:rPr lang="en-GB" dirty="0"/>
              <a:t>The review has heard that we need a more inclusive education system to ensure that children and young people with SEND are set up to thrive.</a:t>
            </a:r>
          </a:p>
        </p:txBody>
      </p:sp>
      <p:sp>
        <p:nvSpPr>
          <p:cNvPr id="6" name="Rectangle 5">
            <a:extLst>
              <a:ext uri="{FF2B5EF4-FFF2-40B4-BE49-F238E27FC236}">
                <a16:creationId xmlns:a16="http://schemas.microsoft.com/office/drawing/2014/main" id="{A1F81743-78AA-43A0-8674-F79370BAAC75}"/>
              </a:ext>
            </a:extLst>
          </p:cNvPr>
          <p:cNvSpPr/>
          <p:nvPr/>
        </p:nvSpPr>
        <p:spPr>
          <a:xfrm>
            <a:off x="357804" y="4675496"/>
            <a:ext cx="11224595" cy="1200329"/>
          </a:xfrm>
          <a:prstGeom prst="rect">
            <a:avLst/>
          </a:prstGeom>
        </p:spPr>
        <p:txBody>
          <a:bodyPr wrap="square">
            <a:spAutoFit/>
          </a:bodyPr>
          <a:lstStyle/>
          <a:p>
            <a:r>
              <a:rPr lang="en-GB" b="1" dirty="0">
                <a:solidFill>
                  <a:srgbClr val="FF0000"/>
                </a:solidFill>
                <a:latin typeface="GDS Transport"/>
              </a:rPr>
              <a:t>A reformed and integrated role for alternative provision</a:t>
            </a:r>
          </a:p>
          <a:p>
            <a:r>
              <a:rPr lang="en-GB" dirty="0">
                <a:solidFill>
                  <a:srgbClr val="0B0C0C"/>
                </a:solidFill>
                <a:latin typeface="GDS Transport"/>
              </a:rPr>
              <a:t>At their best, alternative provision schools are experts in supporting children and young people whose behaviour or other needs can present a barrier to learning. But, too often the role of alternative provision is unclear, and it is used too late or in a way that is not best focused on children’s needs.</a:t>
            </a:r>
            <a:endParaRPr lang="en-GB" b="0" i="0" dirty="0">
              <a:solidFill>
                <a:srgbClr val="0B0C0C"/>
              </a:solidFill>
              <a:effectLst/>
              <a:latin typeface="GDS Transport"/>
            </a:endParaRPr>
          </a:p>
        </p:txBody>
      </p:sp>
      <p:sp>
        <p:nvSpPr>
          <p:cNvPr id="7" name="Rectangle 6">
            <a:extLst>
              <a:ext uri="{FF2B5EF4-FFF2-40B4-BE49-F238E27FC236}">
                <a16:creationId xmlns:a16="http://schemas.microsoft.com/office/drawing/2014/main" id="{14333CE6-4A58-49F5-A105-21672B482311}"/>
              </a:ext>
            </a:extLst>
          </p:cNvPr>
          <p:cNvSpPr/>
          <p:nvPr/>
        </p:nvSpPr>
        <p:spPr>
          <a:xfrm>
            <a:off x="357803" y="5829659"/>
            <a:ext cx="11224595" cy="923330"/>
          </a:xfrm>
          <a:prstGeom prst="rect">
            <a:avLst/>
          </a:prstGeom>
        </p:spPr>
        <p:txBody>
          <a:bodyPr wrap="square">
            <a:spAutoFit/>
          </a:bodyPr>
          <a:lstStyle/>
          <a:p>
            <a:r>
              <a:rPr lang="en-GB" b="1" dirty="0">
                <a:solidFill>
                  <a:srgbClr val="FF0000"/>
                </a:solidFill>
                <a:latin typeface="GDS Transport"/>
              </a:rPr>
              <a:t>System roles, accountabilities and funding reform</a:t>
            </a:r>
          </a:p>
          <a:p>
            <a:r>
              <a:rPr lang="en-GB" dirty="0">
                <a:solidFill>
                  <a:srgbClr val="0B0C0C"/>
                </a:solidFill>
                <a:latin typeface="GDS Transport"/>
              </a:rPr>
              <a:t>The review has heard the need to align system incentives and accountabilities to reduce perverse behaviours that drive poor outcomes and high costs in the current system.</a:t>
            </a:r>
            <a:endParaRPr lang="en-GB" b="0" i="0" dirty="0">
              <a:solidFill>
                <a:srgbClr val="0B0C0C"/>
              </a:solidFill>
              <a:effectLst/>
              <a:latin typeface="GDS Transport"/>
            </a:endParaRPr>
          </a:p>
        </p:txBody>
      </p:sp>
    </p:spTree>
    <p:extLst>
      <p:ext uri="{BB962C8B-B14F-4D97-AF65-F5344CB8AC3E}">
        <p14:creationId xmlns:p14="http://schemas.microsoft.com/office/powerpoint/2010/main" val="467529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3CAF9ED-4388-4604-BBDD-D2D14AEAF5F5}"/>
              </a:ext>
            </a:extLst>
          </p:cNvPr>
          <p:cNvSpPr/>
          <p:nvPr/>
        </p:nvSpPr>
        <p:spPr>
          <a:xfrm>
            <a:off x="6095999" y="281194"/>
            <a:ext cx="5613460" cy="523220"/>
          </a:xfrm>
          <a:prstGeom prst="rect">
            <a:avLst/>
          </a:prstGeom>
        </p:spPr>
        <p:txBody>
          <a:bodyPr wrap="none">
            <a:spAutoFit/>
          </a:bodyPr>
          <a:lstStyle/>
          <a:p>
            <a:r>
              <a:rPr lang="en-GB" sz="2800" dirty="0"/>
              <a:t>https://sendreview.campaign.gov.uk/</a:t>
            </a:r>
          </a:p>
        </p:txBody>
      </p:sp>
      <p:pic>
        <p:nvPicPr>
          <p:cNvPr id="3" name="Picture 2">
            <a:extLst>
              <a:ext uri="{FF2B5EF4-FFF2-40B4-BE49-F238E27FC236}">
                <a16:creationId xmlns:a16="http://schemas.microsoft.com/office/drawing/2014/main" id="{9DA30CD2-D461-42B0-ACF1-C365E6E89E47}"/>
              </a:ext>
            </a:extLst>
          </p:cNvPr>
          <p:cNvPicPr>
            <a:picLocks noChangeAspect="1"/>
          </p:cNvPicPr>
          <p:nvPr/>
        </p:nvPicPr>
        <p:blipFill>
          <a:blip r:embed="rId3"/>
          <a:stretch>
            <a:fillRect/>
          </a:stretch>
        </p:blipFill>
        <p:spPr>
          <a:xfrm>
            <a:off x="364849" y="281194"/>
            <a:ext cx="5267325" cy="2657475"/>
          </a:xfrm>
          <a:prstGeom prst="rect">
            <a:avLst/>
          </a:prstGeom>
        </p:spPr>
      </p:pic>
      <p:sp>
        <p:nvSpPr>
          <p:cNvPr id="4" name="Rectangle 3">
            <a:extLst>
              <a:ext uri="{FF2B5EF4-FFF2-40B4-BE49-F238E27FC236}">
                <a16:creationId xmlns:a16="http://schemas.microsoft.com/office/drawing/2014/main" id="{75CEB478-97F0-499E-8B0B-B20726F83971}"/>
              </a:ext>
            </a:extLst>
          </p:cNvPr>
          <p:cNvSpPr/>
          <p:nvPr/>
        </p:nvSpPr>
        <p:spPr>
          <a:xfrm>
            <a:off x="238539" y="3069968"/>
            <a:ext cx="11582399" cy="1754326"/>
          </a:xfrm>
          <a:prstGeom prst="rect">
            <a:avLst/>
          </a:prstGeom>
        </p:spPr>
        <p:txBody>
          <a:bodyPr wrap="square">
            <a:spAutoFit/>
          </a:bodyPr>
          <a:lstStyle/>
          <a:p>
            <a:r>
              <a:rPr lang="en-GB" b="1" dirty="0"/>
              <a:t>How you can get involved</a:t>
            </a:r>
          </a:p>
          <a:p>
            <a:r>
              <a:rPr lang="en-GB" dirty="0"/>
              <a:t>We want to hear from a wide range of people, including: </a:t>
            </a:r>
          </a:p>
          <a:p>
            <a:pPr marL="285750" indent="-285750">
              <a:buFont typeface="Arial" panose="020B0604020202020204" pitchFamily="34" charset="0"/>
              <a:buChar char="•"/>
            </a:pPr>
            <a:r>
              <a:rPr lang="en-GB" dirty="0"/>
              <a:t>parents and carers </a:t>
            </a:r>
          </a:p>
          <a:p>
            <a:pPr marL="285750" indent="-285750">
              <a:buFont typeface="Arial" panose="020B0604020202020204" pitchFamily="34" charset="0"/>
              <a:buChar char="•"/>
            </a:pPr>
            <a:r>
              <a:rPr lang="en-GB" dirty="0"/>
              <a:t>children and young people </a:t>
            </a:r>
          </a:p>
          <a:p>
            <a:pPr marL="285750" indent="-285750">
              <a:buFont typeface="Arial" panose="020B0604020202020204" pitchFamily="34" charset="0"/>
              <a:buChar char="•"/>
            </a:pPr>
            <a:r>
              <a:rPr lang="en-GB" dirty="0"/>
              <a:t>people working in the SEND and alternative provision system </a:t>
            </a:r>
          </a:p>
          <a:p>
            <a:r>
              <a:rPr lang="en-GB" dirty="0"/>
              <a:t>You can share your views on our proposals by responding to our public consultation before Friday 1 July 2022. </a:t>
            </a:r>
          </a:p>
        </p:txBody>
      </p:sp>
      <p:sp>
        <p:nvSpPr>
          <p:cNvPr id="5" name="Rectangle 4">
            <a:extLst>
              <a:ext uri="{FF2B5EF4-FFF2-40B4-BE49-F238E27FC236}">
                <a16:creationId xmlns:a16="http://schemas.microsoft.com/office/drawing/2014/main" id="{DE710F34-16BC-493B-893D-4254D9A2B22B}"/>
              </a:ext>
            </a:extLst>
          </p:cNvPr>
          <p:cNvSpPr/>
          <p:nvPr/>
        </p:nvSpPr>
        <p:spPr>
          <a:xfrm>
            <a:off x="238538" y="5279191"/>
            <a:ext cx="11463131" cy="1200329"/>
          </a:xfrm>
          <a:prstGeom prst="rect">
            <a:avLst/>
          </a:prstGeom>
          <a:solidFill>
            <a:schemeClr val="accent1">
              <a:lumMod val="20000"/>
              <a:lumOff val="80000"/>
            </a:schemeClr>
          </a:solidFill>
          <a:ln w="57150">
            <a:solidFill>
              <a:schemeClr val="accent1">
                <a:lumMod val="75000"/>
              </a:schemeClr>
            </a:solidFill>
          </a:ln>
        </p:spPr>
        <p:txBody>
          <a:bodyPr wrap="square">
            <a:spAutoFit/>
          </a:bodyPr>
          <a:lstStyle/>
          <a:p>
            <a:r>
              <a:rPr lang="en-GB" sz="3600" dirty="0"/>
              <a:t>https://consult.education.gov.uk/send-review-division/send-review-2022/</a:t>
            </a:r>
          </a:p>
        </p:txBody>
      </p:sp>
      <p:pic>
        <p:nvPicPr>
          <p:cNvPr id="6" name="Picture 5">
            <a:extLst>
              <a:ext uri="{FF2B5EF4-FFF2-40B4-BE49-F238E27FC236}">
                <a16:creationId xmlns:a16="http://schemas.microsoft.com/office/drawing/2014/main" id="{F67280BE-FE57-476E-9E1E-316F6C86F271}"/>
              </a:ext>
            </a:extLst>
          </p:cNvPr>
          <p:cNvPicPr>
            <a:picLocks noChangeAspect="1"/>
          </p:cNvPicPr>
          <p:nvPr/>
        </p:nvPicPr>
        <p:blipFill>
          <a:blip r:embed="rId4"/>
          <a:stretch>
            <a:fillRect/>
          </a:stretch>
        </p:blipFill>
        <p:spPr>
          <a:xfrm>
            <a:off x="9177544" y="1014619"/>
            <a:ext cx="2524125" cy="1924050"/>
          </a:xfrm>
          <a:prstGeom prst="rect">
            <a:avLst/>
          </a:prstGeom>
        </p:spPr>
      </p:pic>
    </p:spTree>
    <p:extLst>
      <p:ext uri="{BB962C8B-B14F-4D97-AF65-F5344CB8AC3E}">
        <p14:creationId xmlns:p14="http://schemas.microsoft.com/office/powerpoint/2010/main" val="2647753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2928597" y="6137056"/>
            <a:ext cx="6397136" cy="584775"/>
          </a:xfrm>
          <a:prstGeom prst="rect">
            <a:avLst/>
          </a:prstGeom>
        </p:spPr>
        <p:txBody>
          <a:bodyPr wrap="none">
            <a:spAutoFit/>
          </a:bodyPr>
          <a:lstStyle/>
          <a:p>
            <a:r>
              <a:rPr lang="en-GB" sz="3200" b="1" dirty="0">
                <a:solidFill>
                  <a:srgbClr val="C00000"/>
                </a:solidFill>
              </a:rPr>
              <a:t>www.sendgateway.org.uk/resources</a:t>
            </a:r>
          </a:p>
        </p:txBody>
      </p:sp>
      <p:pic>
        <p:nvPicPr>
          <p:cNvPr id="5" name="Picture 4" descr="A close up of a sign&#10;&#10;Description automatically generated">
            <a:extLst>
              <a:ext uri="{FF2B5EF4-FFF2-40B4-BE49-F238E27FC236}">
                <a16:creationId xmlns:a16="http://schemas.microsoft.com/office/drawing/2014/main" id="{F2E3EC88-9CF5-4FA1-8430-F94334CEC4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6" name="Picture 5" descr="A close up of a logo&#10;&#10;Description automatically generated">
            <a:extLst>
              <a:ext uri="{FF2B5EF4-FFF2-40B4-BE49-F238E27FC236}">
                <a16:creationId xmlns:a16="http://schemas.microsoft.com/office/drawing/2014/main" id="{D5749BE4-DDD7-49D9-8B00-B539FD0A5FC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pic>
        <p:nvPicPr>
          <p:cNvPr id="7" name="Picture 6">
            <a:extLst>
              <a:ext uri="{FF2B5EF4-FFF2-40B4-BE49-F238E27FC236}">
                <a16:creationId xmlns:a16="http://schemas.microsoft.com/office/drawing/2014/main" id="{6C6DA574-2F19-4BDA-B734-86F4C588CE61}"/>
              </a:ext>
            </a:extLst>
          </p:cNvPr>
          <p:cNvPicPr>
            <a:picLocks noChangeAspect="1"/>
          </p:cNvPicPr>
          <p:nvPr/>
        </p:nvPicPr>
        <p:blipFill rotWithShape="1">
          <a:blip r:embed="rId5"/>
          <a:srcRect b="26131"/>
          <a:stretch/>
        </p:blipFill>
        <p:spPr>
          <a:xfrm>
            <a:off x="940905" y="600164"/>
            <a:ext cx="10071652" cy="1446915"/>
          </a:xfrm>
          <a:prstGeom prst="rect">
            <a:avLst/>
          </a:prstGeom>
        </p:spPr>
      </p:pic>
      <p:sp>
        <p:nvSpPr>
          <p:cNvPr id="8" name="Rectangle 7">
            <a:extLst>
              <a:ext uri="{FF2B5EF4-FFF2-40B4-BE49-F238E27FC236}">
                <a16:creationId xmlns:a16="http://schemas.microsoft.com/office/drawing/2014/main" id="{2368D62C-F069-42C5-BC46-C4622374DDB9}"/>
              </a:ext>
            </a:extLst>
          </p:cNvPr>
          <p:cNvSpPr/>
          <p:nvPr/>
        </p:nvSpPr>
        <p:spPr>
          <a:xfrm>
            <a:off x="940905" y="2084074"/>
            <a:ext cx="9952383" cy="646331"/>
          </a:xfrm>
          <a:prstGeom prst="rect">
            <a:avLst/>
          </a:prstGeom>
        </p:spPr>
        <p:txBody>
          <a:bodyPr wrap="square">
            <a:spAutoFit/>
          </a:bodyPr>
          <a:lstStyle/>
          <a:p>
            <a:r>
              <a:rPr lang="en-GB" dirty="0"/>
              <a:t>https://nasen.org.uk/news/sendgreenpaper?utm_campaign=3116425_Wednesday%2030%20March%202022&amp;utm_medium=email&amp;utm_source=Nasen&amp;dm_i=2F68,1USND,9B0601,6G6G2,1</a:t>
            </a:r>
          </a:p>
        </p:txBody>
      </p:sp>
      <p:pic>
        <p:nvPicPr>
          <p:cNvPr id="9" name="Picture 8">
            <a:extLst>
              <a:ext uri="{FF2B5EF4-FFF2-40B4-BE49-F238E27FC236}">
                <a16:creationId xmlns:a16="http://schemas.microsoft.com/office/drawing/2014/main" id="{EB8271EE-EF5F-494A-B21C-CECB98EFC1A7}"/>
              </a:ext>
            </a:extLst>
          </p:cNvPr>
          <p:cNvPicPr>
            <a:picLocks noChangeAspect="1"/>
          </p:cNvPicPr>
          <p:nvPr/>
        </p:nvPicPr>
        <p:blipFill rotWithShape="1">
          <a:blip r:embed="rId6"/>
          <a:srcRect t="14432"/>
          <a:stretch/>
        </p:blipFill>
        <p:spPr>
          <a:xfrm>
            <a:off x="940905" y="3308657"/>
            <a:ext cx="10866783" cy="1229462"/>
          </a:xfrm>
          <a:prstGeom prst="rect">
            <a:avLst/>
          </a:prstGeom>
        </p:spPr>
      </p:pic>
      <p:sp>
        <p:nvSpPr>
          <p:cNvPr id="10" name="Rectangle 9">
            <a:extLst>
              <a:ext uri="{FF2B5EF4-FFF2-40B4-BE49-F238E27FC236}">
                <a16:creationId xmlns:a16="http://schemas.microsoft.com/office/drawing/2014/main" id="{D8871ABC-FA65-44F5-87C4-6271A6DDB2AF}"/>
              </a:ext>
            </a:extLst>
          </p:cNvPr>
          <p:cNvSpPr/>
          <p:nvPr/>
        </p:nvSpPr>
        <p:spPr>
          <a:xfrm>
            <a:off x="1000539" y="4319772"/>
            <a:ext cx="9952383" cy="646331"/>
          </a:xfrm>
          <a:prstGeom prst="rect">
            <a:avLst/>
          </a:prstGeom>
        </p:spPr>
        <p:txBody>
          <a:bodyPr wrap="square">
            <a:spAutoFit/>
          </a:bodyPr>
          <a:lstStyle/>
          <a:p>
            <a:r>
              <a:rPr lang="en-GB" dirty="0"/>
              <a:t>https://nasen.org.uk/news/schoolswhitepaper?utm_campaign=3116425_Wednesday%2030%20March%202022&amp;utm_medium=email&amp;utm_source=Nasen&amp;dm_i=2F68,1USND,9B0601,6G6G2,1</a:t>
            </a:r>
          </a:p>
        </p:txBody>
      </p:sp>
    </p:spTree>
    <p:extLst>
      <p:ext uri="{BB962C8B-B14F-4D97-AF65-F5344CB8AC3E}">
        <p14:creationId xmlns:p14="http://schemas.microsoft.com/office/powerpoint/2010/main" val="1845422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E47DFF-FEB2-460D-8FBA-0D78BD7E9C37}"/>
              </a:ext>
            </a:extLst>
          </p:cNvPr>
          <p:cNvSpPr/>
          <p:nvPr/>
        </p:nvSpPr>
        <p:spPr>
          <a:xfrm>
            <a:off x="0" y="0"/>
            <a:ext cx="12192000" cy="6858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3" name="Title 1">
            <a:extLst>
              <a:ext uri="{FF2B5EF4-FFF2-40B4-BE49-F238E27FC236}">
                <a16:creationId xmlns:a16="http://schemas.microsoft.com/office/drawing/2014/main" id="{DDDC6E6B-F52E-4443-95AB-0B4EEAF1231F}"/>
              </a:ext>
            </a:extLst>
          </p:cNvPr>
          <p:cNvSpPr txBox="1">
            <a:spLocks/>
          </p:cNvSpPr>
          <p:nvPr/>
        </p:nvSpPr>
        <p:spPr>
          <a:xfrm>
            <a:off x="1739595" y="1513714"/>
            <a:ext cx="8712810" cy="168859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C00000"/>
                </a:solidFill>
              </a:rPr>
              <a:t>New Resources</a:t>
            </a:r>
          </a:p>
        </p:txBody>
      </p:sp>
      <p:pic>
        <p:nvPicPr>
          <p:cNvPr id="5" name="Picture 4" descr="A close up of a sign&#10;&#10;Description automatically generated">
            <a:extLst>
              <a:ext uri="{FF2B5EF4-FFF2-40B4-BE49-F238E27FC236}">
                <a16:creationId xmlns:a16="http://schemas.microsoft.com/office/drawing/2014/main" id="{F2E3EC88-9CF5-4FA1-8430-F94334CEC40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14" y="5625208"/>
            <a:ext cx="2608783" cy="886986"/>
          </a:xfrm>
          <a:prstGeom prst="rect">
            <a:avLst/>
          </a:prstGeom>
        </p:spPr>
      </p:pic>
      <p:pic>
        <p:nvPicPr>
          <p:cNvPr id="6" name="Picture 5" descr="A close up of a logo&#10;&#10;Description automatically generated">
            <a:extLst>
              <a:ext uri="{FF2B5EF4-FFF2-40B4-BE49-F238E27FC236}">
                <a16:creationId xmlns:a16="http://schemas.microsoft.com/office/drawing/2014/main" id="{D5749BE4-DDD7-49D9-8B00-B539FD0A5FC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09387" y="5854966"/>
            <a:ext cx="2214426" cy="703871"/>
          </a:xfrm>
          <a:prstGeom prst="rect">
            <a:avLst/>
          </a:prstGeom>
        </p:spPr>
      </p:pic>
    </p:spTree>
    <p:extLst>
      <p:ext uri="{BB962C8B-B14F-4D97-AF65-F5344CB8AC3E}">
        <p14:creationId xmlns:p14="http://schemas.microsoft.com/office/powerpoint/2010/main" val="661164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634F87-92A7-4099-BA45-CD1D717C9978}"/>
              </a:ext>
            </a:extLst>
          </p:cNvPr>
          <p:cNvPicPr>
            <a:picLocks noChangeAspect="1"/>
          </p:cNvPicPr>
          <p:nvPr/>
        </p:nvPicPr>
        <p:blipFill>
          <a:blip r:embed="rId3"/>
          <a:stretch>
            <a:fillRect/>
          </a:stretch>
        </p:blipFill>
        <p:spPr>
          <a:xfrm>
            <a:off x="1189227" y="4340608"/>
            <a:ext cx="8384398" cy="1890028"/>
          </a:xfrm>
          <a:prstGeom prst="rect">
            <a:avLst/>
          </a:prstGeom>
        </p:spPr>
      </p:pic>
      <p:sp>
        <p:nvSpPr>
          <p:cNvPr id="4" name="Title 1">
            <a:extLst>
              <a:ext uri="{FF2B5EF4-FFF2-40B4-BE49-F238E27FC236}">
                <a16:creationId xmlns:a16="http://schemas.microsoft.com/office/drawing/2014/main" id="{046DF179-C823-4E58-BF4D-9B67F66A60BF}"/>
              </a:ext>
            </a:extLst>
          </p:cNvPr>
          <p:cNvSpPr txBox="1">
            <a:spLocks/>
          </p:cNvSpPr>
          <p:nvPr/>
        </p:nvSpPr>
        <p:spPr>
          <a:xfrm>
            <a:off x="1476549" y="394586"/>
            <a:ext cx="8979416" cy="88698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b="1" dirty="0">
                <a:solidFill>
                  <a:srgbClr val="C00000"/>
                </a:solidFill>
              </a:rPr>
              <a:t>SEND Development Pathway</a:t>
            </a:r>
          </a:p>
        </p:txBody>
      </p:sp>
      <p:sp>
        <p:nvSpPr>
          <p:cNvPr id="5" name="Rectangle 4">
            <a:extLst>
              <a:ext uri="{FF2B5EF4-FFF2-40B4-BE49-F238E27FC236}">
                <a16:creationId xmlns:a16="http://schemas.microsoft.com/office/drawing/2014/main" id="{CE268B3A-D17B-49F3-9B72-419C2E69D7BE}"/>
              </a:ext>
            </a:extLst>
          </p:cNvPr>
          <p:cNvSpPr/>
          <p:nvPr/>
        </p:nvSpPr>
        <p:spPr>
          <a:xfrm>
            <a:off x="1215731" y="6258675"/>
            <a:ext cx="10654747" cy="369332"/>
          </a:xfrm>
          <a:prstGeom prst="rect">
            <a:avLst/>
          </a:prstGeom>
        </p:spPr>
        <p:txBody>
          <a:bodyPr wrap="square">
            <a:spAutoFit/>
          </a:bodyPr>
          <a:lstStyle/>
          <a:p>
            <a:r>
              <a:rPr lang="en-GB" dirty="0"/>
              <a:t>https://www.wholeschoolsend.org.uk/resources/send-development-pathways-interactive-powerpoint</a:t>
            </a:r>
          </a:p>
        </p:txBody>
      </p:sp>
      <p:pic>
        <p:nvPicPr>
          <p:cNvPr id="6" name="Picture 5">
            <a:extLst>
              <a:ext uri="{FF2B5EF4-FFF2-40B4-BE49-F238E27FC236}">
                <a16:creationId xmlns:a16="http://schemas.microsoft.com/office/drawing/2014/main" id="{12D0568E-34CB-4379-B06A-F438C6A0A1D1}"/>
              </a:ext>
            </a:extLst>
          </p:cNvPr>
          <p:cNvPicPr>
            <a:picLocks noChangeAspect="1"/>
          </p:cNvPicPr>
          <p:nvPr/>
        </p:nvPicPr>
        <p:blipFill>
          <a:blip r:embed="rId4"/>
          <a:stretch>
            <a:fillRect/>
          </a:stretch>
        </p:blipFill>
        <p:spPr>
          <a:xfrm>
            <a:off x="1209106" y="1142684"/>
            <a:ext cx="8132607" cy="2460071"/>
          </a:xfrm>
          <a:prstGeom prst="rect">
            <a:avLst/>
          </a:prstGeom>
        </p:spPr>
      </p:pic>
      <p:sp>
        <p:nvSpPr>
          <p:cNvPr id="7" name="Rectangle 6">
            <a:extLst>
              <a:ext uri="{FF2B5EF4-FFF2-40B4-BE49-F238E27FC236}">
                <a16:creationId xmlns:a16="http://schemas.microsoft.com/office/drawing/2014/main" id="{612E3F0D-2F44-4B49-870C-475C15FC5CC0}"/>
              </a:ext>
            </a:extLst>
          </p:cNvPr>
          <p:cNvSpPr/>
          <p:nvPr/>
        </p:nvSpPr>
        <p:spPr>
          <a:xfrm>
            <a:off x="1209106" y="3630794"/>
            <a:ext cx="10213198" cy="646331"/>
          </a:xfrm>
          <a:prstGeom prst="rect">
            <a:avLst/>
          </a:prstGeom>
        </p:spPr>
        <p:txBody>
          <a:bodyPr wrap="square">
            <a:spAutoFit/>
          </a:bodyPr>
          <a:lstStyle/>
          <a:p>
            <a:r>
              <a:rPr lang="en-GB" dirty="0"/>
              <a:t>https://www.wholeschoolsend.org.uk/resources/send-development-pathways-school-workforce-guidance-document-including-self-study</a:t>
            </a:r>
          </a:p>
        </p:txBody>
      </p:sp>
    </p:spTree>
    <p:extLst>
      <p:ext uri="{BB962C8B-B14F-4D97-AF65-F5344CB8AC3E}">
        <p14:creationId xmlns:p14="http://schemas.microsoft.com/office/powerpoint/2010/main" val="42562130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6954DCF7A50DC4E92835BCDF3A6A589" ma:contentTypeVersion="13" ma:contentTypeDescription="Create a new document." ma:contentTypeScope="" ma:versionID="0230c95c5980c1374b09adc5c0c6216e">
  <xsd:schema xmlns:xsd="http://www.w3.org/2001/XMLSchema" xmlns:xs="http://www.w3.org/2001/XMLSchema" xmlns:p="http://schemas.microsoft.com/office/2006/metadata/properties" xmlns:ns2="8acd32bd-fdff-43ba-97da-66b7b0d1e724" xmlns:ns3="6285ff97-8c00-4afd-898e-c92605ca5b53" targetNamespace="http://schemas.microsoft.com/office/2006/metadata/properties" ma:root="true" ma:fieldsID="6175076f4670bca1da2aeb2a8f709370" ns2:_="" ns3:_="">
    <xsd:import namespace="8acd32bd-fdff-43ba-97da-66b7b0d1e724"/>
    <xsd:import namespace="6285ff97-8c00-4afd-898e-c92605ca5b5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cd32bd-fdff-43ba-97da-66b7b0d1e72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285ff97-8c00-4afd-898e-c92605ca5b5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4D106D2-F324-4C41-BAEA-A7C6AF97B2D8}">
  <ds:schemaRefs>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http://purl.org/dc/elements/1.1/"/>
    <ds:schemaRef ds:uri="6285ff97-8c00-4afd-898e-c92605ca5b53"/>
    <ds:schemaRef ds:uri="http://schemas.microsoft.com/office/infopath/2007/PartnerControls"/>
    <ds:schemaRef ds:uri="8acd32bd-fdff-43ba-97da-66b7b0d1e724"/>
    <ds:schemaRef ds:uri="http://purl.org/dc/dcmitype/"/>
    <ds:schemaRef ds:uri="http://purl.org/dc/terms/"/>
  </ds:schemaRefs>
</ds:datastoreItem>
</file>

<file path=customXml/itemProps2.xml><?xml version="1.0" encoding="utf-8"?>
<ds:datastoreItem xmlns:ds="http://schemas.openxmlformats.org/officeDocument/2006/customXml" ds:itemID="{B901A5A3-F22E-4D9E-B7D8-F6079176FF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cd32bd-fdff-43ba-97da-66b7b0d1e724"/>
    <ds:schemaRef ds:uri="6285ff97-8c00-4afd-898e-c92605ca5b5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A082A8-B358-4D45-B08D-05584815476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14999</TotalTime>
  <Words>1085</Words>
  <Application>Microsoft Office PowerPoint</Application>
  <PresentationFormat>Widescreen</PresentationFormat>
  <Paragraphs>75</Paragraphs>
  <Slides>14</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GDS Transport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Stacey Williams</dc:creator>
  <cp:lastModifiedBy>Nicola Carter</cp:lastModifiedBy>
  <cp:revision>324</cp:revision>
  <cp:lastPrinted>2022-01-12T09:58:01Z</cp:lastPrinted>
  <dcterms:created xsi:type="dcterms:W3CDTF">2020-10-22T21:41:26Z</dcterms:created>
  <dcterms:modified xsi:type="dcterms:W3CDTF">2022-04-19T07:15:24Z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0x010100E6954DCF7A50DC4E92835BCDF3A6A589</vt:lpwstr>
  </property>
</Properties>
</file>