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3" r:id="rId2"/>
    <p:sldId id="465" r:id="rId3"/>
    <p:sldId id="468" r:id="rId4"/>
    <p:sldId id="469" r:id="rId5"/>
    <p:sldId id="463" r:id="rId6"/>
    <p:sldId id="471" r:id="rId7"/>
    <p:sldId id="466" r:id="rId8"/>
    <p:sldId id="291" r:id="rId9"/>
    <p:sldId id="292" r:id="rId10"/>
    <p:sldId id="293" r:id="rId11"/>
    <p:sldId id="472" r:id="rId12"/>
    <p:sldId id="464" r:id="rId13"/>
    <p:sldId id="467" r:id="rId14"/>
    <p:sldId id="470" r:id="rId15"/>
  </p:sldIdLst>
  <p:sldSz cx="12192000" cy="6858000"/>
  <p:notesSz cx="6792913"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720E"/>
    <a:srgbClr val="B12D43"/>
    <a:srgbClr val="88125E"/>
    <a:srgbClr val="ACA15C"/>
    <a:srgbClr val="A62A33"/>
    <a:srgbClr val="052257"/>
    <a:srgbClr val="190044"/>
    <a:srgbClr val="1B4367"/>
    <a:srgbClr val="2A2E59"/>
    <a:srgbClr val="D6D0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090" autoAdjust="0"/>
  </p:normalViewPr>
  <p:slideViewPr>
    <p:cSldViewPr snapToGrid="0">
      <p:cViewPr varScale="1">
        <p:scale>
          <a:sx n="97" d="100"/>
          <a:sy n="97" d="100"/>
        </p:scale>
        <p:origin x="111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95" cy="49797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7745" y="0"/>
            <a:ext cx="2943595" cy="497976"/>
          </a:xfrm>
          <a:prstGeom prst="rect">
            <a:avLst/>
          </a:prstGeom>
        </p:spPr>
        <p:txBody>
          <a:bodyPr vert="horz" lIns="91440" tIns="45720" rIns="91440" bIns="45720" rtlCol="0"/>
          <a:lstStyle>
            <a:lvl1pPr algn="r">
              <a:defRPr sz="1200"/>
            </a:lvl1pPr>
          </a:lstStyle>
          <a:p>
            <a:fld id="{14D4EB91-0D23-4A17-A5AD-947FB266355E}" type="datetimeFigureOut">
              <a:rPr lang="en-GB" smtClean="0"/>
              <a:t>31/01/2022</a:t>
            </a:fld>
            <a:endParaRPr lang="en-GB"/>
          </a:p>
        </p:txBody>
      </p:sp>
      <p:sp>
        <p:nvSpPr>
          <p:cNvPr id="4" name="Slide Image Placeholder 3"/>
          <p:cNvSpPr>
            <a:spLocks noGrp="1" noRot="1" noChangeAspect="1"/>
          </p:cNvSpPr>
          <p:nvPr>
            <p:ph type="sldImg" idx="2"/>
          </p:nvPr>
        </p:nvSpPr>
        <p:spPr>
          <a:xfrm>
            <a:off x="417513" y="1239838"/>
            <a:ext cx="5957887"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7077"/>
            <a:ext cx="2943595" cy="4979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7745" y="9427077"/>
            <a:ext cx="2943595" cy="497975"/>
          </a:xfrm>
          <a:prstGeom prst="rect">
            <a:avLst/>
          </a:prstGeom>
        </p:spPr>
        <p:txBody>
          <a:bodyPr vert="horz" lIns="91440" tIns="45720" rIns="91440" bIns="45720" rtlCol="0" anchor="b"/>
          <a:lstStyle>
            <a:lvl1pPr algn="r">
              <a:defRPr sz="1200"/>
            </a:lvl1pPr>
          </a:lstStyle>
          <a:p>
            <a:fld id="{17F049C0-298F-4F58-A0A9-C98EE3D2B6DF}" type="slidenum">
              <a:rPr lang="en-GB" smtClean="0"/>
              <a:t>‹#›</a:t>
            </a:fld>
            <a:endParaRPr lang="en-GB"/>
          </a:p>
        </p:txBody>
      </p:sp>
    </p:spTree>
    <p:extLst>
      <p:ext uri="{BB962C8B-B14F-4D97-AF65-F5344CB8AC3E}">
        <p14:creationId xmlns:p14="http://schemas.microsoft.com/office/powerpoint/2010/main" val="1403570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F049C0-298F-4F58-A0A9-C98EE3D2B6DF}" type="slidenum">
              <a:rPr lang="en-GB" smtClean="0"/>
              <a:t>1</a:t>
            </a:fld>
            <a:endParaRPr lang="en-GB" dirty="0"/>
          </a:p>
        </p:txBody>
      </p:sp>
    </p:spTree>
    <p:extLst>
      <p:ext uri="{BB962C8B-B14F-4D97-AF65-F5344CB8AC3E}">
        <p14:creationId xmlns:p14="http://schemas.microsoft.com/office/powerpoint/2010/main" val="796278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baseline="0" dirty="0">
                <a:solidFill>
                  <a:schemeClr val="tx1"/>
                </a:solidFill>
                <a:effectLst/>
                <a:latin typeface="+mn-lt"/>
                <a:ea typeface="+mn-ea"/>
                <a:cs typeface="+mn-cs"/>
              </a:rPr>
              <a:t>SEND in the Mainstream</a:t>
            </a:r>
          </a:p>
          <a:p>
            <a:pPr lvl="0"/>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F049C0-298F-4F58-A0A9-C98EE3D2B6DF}" type="slidenum">
              <a:rPr lang="en-GB" smtClean="0"/>
              <a:t>10</a:t>
            </a:fld>
            <a:endParaRPr lang="en-GB"/>
          </a:p>
        </p:txBody>
      </p:sp>
    </p:spTree>
    <p:extLst>
      <p:ext uri="{BB962C8B-B14F-4D97-AF65-F5344CB8AC3E}">
        <p14:creationId xmlns:p14="http://schemas.microsoft.com/office/powerpoint/2010/main" val="268692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baseline="0" dirty="0">
                <a:solidFill>
                  <a:schemeClr val="tx1"/>
                </a:solidFill>
                <a:effectLst/>
                <a:latin typeface="+mn-lt"/>
                <a:ea typeface="+mn-ea"/>
                <a:cs typeface="+mn-cs"/>
              </a:rPr>
              <a:t>LENS 22 is coming</a:t>
            </a:r>
          </a:p>
          <a:p>
            <a:pPr lvl="0"/>
            <a:r>
              <a:rPr lang="en-US" sz="1200" b="0" kern="1200" baseline="0" dirty="0">
                <a:solidFill>
                  <a:schemeClr val="tx1"/>
                </a:solidFill>
                <a:effectLst/>
                <a:latin typeface="+mn-lt"/>
                <a:ea typeface="+mn-ea"/>
                <a:cs typeface="+mn-cs"/>
              </a:rPr>
              <a:t>SEND reviews</a:t>
            </a:r>
          </a:p>
        </p:txBody>
      </p:sp>
      <p:sp>
        <p:nvSpPr>
          <p:cNvPr id="4" name="Slide Number Placeholder 3"/>
          <p:cNvSpPr>
            <a:spLocks noGrp="1"/>
          </p:cNvSpPr>
          <p:nvPr>
            <p:ph type="sldNum" sz="quarter" idx="10"/>
          </p:nvPr>
        </p:nvSpPr>
        <p:spPr/>
        <p:txBody>
          <a:bodyPr/>
          <a:lstStyle/>
          <a:p>
            <a:fld id="{17F049C0-298F-4F58-A0A9-C98EE3D2B6DF}" type="slidenum">
              <a:rPr lang="en-GB" smtClean="0"/>
              <a:t>11</a:t>
            </a:fld>
            <a:endParaRPr lang="en-GB"/>
          </a:p>
        </p:txBody>
      </p:sp>
    </p:spTree>
    <p:extLst>
      <p:ext uri="{BB962C8B-B14F-4D97-AF65-F5344CB8AC3E}">
        <p14:creationId xmlns:p14="http://schemas.microsoft.com/office/powerpoint/2010/main" val="1560812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Bespoke CPD – staff meetings / twilights</a:t>
            </a:r>
          </a:p>
          <a:p>
            <a:r>
              <a:rPr lang="en-GB" dirty="0"/>
              <a:t>Individual support / work</a:t>
            </a:r>
            <a:r>
              <a:rPr lang="en-GB" baseline="0" dirty="0"/>
              <a:t> with groups of teachers in house to support with accessing PD</a:t>
            </a:r>
            <a:endParaRPr lang="en-GB" dirty="0"/>
          </a:p>
        </p:txBody>
      </p:sp>
      <p:sp>
        <p:nvSpPr>
          <p:cNvPr id="4" name="Slide Number Placeholder 3"/>
          <p:cNvSpPr>
            <a:spLocks noGrp="1"/>
          </p:cNvSpPr>
          <p:nvPr>
            <p:ph type="sldNum" sz="quarter" idx="10"/>
          </p:nvPr>
        </p:nvSpPr>
        <p:spPr/>
        <p:txBody>
          <a:bodyPr/>
          <a:lstStyle/>
          <a:p>
            <a:fld id="{17F049C0-298F-4F58-A0A9-C98EE3D2B6DF}" type="slidenum">
              <a:rPr lang="en-GB" smtClean="0"/>
              <a:t>12</a:t>
            </a:fld>
            <a:endParaRPr lang="en-GB"/>
          </a:p>
        </p:txBody>
      </p:sp>
    </p:spTree>
    <p:extLst>
      <p:ext uri="{BB962C8B-B14F-4D97-AF65-F5344CB8AC3E}">
        <p14:creationId xmlns:p14="http://schemas.microsoft.com/office/powerpoint/2010/main" val="3804831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Early Years / Reading / Maths in each region</a:t>
            </a:r>
          </a:p>
        </p:txBody>
      </p:sp>
      <p:sp>
        <p:nvSpPr>
          <p:cNvPr id="4" name="Slide Number Placeholder 3"/>
          <p:cNvSpPr>
            <a:spLocks noGrp="1"/>
          </p:cNvSpPr>
          <p:nvPr>
            <p:ph type="sldNum" sz="quarter" idx="10"/>
          </p:nvPr>
        </p:nvSpPr>
        <p:spPr/>
        <p:txBody>
          <a:bodyPr/>
          <a:lstStyle/>
          <a:p>
            <a:fld id="{17F049C0-298F-4F58-A0A9-C98EE3D2B6DF}" type="slidenum">
              <a:rPr lang="en-GB" smtClean="0"/>
              <a:t>13</a:t>
            </a:fld>
            <a:endParaRPr lang="en-GB"/>
          </a:p>
        </p:txBody>
      </p:sp>
    </p:spTree>
    <p:extLst>
      <p:ext uri="{BB962C8B-B14F-4D97-AF65-F5344CB8AC3E}">
        <p14:creationId xmlns:p14="http://schemas.microsoft.com/office/powerpoint/2010/main" val="1333030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Early Years / Reading / Maths in each region</a:t>
            </a:r>
          </a:p>
        </p:txBody>
      </p:sp>
      <p:sp>
        <p:nvSpPr>
          <p:cNvPr id="4" name="Slide Number Placeholder 3"/>
          <p:cNvSpPr>
            <a:spLocks noGrp="1"/>
          </p:cNvSpPr>
          <p:nvPr>
            <p:ph type="sldNum" sz="quarter" idx="10"/>
          </p:nvPr>
        </p:nvSpPr>
        <p:spPr/>
        <p:txBody>
          <a:bodyPr/>
          <a:lstStyle/>
          <a:p>
            <a:fld id="{17F049C0-298F-4F58-A0A9-C98EE3D2B6DF}" type="slidenum">
              <a:rPr lang="en-GB" smtClean="0"/>
              <a:t>14</a:t>
            </a:fld>
            <a:endParaRPr lang="en-GB"/>
          </a:p>
        </p:txBody>
      </p:sp>
    </p:spTree>
    <p:extLst>
      <p:ext uri="{BB962C8B-B14F-4D97-AF65-F5344CB8AC3E}">
        <p14:creationId xmlns:p14="http://schemas.microsoft.com/office/powerpoint/2010/main" val="362101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F049C0-298F-4F58-A0A9-C98EE3D2B6DF}" type="slidenum">
              <a:rPr lang="en-GB" smtClean="0"/>
              <a:t>2</a:t>
            </a:fld>
            <a:endParaRPr lang="en-GB" dirty="0"/>
          </a:p>
        </p:txBody>
      </p:sp>
    </p:spTree>
    <p:extLst>
      <p:ext uri="{BB962C8B-B14F-4D97-AF65-F5344CB8AC3E}">
        <p14:creationId xmlns:p14="http://schemas.microsoft.com/office/powerpoint/2010/main" val="3952971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with the bigger</a:t>
            </a:r>
            <a:r>
              <a:rPr lang="en-GB" baseline="0" dirty="0"/>
              <a:t> picture in relation to why you are here today. </a:t>
            </a:r>
          </a:p>
          <a:p>
            <a:endParaRPr lang="en-GB" dirty="0"/>
          </a:p>
          <a:p>
            <a:r>
              <a:rPr lang="en-GB" baseline="0" dirty="0"/>
              <a:t>The Teaching School Hub which was launched in September is responsible for nurturing you to develop professionally. That is its DNA. At each stage on this diagram, there are opportunities for professional development though a range of CPD on offer with the Hub. </a:t>
            </a:r>
          </a:p>
          <a:p>
            <a:endParaRPr lang="en-GB" baseline="0" dirty="0"/>
          </a:p>
          <a:p>
            <a:r>
              <a:rPr lang="en-GB" baseline="0" dirty="0"/>
              <a:t>The </a:t>
            </a:r>
            <a:r>
              <a:rPr lang="en-GB" baseline="0" dirty="0" err="1"/>
              <a:t>DfE</a:t>
            </a:r>
            <a:r>
              <a:rPr lang="en-GB" baseline="0" dirty="0"/>
              <a:t> recognised that this needs to be seamless and of high quality which is why Hubs have been designated to provide that all under one </a:t>
            </a:r>
            <a:r>
              <a:rPr lang="en-GB" baseline="0" dirty="0" err="1"/>
              <a:t>umberella</a:t>
            </a:r>
            <a:r>
              <a:rPr lang="en-GB" baseline="0" dirty="0"/>
              <a:t> – working with EDT a lead provider who wrote the curriculum content which you are currently experiencing. </a:t>
            </a:r>
          </a:p>
          <a:p>
            <a:endParaRPr lang="en-GB" baseline="0" dirty="0"/>
          </a:p>
          <a:p>
            <a:r>
              <a:rPr lang="en-GB" baseline="0" dirty="0"/>
              <a:t>You are currently on that big red band - as in monopoly, you have already passed go and you are onto the next phase! A two year pathway with a lot of opportunities ahead. </a:t>
            </a:r>
          </a:p>
          <a:p>
            <a:endParaRPr lang="en-GB" baseline="0" dirty="0"/>
          </a:p>
          <a:p>
            <a:r>
              <a:rPr lang="en-GB" baseline="0" dirty="0"/>
              <a:t>Provided the website, this is one that you need to keep and log for being part of this future development. </a:t>
            </a:r>
          </a:p>
        </p:txBody>
      </p:sp>
      <p:sp>
        <p:nvSpPr>
          <p:cNvPr id="4" name="Slide Number Placeholder 3"/>
          <p:cNvSpPr>
            <a:spLocks noGrp="1"/>
          </p:cNvSpPr>
          <p:nvPr>
            <p:ph type="sldNum" sz="quarter" idx="10"/>
          </p:nvPr>
        </p:nvSpPr>
        <p:spPr/>
        <p:txBody>
          <a:bodyPr/>
          <a:lstStyle/>
          <a:p>
            <a:fld id="{17F049C0-298F-4F58-A0A9-C98EE3D2B6DF}" type="slidenum">
              <a:rPr lang="en-GB" smtClean="0"/>
              <a:t>3</a:t>
            </a:fld>
            <a:endParaRPr lang="en-GB" dirty="0"/>
          </a:p>
        </p:txBody>
      </p:sp>
    </p:spTree>
    <p:extLst>
      <p:ext uri="{BB962C8B-B14F-4D97-AF65-F5344CB8AC3E}">
        <p14:creationId xmlns:p14="http://schemas.microsoft.com/office/powerpoint/2010/main" val="3040911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Working</a:t>
            </a:r>
            <a:r>
              <a:rPr lang="en-GB" baseline="0" dirty="0"/>
              <a:t> so hard to raise the profile and share this for future generations of teachers who hope to come into the profession.</a:t>
            </a:r>
          </a:p>
          <a:p>
            <a:endParaRPr lang="en-GB" baseline="0" dirty="0"/>
          </a:p>
          <a:p>
            <a:r>
              <a:rPr lang="en-GB" baseline="0" dirty="0"/>
              <a:t>Feel free to tweet to support this and share the good bits. </a:t>
            </a:r>
          </a:p>
          <a:p>
            <a:endParaRPr lang="en-GB" dirty="0"/>
          </a:p>
          <a:p>
            <a:r>
              <a:rPr lang="en-GB" dirty="0"/>
              <a:t>If not on twitter- consider</a:t>
            </a:r>
            <a:r>
              <a:rPr lang="en-GB" baseline="0" dirty="0"/>
              <a:t> the benefits as there are a lot of education based communities. </a:t>
            </a:r>
            <a:endParaRPr lang="en-GB" dirty="0"/>
          </a:p>
        </p:txBody>
      </p:sp>
      <p:sp>
        <p:nvSpPr>
          <p:cNvPr id="4" name="Slide Number Placeholder 3"/>
          <p:cNvSpPr>
            <a:spLocks noGrp="1"/>
          </p:cNvSpPr>
          <p:nvPr>
            <p:ph type="sldNum" sz="quarter" idx="10"/>
          </p:nvPr>
        </p:nvSpPr>
        <p:spPr/>
        <p:txBody>
          <a:bodyPr/>
          <a:lstStyle/>
          <a:p>
            <a:fld id="{17F049C0-298F-4F58-A0A9-C98EE3D2B6DF}" type="slidenum">
              <a:rPr lang="en-GB" smtClean="0"/>
              <a:t>4</a:t>
            </a:fld>
            <a:endParaRPr lang="en-GB" dirty="0"/>
          </a:p>
        </p:txBody>
      </p:sp>
    </p:spTree>
    <p:extLst>
      <p:ext uri="{BB962C8B-B14F-4D97-AF65-F5344CB8AC3E}">
        <p14:creationId xmlns:p14="http://schemas.microsoft.com/office/powerpoint/2010/main" val="258053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Focus Groups</a:t>
            </a:r>
          </a:p>
          <a:p>
            <a:endParaRPr lang="en-GB" dirty="0"/>
          </a:p>
          <a:p>
            <a:r>
              <a:rPr lang="en-GB" sz="1200" b="1" u="sng" dirty="0">
                <a:solidFill>
                  <a:schemeClr val="accent1">
                    <a:lumMod val="50000"/>
                  </a:schemeClr>
                </a:solidFill>
                <a:latin typeface="Calibri" panose="020F0502020204030204" pitchFamily="34" charset="0"/>
                <a:cs typeface="Calibri" panose="020F0502020204030204" pitchFamily="34" charset="0"/>
              </a:rPr>
              <a:t>ECTs</a:t>
            </a:r>
          </a:p>
          <a:p>
            <a:endParaRPr lang="en-GB" sz="1200" b="1" u="sng" dirty="0">
              <a:solidFill>
                <a:schemeClr val="accent1">
                  <a:lumMod val="50000"/>
                </a:schemeClr>
              </a:solidFill>
              <a:latin typeface="Calibri" panose="020F0502020204030204" pitchFamily="34" charset="0"/>
              <a:cs typeface="Calibri" panose="020F0502020204030204" pitchFamily="34" charset="0"/>
            </a:endParaRPr>
          </a:p>
          <a:p>
            <a:r>
              <a:rPr lang="en-GB" sz="1200" dirty="0">
                <a:solidFill>
                  <a:schemeClr val="accent1">
                    <a:lumMod val="50000"/>
                  </a:schemeClr>
                </a:solidFill>
                <a:latin typeface="Calibri" panose="020F0502020204030204" pitchFamily="34" charset="0"/>
                <a:cs typeface="Calibri" panose="020F0502020204030204" pitchFamily="34" charset="0"/>
              </a:rPr>
              <a:t>94% good or above</a:t>
            </a:r>
          </a:p>
          <a:p>
            <a:r>
              <a:rPr lang="en-GB" sz="1200" dirty="0">
                <a:solidFill>
                  <a:schemeClr val="accent1">
                    <a:lumMod val="50000"/>
                  </a:schemeClr>
                </a:solidFill>
                <a:latin typeface="Calibri" panose="020F0502020204030204" pitchFamily="34" charset="0"/>
                <a:cs typeface="Calibri" panose="020F0502020204030204" pitchFamily="34" charset="0"/>
              </a:rPr>
              <a:t>27% exceptional</a:t>
            </a:r>
          </a:p>
          <a:p>
            <a:endParaRPr lang="en-GB" sz="1200" dirty="0">
              <a:solidFill>
                <a:schemeClr val="accent1">
                  <a:lumMod val="50000"/>
                </a:schemeClr>
              </a:solidFill>
              <a:latin typeface="Calibri" panose="020F0502020204030204" pitchFamily="34" charset="0"/>
              <a:cs typeface="Calibri" panose="020F0502020204030204" pitchFamily="34" charset="0"/>
            </a:endParaRPr>
          </a:p>
          <a:p>
            <a:r>
              <a:rPr lang="en-GB" sz="1200" b="1" u="sng" dirty="0">
                <a:solidFill>
                  <a:schemeClr val="accent1">
                    <a:lumMod val="50000"/>
                  </a:schemeClr>
                </a:solidFill>
                <a:latin typeface="Calibri" panose="020F0502020204030204" pitchFamily="34" charset="0"/>
                <a:cs typeface="Calibri" panose="020F0502020204030204" pitchFamily="34" charset="0"/>
              </a:rPr>
              <a:t>Mentors</a:t>
            </a:r>
          </a:p>
          <a:p>
            <a:endParaRPr lang="en-GB" sz="1200" b="1" u="sng" dirty="0">
              <a:solidFill>
                <a:schemeClr val="accent1">
                  <a:lumMod val="50000"/>
                </a:schemeClr>
              </a:solidFill>
              <a:latin typeface="Calibri" panose="020F0502020204030204" pitchFamily="34" charset="0"/>
              <a:cs typeface="Calibri" panose="020F0502020204030204" pitchFamily="34" charset="0"/>
            </a:endParaRPr>
          </a:p>
          <a:p>
            <a:r>
              <a:rPr lang="en-GB" sz="1200" dirty="0">
                <a:solidFill>
                  <a:schemeClr val="accent1">
                    <a:lumMod val="50000"/>
                  </a:schemeClr>
                </a:solidFill>
                <a:latin typeface="Calibri" panose="020F0502020204030204" pitchFamily="34" charset="0"/>
                <a:cs typeface="Calibri" panose="020F0502020204030204" pitchFamily="34" charset="0"/>
              </a:rPr>
              <a:t>93% good or above</a:t>
            </a:r>
          </a:p>
          <a:p>
            <a:r>
              <a:rPr lang="en-GB" sz="1200" dirty="0">
                <a:solidFill>
                  <a:schemeClr val="accent1">
                    <a:lumMod val="50000"/>
                  </a:schemeClr>
                </a:solidFill>
                <a:latin typeface="Calibri" panose="020F0502020204030204" pitchFamily="34" charset="0"/>
                <a:cs typeface="Calibri" panose="020F0502020204030204" pitchFamily="34" charset="0"/>
              </a:rPr>
              <a:t>30% exceptional</a:t>
            </a:r>
          </a:p>
          <a:p>
            <a:endParaRPr lang="en-GB" dirty="0"/>
          </a:p>
          <a:p>
            <a:endParaRPr lang="en-GB" dirty="0"/>
          </a:p>
        </p:txBody>
      </p:sp>
      <p:sp>
        <p:nvSpPr>
          <p:cNvPr id="4" name="Slide Number Placeholder 3"/>
          <p:cNvSpPr>
            <a:spLocks noGrp="1"/>
          </p:cNvSpPr>
          <p:nvPr>
            <p:ph type="sldNum" sz="quarter" idx="10"/>
          </p:nvPr>
        </p:nvSpPr>
        <p:spPr/>
        <p:txBody>
          <a:bodyPr/>
          <a:lstStyle/>
          <a:p>
            <a:fld id="{17F049C0-298F-4F58-A0A9-C98EE3D2B6DF}" type="slidenum">
              <a:rPr lang="en-GB" smtClean="0"/>
              <a:t>5</a:t>
            </a:fld>
            <a:endParaRPr lang="en-GB"/>
          </a:p>
        </p:txBody>
      </p:sp>
    </p:spTree>
    <p:extLst>
      <p:ext uri="{BB962C8B-B14F-4D97-AF65-F5344CB8AC3E}">
        <p14:creationId xmlns:p14="http://schemas.microsoft.com/office/powerpoint/2010/main" val="470728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Focus Groups</a:t>
            </a:r>
          </a:p>
          <a:p>
            <a:endParaRPr lang="en-GB" dirty="0"/>
          </a:p>
          <a:p>
            <a:r>
              <a:rPr lang="en-GB" sz="1200" b="1" u="sng" dirty="0">
                <a:solidFill>
                  <a:schemeClr val="accent1">
                    <a:lumMod val="50000"/>
                  </a:schemeClr>
                </a:solidFill>
                <a:latin typeface="Calibri" panose="020F0502020204030204" pitchFamily="34" charset="0"/>
                <a:cs typeface="Calibri" panose="020F0502020204030204" pitchFamily="34" charset="0"/>
              </a:rPr>
              <a:t>ECTs</a:t>
            </a:r>
          </a:p>
          <a:p>
            <a:endParaRPr lang="en-GB" sz="1200" b="1" u="sng" dirty="0">
              <a:solidFill>
                <a:schemeClr val="accent1">
                  <a:lumMod val="50000"/>
                </a:schemeClr>
              </a:solidFill>
              <a:latin typeface="Calibri" panose="020F0502020204030204" pitchFamily="34" charset="0"/>
              <a:cs typeface="Calibri" panose="020F0502020204030204" pitchFamily="34" charset="0"/>
            </a:endParaRPr>
          </a:p>
          <a:p>
            <a:r>
              <a:rPr lang="en-GB" sz="1200" dirty="0">
                <a:solidFill>
                  <a:schemeClr val="accent1">
                    <a:lumMod val="50000"/>
                  </a:schemeClr>
                </a:solidFill>
                <a:latin typeface="Calibri" panose="020F0502020204030204" pitchFamily="34" charset="0"/>
                <a:cs typeface="Calibri" panose="020F0502020204030204" pitchFamily="34" charset="0"/>
              </a:rPr>
              <a:t>94% good or above</a:t>
            </a:r>
          </a:p>
          <a:p>
            <a:r>
              <a:rPr lang="en-GB" sz="1200" dirty="0">
                <a:solidFill>
                  <a:schemeClr val="accent1">
                    <a:lumMod val="50000"/>
                  </a:schemeClr>
                </a:solidFill>
                <a:latin typeface="Calibri" panose="020F0502020204030204" pitchFamily="34" charset="0"/>
                <a:cs typeface="Calibri" panose="020F0502020204030204" pitchFamily="34" charset="0"/>
              </a:rPr>
              <a:t>27% exceptional</a:t>
            </a:r>
          </a:p>
          <a:p>
            <a:endParaRPr lang="en-GB" sz="1200" dirty="0">
              <a:solidFill>
                <a:schemeClr val="accent1">
                  <a:lumMod val="50000"/>
                </a:schemeClr>
              </a:solidFill>
              <a:latin typeface="Calibri" panose="020F0502020204030204" pitchFamily="34" charset="0"/>
              <a:cs typeface="Calibri" panose="020F0502020204030204" pitchFamily="34" charset="0"/>
            </a:endParaRPr>
          </a:p>
          <a:p>
            <a:r>
              <a:rPr lang="en-GB" sz="1200" b="1" u="sng" dirty="0">
                <a:solidFill>
                  <a:schemeClr val="accent1">
                    <a:lumMod val="50000"/>
                  </a:schemeClr>
                </a:solidFill>
                <a:latin typeface="Calibri" panose="020F0502020204030204" pitchFamily="34" charset="0"/>
                <a:cs typeface="Calibri" panose="020F0502020204030204" pitchFamily="34" charset="0"/>
              </a:rPr>
              <a:t>Mentors</a:t>
            </a:r>
          </a:p>
          <a:p>
            <a:endParaRPr lang="en-GB" sz="1200" b="1" u="sng" dirty="0">
              <a:solidFill>
                <a:schemeClr val="accent1">
                  <a:lumMod val="50000"/>
                </a:schemeClr>
              </a:solidFill>
              <a:latin typeface="Calibri" panose="020F0502020204030204" pitchFamily="34" charset="0"/>
              <a:cs typeface="Calibri" panose="020F0502020204030204" pitchFamily="34" charset="0"/>
            </a:endParaRPr>
          </a:p>
          <a:p>
            <a:r>
              <a:rPr lang="en-GB" sz="1200" dirty="0">
                <a:solidFill>
                  <a:schemeClr val="accent1">
                    <a:lumMod val="50000"/>
                  </a:schemeClr>
                </a:solidFill>
                <a:latin typeface="Calibri" panose="020F0502020204030204" pitchFamily="34" charset="0"/>
                <a:cs typeface="Calibri" panose="020F0502020204030204" pitchFamily="34" charset="0"/>
              </a:rPr>
              <a:t>93% good or above</a:t>
            </a:r>
          </a:p>
          <a:p>
            <a:r>
              <a:rPr lang="en-GB" sz="1200" dirty="0">
                <a:solidFill>
                  <a:schemeClr val="accent1">
                    <a:lumMod val="50000"/>
                  </a:schemeClr>
                </a:solidFill>
                <a:latin typeface="Calibri" panose="020F0502020204030204" pitchFamily="34" charset="0"/>
                <a:cs typeface="Calibri" panose="020F0502020204030204" pitchFamily="34" charset="0"/>
              </a:rPr>
              <a:t>30% exceptional</a:t>
            </a:r>
          </a:p>
          <a:p>
            <a:endParaRPr lang="en-GB" dirty="0"/>
          </a:p>
          <a:p>
            <a:endParaRPr lang="en-GB" dirty="0"/>
          </a:p>
        </p:txBody>
      </p:sp>
      <p:sp>
        <p:nvSpPr>
          <p:cNvPr id="4" name="Slide Number Placeholder 3"/>
          <p:cNvSpPr>
            <a:spLocks noGrp="1"/>
          </p:cNvSpPr>
          <p:nvPr>
            <p:ph type="sldNum" sz="quarter" idx="10"/>
          </p:nvPr>
        </p:nvSpPr>
        <p:spPr/>
        <p:txBody>
          <a:bodyPr/>
          <a:lstStyle/>
          <a:p>
            <a:fld id="{17F049C0-298F-4F58-A0A9-C98EE3D2B6DF}" type="slidenum">
              <a:rPr lang="en-GB" smtClean="0"/>
              <a:t>6</a:t>
            </a:fld>
            <a:endParaRPr lang="en-GB"/>
          </a:p>
        </p:txBody>
      </p:sp>
    </p:spTree>
    <p:extLst>
      <p:ext uri="{BB962C8B-B14F-4D97-AF65-F5344CB8AC3E}">
        <p14:creationId xmlns:p14="http://schemas.microsoft.com/office/powerpoint/2010/main" val="2994606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NPQs – engagement is strong.</a:t>
            </a:r>
          </a:p>
          <a:p>
            <a:r>
              <a:rPr lang="en-GB" dirty="0"/>
              <a:t>Two cohorts now</a:t>
            </a:r>
          </a:p>
          <a:p>
            <a:r>
              <a:rPr lang="en-GB" dirty="0"/>
              <a:t>Recruiting again in the summer term</a:t>
            </a:r>
          </a:p>
          <a:p>
            <a:r>
              <a:rPr lang="en-GB" dirty="0"/>
              <a:t>Two blocks of learning released</a:t>
            </a:r>
            <a:r>
              <a:rPr lang="en-GB" baseline="0" dirty="0"/>
              <a:t> so far – Implementation of change – practical support of how to go about this closely linked to what the research says – we are bringing in contexts of where this has worked</a:t>
            </a:r>
            <a:endParaRPr lang="en-GB" dirty="0"/>
          </a:p>
        </p:txBody>
      </p:sp>
      <p:sp>
        <p:nvSpPr>
          <p:cNvPr id="4" name="Slide Number Placeholder 3"/>
          <p:cNvSpPr>
            <a:spLocks noGrp="1"/>
          </p:cNvSpPr>
          <p:nvPr>
            <p:ph type="sldNum" sz="quarter" idx="10"/>
          </p:nvPr>
        </p:nvSpPr>
        <p:spPr/>
        <p:txBody>
          <a:bodyPr/>
          <a:lstStyle/>
          <a:p>
            <a:fld id="{17F049C0-298F-4F58-A0A9-C98EE3D2B6DF}" type="slidenum">
              <a:rPr lang="en-GB" smtClean="0"/>
              <a:t>7</a:t>
            </a:fld>
            <a:endParaRPr lang="en-GB" dirty="0"/>
          </a:p>
        </p:txBody>
      </p:sp>
    </p:spTree>
    <p:extLst>
      <p:ext uri="{BB962C8B-B14F-4D97-AF65-F5344CB8AC3E}">
        <p14:creationId xmlns:p14="http://schemas.microsoft.com/office/powerpoint/2010/main" val="328818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Feedback so far</a:t>
            </a:r>
          </a:p>
          <a:p>
            <a:r>
              <a:rPr lang="en-GB" dirty="0"/>
              <a:t>Range of audience is vast – aspiring to leadership</a:t>
            </a:r>
            <a:r>
              <a:rPr lang="en-GB" baseline="0" dirty="0"/>
              <a:t> as well as experienced leaders – taking steps now we are becoming more familiar with the approach to adapt to </a:t>
            </a:r>
            <a:r>
              <a:rPr lang="en-GB" baseline="0" dirty="0" err="1"/>
              <a:t>ensoure</a:t>
            </a:r>
            <a:r>
              <a:rPr lang="en-GB" baseline="0" dirty="0"/>
              <a:t> we meet the needs of all engaged</a:t>
            </a:r>
            <a:endParaRPr lang="en-GB" dirty="0"/>
          </a:p>
          <a:p>
            <a:endParaRPr lang="en-GB" dirty="0"/>
          </a:p>
        </p:txBody>
      </p:sp>
      <p:sp>
        <p:nvSpPr>
          <p:cNvPr id="4" name="Slide Number Placeholder 3"/>
          <p:cNvSpPr>
            <a:spLocks noGrp="1"/>
          </p:cNvSpPr>
          <p:nvPr>
            <p:ph type="sldNum" sz="quarter" idx="10"/>
          </p:nvPr>
        </p:nvSpPr>
        <p:spPr/>
        <p:txBody>
          <a:bodyPr/>
          <a:lstStyle/>
          <a:p>
            <a:fld id="{2434BFAE-FCC8-4DC5-AD50-30A385AF3881}" type="slidenum">
              <a:rPr lang="en-GB" smtClean="0"/>
              <a:t>8</a:t>
            </a:fld>
            <a:endParaRPr lang="en-GB"/>
          </a:p>
        </p:txBody>
      </p:sp>
    </p:spTree>
    <p:extLst>
      <p:ext uri="{BB962C8B-B14F-4D97-AF65-F5344CB8AC3E}">
        <p14:creationId xmlns:p14="http://schemas.microsoft.com/office/powerpoint/2010/main" val="3182830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Following a number of enquiries in relation to the most appropriate phonics programme, in line with the latest </a:t>
            </a:r>
            <a:r>
              <a:rPr lang="en-GB" dirty="0" err="1"/>
              <a:t>DfE</a:t>
            </a:r>
            <a:r>
              <a:rPr lang="en-GB" dirty="0"/>
              <a:t> guidance, the English Hub has produced a document which outlines the most up to date messages in this area. The introduction to this can be found below</a:t>
            </a:r>
          </a:p>
          <a:p>
            <a:pPr lvl="0"/>
            <a:endParaRPr lang="en-GB" sz="1200" b="1" kern="1200" baseline="0" dirty="0">
              <a:solidFill>
                <a:schemeClr val="tx1"/>
              </a:solidFill>
              <a:effectLst/>
              <a:latin typeface="+mn-lt"/>
              <a:ea typeface="+mn-ea"/>
              <a:cs typeface="+mn-cs"/>
            </a:endParaRPr>
          </a:p>
          <a:p>
            <a:pPr lvl="0"/>
            <a:r>
              <a:rPr lang="en-US" sz="1200" b="1" kern="1200" baseline="0" dirty="0">
                <a:solidFill>
                  <a:schemeClr val="tx1"/>
                </a:solidFill>
                <a:effectLst/>
                <a:latin typeface="+mn-lt"/>
                <a:ea typeface="+mn-ea"/>
                <a:cs typeface="+mn-cs"/>
              </a:rPr>
              <a:t>https://drive.google.com/file/d/1Pi5w4FJ6awOE-FgMDrZe-GOvWXoVgx6F/view</a:t>
            </a:r>
          </a:p>
          <a:p>
            <a:pPr lvl="0"/>
            <a:endParaRPr lang="en-US" sz="1200" b="1" kern="1200" baseline="0" dirty="0">
              <a:solidFill>
                <a:schemeClr val="tx1"/>
              </a:solidFill>
              <a:effectLst/>
              <a:latin typeface="+mn-lt"/>
              <a:ea typeface="+mn-ea"/>
              <a:cs typeface="+mn-cs"/>
            </a:endParaRPr>
          </a:p>
          <a:p>
            <a:pPr lvl="0"/>
            <a:r>
              <a:rPr lang="en-US" sz="1200" b="0" kern="1200" baseline="0" dirty="0">
                <a:solidFill>
                  <a:schemeClr val="tx1"/>
                </a:solidFill>
                <a:effectLst/>
                <a:latin typeface="+mn-lt"/>
                <a:ea typeface="+mn-ea"/>
                <a:cs typeface="+mn-cs"/>
              </a:rPr>
              <a:t>Medium Level Support is underway as are the English Hub Showcases and follow up Open mornings in school – at the point of graduating current Partner schools and identifying those we will work with next year.</a:t>
            </a:r>
          </a:p>
        </p:txBody>
      </p:sp>
      <p:sp>
        <p:nvSpPr>
          <p:cNvPr id="4" name="Slide Number Placeholder 3"/>
          <p:cNvSpPr>
            <a:spLocks noGrp="1"/>
          </p:cNvSpPr>
          <p:nvPr>
            <p:ph type="sldNum" sz="quarter" idx="10"/>
          </p:nvPr>
        </p:nvSpPr>
        <p:spPr/>
        <p:txBody>
          <a:bodyPr/>
          <a:lstStyle/>
          <a:p>
            <a:fld id="{17F049C0-298F-4F58-A0A9-C98EE3D2B6DF}" type="slidenum">
              <a:rPr lang="en-GB" smtClean="0"/>
              <a:t>9</a:t>
            </a:fld>
            <a:endParaRPr lang="en-GB"/>
          </a:p>
        </p:txBody>
      </p:sp>
    </p:spTree>
    <p:extLst>
      <p:ext uri="{BB962C8B-B14F-4D97-AF65-F5344CB8AC3E}">
        <p14:creationId xmlns:p14="http://schemas.microsoft.com/office/powerpoint/2010/main" val="268692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8FCDE71-42AF-435E-A365-7FFA9278C9DA}"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1622223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FCDE71-42AF-435E-A365-7FFA9278C9DA}"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289267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FCDE71-42AF-435E-A365-7FFA9278C9DA}"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1076608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FCDE71-42AF-435E-A365-7FFA9278C9DA}"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2517626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FCDE71-42AF-435E-A365-7FFA9278C9DA}"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365130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8FCDE71-42AF-435E-A365-7FFA9278C9DA}" type="datetimeFigureOut">
              <a:rPr lang="en-GB" smtClean="0"/>
              <a:t>31/01/2022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745059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8FCDE71-42AF-435E-A365-7FFA9278C9DA}" type="datetimeFigureOut">
              <a:rPr lang="en-GB" smtClean="0"/>
              <a:t>31/01/2022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2042012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8FCDE71-42AF-435E-A365-7FFA9278C9DA}" type="datetimeFigureOut">
              <a:rPr lang="en-GB" smtClean="0"/>
              <a:t>31/01/2022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2193928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CDE71-42AF-435E-A365-7FFA9278C9DA}" type="datetimeFigureOut">
              <a:rPr lang="en-GB" smtClean="0"/>
              <a:t>31/01/2022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3944872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FCDE71-42AF-435E-A365-7FFA9278C9DA}" type="datetimeFigureOut">
              <a:rPr lang="en-GB" smtClean="0"/>
              <a:t>31/01/2022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3323385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FCDE71-42AF-435E-A365-7FFA9278C9DA}" type="datetimeFigureOut">
              <a:rPr lang="en-GB" smtClean="0"/>
              <a:t>31/01/2022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868178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CDE71-42AF-435E-A365-7FFA9278C9DA}" type="datetimeFigureOut">
              <a:rPr lang="en-GB" smtClean="0"/>
              <a:t>31/01/2022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C2BF5-1E33-4DC7-AA2C-53BD3F99292B}" type="slidenum">
              <a:rPr lang="en-GB" smtClean="0"/>
              <a:t>‹#›</a:t>
            </a:fld>
            <a:endParaRPr lang="en-GB"/>
          </a:p>
        </p:txBody>
      </p:sp>
    </p:spTree>
    <p:extLst>
      <p:ext uri="{BB962C8B-B14F-4D97-AF65-F5344CB8AC3E}">
        <p14:creationId xmlns:p14="http://schemas.microsoft.com/office/powerpoint/2010/main" val="3198897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1075679" y="4757056"/>
            <a:ext cx="9177525" cy="892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200" b="1" dirty="0">
              <a:solidFill>
                <a:srgbClr val="002060"/>
              </a:solidFill>
            </a:endParaRPr>
          </a:p>
          <a:p>
            <a:r>
              <a:rPr lang="en-GB" sz="3200" b="1" i="1" dirty="0">
                <a:solidFill>
                  <a:srgbClr val="002060"/>
                </a:solidFill>
              </a:rPr>
              <a:t>Managing the changes together…</a:t>
            </a:r>
          </a:p>
          <a:p>
            <a:endParaRPr lang="en-GB" sz="3200" b="1" dirty="0">
              <a:solidFill>
                <a:srgbClr val="002060"/>
              </a:solidFill>
            </a:endParaRPr>
          </a:p>
        </p:txBody>
      </p:sp>
      <p:pic>
        <p:nvPicPr>
          <p:cNvPr id="1026" name="Picture 2" descr="C:\Users\stag010.WSTHU\Pictures\New folder\Super Hub\logo\LTS Hub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145" y="152398"/>
            <a:ext cx="2198942" cy="10994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78416" y="2165599"/>
            <a:ext cx="7717972" cy="746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accent1">
                    <a:lumMod val="75000"/>
                  </a:schemeClr>
                </a:solidFill>
              </a:rPr>
              <a:t>  L.E.A.D. Teaching School Hub</a:t>
            </a:r>
          </a:p>
        </p:txBody>
      </p:sp>
    </p:spTree>
    <p:extLst>
      <p:ext uri="{BB962C8B-B14F-4D97-AF65-F5344CB8AC3E}">
        <p14:creationId xmlns:p14="http://schemas.microsoft.com/office/powerpoint/2010/main" val="4139420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02237" y="1620078"/>
            <a:ext cx="685800" cy="417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B59B4F9F-C27F-4930-9E00-34E6B1993DA6}"/>
              </a:ext>
            </a:extLst>
          </p:cNvPr>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2" descr="C:\Users\stag010.WSTHU\Pictures\New folder\Super Hub\logo\cpd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526" y="387155"/>
            <a:ext cx="1820720" cy="17963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srcRect l="34503" t="15385" r="36170" b="14183"/>
          <a:stretch/>
        </p:blipFill>
        <p:spPr>
          <a:xfrm>
            <a:off x="2643012" y="140971"/>
            <a:ext cx="4754791" cy="6420066"/>
          </a:xfrm>
          <a:prstGeom prst="rect">
            <a:avLst/>
          </a:prstGeom>
          <a:ln w="88900" cap="sq" cmpd="thickThin">
            <a:solidFill>
              <a:srgbClr val="000000"/>
            </a:solidFill>
            <a:prstDash val="solid"/>
            <a:miter lim="800000"/>
          </a:ln>
          <a:effectLst>
            <a:innerShdw blurRad="76200">
              <a:srgbClr val="000000"/>
            </a:innerShdw>
          </a:effectLst>
        </p:spPr>
      </p:pic>
      <p:sp>
        <p:nvSpPr>
          <p:cNvPr id="7" name="Oval 6"/>
          <p:cNvSpPr/>
          <p:nvPr/>
        </p:nvSpPr>
        <p:spPr>
          <a:xfrm>
            <a:off x="8282354" y="3163884"/>
            <a:ext cx="3200400" cy="1192732"/>
          </a:xfrm>
          <a:prstGeom prst="ellipse">
            <a:avLst/>
          </a:prstGeom>
          <a:solidFill>
            <a:srgbClr val="B12D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Natalie Packer</a:t>
            </a:r>
          </a:p>
        </p:txBody>
      </p:sp>
      <p:sp>
        <p:nvSpPr>
          <p:cNvPr id="10" name="Oval 9"/>
          <p:cNvSpPr/>
          <p:nvPr/>
        </p:nvSpPr>
        <p:spPr>
          <a:xfrm>
            <a:off x="8282354" y="1828800"/>
            <a:ext cx="3200400" cy="119273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Sarah Robertson</a:t>
            </a:r>
          </a:p>
        </p:txBody>
      </p:sp>
      <p:sp>
        <p:nvSpPr>
          <p:cNvPr id="11" name="Oval 10"/>
          <p:cNvSpPr/>
          <p:nvPr/>
        </p:nvSpPr>
        <p:spPr>
          <a:xfrm>
            <a:off x="8282354" y="4509016"/>
            <a:ext cx="3200400" cy="1192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James Ellis</a:t>
            </a:r>
          </a:p>
        </p:txBody>
      </p:sp>
    </p:spTree>
    <p:extLst>
      <p:ext uri="{BB962C8B-B14F-4D97-AF65-F5344CB8AC3E}">
        <p14:creationId xmlns:p14="http://schemas.microsoft.com/office/powerpoint/2010/main" val="424292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02237" y="1620078"/>
            <a:ext cx="685800" cy="417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B59B4F9F-C27F-4930-9E00-34E6B1993DA6}"/>
              </a:ext>
            </a:extLst>
          </p:cNvPr>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2" descr="C:\Users\stag010.WSTHU\Pictures\New folder\Super Hub\logo\cpd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526" y="387155"/>
            <a:ext cx="1820720" cy="17963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srcRect l="18690" t="22116" r="20627" b="5288"/>
          <a:stretch/>
        </p:blipFill>
        <p:spPr>
          <a:xfrm>
            <a:off x="3040291" y="543594"/>
            <a:ext cx="7895492" cy="531055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92650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tag010.WSTHU\Pictures\New folder\Super Hub\logo\cpd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129" y="387155"/>
            <a:ext cx="1820720" cy="179635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59B4F9F-C27F-4930-9E00-34E6B1993DA6}"/>
              </a:ext>
            </a:extLst>
          </p:cNvPr>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Arrow Connector 8"/>
          <p:cNvCxnSpPr/>
          <p:nvPr/>
        </p:nvCxnSpPr>
        <p:spPr>
          <a:xfrm flipH="1">
            <a:off x="6488723" y="1340674"/>
            <a:ext cx="2486759" cy="367646"/>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22" name="Rectangle 21"/>
          <p:cNvSpPr/>
          <p:nvPr/>
        </p:nvSpPr>
        <p:spPr>
          <a:xfrm>
            <a:off x="2233247" y="428163"/>
            <a:ext cx="7157670" cy="129244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dirty="0"/>
          </a:p>
        </p:txBody>
      </p:sp>
      <p:sp>
        <p:nvSpPr>
          <p:cNvPr id="16" name="Rectangle 15"/>
          <p:cNvSpPr/>
          <p:nvPr/>
        </p:nvSpPr>
        <p:spPr>
          <a:xfrm>
            <a:off x="2409092" y="622323"/>
            <a:ext cx="6718788" cy="8432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2800" b="1" dirty="0">
                <a:solidFill>
                  <a:srgbClr val="ACA15C"/>
                </a:solidFill>
              </a:rPr>
              <a:t>     </a:t>
            </a:r>
            <a:r>
              <a:rPr lang="en-GB" sz="3200" dirty="0">
                <a:solidFill>
                  <a:srgbClr val="ACA15C"/>
                </a:solidFill>
              </a:rPr>
              <a:t>Bespoke professional development</a:t>
            </a:r>
          </a:p>
        </p:txBody>
      </p:sp>
      <p:pic>
        <p:nvPicPr>
          <p:cNvPr id="5" name="Picture 4"/>
          <p:cNvPicPr>
            <a:picLocks noChangeAspect="1"/>
          </p:cNvPicPr>
          <p:nvPr/>
        </p:nvPicPr>
        <p:blipFill rotWithShape="1">
          <a:blip r:embed="rId4"/>
          <a:srcRect l="21123" t="18269" r="21303" b="16347"/>
          <a:stretch/>
        </p:blipFill>
        <p:spPr>
          <a:xfrm>
            <a:off x="2409091" y="387155"/>
            <a:ext cx="7491047" cy="4783016"/>
          </a:xfrm>
          <a:prstGeom prst="rect">
            <a:avLst/>
          </a:prstGeom>
          <a:ln w="228600" cap="sq" cmpd="thickThin">
            <a:solidFill>
              <a:srgbClr val="000000"/>
            </a:solidFill>
            <a:prstDash val="solid"/>
            <a:miter lim="800000"/>
          </a:ln>
          <a:effectLst>
            <a:innerShdw blurRad="76200">
              <a:srgbClr val="000000"/>
            </a:innerShdw>
          </a:effectLst>
        </p:spPr>
      </p:pic>
      <p:sp>
        <p:nvSpPr>
          <p:cNvPr id="6" name="Oval 5"/>
          <p:cNvSpPr/>
          <p:nvPr/>
        </p:nvSpPr>
        <p:spPr>
          <a:xfrm>
            <a:off x="2233246" y="5290645"/>
            <a:ext cx="8037634" cy="1582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Back on Track</a:t>
            </a:r>
          </a:p>
          <a:p>
            <a:pPr algn="ctr"/>
            <a:r>
              <a:rPr lang="en-GB" sz="3600" dirty="0"/>
              <a:t>Support for transition FS to Y1</a:t>
            </a:r>
          </a:p>
        </p:txBody>
      </p:sp>
    </p:spTree>
    <p:extLst>
      <p:ext uri="{BB962C8B-B14F-4D97-AF65-F5344CB8AC3E}">
        <p14:creationId xmlns:p14="http://schemas.microsoft.com/office/powerpoint/2010/main" val="825468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6931" y="959108"/>
            <a:ext cx="5768309" cy="4539668"/>
          </a:xfrm>
          <a:prstGeom prst="rect">
            <a:avLst/>
          </a:prstGeom>
          <a:ln w="88900" cap="sq" cmpd="thickThin">
            <a:solidFill>
              <a:srgbClr val="000000"/>
            </a:solidFill>
            <a:prstDash val="solid"/>
            <a:miter lim="800000"/>
          </a:ln>
          <a:effectLst>
            <a:innerShdw blurRad="76200">
              <a:srgbClr val="000000"/>
            </a:innerShdw>
          </a:effectLst>
        </p:spPr>
      </p:pic>
      <p:sp>
        <p:nvSpPr>
          <p:cNvPr id="3" name="Oval 2"/>
          <p:cNvSpPr/>
          <p:nvPr/>
        </p:nvSpPr>
        <p:spPr>
          <a:xfrm>
            <a:off x="4737100" y="1739900"/>
            <a:ext cx="241300" cy="2667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 name="Oval 3"/>
          <p:cNvSpPr/>
          <p:nvPr/>
        </p:nvSpPr>
        <p:spPr>
          <a:xfrm>
            <a:off x="6769100" y="2273300"/>
            <a:ext cx="228600" cy="2159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 name="Oval 4"/>
          <p:cNvSpPr/>
          <p:nvPr/>
        </p:nvSpPr>
        <p:spPr>
          <a:xfrm>
            <a:off x="4883150" y="3038442"/>
            <a:ext cx="228600" cy="2159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6" name="Oval 5"/>
          <p:cNvSpPr/>
          <p:nvPr/>
        </p:nvSpPr>
        <p:spPr>
          <a:xfrm>
            <a:off x="6070600" y="3803392"/>
            <a:ext cx="228600" cy="2159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Oval 6"/>
          <p:cNvSpPr/>
          <p:nvPr/>
        </p:nvSpPr>
        <p:spPr>
          <a:xfrm>
            <a:off x="4673600" y="4114509"/>
            <a:ext cx="228600" cy="2159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8" name="Oval 7"/>
          <p:cNvSpPr/>
          <p:nvPr/>
        </p:nvSpPr>
        <p:spPr>
          <a:xfrm>
            <a:off x="5956300" y="4543134"/>
            <a:ext cx="228600" cy="2159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9" name="Subtitle 2"/>
          <p:cNvSpPr txBox="1">
            <a:spLocks/>
          </p:cNvSpPr>
          <p:nvPr/>
        </p:nvSpPr>
        <p:spPr>
          <a:xfrm>
            <a:off x="2446990" y="235466"/>
            <a:ext cx="6194469" cy="540060"/>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spcBef>
                <a:spcPts val="750"/>
              </a:spcBef>
              <a:buNone/>
            </a:pPr>
            <a:r>
              <a:rPr lang="en-GB" sz="4400" dirty="0">
                <a:solidFill>
                  <a:srgbClr val="002060"/>
                </a:solidFill>
                <a:latin typeface="Calibri"/>
              </a:rPr>
              <a:t>‘Sector Led Specialists’</a:t>
            </a:r>
          </a:p>
        </p:txBody>
      </p:sp>
      <p:sp>
        <p:nvSpPr>
          <p:cNvPr id="10" name="Oval 9"/>
          <p:cNvSpPr/>
          <p:nvPr/>
        </p:nvSpPr>
        <p:spPr>
          <a:xfrm>
            <a:off x="5302924" y="1739900"/>
            <a:ext cx="241300" cy="2667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sp>
        <p:nvSpPr>
          <p:cNvPr id="11" name="Oval 10"/>
          <p:cNvSpPr/>
          <p:nvPr/>
        </p:nvSpPr>
        <p:spPr>
          <a:xfrm>
            <a:off x="5182274" y="2987642"/>
            <a:ext cx="241300" cy="2667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sp>
        <p:nvSpPr>
          <p:cNvPr id="12" name="Oval 11"/>
          <p:cNvSpPr/>
          <p:nvPr/>
        </p:nvSpPr>
        <p:spPr>
          <a:xfrm>
            <a:off x="6883400" y="2695542"/>
            <a:ext cx="241300" cy="2667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sp>
        <p:nvSpPr>
          <p:cNvPr id="13" name="Oval 12"/>
          <p:cNvSpPr/>
          <p:nvPr/>
        </p:nvSpPr>
        <p:spPr>
          <a:xfrm>
            <a:off x="6299200" y="3847809"/>
            <a:ext cx="241300" cy="2667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sp>
        <p:nvSpPr>
          <p:cNvPr id="14" name="Oval 13"/>
          <p:cNvSpPr/>
          <p:nvPr/>
        </p:nvSpPr>
        <p:spPr>
          <a:xfrm>
            <a:off x="6242724" y="4587584"/>
            <a:ext cx="241300" cy="2667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sp>
        <p:nvSpPr>
          <p:cNvPr id="15" name="Oval 14"/>
          <p:cNvSpPr/>
          <p:nvPr/>
        </p:nvSpPr>
        <p:spPr>
          <a:xfrm>
            <a:off x="4826674" y="4492334"/>
            <a:ext cx="241300" cy="2667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sp>
        <p:nvSpPr>
          <p:cNvPr id="16" name="Oval 15"/>
          <p:cNvSpPr/>
          <p:nvPr/>
        </p:nvSpPr>
        <p:spPr>
          <a:xfrm>
            <a:off x="4563486" y="2109771"/>
            <a:ext cx="241300" cy="26670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Oval 16"/>
          <p:cNvSpPr/>
          <p:nvPr/>
        </p:nvSpPr>
        <p:spPr>
          <a:xfrm>
            <a:off x="6431283" y="2911425"/>
            <a:ext cx="241300" cy="26670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Oval 17"/>
          <p:cNvSpPr/>
          <p:nvPr/>
        </p:nvSpPr>
        <p:spPr>
          <a:xfrm>
            <a:off x="5111750" y="3316108"/>
            <a:ext cx="241300" cy="26670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Oval 18"/>
          <p:cNvSpPr/>
          <p:nvPr/>
        </p:nvSpPr>
        <p:spPr>
          <a:xfrm>
            <a:off x="5150187" y="4625684"/>
            <a:ext cx="241300" cy="26670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0" name="Oval 19"/>
          <p:cNvSpPr/>
          <p:nvPr/>
        </p:nvSpPr>
        <p:spPr>
          <a:xfrm>
            <a:off x="6484024" y="4358984"/>
            <a:ext cx="241300" cy="26670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B59B4F9F-C27F-4930-9E00-34E6B1993DA6}"/>
              </a:ext>
            </a:extLst>
          </p:cNvPr>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2293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2446990" y="235466"/>
            <a:ext cx="6194469" cy="540060"/>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spcBef>
                <a:spcPts val="750"/>
              </a:spcBef>
              <a:buNone/>
            </a:pPr>
            <a:endParaRPr lang="en-GB" sz="4400" dirty="0">
              <a:solidFill>
                <a:srgbClr val="002060"/>
              </a:solidFill>
              <a:latin typeface="Calibri"/>
            </a:endParaRPr>
          </a:p>
        </p:txBody>
      </p:sp>
      <p:sp>
        <p:nvSpPr>
          <p:cNvPr id="21" name="Rectangle 20">
            <a:extLst>
              <a:ext uri="{FF2B5EF4-FFF2-40B4-BE49-F238E27FC236}">
                <a16:creationId xmlns:a16="http://schemas.microsoft.com/office/drawing/2014/main" id="{B59B4F9F-C27F-4930-9E00-34E6B1993DA6}"/>
              </a:ext>
            </a:extLst>
          </p:cNvPr>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p:nvSpPr>
        <p:spPr>
          <a:xfrm>
            <a:off x="2233246" y="236595"/>
            <a:ext cx="7051430" cy="121065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dirty="0"/>
          </a:p>
        </p:txBody>
      </p:sp>
      <p:sp>
        <p:nvSpPr>
          <p:cNvPr id="23" name="Rectangle 22"/>
          <p:cNvSpPr/>
          <p:nvPr/>
        </p:nvSpPr>
        <p:spPr>
          <a:xfrm>
            <a:off x="2729895" y="429860"/>
            <a:ext cx="6125308" cy="824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rgbClr val="ACA15C"/>
                </a:solidFill>
              </a:rPr>
              <a:t> We want to hear from you…….</a:t>
            </a:r>
          </a:p>
        </p:txBody>
      </p:sp>
      <p:sp>
        <p:nvSpPr>
          <p:cNvPr id="24" name="Oval Callout 23"/>
          <p:cNvSpPr/>
          <p:nvPr/>
        </p:nvSpPr>
        <p:spPr>
          <a:xfrm>
            <a:off x="268839" y="1640511"/>
            <a:ext cx="5275385" cy="2145323"/>
          </a:xfrm>
          <a:prstGeom prst="wedgeEllipseCallout">
            <a:avLst/>
          </a:prstGeom>
          <a:solidFill>
            <a:srgbClr val="B12D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What is missing in the sector?</a:t>
            </a:r>
          </a:p>
          <a:p>
            <a:pPr algn="ctr"/>
            <a:r>
              <a:rPr lang="en-GB" sz="2800" dirty="0"/>
              <a:t>How can we help you?</a:t>
            </a:r>
          </a:p>
        </p:txBody>
      </p:sp>
      <p:sp>
        <p:nvSpPr>
          <p:cNvPr id="25" name="Oval Callout 24"/>
          <p:cNvSpPr/>
          <p:nvPr/>
        </p:nvSpPr>
        <p:spPr>
          <a:xfrm>
            <a:off x="6646983" y="1556430"/>
            <a:ext cx="5275385" cy="2145323"/>
          </a:xfrm>
          <a:prstGeom prst="wedgeEllipseCallo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What CPD do you need moving forwards?</a:t>
            </a:r>
          </a:p>
        </p:txBody>
      </p:sp>
      <p:sp>
        <p:nvSpPr>
          <p:cNvPr id="26" name="Oval Callout 25"/>
          <p:cNvSpPr/>
          <p:nvPr/>
        </p:nvSpPr>
        <p:spPr>
          <a:xfrm>
            <a:off x="3422143" y="3902091"/>
            <a:ext cx="5275385" cy="2145323"/>
          </a:xfrm>
          <a:prstGeom prst="wedgeEllipseCallout">
            <a:avLst/>
          </a:prstGeom>
          <a:solidFill>
            <a:srgbClr val="D672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What does your school need?</a:t>
            </a:r>
          </a:p>
        </p:txBody>
      </p:sp>
    </p:spTree>
    <p:extLst>
      <p:ext uri="{BB962C8B-B14F-4D97-AF65-F5344CB8AC3E}">
        <p14:creationId xmlns:p14="http://schemas.microsoft.com/office/powerpoint/2010/main" val="531868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‘Working  in partnership, achieving the highest outcomes for all’</a:t>
            </a:r>
          </a:p>
        </p:txBody>
      </p:sp>
      <p:pic>
        <p:nvPicPr>
          <p:cNvPr id="1026" name="Picture 2" descr="C:\Users\stag010.WSTHU\Pictures\New folder\Super Hub\logo\LTS Hub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145" y="152398"/>
            <a:ext cx="2198942" cy="1099471"/>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txBox="1">
            <a:spLocks/>
          </p:cNvSpPr>
          <p:nvPr/>
        </p:nvSpPr>
        <p:spPr>
          <a:xfrm>
            <a:off x="3070101" y="342093"/>
            <a:ext cx="6194469" cy="720080"/>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4400" dirty="0">
              <a:solidFill>
                <a:srgbClr val="ACA15C"/>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3569" y="1402041"/>
            <a:ext cx="9364083" cy="5411429"/>
          </a:xfrm>
          <a:prstGeom prst="rect">
            <a:avLst/>
          </a:prstGeom>
        </p:spPr>
      </p:pic>
      <p:sp>
        <p:nvSpPr>
          <p:cNvPr id="8" name="Rectangle 7"/>
          <p:cNvSpPr/>
          <p:nvPr/>
        </p:nvSpPr>
        <p:spPr>
          <a:xfrm>
            <a:off x="2588500" y="152398"/>
            <a:ext cx="7157670" cy="129244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dirty="0"/>
          </a:p>
        </p:txBody>
      </p:sp>
      <p:sp>
        <p:nvSpPr>
          <p:cNvPr id="10" name="Rectangle 9"/>
          <p:cNvSpPr/>
          <p:nvPr/>
        </p:nvSpPr>
        <p:spPr>
          <a:xfrm>
            <a:off x="2849704" y="302570"/>
            <a:ext cx="6635261" cy="9492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dirty="0">
                <a:solidFill>
                  <a:srgbClr val="ACA15C"/>
                </a:solidFill>
              </a:rPr>
              <a:t>            Schools Engaged</a:t>
            </a:r>
          </a:p>
        </p:txBody>
      </p:sp>
    </p:spTree>
    <p:extLst>
      <p:ext uri="{BB962C8B-B14F-4D97-AF65-F5344CB8AC3E}">
        <p14:creationId xmlns:p14="http://schemas.microsoft.com/office/powerpoint/2010/main" val="4181239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51" y="5854148"/>
            <a:ext cx="12168249"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pic>
        <p:nvPicPr>
          <p:cNvPr id="1026" name="Picture 2" descr="C:\Users\stag010.WSTHU\Pictures\New folder\Super Hub\logo\LTS Hub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0595" y="526043"/>
            <a:ext cx="3740361" cy="18701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srcRect l="1389" t="14815" r="17777" b="16173"/>
          <a:stretch/>
        </p:blipFill>
        <p:spPr>
          <a:xfrm>
            <a:off x="5994400" y="116193"/>
            <a:ext cx="5952883" cy="2858816"/>
          </a:xfrm>
          <a:prstGeom prst="rect">
            <a:avLst/>
          </a:prstGeom>
        </p:spPr>
      </p:pic>
      <p:pic>
        <p:nvPicPr>
          <p:cNvPr id="9" name="Picture 8"/>
          <p:cNvPicPr>
            <a:picLocks noChangeAspect="1"/>
          </p:cNvPicPr>
          <p:nvPr/>
        </p:nvPicPr>
        <p:blipFill rotWithShape="1">
          <a:blip r:embed="rId5"/>
          <a:srcRect l="1250" t="22592" r="17361" b="38148"/>
          <a:stretch/>
        </p:blipFill>
        <p:spPr>
          <a:xfrm>
            <a:off x="5994399" y="2942676"/>
            <a:ext cx="5952883" cy="1858270"/>
          </a:xfrm>
          <a:prstGeom prst="rect">
            <a:avLst/>
          </a:prstGeom>
        </p:spPr>
      </p:pic>
      <p:sp>
        <p:nvSpPr>
          <p:cNvPr id="10" name="Rectangle 9"/>
          <p:cNvSpPr/>
          <p:nvPr/>
        </p:nvSpPr>
        <p:spPr>
          <a:xfrm>
            <a:off x="10922000" y="4768613"/>
            <a:ext cx="1025283" cy="369332"/>
          </a:xfrm>
          <a:prstGeom prst="rect">
            <a:avLst/>
          </a:prstGeom>
        </p:spPr>
        <p:txBody>
          <a:bodyPr wrap="square">
            <a:spAutoFit/>
          </a:bodyPr>
          <a:lstStyle/>
          <a:p>
            <a:r>
              <a:rPr lang="en-GB" dirty="0">
                <a:solidFill>
                  <a:srgbClr val="FFFFFF"/>
                </a:solidFill>
                <a:latin typeface="Lato-Black"/>
              </a:rPr>
              <a:t>Hubs</a:t>
            </a:r>
            <a:endParaRPr lang="en-GB" dirty="0"/>
          </a:p>
        </p:txBody>
      </p:sp>
      <p:pic>
        <p:nvPicPr>
          <p:cNvPr id="11" name="Picture 10"/>
          <p:cNvPicPr>
            <a:picLocks noChangeAspect="1"/>
          </p:cNvPicPr>
          <p:nvPr/>
        </p:nvPicPr>
        <p:blipFill rotWithShape="1">
          <a:blip r:embed="rId6"/>
          <a:srcRect l="695" t="50494" r="33889" b="15432"/>
          <a:stretch/>
        </p:blipFill>
        <p:spPr>
          <a:xfrm>
            <a:off x="5994398" y="4776160"/>
            <a:ext cx="5952883" cy="1782645"/>
          </a:xfrm>
          <a:prstGeom prst="rect">
            <a:avLst/>
          </a:prstGeom>
        </p:spPr>
      </p:pic>
      <p:sp>
        <p:nvSpPr>
          <p:cNvPr id="12" name="Rectangle 11"/>
          <p:cNvSpPr/>
          <p:nvPr/>
        </p:nvSpPr>
        <p:spPr>
          <a:xfrm>
            <a:off x="11371645" y="4537781"/>
            <a:ext cx="473206" cy="230832"/>
          </a:xfrm>
          <a:prstGeom prst="rect">
            <a:avLst/>
          </a:prstGeom>
        </p:spPr>
        <p:txBody>
          <a:bodyPr wrap="none">
            <a:spAutoFit/>
          </a:bodyPr>
          <a:lstStyle/>
          <a:p>
            <a:r>
              <a:rPr lang="en-GB" sz="900" b="1" dirty="0">
                <a:solidFill>
                  <a:srgbClr val="FFFFFF"/>
                </a:solidFill>
                <a:latin typeface="Lato-Black"/>
              </a:rPr>
              <a:t>Hubs</a:t>
            </a:r>
            <a:endParaRPr lang="en-GB" sz="900" b="1" dirty="0"/>
          </a:p>
        </p:txBody>
      </p:sp>
      <p:pic>
        <p:nvPicPr>
          <p:cNvPr id="13" name="Picture 12"/>
          <p:cNvPicPr>
            <a:picLocks noChangeAspect="1"/>
          </p:cNvPicPr>
          <p:nvPr/>
        </p:nvPicPr>
        <p:blipFill rotWithShape="1">
          <a:blip r:embed="rId7"/>
          <a:srcRect l="21528" t="20370" r="66527" b="19383"/>
          <a:stretch/>
        </p:blipFill>
        <p:spPr>
          <a:xfrm>
            <a:off x="7453313" y="3645649"/>
            <a:ext cx="904875" cy="2664862"/>
          </a:xfrm>
          <a:prstGeom prst="rect">
            <a:avLst/>
          </a:prstGeom>
        </p:spPr>
      </p:pic>
      <p:sp>
        <p:nvSpPr>
          <p:cNvPr id="15" name="Rectangle 14"/>
          <p:cNvSpPr/>
          <p:nvPr/>
        </p:nvSpPr>
        <p:spPr>
          <a:xfrm>
            <a:off x="362913" y="2754326"/>
            <a:ext cx="5386766" cy="29131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rPr>
              <a:t>https://www.leadtshublincs.co.uk</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pic>
        <p:nvPicPr>
          <p:cNvPr id="14" name="Picture 13"/>
          <p:cNvPicPr>
            <a:picLocks noChangeAspect="1"/>
          </p:cNvPicPr>
          <p:nvPr/>
        </p:nvPicPr>
        <p:blipFill rotWithShape="1">
          <a:blip r:embed="rId8"/>
          <a:srcRect l="3750" t="12592" r="5521" b="32037"/>
          <a:stretch/>
        </p:blipFill>
        <p:spPr>
          <a:xfrm>
            <a:off x="699559" y="3727576"/>
            <a:ext cx="4619032" cy="15856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22581" y="6046326"/>
            <a:ext cx="1587816" cy="689751"/>
          </a:xfrm>
          <a:prstGeom prst="rect">
            <a:avLst/>
          </a:prstGeom>
        </p:spPr>
      </p:pic>
      <p:pic>
        <p:nvPicPr>
          <p:cNvPr id="16" name="Picture 15"/>
          <p:cNvPicPr>
            <a:picLocks noChangeAspect="1"/>
          </p:cNvPicPr>
          <p:nvPr/>
        </p:nvPicPr>
        <p:blipFill rotWithShape="1">
          <a:blip r:embed="rId10"/>
          <a:srcRect l="68194" t="23333" r="14028" b="53951"/>
          <a:stretch/>
        </p:blipFill>
        <p:spPr>
          <a:xfrm>
            <a:off x="201252" y="5904583"/>
            <a:ext cx="1256323" cy="902982"/>
          </a:xfrm>
          <a:prstGeom prst="rect">
            <a:avLst/>
          </a:prstGeom>
        </p:spPr>
      </p:pic>
    </p:spTree>
    <p:extLst>
      <p:ext uri="{BB962C8B-B14F-4D97-AF65-F5344CB8AC3E}">
        <p14:creationId xmlns:p14="http://schemas.microsoft.com/office/powerpoint/2010/main" val="982869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51" y="5854148"/>
            <a:ext cx="12168249"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pic>
        <p:nvPicPr>
          <p:cNvPr id="1026" name="Picture 2" descr="C:\Users\stag010.WSTHU\Pictures\New folder\Super Hub\logo\LTS Hub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145" y="152398"/>
            <a:ext cx="1978746" cy="9893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413125" y="152398"/>
            <a:ext cx="5105400" cy="584775"/>
          </a:xfrm>
          <a:prstGeom prst="rect">
            <a:avLst/>
          </a:prstGeom>
          <a:noFill/>
        </p:spPr>
        <p:txBody>
          <a:bodyPr wrap="square" rtlCol="0">
            <a:spAutoFit/>
          </a:bodyPr>
          <a:lstStyle/>
          <a:p>
            <a:r>
              <a:rPr lang="en-GB" sz="3200" i="1" dirty="0">
                <a:solidFill>
                  <a:srgbClr val="002060"/>
                </a:solidFill>
              </a:rPr>
              <a:t>The Journey to this Point</a:t>
            </a:r>
          </a:p>
        </p:txBody>
      </p:sp>
      <p:sp>
        <p:nvSpPr>
          <p:cNvPr id="8" name="Rectangle 7"/>
          <p:cNvSpPr/>
          <p:nvPr/>
        </p:nvSpPr>
        <p:spPr>
          <a:xfrm>
            <a:off x="119829"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‘Working  in partnership, achieving the highest outcomes for all’</a:t>
            </a:r>
          </a:p>
        </p:txBody>
      </p:sp>
      <p:pic>
        <p:nvPicPr>
          <p:cNvPr id="1028" name="Picture 4" descr="https://lh4.googleusercontent.com/22zatDAAWr3m52mEvOnXgbnJzn4nmJap5-r5HFFzYOAs-2zjKvpMDdBfZGKp6j-cGYLVcAgu0CxmhUT7pT6tPxbMAzxJgLflzsCfgpYpwYYbJKlZXsJIuzny7kTVH1_7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88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488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2" descr="C:\Users\stag010.WSTHU\Pictures\New folder\Super Hub\logo\LTS Hub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354" y="237420"/>
            <a:ext cx="1767884" cy="88394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81001" y="237420"/>
            <a:ext cx="7157670" cy="129244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dirty="0"/>
          </a:p>
        </p:txBody>
      </p:sp>
      <p:sp>
        <p:nvSpPr>
          <p:cNvPr id="7" name="Rectangle 6"/>
          <p:cNvSpPr/>
          <p:nvPr/>
        </p:nvSpPr>
        <p:spPr>
          <a:xfrm>
            <a:off x="2742205" y="408991"/>
            <a:ext cx="6635261" cy="9492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dirty="0">
                <a:solidFill>
                  <a:srgbClr val="ACA15C"/>
                </a:solidFill>
              </a:rPr>
              <a:t>            ECF Regionals</a:t>
            </a:r>
          </a:p>
        </p:txBody>
      </p:sp>
      <p:pic>
        <p:nvPicPr>
          <p:cNvPr id="8" name="Picture 7" descr="Text&#10;&#10;Description automatically generated">
            <a:extLst>
              <a:ext uri="{FF2B5EF4-FFF2-40B4-BE49-F238E27FC236}">
                <a16:creationId xmlns:a16="http://schemas.microsoft.com/office/drawing/2014/main" id="{8DB8B240-BAAC-4F1F-8F7C-1A9AFE971057}"/>
              </a:ext>
            </a:extLst>
          </p:cNvPr>
          <p:cNvPicPr>
            <a:picLocks noChangeAspect="1"/>
          </p:cNvPicPr>
          <p:nvPr/>
        </p:nvPicPr>
        <p:blipFill>
          <a:blip r:embed="rId4"/>
          <a:stretch>
            <a:fillRect/>
          </a:stretch>
        </p:blipFill>
        <p:spPr>
          <a:xfrm>
            <a:off x="23751" y="1753760"/>
            <a:ext cx="5030018" cy="4910493"/>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descr="A picture containing text&#10;&#10;Description automatically generated">
            <a:extLst>
              <a:ext uri="{FF2B5EF4-FFF2-40B4-BE49-F238E27FC236}">
                <a16:creationId xmlns:a16="http://schemas.microsoft.com/office/drawing/2014/main" id="{48F83BC6-E1C1-45C6-9956-EE2509C5FCD3}"/>
              </a:ext>
            </a:extLst>
          </p:cNvPr>
          <p:cNvPicPr>
            <a:picLocks noChangeAspect="1"/>
          </p:cNvPicPr>
          <p:nvPr/>
        </p:nvPicPr>
        <p:blipFill rotWithShape="1">
          <a:blip r:embed="rId5"/>
          <a:srcRect r="12470"/>
          <a:stretch/>
        </p:blipFill>
        <p:spPr>
          <a:xfrm>
            <a:off x="5430283" y="1753760"/>
            <a:ext cx="2609650" cy="4647174"/>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descr="Text, letter&#10;&#10;Description automatically generated">
            <a:extLst>
              <a:ext uri="{FF2B5EF4-FFF2-40B4-BE49-F238E27FC236}">
                <a16:creationId xmlns:a16="http://schemas.microsoft.com/office/drawing/2014/main" id="{82CC03B4-FDCF-44E0-BD65-4EBEFED5C2D4}"/>
              </a:ext>
            </a:extLst>
          </p:cNvPr>
          <p:cNvPicPr>
            <a:picLocks noChangeAspect="1"/>
          </p:cNvPicPr>
          <p:nvPr/>
        </p:nvPicPr>
        <p:blipFill>
          <a:blip r:embed="rId6"/>
          <a:stretch>
            <a:fillRect/>
          </a:stretch>
        </p:blipFill>
        <p:spPr>
          <a:xfrm>
            <a:off x="8416447" y="2322794"/>
            <a:ext cx="3467455" cy="296232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78080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2" descr="C:\Users\stag010.WSTHU\Pictures\New folder\Super Hub\logo\LTS Hub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354" y="237420"/>
            <a:ext cx="1767884" cy="88394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81001" y="237420"/>
            <a:ext cx="7157670" cy="129244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dirty="0"/>
          </a:p>
        </p:txBody>
      </p:sp>
      <p:sp>
        <p:nvSpPr>
          <p:cNvPr id="7" name="Rectangle 6"/>
          <p:cNvSpPr/>
          <p:nvPr/>
        </p:nvSpPr>
        <p:spPr>
          <a:xfrm>
            <a:off x="2742205" y="408991"/>
            <a:ext cx="6635261" cy="9492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dirty="0">
                <a:solidFill>
                  <a:srgbClr val="ACA15C"/>
                </a:solidFill>
              </a:rPr>
              <a:t>     ECF Regionals Mentors</a:t>
            </a:r>
          </a:p>
        </p:txBody>
      </p:sp>
      <p:pic>
        <p:nvPicPr>
          <p:cNvPr id="11" name="Picture 10" descr="A couple of dandelions&#10;&#10;Description automatically generated with low confidence">
            <a:extLst>
              <a:ext uri="{FF2B5EF4-FFF2-40B4-BE49-F238E27FC236}">
                <a16:creationId xmlns:a16="http://schemas.microsoft.com/office/drawing/2014/main" id="{2EAAF3E1-3C4D-44AB-AC6E-BFDD7A42D48C}"/>
              </a:ext>
            </a:extLst>
          </p:cNvPr>
          <p:cNvPicPr>
            <a:picLocks noChangeAspect="1"/>
          </p:cNvPicPr>
          <p:nvPr/>
        </p:nvPicPr>
        <p:blipFill>
          <a:blip r:embed="rId4"/>
          <a:stretch>
            <a:fillRect/>
          </a:stretch>
        </p:blipFill>
        <p:spPr>
          <a:xfrm>
            <a:off x="660726" y="2020700"/>
            <a:ext cx="5277587" cy="2934109"/>
          </a:xfrm>
          <a:prstGeom prst="rect">
            <a:avLst/>
          </a:prstGeom>
          <a:ln w="88900" cap="sq" cmpd="thickThin">
            <a:solidFill>
              <a:srgbClr val="000000"/>
            </a:solidFill>
            <a:prstDash val="solid"/>
            <a:miter lim="800000"/>
          </a:ln>
          <a:effectLst>
            <a:innerShdw blurRad="76200">
              <a:srgbClr val="000000"/>
            </a:innerShdw>
          </a:effectLst>
        </p:spPr>
      </p:pic>
      <p:pic>
        <p:nvPicPr>
          <p:cNvPr id="12" name="Picture 11" descr="A picture containing text, businesscard&#10;&#10;Description automatically generated">
            <a:extLst>
              <a:ext uri="{FF2B5EF4-FFF2-40B4-BE49-F238E27FC236}">
                <a16:creationId xmlns:a16="http://schemas.microsoft.com/office/drawing/2014/main" id="{3E3464D2-AB84-4EE5-8B62-85FC621A707C}"/>
              </a:ext>
            </a:extLst>
          </p:cNvPr>
          <p:cNvPicPr>
            <a:picLocks noChangeAspect="1"/>
          </p:cNvPicPr>
          <p:nvPr/>
        </p:nvPicPr>
        <p:blipFill>
          <a:blip r:embed="rId5"/>
          <a:stretch>
            <a:fillRect/>
          </a:stretch>
        </p:blipFill>
        <p:spPr>
          <a:xfrm>
            <a:off x="7695574" y="1916185"/>
            <a:ext cx="3083796" cy="375674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06146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‘Working  in partnership, achieving the highest outcomes for all’</a:t>
            </a:r>
          </a:p>
        </p:txBody>
      </p:sp>
      <p:pic>
        <p:nvPicPr>
          <p:cNvPr id="1026" name="Picture 2" descr="C:\Users\stag010.WSTHU\Pictures\New folder\Super Hub\logo\LTS Hub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145" y="152398"/>
            <a:ext cx="2198942" cy="10994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78416" y="2165599"/>
            <a:ext cx="7717972" cy="746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accent1">
                    <a:lumMod val="75000"/>
                  </a:schemeClr>
                </a:solidFill>
              </a:rPr>
              <a:t>  </a:t>
            </a:r>
          </a:p>
        </p:txBody>
      </p:sp>
      <p:sp>
        <p:nvSpPr>
          <p:cNvPr id="9" name="Subtitle 2"/>
          <p:cNvSpPr txBox="1">
            <a:spLocks/>
          </p:cNvSpPr>
          <p:nvPr/>
        </p:nvSpPr>
        <p:spPr>
          <a:xfrm>
            <a:off x="2998764" y="385930"/>
            <a:ext cx="6194469" cy="720080"/>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dirty="0">
                <a:solidFill>
                  <a:srgbClr val="ACA15C"/>
                </a:solidFill>
              </a:rPr>
              <a:t>Facts so far…</a:t>
            </a:r>
          </a:p>
        </p:txBody>
      </p:sp>
      <p:pic>
        <p:nvPicPr>
          <p:cNvPr id="10" name="Picture 2" descr="C:\Users\stag010.WSTHU\Pictures\New folder\Super Hub\logo\npq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364" y="544326"/>
            <a:ext cx="1822450" cy="17557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4283749841"/>
              </p:ext>
            </p:extLst>
          </p:nvPr>
        </p:nvGraphicFramePr>
        <p:xfrm>
          <a:off x="1060313" y="1507788"/>
          <a:ext cx="4854103" cy="3752170"/>
        </p:xfrm>
        <a:graphic>
          <a:graphicData uri="http://schemas.openxmlformats.org/drawingml/2006/table">
            <a:tbl>
              <a:tblPr firstRow="1" firstCol="1" bandRow="1">
                <a:tableStyleId>{5C22544A-7EE6-4342-B048-85BDC9FD1C3A}</a:tableStyleId>
              </a:tblPr>
              <a:tblGrid>
                <a:gridCol w="1818181">
                  <a:extLst>
                    <a:ext uri="{9D8B030D-6E8A-4147-A177-3AD203B41FA5}">
                      <a16:colId xmlns:a16="http://schemas.microsoft.com/office/drawing/2014/main" val="20000"/>
                    </a:ext>
                  </a:extLst>
                </a:gridCol>
                <a:gridCol w="1579562">
                  <a:extLst>
                    <a:ext uri="{9D8B030D-6E8A-4147-A177-3AD203B41FA5}">
                      <a16:colId xmlns:a16="http://schemas.microsoft.com/office/drawing/2014/main" val="20001"/>
                    </a:ext>
                  </a:extLst>
                </a:gridCol>
                <a:gridCol w="1456360">
                  <a:extLst>
                    <a:ext uri="{9D8B030D-6E8A-4147-A177-3AD203B41FA5}">
                      <a16:colId xmlns:a16="http://schemas.microsoft.com/office/drawing/2014/main" val="20002"/>
                    </a:ext>
                  </a:extLst>
                </a:gridCol>
              </a:tblGrid>
              <a:tr h="943312">
                <a:tc>
                  <a:txBody>
                    <a:bodyPr/>
                    <a:lstStyle/>
                    <a:p>
                      <a:pPr algn="ctr">
                        <a:spcAft>
                          <a:spcPts val="0"/>
                        </a:spcAft>
                      </a:pPr>
                      <a:r>
                        <a:rPr lang="en-US" sz="1800" dirty="0" err="1">
                          <a:effectLst/>
                        </a:rPr>
                        <a:t>Programme</a:t>
                      </a:r>
                      <a:endParaRPr lang="en-GB" sz="2000" dirty="0">
                        <a:effectLst/>
                        <a:latin typeface="Times New Roman"/>
                        <a:ea typeface="Times New Roman"/>
                      </a:endParaRPr>
                    </a:p>
                  </a:txBody>
                  <a:tcPr marL="68580" marR="68580" marT="0" marB="0">
                    <a:solidFill>
                      <a:srgbClr val="002060"/>
                    </a:solidFill>
                  </a:tcPr>
                </a:tc>
                <a:tc>
                  <a:txBody>
                    <a:bodyPr/>
                    <a:lstStyle/>
                    <a:p>
                      <a:pPr algn="ctr">
                        <a:spcAft>
                          <a:spcPts val="0"/>
                        </a:spcAft>
                      </a:pPr>
                      <a:r>
                        <a:rPr lang="en-US" sz="1800" dirty="0">
                          <a:effectLst/>
                        </a:rPr>
                        <a:t>Participant Target</a:t>
                      </a:r>
                      <a:endParaRPr lang="en-GB" sz="2000" dirty="0">
                        <a:effectLst/>
                        <a:latin typeface="Times New Roman"/>
                        <a:ea typeface="Times New Roman"/>
                      </a:endParaRPr>
                    </a:p>
                  </a:txBody>
                  <a:tcPr marL="68580" marR="68580" marT="0" marB="0">
                    <a:solidFill>
                      <a:srgbClr val="002060"/>
                    </a:solidFill>
                  </a:tcPr>
                </a:tc>
                <a:tc>
                  <a:txBody>
                    <a:bodyPr/>
                    <a:lstStyle/>
                    <a:p>
                      <a:pPr algn="ctr">
                        <a:spcAft>
                          <a:spcPts val="0"/>
                        </a:spcAft>
                      </a:pPr>
                      <a:r>
                        <a:rPr lang="en-US" sz="1800" dirty="0">
                          <a:effectLst/>
                          <a:latin typeface="+mn-lt"/>
                          <a:ea typeface="+mn-ea"/>
                        </a:rPr>
                        <a:t>Actual</a:t>
                      </a:r>
                      <a:endParaRPr lang="en-GB" sz="2000" dirty="0">
                        <a:effectLst/>
                        <a:latin typeface="Times New Roman"/>
                        <a:ea typeface="Times New Roman"/>
                      </a:endParaRPr>
                    </a:p>
                  </a:txBody>
                  <a:tcPr marL="68580" marR="68580" marT="0" marB="0">
                    <a:solidFill>
                      <a:srgbClr val="002060"/>
                    </a:solidFill>
                  </a:tcPr>
                </a:tc>
                <a:extLst>
                  <a:ext uri="{0D108BD9-81ED-4DB2-BD59-A6C34878D82A}">
                    <a16:rowId xmlns:a16="http://schemas.microsoft.com/office/drawing/2014/main" val="10000"/>
                  </a:ext>
                </a:extLst>
              </a:tr>
              <a:tr h="468143">
                <a:tc>
                  <a:txBody>
                    <a:bodyPr/>
                    <a:lstStyle/>
                    <a:p>
                      <a:pPr algn="ctr">
                        <a:spcAft>
                          <a:spcPts val="0"/>
                        </a:spcAft>
                      </a:pPr>
                      <a:r>
                        <a:rPr lang="en-US" sz="1800" dirty="0">
                          <a:effectLst/>
                        </a:rPr>
                        <a:t>NPQH</a:t>
                      </a:r>
                      <a:endParaRPr lang="en-GB" sz="2000" dirty="0">
                        <a:effectLst/>
                        <a:latin typeface="Times New Roman"/>
                        <a:ea typeface="Times New Roman"/>
                      </a:endParaRPr>
                    </a:p>
                  </a:txBody>
                  <a:tcPr marL="68580" marR="68580" marT="0" marB="0"/>
                </a:tc>
                <a:tc>
                  <a:txBody>
                    <a:bodyPr/>
                    <a:lstStyle/>
                    <a:p>
                      <a:pPr algn="ctr">
                        <a:spcAft>
                          <a:spcPts val="0"/>
                        </a:spcAft>
                      </a:pPr>
                      <a:r>
                        <a:rPr lang="en-US" sz="1800" dirty="0">
                          <a:effectLst/>
                        </a:rPr>
                        <a:t>20</a:t>
                      </a:r>
                      <a:endParaRPr lang="en-GB" sz="2000" dirty="0">
                        <a:effectLst/>
                        <a:latin typeface="Times New Roman"/>
                        <a:ea typeface="Times New Roman"/>
                      </a:endParaRPr>
                    </a:p>
                  </a:txBody>
                  <a:tcPr marL="68580" marR="68580" marT="0" marB="0"/>
                </a:tc>
                <a:tc>
                  <a:txBody>
                    <a:bodyPr/>
                    <a:lstStyle/>
                    <a:p>
                      <a:pPr algn="ctr">
                        <a:spcAft>
                          <a:spcPts val="0"/>
                        </a:spcAft>
                      </a:pPr>
                      <a:r>
                        <a:rPr lang="en-GB" sz="2000" b="1" dirty="0">
                          <a:effectLst/>
                          <a:latin typeface="Times New Roman"/>
                          <a:ea typeface="Times New Roman"/>
                        </a:rPr>
                        <a:t>38</a:t>
                      </a:r>
                    </a:p>
                  </a:txBody>
                  <a:tcPr marL="68580" marR="68580" marT="0" marB="0"/>
                </a:tc>
                <a:extLst>
                  <a:ext uri="{0D108BD9-81ED-4DB2-BD59-A6C34878D82A}">
                    <a16:rowId xmlns:a16="http://schemas.microsoft.com/office/drawing/2014/main" val="10002"/>
                  </a:ext>
                </a:extLst>
              </a:tr>
              <a:tr h="468143">
                <a:tc>
                  <a:txBody>
                    <a:bodyPr/>
                    <a:lstStyle/>
                    <a:p>
                      <a:pPr algn="ctr">
                        <a:spcAft>
                          <a:spcPts val="0"/>
                        </a:spcAft>
                      </a:pPr>
                      <a:r>
                        <a:rPr lang="en-US" sz="1800">
                          <a:effectLst/>
                        </a:rPr>
                        <a:t>NPQSL</a:t>
                      </a:r>
                      <a:endParaRPr lang="en-GB" sz="2000">
                        <a:effectLst/>
                        <a:latin typeface="Times New Roman"/>
                        <a:ea typeface="Times New Roman"/>
                      </a:endParaRPr>
                    </a:p>
                  </a:txBody>
                  <a:tcPr marL="68580" marR="68580" marT="0" marB="0"/>
                </a:tc>
                <a:tc>
                  <a:txBody>
                    <a:bodyPr/>
                    <a:lstStyle/>
                    <a:p>
                      <a:pPr algn="ctr">
                        <a:spcAft>
                          <a:spcPts val="0"/>
                        </a:spcAft>
                      </a:pPr>
                      <a:r>
                        <a:rPr lang="en-US" sz="1800" dirty="0">
                          <a:effectLst/>
                        </a:rPr>
                        <a:t>40</a:t>
                      </a:r>
                      <a:endParaRPr lang="en-GB" sz="2000" dirty="0">
                        <a:effectLst/>
                        <a:latin typeface="Times New Roman"/>
                        <a:ea typeface="Times New Roman"/>
                      </a:endParaRPr>
                    </a:p>
                  </a:txBody>
                  <a:tcPr marL="68580" marR="68580" marT="0" marB="0"/>
                </a:tc>
                <a:tc>
                  <a:txBody>
                    <a:bodyPr/>
                    <a:lstStyle/>
                    <a:p>
                      <a:pPr algn="ctr">
                        <a:spcAft>
                          <a:spcPts val="0"/>
                        </a:spcAft>
                      </a:pPr>
                      <a:r>
                        <a:rPr lang="en-GB" sz="2000" b="1" dirty="0">
                          <a:effectLst/>
                          <a:latin typeface="Times New Roman"/>
                          <a:ea typeface="Times New Roman"/>
                        </a:rPr>
                        <a:t>70</a:t>
                      </a:r>
                    </a:p>
                  </a:txBody>
                  <a:tcPr marL="68580" marR="68580" marT="0" marB="0"/>
                </a:tc>
                <a:extLst>
                  <a:ext uri="{0D108BD9-81ED-4DB2-BD59-A6C34878D82A}">
                    <a16:rowId xmlns:a16="http://schemas.microsoft.com/office/drawing/2014/main" val="10003"/>
                  </a:ext>
                </a:extLst>
              </a:tr>
              <a:tr h="468143">
                <a:tc>
                  <a:txBody>
                    <a:bodyPr/>
                    <a:lstStyle/>
                    <a:p>
                      <a:pPr algn="ctr">
                        <a:spcAft>
                          <a:spcPts val="0"/>
                        </a:spcAft>
                      </a:pPr>
                      <a:r>
                        <a:rPr lang="en-US" sz="1800">
                          <a:effectLst/>
                        </a:rPr>
                        <a:t>NPQLTD</a:t>
                      </a:r>
                      <a:endParaRPr lang="en-GB" sz="2000">
                        <a:effectLst/>
                        <a:latin typeface="Times New Roman"/>
                        <a:ea typeface="Times New Roman"/>
                      </a:endParaRPr>
                    </a:p>
                  </a:txBody>
                  <a:tcPr marL="68580" marR="68580" marT="0" marB="0"/>
                </a:tc>
                <a:tc>
                  <a:txBody>
                    <a:bodyPr/>
                    <a:lstStyle/>
                    <a:p>
                      <a:pPr algn="ctr">
                        <a:spcAft>
                          <a:spcPts val="0"/>
                        </a:spcAft>
                      </a:pPr>
                      <a:r>
                        <a:rPr lang="en-US" sz="1800" dirty="0">
                          <a:effectLst/>
                        </a:rPr>
                        <a:t>50</a:t>
                      </a:r>
                      <a:endParaRPr lang="en-GB" sz="2000" dirty="0">
                        <a:effectLst/>
                        <a:latin typeface="Times New Roman"/>
                        <a:ea typeface="Times New Roman"/>
                      </a:endParaRPr>
                    </a:p>
                  </a:txBody>
                  <a:tcPr marL="68580" marR="68580" marT="0" marB="0"/>
                </a:tc>
                <a:tc>
                  <a:txBody>
                    <a:bodyPr/>
                    <a:lstStyle/>
                    <a:p>
                      <a:pPr algn="ctr">
                        <a:spcAft>
                          <a:spcPts val="0"/>
                        </a:spcAft>
                      </a:pPr>
                      <a:r>
                        <a:rPr lang="en-GB" sz="2000" b="1" dirty="0">
                          <a:effectLst/>
                          <a:latin typeface="Times New Roman"/>
                          <a:ea typeface="Times New Roman"/>
                        </a:rPr>
                        <a:t>56</a:t>
                      </a:r>
                    </a:p>
                  </a:txBody>
                  <a:tcPr marL="68580" marR="68580" marT="0" marB="0"/>
                </a:tc>
                <a:extLst>
                  <a:ext uri="{0D108BD9-81ED-4DB2-BD59-A6C34878D82A}">
                    <a16:rowId xmlns:a16="http://schemas.microsoft.com/office/drawing/2014/main" val="10004"/>
                  </a:ext>
                </a:extLst>
              </a:tr>
              <a:tr h="468143">
                <a:tc>
                  <a:txBody>
                    <a:bodyPr/>
                    <a:lstStyle/>
                    <a:p>
                      <a:pPr algn="ctr">
                        <a:spcAft>
                          <a:spcPts val="0"/>
                        </a:spcAft>
                      </a:pPr>
                      <a:r>
                        <a:rPr lang="en-US" sz="1800">
                          <a:effectLst/>
                        </a:rPr>
                        <a:t>NPQBC</a:t>
                      </a:r>
                      <a:endParaRPr lang="en-GB" sz="2000">
                        <a:effectLst/>
                        <a:latin typeface="Times New Roman"/>
                        <a:ea typeface="Times New Roman"/>
                      </a:endParaRPr>
                    </a:p>
                  </a:txBody>
                  <a:tcPr marL="68580" marR="68580" marT="0" marB="0"/>
                </a:tc>
                <a:tc>
                  <a:txBody>
                    <a:bodyPr/>
                    <a:lstStyle/>
                    <a:p>
                      <a:pPr algn="ctr">
                        <a:spcAft>
                          <a:spcPts val="0"/>
                        </a:spcAft>
                      </a:pPr>
                      <a:r>
                        <a:rPr lang="en-US" sz="1800" dirty="0">
                          <a:effectLst/>
                        </a:rPr>
                        <a:t>30</a:t>
                      </a:r>
                      <a:endParaRPr lang="en-GB" sz="2000" dirty="0">
                        <a:effectLst/>
                        <a:latin typeface="Times New Roman"/>
                        <a:ea typeface="Times New Roman"/>
                      </a:endParaRPr>
                    </a:p>
                  </a:txBody>
                  <a:tcPr marL="68580" marR="68580" marT="0" marB="0"/>
                </a:tc>
                <a:tc>
                  <a:txBody>
                    <a:bodyPr/>
                    <a:lstStyle/>
                    <a:p>
                      <a:pPr algn="ctr">
                        <a:spcAft>
                          <a:spcPts val="0"/>
                        </a:spcAft>
                      </a:pPr>
                      <a:r>
                        <a:rPr lang="en-GB" sz="2000" b="1" dirty="0">
                          <a:effectLst/>
                          <a:latin typeface="Times New Roman"/>
                          <a:ea typeface="Times New Roman"/>
                        </a:rPr>
                        <a:t>36</a:t>
                      </a:r>
                    </a:p>
                  </a:txBody>
                  <a:tcPr marL="68580" marR="68580" marT="0" marB="0"/>
                </a:tc>
                <a:extLst>
                  <a:ext uri="{0D108BD9-81ED-4DB2-BD59-A6C34878D82A}">
                    <a16:rowId xmlns:a16="http://schemas.microsoft.com/office/drawing/2014/main" val="10005"/>
                  </a:ext>
                </a:extLst>
              </a:tr>
              <a:tr h="468143">
                <a:tc>
                  <a:txBody>
                    <a:bodyPr/>
                    <a:lstStyle/>
                    <a:p>
                      <a:pPr algn="ctr">
                        <a:spcAft>
                          <a:spcPts val="0"/>
                        </a:spcAft>
                      </a:pPr>
                      <a:r>
                        <a:rPr lang="en-US" sz="1800">
                          <a:effectLst/>
                        </a:rPr>
                        <a:t>NPQLT</a:t>
                      </a:r>
                      <a:endParaRPr lang="en-GB" sz="2000">
                        <a:effectLst/>
                        <a:latin typeface="Times New Roman"/>
                        <a:ea typeface="Times New Roman"/>
                      </a:endParaRPr>
                    </a:p>
                  </a:txBody>
                  <a:tcPr marL="68580" marR="68580" marT="0" marB="0"/>
                </a:tc>
                <a:tc>
                  <a:txBody>
                    <a:bodyPr/>
                    <a:lstStyle/>
                    <a:p>
                      <a:pPr algn="ctr">
                        <a:spcAft>
                          <a:spcPts val="0"/>
                        </a:spcAft>
                      </a:pPr>
                      <a:r>
                        <a:rPr lang="en-US" sz="1800" dirty="0">
                          <a:effectLst/>
                        </a:rPr>
                        <a:t>30</a:t>
                      </a:r>
                      <a:endParaRPr lang="en-GB" sz="2000" dirty="0">
                        <a:effectLst/>
                        <a:latin typeface="Times New Roman"/>
                        <a:ea typeface="Times New Roman"/>
                      </a:endParaRPr>
                    </a:p>
                  </a:txBody>
                  <a:tcPr marL="68580" marR="68580" marT="0" marB="0"/>
                </a:tc>
                <a:tc>
                  <a:txBody>
                    <a:bodyPr/>
                    <a:lstStyle/>
                    <a:p>
                      <a:pPr algn="ctr">
                        <a:spcAft>
                          <a:spcPts val="0"/>
                        </a:spcAft>
                      </a:pPr>
                      <a:r>
                        <a:rPr lang="en-GB" sz="2000" b="1" dirty="0">
                          <a:effectLst/>
                          <a:latin typeface="Times New Roman"/>
                          <a:ea typeface="Times New Roman"/>
                        </a:rPr>
                        <a:t>86</a:t>
                      </a:r>
                    </a:p>
                  </a:txBody>
                  <a:tcPr marL="68580" marR="68580" marT="0" marB="0"/>
                </a:tc>
                <a:extLst>
                  <a:ext uri="{0D108BD9-81ED-4DB2-BD59-A6C34878D82A}">
                    <a16:rowId xmlns:a16="http://schemas.microsoft.com/office/drawing/2014/main" val="10006"/>
                  </a:ext>
                </a:extLst>
              </a:tr>
              <a:tr h="468143">
                <a:tc>
                  <a:txBody>
                    <a:bodyPr/>
                    <a:lstStyle/>
                    <a:p>
                      <a:pPr algn="ctr">
                        <a:spcAft>
                          <a:spcPts val="0"/>
                        </a:spcAft>
                      </a:pPr>
                      <a:r>
                        <a:rPr lang="en-GB" sz="2000" dirty="0">
                          <a:effectLst/>
                          <a:latin typeface="Times New Roman"/>
                          <a:ea typeface="Times New Roman"/>
                        </a:rPr>
                        <a:t>TOTAL</a:t>
                      </a:r>
                    </a:p>
                  </a:txBody>
                  <a:tcPr marL="68580" marR="68580" marT="0" marB="0"/>
                </a:tc>
                <a:tc>
                  <a:txBody>
                    <a:bodyPr/>
                    <a:lstStyle/>
                    <a:p>
                      <a:pPr algn="ctr">
                        <a:spcAft>
                          <a:spcPts val="0"/>
                        </a:spcAft>
                      </a:pPr>
                      <a:r>
                        <a:rPr lang="en-GB" sz="2000" dirty="0">
                          <a:effectLst/>
                          <a:latin typeface="Times New Roman"/>
                          <a:ea typeface="Times New Roman"/>
                        </a:rPr>
                        <a:t>173</a:t>
                      </a:r>
                    </a:p>
                  </a:txBody>
                  <a:tcPr marL="68580" marR="68580" marT="0" marB="0"/>
                </a:tc>
                <a:tc>
                  <a:txBody>
                    <a:bodyPr/>
                    <a:lstStyle/>
                    <a:p>
                      <a:pPr algn="ctr">
                        <a:spcAft>
                          <a:spcPts val="0"/>
                        </a:spcAft>
                      </a:pPr>
                      <a:r>
                        <a:rPr lang="en-GB" sz="2000" b="1" dirty="0">
                          <a:effectLst/>
                          <a:latin typeface="Times New Roman"/>
                          <a:ea typeface="Times New Roman"/>
                        </a:rPr>
                        <a:t>286</a:t>
                      </a:r>
                    </a:p>
                  </a:txBody>
                  <a:tcPr marL="68580" marR="68580" marT="0" marB="0"/>
                </a:tc>
                <a:extLst>
                  <a:ext uri="{0D108BD9-81ED-4DB2-BD59-A6C34878D82A}">
                    <a16:rowId xmlns:a16="http://schemas.microsoft.com/office/drawing/2014/main" val="598572050"/>
                  </a:ext>
                </a:extLst>
              </a:tr>
            </a:tbl>
          </a:graphicData>
        </a:graphic>
      </p:graphicFrame>
      <p:sp>
        <p:nvSpPr>
          <p:cNvPr id="4" name="Oval 3"/>
          <p:cNvSpPr/>
          <p:nvPr/>
        </p:nvSpPr>
        <p:spPr>
          <a:xfrm>
            <a:off x="6521985" y="2165599"/>
            <a:ext cx="1981188" cy="18665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286 Participants</a:t>
            </a:r>
          </a:p>
        </p:txBody>
      </p:sp>
    </p:spTree>
    <p:extLst>
      <p:ext uri="{BB962C8B-B14F-4D97-AF65-F5344CB8AC3E}">
        <p14:creationId xmlns:p14="http://schemas.microsoft.com/office/powerpoint/2010/main" val="2777021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tag010.WSTHU\Pictures\New folder\Super Hub\logo\LTS Hub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360" y="244441"/>
            <a:ext cx="216024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stag010.WSTHU\Pictures\New folder\Super Hub\logo\npq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121" y="1720605"/>
            <a:ext cx="1822450" cy="1755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A6EAE00-8F44-4E6B-A26F-8536ED0A298C}"/>
              </a:ext>
            </a:extLst>
          </p:cNvPr>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Image pre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2878" y="198975"/>
            <a:ext cx="4702936" cy="665902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348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02237" y="1620078"/>
            <a:ext cx="685800" cy="417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A9062953-7F3E-4EC8-8BDF-FF6A6D711C30}"/>
              </a:ext>
            </a:extLst>
          </p:cNvPr>
          <p:cNvSpPr/>
          <p:nvPr/>
        </p:nvSpPr>
        <p:spPr>
          <a:xfrm>
            <a:off x="23751" y="5854148"/>
            <a:ext cx="12072171" cy="1003852"/>
          </a:xfrm>
          <a:prstGeom prst="rect">
            <a:avLst/>
          </a:prstGeom>
          <a:solidFill>
            <a:srgbClr val="052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3"/>
          <a:stretch>
            <a:fillRect/>
          </a:stretch>
        </p:blipFill>
        <p:spPr>
          <a:xfrm>
            <a:off x="307018" y="357471"/>
            <a:ext cx="1556951" cy="778476"/>
          </a:xfrm>
          <a:prstGeom prst="rect">
            <a:avLst/>
          </a:prstGeom>
        </p:spPr>
      </p:pic>
      <p:sp>
        <p:nvSpPr>
          <p:cNvPr id="12" name="Rectangle 11"/>
          <p:cNvSpPr/>
          <p:nvPr/>
        </p:nvSpPr>
        <p:spPr>
          <a:xfrm>
            <a:off x="2233246" y="236595"/>
            <a:ext cx="7051430" cy="121065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dirty="0"/>
          </a:p>
        </p:txBody>
      </p:sp>
      <p:sp>
        <p:nvSpPr>
          <p:cNvPr id="13" name="Rectangle 12"/>
          <p:cNvSpPr/>
          <p:nvPr/>
        </p:nvSpPr>
        <p:spPr>
          <a:xfrm>
            <a:off x="2848707" y="408331"/>
            <a:ext cx="5820507" cy="8671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0" b="1" dirty="0">
                <a:solidFill>
                  <a:srgbClr val="ACA15C"/>
                </a:solidFill>
              </a:rPr>
              <a:t>           </a:t>
            </a:r>
            <a:r>
              <a:rPr lang="en-GB" sz="4800" dirty="0">
                <a:solidFill>
                  <a:srgbClr val="ACA15C"/>
                </a:solidFill>
              </a:rPr>
              <a:t>English Hub</a:t>
            </a:r>
          </a:p>
        </p:txBody>
      </p:sp>
      <p:pic>
        <p:nvPicPr>
          <p:cNvPr id="8" name="Picture 7" descr="C:\Users\stag010.WSTHU\Pictures\Brochure\2021\icons\eng.png"/>
          <p:cNvPicPr/>
          <p:nvPr/>
        </p:nvPicPr>
        <p:blipFill rotWithShape="1">
          <a:blip r:embed="rId4" cstate="print">
            <a:extLst>
              <a:ext uri="{28A0092B-C50C-407E-A947-70E740481C1C}">
                <a14:useLocalDpi xmlns:a14="http://schemas.microsoft.com/office/drawing/2010/main" val="0"/>
              </a:ext>
            </a:extLst>
          </a:blip>
          <a:srcRect l="12690" t="28774" r="9347" b="28445"/>
          <a:stretch/>
        </p:blipFill>
        <p:spPr bwMode="auto">
          <a:xfrm>
            <a:off x="9653953" y="133766"/>
            <a:ext cx="2096879" cy="9124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07018" y="1574380"/>
            <a:ext cx="6096000" cy="3477747"/>
          </a:xfrm>
          <a:prstGeom prst="rect">
            <a:avLst/>
          </a:prstGeom>
        </p:spPr>
        <p:txBody>
          <a:bodyPr>
            <a:spAutoFit/>
          </a:bodyPr>
          <a:lstStyle/>
          <a:p>
            <a:pPr marL="342900" lvl="0" indent="-342900">
              <a:lnSpc>
                <a:spcPct val="107000"/>
              </a:lnSpc>
              <a:spcAft>
                <a:spcPts val="800"/>
              </a:spcAft>
              <a:buFont typeface="Symbol" panose="05050102010706020507" pitchFamily="18" charset="2"/>
              <a:buChar char=""/>
            </a:pPr>
            <a:r>
              <a:rPr lang="en-US" b="1" dirty="0"/>
              <a:t>30 Partner Schools  </a:t>
            </a:r>
            <a:endParaRPr lang="en-GB" b="1" dirty="0"/>
          </a:p>
          <a:p>
            <a:pPr marL="342900" lvl="0" indent="-342900">
              <a:lnSpc>
                <a:spcPct val="107000"/>
              </a:lnSpc>
              <a:spcAft>
                <a:spcPts val="800"/>
              </a:spcAft>
              <a:buFont typeface="Symbol" panose="05050102010706020507" pitchFamily="18" charset="2"/>
              <a:buChar char=""/>
            </a:pPr>
            <a:r>
              <a:rPr lang="en-US" b="1" dirty="0"/>
              <a:t>42 new schools engaged through Medium Level Support. </a:t>
            </a:r>
            <a:endParaRPr lang="en-GB" b="1" dirty="0"/>
          </a:p>
          <a:p>
            <a:pPr marL="342900" lvl="0" indent="-342900">
              <a:lnSpc>
                <a:spcPct val="107000"/>
              </a:lnSpc>
              <a:spcAft>
                <a:spcPts val="800"/>
              </a:spcAft>
              <a:buFont typeface="Symbol" panose="05050102010706020507" pitchFamily="18" charset="2"/>
              <a:buChar char=""/>
            </a:pPr>
            <a:r>
              <a:rPr lang="en-US" b="1" dirty="0"/>
              <a:t>203 delegates attended ‘Medium Level Support’ events to date.</a:t>
            </a:r>
            <a:endParaRPr lang="en-GB" b="1" dirty="0"/>
          </a:p>
          <a:p>
            <a:pPr marL="342900" lvl="0" indent="-342900">
              <a:lnSpc>
                <a:spcPct val="107000"/>
              </a:lnSpc>
              <a:spcAft>
                <a:spcPts val="800"/>
              </a:spcAft>
              <a:buFont typeface="Symbol" panose="05050102010706020507" pitchFamily="18" charset="2"/>
              <a:buChar char=""/>
            </a:pPr>
            <a:r>
              <a:rPr lang="en-US" b="1" dirty="0"/>
              <a:t>44 schools accessed EH funding.</a:t>
            </a:r>
            <a:endParaRPr lang="en-GB" b="1" dirty="0"/>
          </a:p>
          <a:p>
            <a:pPr marL="342900" lvl="0" indent="-342900">
              <a:lnSpc>
                <a:spcPct val="107000"/>
              </a:lnSpc>
              <a:spcAft>
                <a:spcPts val="800"/>
              </a:spcAft>
              <a:buFont typeface="Symbol" panose="05050102010706020507" pitchFamily="18" charset="2"/>
              <a:buChar char=""/>
            </a:pPr>
            <a:r>
              <a:rPr lang="en-US" b="1" dirty="0"/>
              <a:t>19 Audits in total completed (or booked).</a:t>
            </a:r>
            <a:endParaRPr lang="en-GB" b="1" dirty="0"/>
          </a:p>
          <a:p>
            <a:pPr marL="342900" lvl="0" indent="-342900">
              <a:lnSpc>
                <a:spcPct val="107000"/>
              </a:lnSpc>
              <a:spcAft>
                <a:spcPts val="800"/>
              </a:spcAft>
              <a:buFont typeface="Symbol" panose="05050102010706020507" pitchFamily="18" charset="2"/>
              <a:buChar char=""/>
            </a:pPr>
            <a:r>
              <a:rPr lang="en-US" b="1" dirty="0"/>
              <a:t>Working closely with Local Authority. </a:t>
            </a:r>
            <a:endParaRPr lang="en-GB" b="1" dirty="0"/>
          </a:p>
          <a:p>
            <a:pPr marL="342900" lvl="0" indent="-342900">
              <a:lnSpc>
                <a:spcPct val="107000"/>
              </a:lnSpc>
              <a:spcAft>
                <a:spcPts val="800"/>
              </a:spcAft>
              <a:buFont typeface="Symbol" panose="05050102010706020507" pitchFamily="18" charset="2"/>
              <a:buChar char=""/>
            </a:pPr>
            <a:r>
              <a:rPr lang="en-US" b="1" dirty="0"/>
              <a:t>Created SSP Guidance document for schools. </a:t>
            </a:r>
          </a:p>
          <a:p>
            <a:pPr marL="342900" indent="-342900">
              <a:lnSpc>
                <a:spcPct val="107000"/>
              </a:lnSpc>
              <a:spcAft>
                <a:spcPts val="800"/>
              </a:spcAft>
              <a:buFont typeface="Symbol" panose="05050102010706020507" pitchFamily="18" charset="2"/>
              <a:buChar char=""/>
            </a:pPr>
            <a:r>
              <a:rPr lang="en-US" b="1" dirty="0"/>
              <a:t>100% Good or better feedback on all training attended</a:t>
            </a:r>
            <a:r>
              <a:rPr lang="en-US" dirty="0"/>
              <a:t>.</a:t>
            </a:r>
          </a:p>
        </p:txBody>
      </p:sp>
      <p:pic>
        <p:nvPicPr>
          <p:cNvPr id="9" name="Picture 8"/>
          <p:cNvPicPr/>
          <p:nvPr/>
        </p:nvPicPr>
        <p:blipFill rotWithShape="1">
          <a:blip r:embed="rId5"/>
          <a:srcRect l="21272" t="21872" r="21061" b="14285"/>
          <a:stretch/>
        </p:blipFill>
        <p:spPr bwMode="auto">
          <a:xfrm>
            <a:off x="1873467" y="5117122"/>
            <a:ext cx="2927133" cy="1593988"/>
          </a:xfrm>
          <a:prstGeom prst="rect">
            <a:avLst/>
          </a:prstGeom>
          <a:ln w="38100">
            <a:solidFill>
              <a:schemeClr val="tx1"/>
            </a:solidFill>
          </a:ln>
          <a:extLst>
            <a:ext uri="{53640926-AAD7-44D8-BBD7-CCE9431645EC}">
              <a14:shadowObscured xmlns:a14="http://schemas.microsoft.com/office/drawing/2010/main"/>
            </a:ext>
          </a:extLst>
        </p:spPr>
      </p:pic>
      <p:pic>
        <p:nvPicPr>
          <p:cNvPr id="10" name="Picture 9"/>
          <p:cNvPicPr/>
          <p:nvPr/>
        </p:nvPicPr>
        <p:blipFill rotWithShape="1">
          <a:blip r:embed="rId6"/>
          <a:srcRect l="14126" t="15369" r="49479" b="16059"/>
          <a:stretch/>
        </p:blipFill>
        <p:spPr bwMode="auto">
          <a:xfrm>
            <a:off x="7191749" y="1734217"/>
            <a:ext cx="4185853" cy="4621857"/>
          </a:xfrm>
          <a:prstGeom prst="rect">
            <a:avLst/>
          </a:prstGeom>
          <a:ln w="381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543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15413</TotalTime>
  <Words>749</Words>
  <Application>Microsoft Office PowerPoint</Application>
  <PresentationFormat>Widescreen</PresentationFormat>
  <Paragraphs>132</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Lato-Black</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Williams</dc:creator>
  <cp:lastModifiedBy>Nicola Carter</cp:lastModifiedBy>
  <cp:revision>345</cp:revision>
  <cp:lastPrinted>2021-10-12T15:43:41Z</cp:lastPrinted>
  <dcterms:created xsi:type="dcterms:W3CDTF">2020-10-22T21:41:26Z</dcterms:created>
  <dcterms:modified xsi:type="dcterms:W3CDTF">2022-01-31T11:39:25Z</dcterms:modified>
</cp:coreProperties>
</file>