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456" r:id="rId5"/>
    <p:sldId id="462" r:id="rId6"/>
    <p:sldId id="457" r:id="rId7"/>
    <p:sldId id="458" r:id="rId8"/>
    <p:sldId id="460" r:id="rId9"/>
    <p:sldId id="463" r:id="rId10"/>
    <p:sldId id="461" r:id="rId11"/>
    <p:sldId id="464" r:id="rId12"/>
    <p:sldId id="459" r:id="rId13"/>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25E"/>
    <a:srgbClr val="A62A33"/>
    <a:srgbClr val="B12D43"/>
    <a:srgbClr val="052257"/>
    <a:srgbClr val="190044"/>
    <a:srgbClr val="1B4367"/>
    <a:srgbClr val="2A2E59"/>
    <a:srgbClr val="D6D0AE"/>
    <a:srgbClr val="FFFFCC"/>
    <a:srgbClr val="ACA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90" autoAdjust="0"/>
  </p:normalViewPr>
  <p:slideViewPr>
    <p:cSldViewPr snapToGrid="0">
      <p:cViewPr varScale="1">
        <p:scale>
          <a:sx n="97" d="100"/>
          <a:sy n="97" d="100"/>
        </p:scale>
        <p:origin x="11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14D4EB91-0D23-4A17-A5AD-947FB266355E}" type="datetimeFigureOut">
              <a:rPr lang="en-GB" smtClean="0"/>
              <a:t>12/01/2022</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still time to book onto the Spring Term webinar series.  If you have missed the first sessions don’t worry they are all available as recordings and you can then register for the remining live events.  To do this go to </a:t>
            </a:r>
            <a:r>
              <a:rPr lang="en-GB" b="1" dirty="0"/>
              <a:t>sendgateway.org.uk </a:t>
            </a:r>
            <a:r>
              <a:rPr lang="en-GB" dirty="0"/>
              <a:t>and register for your </a:t>
            </a:r>
            <a:r>
              <a:rPr lang="en-GB" b="1" dirty="0"/>
              <a:t>free membership </a:t>
            </a:r>
            <a:r>
              <a:rPr lang="en-GB" dirty="0"/>
              <a:t>to WSS.  All staff can do this.  Don’t forget to tick for the national newsletter which will inform you of  new webinars, blogs etc.</a:t>
            </a:r>
          </a:p>
          <a:p>
            <a:endParaRPr lang="en-GB" dirty="0"/>
          </a:p>
          <a:p>
            <a:r>
              <a:rPr lang="en-GB" dirty="0"/>
              <a:t>There are more </a:t>
            </a:r>
            <a:r>
              <a:rPr lang="en-GB" b="1" dirty="0"/>
              <a:t>events</a:t>
            </a:r>
            <a:r>
              <a:rPr lang="en-GB" dirty="0"/>
              <a:t> available for the Spring term which can be accessed by the events link on the </a:t>
            </a:r>
            <a:r>
              <a:rPr lang="en-GB" b="1" dirty="0" err="1"/>
              <a:t>sendgateway</a:t>
            </a:r>
            <a:r>
              <a:rPr lang="en-GB" dirty="0"/>
              <a:t>.</a:t>
            </a:r>
          </a:p>
        </p:txBody>
      </p:sp>
      <p:sp>
        <p:nvSpPr>
          <p:cNvPr id="4" name="Slide Number Placeholder 3"/>
          <p:cNvSpPr>
            <a:spLocks noGrp="1"/>
          </p:cNvSpPr>
          <p:nvPr>
            <p:ph type="sldNum" sz="quarter" idx="5"/>
          </p:nvPr>
        </p:nvSpPr>
        <p:spPr/>
        <p:txBody>
          <a:bodyPr/>
          <a:lstStyle/>
          <a:p>
            <a:fld id="{17F049C0-298F-4F58-A0A9-C98EE3D2B6DF}" type="slidenum">
              <a:rPr lang="en-GB" smtClean="0"/>
              <a:t>3</a:t>
            </a:fld>
            <a:endParaRPr lang="en-GB"/>
          </a:p>
        </p:txBody>
      </p:sp>
    </p:spTree>
    <p:extLst>
      <p:ext uri="{BB962C8B-B14F-4D97-AF65-F5344CB8AC3E}">
        <p14:creationId xmlns:p14="http://schemas.microsoft.com/office/powerpoint/2010/main" val="33661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8</a:t>
            </a:fld>
            <a:endParaRPr lang="en-GB"/>
          </a:p>
        </p:txBody>
      </p:sp>
    </p:spTree>
    <p:extLst>
      <p:ext uri="{BB962C8B-B14F-4D97-AF65-F5344CB8AC3E}">
        <p14:creationId xmlns:p14="http://schemas.microsoft.com/office/powerpoint/2010/main" val="233729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get in touch should you like to know any more about WSS and the work we do.</a:t>
            </a:r>
          </a:p>
        </p:txBody>
      </p:sp>
      <p:sp>
        <p:nvSpPr>
          <p:cNvPr id="4" name="Slide Number Placeholder 3"/>
          <p:cNvSpPr>
            <a:spLocks noGrp="1"/>
          </p:cNvSpPr>
          <p:nvPr>
            <p:ph type="sldNum" sz="quarter" idx="5"/>
          </p:nvPr>
        </p:nvSpPr>
        <p:spPr/>
        <p:txBody>
          <a:bodyPr/>
          <a:lstStyle/>
          <a:p>
            <a:fld id="{17F049C0-298F-4F58-A0A9-C98EE3D2B6DF}" type="slidenum">
              <a:rPr lang="en-GB" smtClean="0"/>
              <a:t>9</a:t>
            </a:fld>
            <a:endParaRPr lang="en-GB"/>
          </a:p>
        </p:txBody>
      </p:sp>
    </p:spTree>
    <p:extLst>
      <p:ext uri="{BB962C8B-B14F-4D97-AF65-F5344CB8AC3E}">
        <p14:creationId xmlns:p14="http://schemas.microsoft.com/office/powerpoint/2010/main" val="185774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DC49-09A2-418D-AB33-AAD82608A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EDA5A-0F67-43D7-BC10-B55553101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C8A27A-A7F9-4513-8CDB-15F991EDE652}"/>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5" name="Footer Placeholder 4">
            <a:extLst>
              <a:ext uri="{FF2B5EF4-FFF2-40B4-BE49-F238E27FC236}">
                <a16:creationId xmlns:a16="http://schemas.microsoft.com/office/drawing/2014/main" id="{B2DE9B93-58FB-4506-9559-2C1F10D89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C2E27-CA00-42C3-BCC4-B0445FD731C5}"/>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65108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CF3-837A-41FE-BE4C-8A72AAB089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1A60BB-43F6-4D70-8657-C7ADA7029A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A8F6F-A257-478C-852E-E5EEF5140299}"/>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5" name="Footer Placeholder 4">
            <a:extLst>
              <a:ext uri="{FF2B5EF4-FFF2-40B4-BE49-F238E27FC236}">
                <a16:creationId xmlns:a16="http://schemas.microsoft.com/office/drawing/2014/main" id="{1B492F80-5807-4DC5-B9E8-DD94FF1BA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4F2BF9-6EE6-48A4-8897-E4867A437A52}"/>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2603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CC5FD5-BA7A-4DDB-809D-9AF8673F93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DAE1C-1315-4ABF-B056-97FBDFD06A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395B9-E726-48B2-9F3C-778CA226E676}"/>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5" name="Footer Placeholder 4">
            <a:extLst>
              <a:ext uri="{FF2B5EF4-FFF2-40B4-BE49-F238E27FC236}">
                <a16:creationId xmlns:a16="http://schemas.microsoft.com/office/drawing/2014/main" id="{33C72F73-C8F7-42EE-98A3-C25F5D527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0618A-CE3A-4C31-A3EB-C75026E31E36}"/>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89935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A77D-AA87-45E5-B9F1-711FC9D9A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8CC-ED7B-4282-A773-9AA2A4EECD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EA5AA-F590-4A57-B647-8C6BC854FE51}"/>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5" name="Footer Placeholder 4">
            <a:extLst>
              <a:ext uri="{FF2B5EF4-FFF2-40B4-BE49-F238E27FC236}">
                <a16:creationId xmlns:a16="http://schemas.microsoft.com/office/drawing/2014/main" id="{B3173CDE-937E-46D9-8250-C023B31582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B98AF-21A2-48D2-B928-C09B9AD80B7E}"/>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54386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4E9-316E-4E1F-A049-20279B0586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4B83B9-696A-4415-BB11-EEB458449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F0773-0CD0-416B-81B7-2BE906B41707}"/>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5" name="Footer Placeholder 4">
            <a:extLst>
              <a:ext uri="{FF2B5EF4-FFF2-40B4-BE49-F238E27FC236}">
                <a16:creationId xmlns:a16="http://schemas.microsoft.com/office/drawing/2014/main" id="{D4CBF54A-5C63-40AA-82F8-8ADAF7263E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D613D-86E5-4CC4-BD90-9C1B36826474}"/>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98108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BE2D-1232-4316-9DC3-5D9D41044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BB8964-8777-4390-8C74-C5F6D9ABB0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365154-AD1B-4140-9F6D-CC55BB15FE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AAAD8D-081D-446A-84DA-404BA2E4DA02}"/>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6" name="Footer Placeholder 5">
            <a:extLst>
              <a:ext uri="{FF2B5EF4-FFF2-40B4-BE49-F238E27FC236}">
                <a16:creationId xmlns:a16="http://schemas.microsoft.com/office/drawing/2014/main" id="{0F8A392C-617F-443C-8C6C-3A5D313A2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5B625C-0C65-46A6-9C00-840195F2A00A}"/>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27483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8AED-203A-4265-BF5C-3552840726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B58774-2534-45D3-8E47-78B4A5F43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2F9560-31CE-41AC-A993-5EFC1DF1C8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8D45AB-15F0-40C3-95D6-E93B3C467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B9CB3B-566F-4FCF-955C-E617A48360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3D43BB-4B59-463A-977B-B77C0A8326AE}"/>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8" name="Footer Placeholder 7">
            <a:extLst>
              <a:ext uri="{FF2B5EF4-FFF2-40B4-BE49-F238E27FC236}">
                <a16:creationId xmlns:a16="http://schemas.microsoft.com/office/drawing/2014/main" id="{18B55EB5-D870-42F4-BB27-7FEB4E0A99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1A2C89-4860-40FF-A6F6-65DE1BF08E12}"/>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61009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EF22-EE55-4D34-AB5E-49F50C59D0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2E4D6D-B4E4-41B5-B231-95C0DC79016E}"/>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4" name="Footer Placeholder 3">
            <a:extLst>
              <a:ext uri="{FF2B5EF4-FFF2-40B4-BE49-F238E27FC236}">
                <a16:creationId xmlns:a16="http://schemas.microsoft.com/office/drawing/2014/main" id="{D97271DE-EF18-4BBB-9EC9-9CC8ABDAB8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6AA1A-F9CF-4E65-9643-AECCE6E6B025}"/>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61520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0D9DE-E9DA-496F-9BB6-34B3D09A249F}"/>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3" name="Footer Placeholder 2">
            <a:extLst>
              <a:ext uri="{FF2B5EF4-FFF2-40B4-BE49-F238E27FC236}">
                <a16:creationId xmlns:a16="http://schemas.microsoft.com/office/drawing/2014/main" id="{E815D74D-9630-4901-BFD6-7897DA2497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634BD1-479E-4306-BABB-12A55CF1472E}"/>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8921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430D-C0C0-4F3B-8D4C-3CF059DF4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6C959C-51AC-4148-8802-81C9A66FA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7D2F08-DCAA-4A8C-8DBE-AF5843B94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DACFB2-9F28-446B-A725-471099132DDB}"/>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6" name="Footer Placeholder 5">
            <a:extLst>
              <a:ext uri="{FF2B5EF4-FFF2-40B4-BE49-F238E27FC236}">
                <a16:creationId xmlns:a16="http://schemas.microsoft.com/office/drawing/2014/main" id="{595DC1A8-F557-4865-B7F5-DE77919D54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91461-45F5-4EB1-8050-58B33F11BB5B}"/>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8545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989D-CC3B-45F6-8159-6C155FAE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C91F0D-B2EA-4BA1-9DF1-5B5FAB81D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F8A57E-5254-4241-B587-29728A4A7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469C1B-6041-4F56-8E62-40F20717E04A}"/>
              </a:ext>
            </a:extLst>
          </p:cNvPr>
          <p:cNvSpPr>
            <a:spLocks noGrp="1"/>
          </p:cNvSpPr>
          <p:nvPr>
            <p:ph type="dt" sz="half" idx="10"/>
          </p:nvPr>
        </p:nvSpPr>
        <p:spPr/>
        <p:txBody>
          <a:bodyPr/>
          <a:lstStyle/>
          <a:p>
            <a:fld id="{98FCDE71-42AF-435E-A365-7FFA9278C9DA}" type="datetimeFigureOut">
              <a:rPr lang="en-GB" smtClean="0"/>
              <a:t>12/01/2022</a:t>
            </a:fld>
            <a:endParaRPr lang="en-GB"/>
          </a:p>
        </p:txBody>
      </p:sp>
      <p:sp>
        <p:nvSpPr>
          <p:cNvPr id="6" name="Footer Placeholder 5">
            <a:extLst>
              <a:ext uri="{FF2B5EF4-FFF2-40B4-BE49-F238E27FC236}">
                <a16:creationId xmlns:a16="http://schemas.microsoft.com/office/drawing/2014/main" id="{BE64B351-523A-4E72-A468-4D57E3387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619D8D-59EF-4E25-8D3F-B70E9C996330}"/>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7327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43FABE-748C-4827-A234-460D9A9C6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03EB16-1D77-4B81-8165-0A707200E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ABD0B-AD2A-4A21-8FFB-E77C5589F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12/01/2022</a:t>
            </a:fld>
            <a:endParaRPr lang="en-GB"/>
          </a:p>
        </p:txBody>
      </p:sp>
      <p:sp>
        <p:nvSpPr>
          <p:cNvPr id="5" name="Footer Placeholder 4">
            <a:extLst>
              <a:ext uri="{FF2B5EF4-FFF2-40B4-BE49-F238E27FC236}">
                <a16:creationId xmlns:a16="http://schemas.microsoft.com/office/drawing/2014/main" id="{B520AB1F-4061-4596-9725-888D62658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7E1046-460E-45B9-B919-EDE254B47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a:p>
        </p:txBody>
      </p:sp>
    </p:spTree>
    <p:extLst>
      <p:ext uri="{BB962C8B-B14F-4D97-AF65-F5344CB8AC3E}">
        <p14:creationId xmlns:p14="http://schemas.microsoft.com/office/powerpoint/2010/main" val="1813601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rsa.org/reports/inclusive-nurturing-schools-toolkit?utm_campaign=3070557_Tuesday%2011%20January%202022&amp;utm_medium=email&amp;utm_source=Nasen&amp;dm_i=2F68,1TT99,9B0601,6C3YR,1" TargetMode="External"/><Relationship Id="rId2" Type="http://schemas.openxmlformats.org/officeDocument/2006/relationships/hyperlink" Target="https://ddlnk.net/2F68-1TT99-9B0601-17JSLV-1/c.asp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739595" y="1513714"/>
            <a:ext cx="8712810"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An Update from Whole School SEND</a:t>
            </a:r>
          </a:p>
          <a:p>
            <a:pPr algn="ctr"/>
            <a:endParaRPr lang="en-GB" sz="6000" b="1" dirty="0">
              <a:solidFill>
                <a:srgbClr val="C00000"/>
              </a:solidFill>
            </a:endParaRPr>
          </a:p>
          <a:p>
            <a:pPr algn="ctr"/>
            <a:r>
              <a:rPr lang="en-GB" b="1" dirty="0">
                <a:solidFill>
                  <a:srgbClr val="C00000"/>
                </a:solidFill>
              </a:rPr>
              <a:t>Graduated Approach Briefing Spring 1</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309570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739595" y="1513714"/>
            <a:ext cx="8712810"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Spring Term Webinars</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81641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690D8097-FB50-480F-AA90-9623E5B90A5B}"/>
              </a:ext>
            </a:extLst>
          </p:cNvPr>
          <p:cNvPicPr>
            <a:picLocks noChangeAspect="1"/>
          </p:cNvPicPr>
          <p:nvPr/>
        </p:nvPicPr>
        <p:blipFill>
          <a:blip r:embed="rId3"/>
          <a:stretch>
            <a:fillRect/>
          </a:stretch>
        </p:blipFill>
        <p:spPr>
          <a:xfrm>
            <a:off x="723900" y="214312"/>
            <a:ext cx="10744200" cy="6429375"/>
          </a:xfrm>
          <a:prstGeom prst="rect">
            <a:avLst/>
          </a:prstGeom>
        </p:spPr>
      </p:pic>
    </p:spTree>
    <p:extLst>
      <p:ext uri="{BB962C8B-B14F-4D97-AF65-F5344CB8AC3E}">
        <p14:creationId xmlns:p14="http://schemas.microsoft.com/office/powerpoint/2010/main" val="173005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83D77C85-ECE2-434B-8DBB-DBAF3CFEA218}"/>
              </a:ext>
            </a:extLst>
          </p:cNvPr>
          <p:cNvPicPr>
            <a:picLocks noChangeAspect="1"/>
          </p:cNvPicPr>
          <p:nvPr/>
        </p:nvPicPr>
        <p:blipFill>
          <a:blip r:embed="rId2"/>
          <a:stretch>
            <a:fillRect/>
          </a:stretch>
        </p:blipFill>
        <p:spPr>
          <a:xfrm>
            <a:off x="714375" y="128587"/>
            <a:ext cx="10763250" cy="6600825"/>
          </a:xfrm>
          <a:prstGeom prst="rect">
            <a:avLst/>
          </a:prstGeom>
        </p:spPr>
      </p:pic>
    </p:spTree>
    <p:extLst>
      <p:ext uri="{BB962C8B-B14F-4D97-AF65-F5344CB8AC3E}">
        <p14:creationId xmlns:p14="http://schemas.microsoft.com/office/powerpoint/2010/main" val="388170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360EC-CF2B-4BDF-A1B6-ED6350C95851}"/>
              </a:ext>
            </a:extLst>
          </p:cNvPr>
          <p:cNvPicPr>
            <a:picLocks noChangeAspect="1"/>
          </p:cNvPicPr>
          <p:nvPr/>
        </p:nvPicPr>
        <p:blipFill>
          <a:blip r:embed="rId2"/>
          <a:stretch>
            <a:fillRect/>
          </a:stretch>
        </p:blipFill>
        <p:spPr>
          <a:xfrm>
            <a:off x="1154482" y="696171"/>
            <a:ext cx="9883036" cy="2968403"/>
          </a:xfrm>
          <a:prstGeom prst="rect">
            <a:avLst/>
          </a:prstGeom>
        </p:spPr>
      </p:pic>
      <p:sp>
        <p:nvSpPr>
          <p:cNvPr id="3" name="Rectangle 2">
            <a:extLst>
              <a:ext uri="{FF2B5EF4-FFF2-40B4-BE49-F238E27FC236}">
                <a16:creationId xmlns:a16="http://schemas.microsoft.com/office/drawing/2014/main" id="{B617D34A-8DE2-4C26-8164-78E37FCB03C9}"/>
              </a:ext>
            </a:extLst>
          </p:cNvPr>
          <p:cNvSpPr/>
          <p:nvPr/>
        </p:nvSpPr>
        <p:spPr>
          <a:xfrm>
            <a:off x="2863893" y="4484411"/>
            <a:ext cx="7220631" cy="584775"/>
          </a:xfrm>
          <a:prstGeom prst="rect">
            <a:avLst/>
          </a:prstGeom>
        </p:spPr>
        <p:txBody>
          <a:bodyPr wrap="none">
            <a:spAutoFit/>
          </a:bodyPr>
          <a:lstStyle/>
          <a:p>
            <a:r>
              <a:rPr lang="en-GB" sz="3200" b="1" dirty="0">
                <a:solidFill>
                  <a:srgbClr val="C00000"/>
                </a:solidFill>
              </a:rPr>
              <a:t>https://www.sendgateway.org.uk/events</a:t>
            </a:r>
          </a:p>
        </p:txBody>
      </p:sp>
      <p:pic>
        <p:nvPicPr>
          <p:cNvPr id="4" name="Picture 3" descr="A close up of a sign&#10;&#10;Description automatically generated">
            <a:extLst>
              <a:ext uri="{FF2B5EF4-FFF2-40B4-BE49-F238E27FC236}">
                <a16:creationId xmlns:a16="http://schemas.microsoft.com/office/drawing/2014/main" id="{214F10CE-8485-4CD6-9E3D-A752DFAFB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5" name="Picture 4" descr="A close up of a logo&#10;&#10;Description automatically generated">
            <a:extLst>
              <a:ext uri="{FF2B5EF4-FFF2-40B4-BE49-F238E27FC236}">
                <a16:creationId xmlns:a16="http://schemas.microsoft.com/office/drawing/2014/main" id="{19384E3D-8847-46D4-A7A6-31C96C920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332546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739595" y="1513714"/>
            <a:ext cx="8712810"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New Resources</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66116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F90029B-3552-41F5-B19C-E13644A0955D}"/>
              </a:ext>
            </a:extLst>
          </p:cNvPr>
          <p:cNvGraphicFramePr>
            <a:graphicFrameLocks noGrp="1"/>
          </p:cNvGraphicFramePr>
          <p:nvPr>
            <p:extLst>
              <p:ext uri="{D42A27DB-BD31-4B8C-83A1-F6EECF244321}">
                <p14:modId xmlns:p14="http://schemas.microsoft.com/office/powerpoint/2010/main" val="1083402711"/>
              </p:ext>
            </p:extLst>
          </p:nvPr>
        </p:nvGraphicFramePr>
        <p:xfrm>
          <a:off x="838200" y="2467626"/>
          <a:ext cx="10515600" cy="3557393"/>
        </p:xfrm>
        <a:graphic>
          <a:graphicData uri="http://schemas.openxmlformats.org/drawingml/2006/table">
            <a:tbl>
              <a:tblPr firstRow="1" firstCol="1" bandRow="1"/>
              <a:tblGrid>
                <a:gridCol w="10515600">
                  <a:extLst>
                    <a:ext uri="{9D8B030D-6E8A-4147-A177-3AD203B41FA5}">
                      <a16:colId xmlns:a16="http://schemas.microsoft.com/office/drawing/2014/main" val="80989408"/>
                    </a:ext>
                  </a:extLst>
                </a:gridCol>
              </a:tblGrid>
              <a:tr h="3557393">
                <a:tc>
                  <a:txBody>
                    <a:bodyPr/>
                    <a:lstStyle/>
                    <a:p>
                      <a:pPr>
                        <a:lnSpc>
                          <a:spcPts val="1650"/>
                        </a:lnSpc>
                        <a:spcAft>
                          <a:spcPts val="0"/>
                        </a:spcAft>
                      </a:pPr>
                      <a:r>
                        <a:rPr lang="en-GB" sz="1500" b="1" u="sng" dirty="0">
                          <a:solidFill>
                            <a:srgbClr val="016C76"/>
                          </a:solidFill>
                          <a:effectLst/>
                          <a:latin typeface="Arial" panose="020B0604020202020204" pitchFamily="34" charset="0"/>
                          <a:ea typeface="Calibri" panose="020F0502020204030204" pitchFamily="34" charset="0"/>
                        </a:rPr>
                        <a:t>RSA's Inclusive and Nurturing Schools Toolkit</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dirty="0">
                          <a:solidFill>
                            <a:srgbClr val="333333"/>
                          </a:solidFill>
                          <a:effectLst/>
                          <a:latin typeface="Arial" panose="020B0604020202020204" pitchFamily="34" charset="0"/>
                          <a:ea typeface="Calibri" panose="020F0502020204030204" pitchFamily="34" charset="0"/>
                        </a:rPr>
                        <a:t>Over the last 11 months, in partnership with </a:t>
                      </a:r>
                      <a:r>
                        <a:rPr lang="en-GB" sz="1200" dirty="0">
                          <a:solidFill>
                            <a:srgbClr val="333333"/>
                          </a:solidFill>
                          <a:effectLst/>
                          <a:latin typeface="Arial" panose="020B0604020202020204" pitchFamily="34" charset="0"/>
                          <a:ea typeface="Calibri" panose="020F0502020204030204" pitchFamily="34" charset="0"/>
                        </a:rPr>
                        <a:t>the</a:t>
                      </a:r>
                      <a:r>
                        <a:rPr lang="en-GB" sz="1050" dirty="0">
                          <a:solidFill>
                            <a:srgbClr val="333333"/>
                          </a:solidFill>
                          <a:effectLst/>
                          <a:latin typeface="Arial" panose="020B0604020202020204" pitchFamily="34" charset="0"/>
                          <a:ea typeface="Calibri" panose="020F0502020204030204" pitchFamily="34" charset="0"/>
                        </a:rPr>
                        <a:t> Mayor of London, The RSA has investigated how schools, multi-academy trusts and local authorities can engage in early intervention work to become more inclusive and nurturing and reduce the number of formal and informal exclusions.</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dirty="0">
                          <a:solidFill>
                            <a:srgbClr val="333333"/>
                          </a:solidFill>
                          <a:effectLst/>
                          <a:latin typeface="Arial" panose="020B0604020202020204" pitchFamily="34" charset="0"/>
                          <a:ea typeface="Calibri" panose="020F0502020204030204" pitchFamily="34" charset="0"/>
                        </a:rPr>
                        <a:t> </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dirty="0">
                          <a:solidFill>
                            <a:srgbClr val="333333"/>
                          </a:solidFill>
                          <a:effectLst/>
                          <a:latin typeface="Arial" panose="020B0604020202020204" pitchFamily="34" charset="0"/>
                          <a:ea typeface="Calibri" panose="020F0502020204030204" pitchFamily="34" charset="0"/>
                        </a:rPr>
                        <a:t>The </a:t>
                      </a:r>
                      <a:r>
                        <a:rPr lang="en-GB" sz="1050" b="1" u="none" strike="noStrike" dirty="0">
                          <a:solidFill>
                            <a:srgbClr val="333333"/>
                          </a:solidFill>
                          <a:effectLst/>
                          <a:latin typeface="Arial" panose="020B0604020202020204" pitchFamily="34" charset="0"/>
                          <a:ea typeface="Calibri" panose="020F0502020204030204" pitchFamily="34" charset="0"/>
                          <a:hlinkClick r:id="rId2"/>
                        </a:rPr>
                        <a:t>Inclusive &amp; Nurturing Schools toolkit</a:t>
                      </a:r>
                      <a:r>
                        <a:rPr lang="en-GB" sz="1050" u="none" strike="noStrike" dirty="0">
                          <a:solidFill>
                            <a:srgbClr val="333333"/>
                          </a:solidFill>
                          <a:effectLst/>
                          <a:latin typeface="Arial" panose="020B0604020202020204" pitchFamily="34" charset="0"/>
                          <a:ea typeface="Calibri" panose="020F0502020204030204" pitchFamily="34" charset="0"/>
                          <a:hlinkClick r:id="rId2"/>
                        </a:rPr>
                        <a:t> </a:t>
                      </a:r>
                      <a:r>
                        <a:rPr lang="en-GB" sz="1050" dirty="0">
                          <a:solidFill>
                            <a:srgbClr val="333333"/>
                          </a:solidFill>
                          <a:effectLst/>
                          <a:latin typeface="Arial" panose="020B0604020202020204" pitchFamily="34" charset="0"/>
                          <a:ea typeface="Calibri" panose="020F0502020204030204" pitchFamily="34" charset="0"/>
                        </a:rPr>
                        <a:t>guides schools, trusts and local authorities through a four-step process to:</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dirty="0">
                          <a:solidFill>
                            <a:srgbClr val="333333"/>
                          </a:solidFill>
                          <a:effectLst/>
                          <a:latin typeface="Arial" panose="020B0604020202020204" pitchFamily="34" charset="0"/>
                          <a:ea typeface="Calibri" panose="020F0502020204030204" pitchFamily="34" charset="0"/>
                        </a:rPr>
                        <a:t> </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b="1" dirty="0">
                          <a:solidFill>
                            <a:srgbClr val="000000"/>
                          </a:solidFill>
                          <a:effectLst/>
                          <a:latin typeface="Arial" panose="020B0604020202020204" pitchFamily="34" charset="0"/>
                          <a:ea typeface="Calibri" panose="020F0502020204030204" pitchFamily="34" charset="0"/>
                        </a:rPr>
                        <a:t>Identify opportunities for change:</a:t>
                      </a:r>
                      <a:r>
                        <a:rPr lang="en-GB" sz="1050" dirty="0">
                          <a:solidFill>
                            <a:srgbClr val="000000"/>
                          </a:solidFill>
                          <a:effectLst/>
                          <a:latin typeface="Arial" panose="020B0604020202020204" pitchFamily="34" charset="0"/>
                          <a:ea typeface="Calibri" panose="020F0502020204030204" pitchFamily="34" charset="0"/>
                        </a:rPr>
                        <a:t> </a:t>
                      </a:r>
                      <a:r>
                        <a:rPr lang="en-GB" sz="1050" dirty="0">
                          <a:solidFill>
                            <a:srgbClr val="333333"/>
                          </a:solidFill>
                          <a:effectLst/>
                          <a:latin typeface="Arial" panose="020B0604020202020204" pitchFamily="34" charset="0"/>
                          <a:ea typeface="Calibri" panose="020F0502020204030204" pitchFamily="34" charset="0"/>
                        </a:rPr>
                        <a:t>The toolkit shares exercises that will allow leaders and teams to consider what is happening in their own contexts as well as the drivers of, and barriers to inclusion and nurture in their setting.</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dirty="0">
                          <a:solidFill>
                            <a:srgbClr val="333333"/>
                          </a:solidFill>
                          <a:effectLst/>
                          <a:latin typeface="Arial" panose="020B0604020202020204" pitchFamily="34" charset="0"/>
                          <a:ea typeface="Calibri" panose="020F0502020204030204" pitchFamily="34" charset="0"/>
                        </a:rPr>
                        <a:t> </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b="1" dirty="0">
                          <a:solidFill>
                            <a:srgbClr val="000000"/>
                          </a:solidFill>
                          <a:effectLst/>
                          <a:latin typeface="Arial" panose="020B0604020202020204" pitchFamily="34" charset="0"/>
                          <a:ea typeface="Calibri" panose="020F0502020204030204" pitchFamily="34" charset="0"/>
                        </a:rPr>
                        <a:t>Learn from others:</a:t>
                      </a:r>
                      <a:r>
                        <a:rPr lang="en-GB" sz="1050" dirty="0">
                          <a:solidFill>
                            <a:srgbClr val="000000"/>
                          </a:solidFill>
                          <a:effectLst/>
                          <a:latin typeface="Arial" panose="020B0604020202020204" pitchFamily="34" charset="0"/>
                          <a:ea typeface="Calibri" panose="020F0502020204030204" pitchFamily="34" charset="0"/>
                        </a:rPr>
                        <a:t> </a:t>
                      </a:r>
                      <a:r>
                        <a:rPr lang="en-GB" sz="1050" dirty="0">
                          <a:solidFill>
                            <a:srgbClr val="333333"/>
                          </a:solidFill>
                          <a:effectLst/>
                          <a:latin typeface="Arial" panose="020B0604020202020204" pitchFamily="34" charset="0"/>
                          <a:ea typeface="Calibri" panose="020F0502020204030204" pitchFamily="34" charset="0"/>
                        </a:rPr>
                        <a:t>The toolkit highlights eight case studies of promising practice from across England with ten commonly occurring features.</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dirty="0">
                          <a:solidFill>
                            <a:srgbClr val="333333"/>
                          </a:solidFill>
                          <a:effectLst/>
                          <a:latin typeface="Arial" panose="020B0604020202020204" pitchFamily="34" charset="0"/>
                          <a:ea typeface="Calibri" panose="020F0502020204030204" pitchFamily="34" charset="0"/>
                        </a:rPr>
                        <a:t> </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b="1" dirty="0">
                          <a:solidFill>
                            <a:srgbClr val="000000"/>
                          </a:solidFill>
                          <a:effectLst/>
                          <a:latin typeface="Arial" panose="020B0604020202020204" pitchFamily="34" charset="0"/>
                          <a:ea typeface="Calibri" panose="020F0502020204030204" pitchFamily="34" charset="0"/>
                        </a:rPr>
                        <a:t>Adapt approaches to work in your own context:</a:t>
                      </a:r>
                      <a:r>
                        <a:rPr lang="en-GB" sz="1050" dirty="0">
                          <a:solidFill>
                            <a:srgbClr val="000000"/>
                          </a:solidFill>
                          <a:effectLst/>
                          <a:latin typeface="Arial" panose="020B0604020202020204" pitchFamily="34" charset="0"/>
                          <a:ea typeface="Calibri" panose="020F0502020204030204" pitchFamily="34" charset="0"/>
                        </a:rPr>
                        <a:t> </a:t>
                      </a:r>
                      <a:r>
                        <a:rPr lang="en-GB" sz="1050" dirty="0">
                          <a:solidFill>
                            <a:srgbClr val="333333"/>
                          </a:solidFill>
                          <a:effectLst/>
                          <a:latin typeface="Arial" panose="020B0604020202020204" pitchFamily="34" charset="0"/>
                          <a:ea typeface="Calibri" panose="020F0502020204030204" pitchFamily="34" charset="0"/>
                        </a:rPr>
                        <a:t>The toolkit provides a framework for developing a theory of change for your inclusion and nurture practice.</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dirty="0">
                          <a:solidFill>
                            <a:srgbClr val="333333"/>
                          </a:solidFill>
                          <a:effectLst/>
                          <a:latin typeface="Arial" panose="020B0604020202020204" pitchFamily="34" charset="0"/>
                          <a:ea typeface="Calibri" panose="020F0502020204030204" pitchFamily="34" charset="0"/>
                        </a:rPr>
                        <a:t> </a:t>
                      </a:r>
                      <a:endParaRPr lang="en-GB" sz="1000" dirty="0">
                        <a:effectLst/>
                        <a:latin typeface="Times New Roman" panose="02020603050405020304" pitchFamily="18" charset="0"/>
                        <a:ea typeface="Calibri" panose="020F0502020204030204" pitchFamily="34" charset="0"/>
                      </a:endParaRPr>
                    </a:p>
                    <a:p>
                      <a:pPr>
                        <a:lnSpc>
                          <a:spcPts val="1650"/>
                        </a:lnSpc>
                        <a:spcAft>
                          <a:spcPts val="0"/>
                        </a:spcAft>
                      </a:pPr>
                      <a:r>
                        <a:rPr lang="en-GB" sz="1050" b="1" dirty="0">
                          <a:solidFill>
                            <a:srgbClr val="000000"/>
                          </a:solidFill>
                          <a:effectLst/>
                          <a:latin typeface="Arial" panose="020B0604020202020204" pitchFamily="34" charset="0"/>
                          <a:ea typeface="Calibri" panose="020F0502020204030204" pitchFamily="34" charset="0"/>
                        </a:rPr>
                        <a:t>Reference other relevant resources to move to implementation:</a:t>
                      </a:r>
                      <a:r>
                        <a:rPr lang="en-GB" sz="1050" dirty="0">
                          <a:solidFill>
                            <a:srgbClr val="000000"/>
                          </a:solidFill>
                          <a:effectLst/>
                          <a:latin typeface="Arial" panose="020B0604020202020204" pitchFamily="34" charset="0"/>
                          <a:ea typeface="Calibri" panose="020F0502020204030204" pitchFamily="34" charset="0"/>
                        </a:rPr>
                        <a:t> </a:t>
                      </a:r>
                      <a:r>
                        <a:rPr lang="en-GB" sz="1050" dirty="0">
                          <a:solidFill>
                            <a:srgbClr val="333333"/>
                          </a:solidFill>
                          <a:effectLst/>
                          <a:latin typeface="Arial" panose="020B0604020202020204" pitchFamily="34" charset="0"/>
                          <a:ea typeface="Calibri" panose="020F0502020204030204" pitchFamily="34" charset="0"/>
                        </a:rPr>
                        <a:t>This toolkit is one of many resources available to support you in your inclusion and nurture journey – we have done our best to signpost you to other resources that can complement insights from this toolkit.</a:t>
                      </a:r>
                      <a:endParaRPr lang="en-GB" sz="1000" dirty="0">
                        <a:effectLst/>
                        <a:latin typeface="Times New Roman" panose="02020603050405020304" pitchFamily="18" charset="0"/>
                        <a:ea typeface="Calibri" panose="020F0502020204030204" pitchFamily="34" charset="0"/>
                      </a:endParaRPr>
                    </a:p>
                  </a:txBody>
                  <a:tcPr marL="190500" marR="190500" marT="95250" marB="95250">
                    <a:lnL>
                      <a:noFill/>
                    </a:lnL>
                    <a:lnR>
                      <a:noFill/>
                    </a:lnR>
                    <a:lnT>
                      <a:noFill/>
                    </a:lnT>
                    <a:lnB>
                      <a:noFill/>
                    </a:lnB>
                    <a:solidFill>
                      <a:srgbClr val="FFFFFF"/>
                    </a:solidFill>
                  </a:tcPr>
                </a:tc>
                <a:extLst>
                  <a:ext uri="{0D108BD9-81ED-4DB2-BD59-A6C34878D82A}">
                    <a16:rowId xmlns:a16="http://schemas.microsoft.com/office/drawing/2014/main" val="4283552974"/>
                  </a:ext>
                </a:extLst>
              </a:tr>
            </a:tbl>
          </a:graphicData>
        </a:graphic>
      </p:graphicFrame>
      <p:sp>
        <p:nvSpPr>
          <p:cNvPr id="4" name="Title 1">
            <a:extLst>
              <a:ext uri="{FF2B5EF4-FFF2-40B4-BE49-F238E27FC236}">
                <a16:creationId xmlns:a16="http://schemas.microsoft.com/office/drawing/2014/main" id="{C1D15C05-E610-4E84-9F31-CEAC86522A82}"/>
              </a:ext>
            </a:extLst>
          </p:cNvPr>
          <p:cNvSpPr txBox="1">
            <a:spLocks/>
          </p:cNvSpPr>
          <p:nvPr/>
        </p:nvSpPr>
        <p:spPr>
          <a:xfrm>
            <a:off x="413359" y="223533"/>
            <a:ext cx="11428477"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RSA Inclusive &amp; Nurturing School Toolkit</a:t>
            </a:r>
          </a:p>
        </p:txBody>
      </p:sp>
      <p:sp>
        <p:nvSpPr>
          <p:cNvPr id="5" name="Rectangle 4">
            <a:extLst>
              <a:ext uri="{FF2B5EF4-FFF2-40B4-BE49-F238E27FC236}">
                <a16:creationId xmlns:a16="http://schemas.microsoft.com/office/drawing/2014/main" id="{8C1A6567-941D-445A-87F2-BD50FF4E0D26}"/>
              </a:ext>
            </a:extLst>
          </p:cNvPr>
          <p:cNvSpPr/>
          <p:nvPr/>
        </p:nvSpPr>
        <p:spPr>
          <a:xfrm>
            <a:off x="3409673" y="6211182"/>
            <a:ext cx="5435847" cy="369332"/>
          </a:xfrm>
          <a:prstGeom prst="rect">
            <a:avLst/>
          </a:prstGeom>
        </p:spPr>
        <p:txBody>
          <a:bodyPr wrap="none">
            <a:spAutoFit/>
          </a:bodyPr>
          <a:lstStyle/>
          <a:p>
            <a:r>
              <a:rPr lang="en-GB" dirty="0">
                <a:hlinkClick r:id="rId3"/>
              </a:rPr>
              <a:t>Inclusive and nurturing schools toolkit - RSA (thersa.org)</a:t>
            </a:r>
            <a:endParaRPr lang="en-GB" dirty="0"/>
          </a:p>
        </p:txBody>
      </p:sp>
    </p:spTree>
    <p:extLst>
      <p:ext uri="{BB962C8B-B14F-4D97-AF65-F5344CB8AC3E}">
        <p14:creationId xmlns:p14="http://schemas.microsoft.com/office/powerpoint/2010/main" val="32520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2928597" y="6137056"/>
            <a:ext cx="6397136" cy="584775"/>
          </a:xfrm>
          <a:prstGeom prst="rect">
            <a:avLst/>
          </a:prstGeom>
        </p:spPr>
        <p:txBody>
          <a:bodyPr wrap="none">
            <a:spAutoFit/>
          </a:bodyPr>
          <a:lstStyle/>
          <a:p>
            <a:r>
              <a:rPr lang="en-GB" sz="3200" b="1" dirty="0">
                <a:solidFill>
                  <a:srgbClr val="C00000"/>
                </a:solidFill>
              </a:rPr>
              <a:t>www.sendgateway.org.uk/resources</a:t>
            </a:r>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476549" y="394586"/>
            <a:ext cx="8712810" cy="8869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Teachers Handbook:  SEND</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pic>
        <p:nvPicPr>
          <p:cNvPr id="4" name="Picture 3">
            <a:extLst>
              <a:ext uri="{FF2B5EF4-FFF2-40B4-BE49-F238E27FC236}">
                <a16:creationId xmlns:a16="http://schemas.microsoft.com/office/drawing/2014/main" id="{646E1243-6C03-49DD-914C-039E8C412ABF}"/>
              </a:ext>
            </a:extLst>
          </p:cNvPr>
          <p:cNvPicPr>
            <a:picLocks noChangeAspect="1"/>
          </p:cNvPicPr>
          <p:nvPr/>
        </p:nvPicPr>
        <p:blipFill>
          <a:blip r:embed="rId5"/>
          <a:stretch>
            <a:fillRect/>
          </a:stretch>
        </p:blipFill>
        <p:spPr>
          <a:xfrm>
            <a:off x="1341807" y="1262635"/>
            <a:ext cx="9373644" cy="4529847"/>
          </a:xfrm>
          <a:prstGeom prst="rect">
            <a:avLst/>
          </a:prstGeom>
        </p:spPr>
      </p:pic>
    </p:spTree>
    <p:extLst>
      <p:ext uri="{BB962C8B-B14F-4D97-AF65-F5344CB8AC3E}">
        <p14:creationId xmlns:p14="http://schemas.microsoft.com/office/powerpoint/2010/main" val="353134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3EB016EB-04CC-4B3C-B193-40087479C23C}"/>
              </a:ext>
            </a:extLst>
          </p:cNvPr>
          <p:cNvPicPr>
            <a:picLocks noChangeAspect="1"/>
          </p:cNvPicPr>
          <p:nvPr/>
        </p:nvPicPr>
        <p:blipFill>
          <a:blip r:embed="rId3"/>
          <a:stretch>
            <a:fillRect/>
          </a:stretch>
        </p:blipFill>
        <p:spPr>
          <a:xfrm>
            <a:off x="1" y="0"/>
            <a:ext cx="12191998" cy="6857999"/>
          </a:xfrm>
          <a:prstGeom prst="rect">
            <a:avLst/>
          </a:prstGeom>
        </p:spPr>
      </p:pic>
    </p:spTree>
    <p:extLst>
      <p:ext uri="{BB962C8B-B14F-4D97-AF65-F5344CB8AC3E}">
        <p14:creationId xmlns:p14="http://schemas.microsoft.com/office/powerpoint/2010/main" val="2233933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3" ma:contentTypeDescription="Create a new document." ma:contentTypeScope="" ma:versionID="0230c95c5980c1374b09adc5c0c6216e">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6175076f4670bca1da2aeb2a8f709370"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A082A8-B358-4D45-B08D-055848154767}">
  <ds:schemaRefs>
    <ds:schemaRef ds:uri="http://schemas.microsoft.com/sharepoint/v3/contenttype/forms"/>
  </ds:schemaRefs>
</ds:datastoreItem>
</file>

<file path=customXml/itemProps2.xml><?xml version="1.0" encoding="utf-8"?>
<ds:datastoreItem xmlns:ds="http://schemas.openxmlformats.org/officeDocument/2006/customXml" ds:itemID="{B901A5A3-F22E-4D9E-B7D8-F6079176F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D106D2-F324-4C41-BAEA-A7C6AF97B2D8}">
  <ds:schemaRefs>
    <ds:schemaRef ds:uri="6285ff97-8c00-4afd-898e-c92605ca5b53"/>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acd32bd-fdff-43ba-97da-66b7b0d1e7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14814</TotalTime>
  <Words>398</Words>
  <Application>Microsoft Office PowerPoint</Application>
  <PresentationFormat>Widescreen</PresentationFormat>
  <Paragraphs>29</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Nicola Carter</cp:lastModifiedBy>
  <cp:revision>320</cp:revision>
  <cp:lastPrinted>2022-01-12T09:58:01Z</cp:lastPrinted>
  <dcterms:created xsi:type="dcterms:W3CDTF">2020-10-22T21:41:26Z</dcterms:created>
  <dcterms:modified xsi:type="dcterms:W3CDTF">2022-01-12T11:15:54Z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ies>
</file>