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59" r:id="rId4"/>
    <p:sldId id="260" r:id="rId5"/>
    <p:sldId id="261" r:id="rId6"/>
    <p:sldId id="262" r:id="rId7"/>
    <p:sldId id="264" r:id="rId8"/>
    <p:sldId id="265" r:id="rId9"/>
    <p:sldId id="267"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11C60-5120-443A-B2A4-F7FDEEB71C7E}" v="1" dt="2022-02-01T09:02:55.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8" d="100"/>
          <a:sy n="118" d="100"/>
        </p:scale>
        <p:origin x="114" y="28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6E1-ADE6-4587-BB0B-A42F47CC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56961F-AF28-40F8-87B9-4C1C13DC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4F1262-D65A-437B-9C19-E1B36D58637F}"/>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5" name="Footer Placeholder 4">
            <a:extLst>
              <a:ext uri="{FF2B5EF4-FFF2-40B4-BE49-F238E27FC236}">
                <a16:creationId xmlns:a16="http://schemas.microsoft.com/office/drawing/2014/main" id="{1B7218BA-3768-4400-9D45-78636BC02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62D29-035E-400A-B6CD-6EEF7C10300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388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A06-6BEE-4B1C-8008-9E07BDEF2B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78C05-74B5-4E67-940C-1FCA0FE95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6A8B9-9FAB-4DA3-BF7F-5890531FAEBD}"/>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5" name="Footer Placeholder 4">
            <a:extLst>
              <a:ext uri="{FF2B5EF4-FFF2-40B4-BE49-F238E27FC236}">
                <a16:creationId xmlns:a16="http://schemas.microsoft.com/office/drawing/2014/main" id="{76C6A43A-541A-4125-A5BA-AAC069DFD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F70EB-42C6-44FA-8C22-8D5E00EDCEC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8791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32607-1920-45AF-856A-2D1465C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4CCC7C-599F-4C87-9005-F7E3447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DBC9A-F908-487E-8097-A70DEEC97052}"/>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5" name="Footer Placeholder 4">
            <a:extLst>
              <a:ext uri="{FF2B5EF4-FFF2-40B4-BE49-F238E27FC236}">
                <a16:creationId xmlns:a16="http://schemas.microsoft.com/office/drawing/2014/main" id="{ECB33381-F2E8-4666-91CA-B3B2CCA68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B9637-7F61-4904-AB13-6A0F9D31B971}"/>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5746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3B14-0593-4FFE-96E7-1936F14BA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2E840-7395-4089-96C4-6665DDC8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ACF6A-A470-43EE-80D4-6DB0F799A021}"/>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5" name="Footer Placeholder 4">
            <a:extLst>
              <a:ext uri="{FF2B5EF4-FFF2-40B4-BE49-F238E27FC236}">
                <a16:creationId xmlns:a16="http://schemas.microsoft.com/office/drawing/2014/main" id="{D0F282AD-0654-43FA-AD50-6A8DFABDD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E7AA8-A3CB-4F87-BE94-23B60338102D}"/>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938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72D-7C8E-4703-B5EE-F6180B39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F8B216-D888-479C-A36D-3EFCA1597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C4AAA-F41B-4D64-85FC-5BBE773C5A3C}"/>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5" name="Footer Placeholder 4">
            <a:extLst>
              <a:ext uri="{FF2B5EF4-FFF2-40B4-BE49-F238E27FC236}">
                <a16:creationId xmlns:a16="http://schemas.microsoft.com/office/drawing/2014/main" id="{97D5BC86-1C74-4A33-B6CD-E4255C8C5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B3EA-4297-456A-976E-A67081117BE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4523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162-1DEC-4475-B204-EDDB04BB7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1F29A-E03E-4BE4-8CC5-EB0FF959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407E2-6B36-40E3-9C82-67372E1D1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7ECA9F-0F21-45E0-97D9-702F8AA122A7}"/>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6" name="Footer Placeholder 5">
            <a:extLst>
              <a:ext uri="{FF2B5EF4-FFF2-40B4-BE49-F238E27FC236}">
                <a16:creationId xmlns:a16="http://schemas.microsoft.com/office/drawing/2014/main" id="{0EA51CBF-667C-4F2C-904D-D75A2740B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FCEA1-466E-4095-A114-950612639668}"/>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189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3D5F-8D6B-4C80-835F-BDFD7D52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1ED654-7156-45B6-9B65-CF402FDDB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40646-ADDB-4615-A503-535CA4458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988355-B63A-4B73-8EC5-E0E5ABFE7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4B3D4-8541-4E46-889C-4FF00A33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42F0A-184D-43A7-BF76-4C11C1DF9A9B}"/>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8" name="Footer Placeholder 7">
            <a:extLst>
              <a:ext uri="{FF2B5EF4-FFF2-40B4-BE49-F238E27FC236}">
                <a16:creationId xmlns:a16="http://schemas.microsoft.com/office/drawing/2014/main" id="{E1730737-41E1-4CEF-B41E-B53EE0EB1E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A6359-56E9-4BD5-A520-C477F0B4BE4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77174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A43-F0A9-4C80-A2FE-D7AF925F81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684EB9-89A9-466D-8684-89D97D69B072}"/>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4" name="Footer Placeholder 3">
            <a:extLst>
              <a:ext uri="{FF2B5EF4-FFF2-40B4-BE49-F238E27FC236}">
                <a16:creationId xmlns:a16="http://schemas.microsoft.com/office/drawing/2014/main" id="{D4EAE3F9-140D-4C8C-BCDC-DFFC553FA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52B3B-ECFC-4C3D-918D-CF8D893D07B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604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E8E27-F480-4FCE-BE83-D3458F83ECD5}"/>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3" name="Footer Placeholder 2">
            <a:extLst>
              <a:ext uri="{FF2B5EF4-FFF2-40B4-BE49-F238E27FC236}">
                <a16:creationId xmlns:a16="http://schemas.microsoft.com/office/drawing/2014/main" id="{4BE7240C-3283-4654-B676-A2F15C61C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2BC8E-2185-46C6-B69B-F509D44E0A93}"/>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1813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A114-FC7F-4B25-8808-1E717CCA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513D6-B6DA-4D08-9A56-92A13539E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1EC032-2EA3-44EC-B70B-B8AA8B9F9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02AD7-7F36-4E51-AAA4-9D2C875DE68C}"/>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6" name="Footer Placeholder 5">
            <a:extLst>
              <a:ext uri="{FF2B5EF4-FFF2-40B4-BE49-F238E27FC236}">
                <a16:creationId xmlns:a16="http://schemas.microsoft.com/office/drawing/2014/main" id="{85D23D26-6354-4586-BF4C-5560A54D8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AC9AE-6013-4511-BACF-B1CFCE41C49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99455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BEF1-C91A-4414-BB57-3381F1C35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B6475-9293-4EA3-8A1D-1A5BB660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A4E403-D3CF-47BA-89A7-518A69C0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54A09-DDFE-4534-A338-2EAFA0667671}"/>
              </a:ext>
            </a:extLst>
          </p:cNvPr>
          <p:cNvSpPr>
            <a:spLocks noGrp="1"/>
          </p:cNvSpPr>
          <p:nvPr>
            <p:ph type="dt" sz="half" idx="10"/>
          </p:nvPr>
        </p:nvSpPr>
        <p:spPr/>
        <p:txBody>
          <a:bodyPr/>
          <a:lstStyle/>
          <a:p>
            <a:fld id="{A3F3FD22-8DA5-4A0D-B0C7-5FB75CA198B4}" type="datetimeFigureOut">
              <a:rPr lang="en-GB" smtClean="0"/>
              <a:t>01/02/2022</a:t>
            </a:fld>
            <a:endParaRPr lang="en-GB"/>
          </a:p>
        </p:txBody>
      </p:sp>
      <p:sp>
        <p:nvSpPr>
          <p:cNvPr id="6" name="Footer Placeholder 5">
            <a:extLst>
              <a:ext uri="{FF2B5EF4-FFF2-40B4-BE49-F238E27FC236}">
                <a16:creationId xmlns:a16="http://schemas.microsoft.com/office/drawing/2014/main" id="{3B61DAB4-AE5C-472E-9F41-C804700A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8FC8-B12A-46F6-9AA4-1F5A530FC7EC}"/>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0021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F45CB-D1B5-44F8-BD37-9349276CB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C9E5D-E001-43A8-91C5-6B188D494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F28A8-A1C9-4967-9CC8-12D025014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3FD22-8DA5-4A0D-B0C7-5FB75CA198B4}" type="datetimeFigureOut">
              <a:rPr lang="en-GB" smtClean="0"/>
              <a:t>01/02/2022</a:t>
            </a:fld>
            <a:endParaRPr lang="en-GB"/>
          </a:p>
        </p:txBody>
      </p:sp>
      <p:sp>
        <p:nvSpPr>
          <p:cNvPr id="5" name="Footer Placeholder 4">
            <a:extLst>
              <a:ext uri="{FF2B5EF4-FFF2-40B4-BE49-F238E27FC236}">
                <a16:creationId xmlns:a16="http://schemas.microsoft.com/office/drawing/2014/main" id="{F6396019-C229-45AD-B13C-7F52B514A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C18FE-70C2-4687-8475-1D82CF79D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0B18-23AC-48F4-9066-F7E55AB97DD2}" type="slidenum">
              <a:rPr lang="en-GB" smtClean="0"/>
              <a:t>‹#›</a:t>
            </a:fld>
            <a:endParaRPr lang="en-GB"/>
          </a:p>
        </p:txBody>
      </p:sp>
    </p:spTree>
    <p:extLst>
      <p:ext uri="{BB962C8B-B14F-4D97-AF65-F5344CB8AC3E}">
        <p14:creationId xmlns:p14="http://schemas.microsoft.com/office/powerpoint/2010/main" val="19684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professionals.lincolnshire.gov.uk/homepage/54/graduated-approach-briefing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BS_SEND@lincolnshire.gov.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lincolnshire.gov.uk/downloads/download/216/ehc-request-form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incolnshire.gov.uk/directory-record/63946/specialist-teaching-tea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view.officeapps.live.com/op/view.aspx?src=https%3A%2F%2Fprofessionals.lincolnshire.gov.uk%2Fdownloads%2Ffile%2F2041%2Fstt-guide-to-purchasing-annual-hours&amp;wdOrigin=BROWSELIN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incolnshire.gov.uk/directory-record/63820/dyslexia-outreach-suppor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lincolnshire.gov.uk/directory-record/63813/specialist-speech-and-language-trai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pPr algn="ctr"/>
            <a:r>
              <a:rPr lang="en-GB" dirty="0"/>
              <a:t>Graduated Approach Briefings</a:t>
            </a:r>
            <a:endParaRPr lang="en-GB" dirty="0">
              <a:solidFill>
                <a:schemeClr val="accent3">
                  <a:lumMod val="75000"/>
                </a:schemeClr>
              </a:solidFill>
            </a:endParaRPr>
          </a:p>
        </p:txBody>
      </p:sp>
      <p:sp>
        <p:nvSpPr>
          <p:cNvPr id="8" name="Subtitle 2"/>
          <p:cNvSpPr txBox="1">
            <a:spLocks/>
          </p:cNvSpPr>
          <p:nvPr/>
        </p:nvSpPr>
        <p:spPr>
          <a:xfrm>
            <a:off x="2632842" y="2136227"/>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latin typeface="+mj-lt"/>
              </a:rPr>
              <a:t>February 2022</a:t>
            </a:r>
          </a:p>
          <a:p>
            <a:pPr marL="0" indent="0" algn="ctr">
              <a:buNone/>
            </a:pPr>
            <a:r>
              <a:rPr lang="en-GB" sz="4400" dirty="0">
                <a:latin typeface="+mj-lt"/>
              </a:rPr>
              <a:t>Notices </a:t>
            </a:r>
          </a:p>
        </p:txBody>
      </p:sp>
    </p:spTree>
    <p:extLst>
      <p:ext uri="{BB962C8B-B14F-4D97-AF65-F5344CB8AC3E}">
        <p14:creationId xmlns:p14="http://schemas.microsoft.com/office/powerpoint/2010/main" val="3689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Presentations and Videos will be available from 15</a:t>
            </a:r>
            <a:r>
              <a:rPr lang="en-GB" baseline="30000" dirty="0"/>
              <a:t>th</a:t>
            </a:r>
            <a:r>
              <a:rPr lang="en-GB" dirty="0"/>
              <a:t> February</a:t>
            </a:r>
          </a:p>
        </p:txBody>
      </p:sp>
      <p:sp>
        <p:nvSpPr>
          <p:cNvPr id="3" name="TextBox 2">
            <a:extLst>
              <a:ext uri="{FF2B5EF4-FFF2-40B4-BE49-F238E27FC236}">
                <a16:creationId xmlns:a16="http://schemas.microsoft.com/office/drawing/2014/main" id="{D2D56A3B-EFE4-481C-96C8-8ADBB3124AFC}"/>
              </a:ext>
            </a:extLst>
          </p:cNvPr>
          <p:cNvSpPr txBox="1"/>
          <p:nvPr/>
        </p:nvSpPr>
        <p:spPr>
          <a:xfrm>
            <a:off x="233050" y="2004050"/>
            <a:ext cx="7235899" cy="2677656"/>
          </a:xfrm>
          <a:prstGeom prst="rect">
            <a:avLst/>
          </a:prstGeom>
          <a:noFill/>
        </p:spPr>
        <p:txBody>
          <a:bodyPr wrap="square" rtlCol="0">
            <a:spAutoFit/>
          </a:bodyPr>
          <a:lstStyle/>
          <a:p>
            <a:pPr marL="285750"/>
            <a:r>
              <a:rPr lang="en-GB" sz="2400" dirty="0">
                <a:latin typeface="Calibri" panose="020F0502020204030204" pitchFamily="34" charset="0"/>
              </a:rPr>
              <a:t>Remember to visit the Graduated </a:t>
            </a:r>
            <a:r>
              <a:rPr lang="en-GB" sz="2400">
                <a:latin typeface="Calibri" panose="020F0502020204030204" pitchFamily="34" charset="0"/>
              </a:rPr>
              <a:t>Approach Briefings page </a:t>
            </a:r>
            <a:r>
              <a:rPr lang="en-GB" sz="2400" dirty="0">
                <a:latin typeface="Calibri" panose="020F0502020204030204" pitchFamily="34" charset="0"/>
              </a:rPr>
              <a:t>on the Local Offer so that you can view the presentations and videos for this round of briefings and any from the previous academic year.</a:t>
            </a:r>
          </a:p>
          <a:p>
            <a:pPr marL="285750"/>
            <a:endParaRPr lang="en-GB" sz="2400" dirty="0">
              <a:latin typeface="Calibri" panose="020F0502020204030204" pitchFamily="34" charset="0"/>
            </a:endParaRPr>
          </a:p>
          <a:p>
            <a:pPr marL="285750"/>
            <a:r>
              <a:rPr lang="en-US" sz="2400" dirty="0">
                <a:hlinkClick r:id="rId3"/>
              </a:rPr>
              <a:t>Graduated approach briefings – Professional resources (lincolnshire.gov.uk)</a:t>
            </a:r>
            <a:endParaRPr lang="en-GB" sz="2400" dirty="0">
              <a:latin typeface="Calibri" panose="020F0502020204030204" pitchFamily="34" charset="0"/>
            </a:endParaRPr>
          </a:p>
        </p:txBody>
      </p:sp>
      <p:pic>
        <p:nvPicPr>
          <p:cNvPr id="1026" name="Picture 2" descr="directory">
            <a:extLst>
              <a:ext uri="{FF2B5EF4-FFF2-40B4-BE49-F238E27FC236}">
                <a16:creationId xmlns:a16="http://schemas.microsoft.com/office/drawing/2014/main" id="{28BCA206-1B9D-4EFB-8CF4-D6DDAD6A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156" y="200405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6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3" name="Title 2"/>
          <p:cNvSpPr>
            <a:spLocks noGrp="1"/>
          </p:cNvSpPr>
          <p:nvPr>
            <p:ph type="title"/>
          </p:nvPr>
        </p:nvSpPr>
        <p:spPr>
          <a:xfrm>
            <a:off x="119270" y="65561"/>
            <a:ext cx="10515600" cy="1325563"/>
          </a:xfrm>
        </p:spPr>
        <p:txBody>
          <a:bodyPr/>
          <a:lstStyle/>
          <a:p>
            <a:r>
              <a:rPr lang="en-GB" dirty="0"/>
              <a:t>Welcome</a:t>
            </a:r>
          </a:p>
        </p:txBody>
      </p:sp>
      <p:sp>
        <p:nvSpPr>
          <p:cNvPr id="7" name="Text Placeholder 2">
            <a:extLst>
              <a:ext uri="{FF2B5EF4-FFF2-40B4-BE49-F238E27FC236}">
                <a16:creationId xmlns:a16="http://schemas.microsoft.com/office/drawing/2014/main" id="{AECA62E0-3932-4DCF-8C61-E37AF424C7DE}"/>
              </a:ext>
            </a:extLst>
          </p:cNvPr>
          <p:cNvSpPr txBox="1">
            <a:spLocks/>
          </p:cNvSpPr>
          <p:nvPr/>
        </p:nvSpPr>
        <p:spPr>
          <a:xfrm>
            <a:off x="376099" y="1126528"/>
            <a:ext cx="6334802" cy="438236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00000"/>
              </a:lnSpc>
              <a:spcBef>
                <a:spcPts val="0"/>
              </a:spcBef>
              <a:buClr>
                <a:schemeClr val="accent1"/>
              </a:buClr>
            </a:pPr>
            <a:r>
              <a:rPr lang="en-GB" sz="1200" b="1" dirty="0">
                <a:cs typeface="Arial" panose="020B0604020202020204" pitchFamily="34" charset="0"/>
              </a:rPr>
              <a:t>Welcome</a:t>
            </a:r>
            <a:r>
              <a:rPr lang="en-GB" sz="1200" dirty="0">
                <a:cs typeface="Arial" panose="020B0604020202020204" pitchFamily="34" charset="0"/>
              </a:rPr>
              <a:t> and </a:t>
            </a:r>
            <a:r>
              <a:rPr lang="en-GB" sz="1200" b="1" dirty="0">
                <a:cs typeface="Arial" panose="020B0604020202020204" pitchFamily="34" charset="0"/>
              </a:rPr>
              <a:t>thank you </a:t>
            </a:r>
            <a:r>
              <a:rPr lang="en-GB" sz="1200" dirty="0">
                <a:cs typeface="Arial" panose="020B0604020202020204" pitchFamily="34" charset="0"/>
              </a:rPr>
              <a:t>for joining us for this virtual training session. </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Please sign in through the Chat to register your attendance.</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As usual, to support everyone to maintain connectivity with so many attendees being here:</a:t>
            </a:r>
          </a:p>
          <a:p>
            <a:pPr marL="257175" indent="-257175">
              <a:lnSpc>
                <a:spcPct val="100000"/>
              </a:lnSpc>
              <a:spcBef>
                <a:spcPts val="0"/>
              </a:spcBef>
              <a:buClr>
                <a:schemeClr val="accent1"/>
              </a:buClr>
            </a:pPr>
            <a:endParaRPr lang="en-GB" sz="1200" dirty="0">
              <a:cs typeface="Arial" panose="020B0604020202020204" pitchFamily="34" charset="0"/>
            </a:endParaRPr>
          </a:p>
          <a:p>
            <a:pPr marL="528525" lvl="1" indent="-257175">
              <a:lnSpc>
                <a:spcPct val="100000"/>
              </a:lnSpc>
              <a:spcBef>
                <a:spcPts val="0"/>
              </a:spcBef>
            </a:pPr>
            <a:r>
              <a:rPr lang="en-GB" sz="1200" dirty="0">
                <a:cs typeface="Arial" panose="020B0604020202020204" pitchFamily="34" charset="0"/>
              </a:rPr>
              <a:t>Please </a:t>
            </a:r>
            <a:r>
              <a:rPr lang="en-GB" sz="1200" b="1" dirty="0">
                <a:cs typeface="Arial" panose="020B0604020202020204" pitchFamily="34" charset="0"/>
              </a:rPr>
              <a:t>Mute</a:t>
            </a:r>
            <a:r>
              <a:rPr lang="en-GB" sz="1200" dirty="0">
                <a:cs typeface="Arial" panose="020B0604020202020204" pitchFamily="34" charset="0"/>
              </a:rPr>
              <a:t> your microphone and turn off your video when not speaking – we have a large number of participants present today and this may mean that we experience feedback or slowing of the network connection if everybody has their microphone and video on. However, we would like to see you if you ask a question, please, so feel free to switch on both your microphone and video in these instances.</a:t>
            </a:r>
          </a:p>
          <a:p>
            <a:pPr marL="528525" lvl="1" indent="-257175">
              <a:lnSpc>
                <a:spcPct val="100000"/>
              </a:lnSpc>
              <a:spcBef>
                <a:spcPts val="0"/>
              </a:spcBef>
            </a:pPr>
            <a:r>
              <a:rPr lang="en-GB" sz="1200" dirty="0">
                <a:cs typeface="Arial" panose="020B0604020202020204" pitchFamily="34" charset="0"/>
              </a:rPr>
              <a:t>Please note that this meeting, or sections of it, will be being recorded</a:t>
            </a:r>
            <a:r>
              <a:rPr lang="en-GB" sz="1200" dirty="0">
                <a:effectLst/>
                <a:ea typeface="Calibri" panose="020F0502020204030204" pitchFamily="34" charset="0"/>
                <a:cs typeface="Arial" panose="020B0604020202020204" pitchFamily="34" charset="0"/>
              </a:rPr>
              <a:t> for use on the council’s professionals’ website. If you do not wish to be recorded, you should leave the meeting and watch it back later. </a:t>
            </a:r>
          </a:p>
          <a:p>
            <a:pPr marL="528525" lvl="1" indent="-257175">
              <a:lnSpc>
                <a:spcPct val="100000"/>
              </a:lnSpc>
              <a:spcBef>
                <a:spcPts val="0"/>
              </a:spcBef>
            </a:pPr>
            <a:r>
              <a:rPr lang="en-GB" sz="1200" dirty="0">
                <a:cs typeface="Arial" panose="020B0604020202020204" pitchFamily="34" charset="0"/>
              </a:rPr>
              <a:t>If you would like to ask questions, please use the </a:t>
            </a:r>
            <a:r>
              <a:rPr lang="en-GB" sz="1200" b="1" dirty="0">
                <a:cs typeface="Arial" panose="020B0604020202020204" pitchFamily="34" charset="0"/>
              </a:rPr>
              <a:t>raise your hand </a:t>
            </a:r>
            <a:r>
              <a:rPr lang="en-GB" sz="1200" dirty="0">
                <a:cs typeface="Arial" panose="020B0604020202020204" pitchFamily="34" charset="0"/>
              </a:rPr>
              <a:t>facility</a:t>
            </a:r>
            <a:r>
              <a:rPr lang="en-GB" sz="1200" b="1" dirty="0">
                <a:cs typeface="Arial" panose="020B0604020202020204" pitchFamily="34" charset="0"/>
              </a:rPr>
              <a:t> </a:t>
            </a:r>
            <a:r>
              <a:rPr lang="en-GB" sz="1200" dirty="0">
                <a:cs typeface="Arial" panose="020B0604020202020204" pitchFamily="34" charset="0"/>
              </a:rPr>
              <a:t>or use the </a:t>
            </a:r>
            <a:r>
              <a:rPr lang="en-GB" sz="1200" b="1" dirty="0">
                <a:cs typeface="Arial" panose="020B0604020202020204" pitchFamily="34" charset="0"/>
              </a:rPr>
              <a:t>chat</a:t>
            </a:r>
            <a:r>
              <a:rPr lang="en-GB" sz="1200" dirty="0">
                <a:cs typeface="Arial" panose="020B0604020202020204" pitchFamily="34" charset="0"/>
              </a:rPr>
              <a:t> function in Teams</a:t>
            </a:r>
          </a:p>
          <a:p>
            <a:pPr marL="528525" lvl="1" indent="-257175">
              <a:lnSpc>
                <a:spcPct val="100000"/>
              </a:lnSpc>
              <a:spcBef>
                <a:spcPts val="0"/>
              </a:spcBef>
            </a:pPr>
            <a:r>
              <a:rPr lang="en-GB" sz="1200" dirty="0">
                <a:cs typeface="Arial" panose="020B0604020202020204" pitchFamily="34" charset="0"/>
              </a:rPr>
              <a:t>Please keep discussion in the ‘chat’ relevant – the person presenting may not be able to see your comments but we will have someone monitoring it in order to make sure all questions are answered.</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525"/>
          <a:stretch/>
        </p:blipFill>
        <p:spPr bwMode="auto">
          <a:xfrm>
            <a:off x="7091442" y="2361194"/>
            <a:ext cx="1970400" cy="88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325" b="10074"/>
          <a:stretch/>
        </p:blipFill>
        <p:spPr bwMode="auto">
          <a:xfrm>
            <a:off x="7091442" y="3692734"/>
            <a:ext cx="1970400" cy="93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68682302-6B34-4B35-B4CB-B983EBDDEAE7}"/>
              </a:ext>
            </a:extLst>
          </p:cNvPr>
          <p:cNvSpPr txBox="1"/>
          <p:nvPr/>
        </p:nvSpPr>
        <p:spPr>
          <a:xfrm>
            <a:off x="6432508" y="231146"/>
            <a:ext cx="5552102" cy="1384995"/>
          </a:xfrm>
          <a:prstGeom prst="rect">
            <a:avLst/>
          </a:prstGeom>
          <a:solidFill>
            <a:srgbClr val="B6D34D"/>
          </a:solidFill>
        </p:spPr>
        <p:txBody>
          <a:bodyPr wrap="square" rtlCol="0">
            <a:spAutoFit/>
          </a:bodyPr>
          <a:lstStyle/>
          <a:p>
            <a:r>
              <a:rPr lang="en-GB" sz="1200" dirty="0"/>
              <a:t>To locate information about the Graduated Approach Briefings on the Local Offer, go to: </a:t>
            </a:r>
            <a:r>
              <a:rPr lang="en-GB" sz="1200" dirty="0">
                <a:hlinkClick r:id="rId5"/>
              </a:rPr>
              <a:t>https://professionals.lincolnshire.gov.uk/homepage/54/graduated-approach-briefings</a:t>
            </a:r>
            <a:endParaRPr lang="en-GB" sz="1200" dirty="0"/>
          </a:p>
          <a:p>
            <a:r>
              <a:rPr lang="en-GB" sz="1200" dirty="0"/>
              <a:t>Or on the Home Page, click on: Support with Education</a:t>
            </a:r>
          </a:p>
          <a:p>
            <a:endParaRPr lang="en-GB" sz="1200" dirty="0"/>
          </a:p>
          <a:p>
            <a:endParaRPr lang="en-GB" sz="1200" dirty="0"/>
          </a:p>
          <a:p>
            <a:r>
              <a:rPr lang="en-GB" sz="1200" dirty="0"/>
              <a:t>Then scroll down to: Graduated Approach Briefings</a:t>
            </a:r>
          </a:p>
        </p:txBody>
      </p:sp>
      <p:pic>
        <p:nvPicPr>
          <p:cNvPr id="8" name="Picture 7">
            <a:extLst>
              <a:ext uri="{FF2B5EF4-FFF2-40B4-BE49-F238E27FC236}">
                <a16:creationId xmlns:a16="http://schemas.microsoft.com/office/drawing/2014/main" id="{A3A500C6-F33E-419C-BC99-B2707924A186}"/>
              </a:ext>
            </a:extLst>
          </p:cNvPr>
          <p:cNvPicPr>
            <a:picLocks noChangeAspect="1"/>
          </p:cNvPicPr>
          <p:nvPr/>
        </p:nvPicPr>
        <p:blipFill>
          <a:blip r:embed="rId6"/>
          <a:stretch>
            <a:fillRect/>
          </a:stretch>
        </p:blipFill>
        <p:spPr>
          <a:xfrm>
            <a:off x="9941447" y="766909"/>
            <a:ext cx="1900503" cy="719238"/>
          </a:xfrm>
          <a:prstGeom prst="rect">
            <a:avLst/>
          </a:prstGeom>
        </p:spPr>
      </p:pic>
    </p:spTree>
    <p:extLst>
      <p:ext uri="{BB962C8B-B14F-4D97-AF65-F5344CB8AC3E}">
        <p14:creationId xmlns:p14="http://schemas.microsoft.com/office/powerpoint/2010/main" val="77436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r>
              <a:rPr lang="en-GB" dirty="0"/>
              <a:t>Booking places for future Graduated Approach     Briefings will now be available on the Local Offer</a:t>
            </a:r>
            <a:endParaRPr lang="en-GB" dirty="0">
              <a:solidFill>
                <a:schemeClr val="accent3">
                  <a:lumMod val="75000"/>
                </a:schemeClr>
              </a:solidFill>
            </a:endParaRPr>
          </a:p>
        </p:txBody>
      </p:sp>
    </p:spTree>
    <p:extLst>
      <p:ext uri="{BB962C8B-B14F-4D97-AF65-F5344CB8AC3E}">
        <p14:creationId xmlns:p14="http://schemas.microsoft.com/office/powerpoint/2010/main" val="196509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To find everything to do with the Graduated Approach Briefings on the Local Offer, go to the </a:t>
            </a:r>
            <a:r>
              <a:rPr lang="en-GB" sz="2400" b="1" dirty="0"/>
              <a:t>Home Page</a:t>
            </a:r>
            <a:r>
              <a:rPr lang="en-GB" sz="2400" dirty="0"/>
              <a:t> and select </a:t>
            </a:r>
            <a:r>
              <a:rPr lang="en-GB" sz="2400" b="1" dirty="0"/>
              <a:t>Support with Education</a:t>
            </a:r>
            <a:r>
              <a:rPr lang="en-GB" sz="2400" dirty="0"/>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40" y="1376035"/>
            <a:ext cx="7434263"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5612524" y="1284890"/>
            <a:ext cx="1403131" cy="42369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61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49" y="591207"/>
            <a:ext cx="7507240" cy="527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882869" y="3125514"/>
            <a:ext cx="1726324" cy="22820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29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3390" y="445376"/>
            <a:ext cx="10696903" cy="1477328"/>
          </a:xfrm>
          <a:prstGeom prst="rect">
            <a:avLst/>
          </a:prstGeom>
          <a:noFill/>
        </p:spPr>
        <p:txBody>
          <a:bodyPr wrap="square" rtlCol="0">
            <a:spAutoFit/>
          </a:bodyPr>
          <a:lstStyle/>
          <a:p>
            <a:r>
              <a:rPr lang="en-GB" dirty="0"/>
              <a:t>All future meetings need to be booked via this link for the April briefings onwards.  This will allow you to book, amend and cancel your place and you will receive automated emails and reminders about your booking and containing the link to enter the meetings.  You can book for the April and June Briefings any time now.  In July we will get the whole of next year’s briefings on the same page so you can book your sessions for the academic year 2022/23 </a:t>
            </a:r>
          </a:p>
        </p:txBody>
      </p:sp>
      <p:pic>
        <p:nvPicPr>
          <p:cNvPr id="4" name="Picture 3">
            <a:extLst>
              <a:ext uri="{FF2B5EF4-FFF2-40B4-BE49-F238E27FC236}">
                <a16:creationId xmlns:a16="http://schemas.microsoft.com/office/drawing/2014/main" id="{B3AA3FB8-0D7C-4BBC-BBB0-DB8768F23BFC}"/>
              </a:ext>
            </a:extLst>
          </p:cNvPr>
          <p:cNvPicPr>
            <a:picLocks noChangeAspect="1"/>
          </p:cNvPicPr>
          <p:nvPr/>
        </p:nvPicPr>
        <p:blipFill>
          <a:blip r:embed="rId2"/>
          <a:stretch>
            <a:fillRect/>
          </a:stretch>
        </p:blipFill>
        <p:spPr>
          <a:xfrm>
            <a:off x="2403341" y="1922704"/>
            <a:ext cx="7385317" cy="4717893"/>
          </a:xfrm>
          <a:prstGeom prst="rect">
            <a:avLst/>
          </a:prstGeom>
        </p:spPr>
      </p:pic>
    </p:spTree>
    <p:extLst>
      <p:ext uri="{BB962C8B-B14F-4D97-AF65-F5344CB8AC3E}">
        <p14:creationId xmlns:p14="http://schemas.microsoft.com/office/powerpoint/2010/main" val="352103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Revised EHC Needs Assessment Request paperwork</a:t>
            </a:r>
          </a:p>
        </p:txBody>
      </p:sp>
      <p:sp>
        <p:nvSpPr>
          <p:cNvPr id="3" name="TextBox 2">
            <a:extLst>
              <a:ext uri="{FF2B5EF4-FFF2-40B4-BE49-F238E27FC236}">
                <a16:creationId xmlns:a16="http://schemas.microsoft.com/office/drawing/2014/main" id="{D2D56A3B-EFE4-481C-96C8-8ADBB3124AFC}"/>
              </a:ext>
            </a:extLst>
          </p:cNvPr>
          <p:cNvSpPr txBox="1"/>
          <p:nvPr/>
        </p:nvSpPr>
        <p:spPr>
          <a:xfrm>
            <a:off x="516272" y="1676178"/>
            <a:ext cx="9883471" cy="3724096"/>
          </a:xfrm>
          <a:prstGeom prst="rect">
            <a:avLst/>
          </a:prstGeom>
          <a:noFill/>
        </p:spPr>
        <p:txBody>
          <a:bodyPr wrap="square" rtlCol="0">
            <a:spAutoFit/>
          </a:bodyPr>
          <a:lstStyle/>
          <a:p>
            <a:pPr marL="285750" indent="-285750">
              <a:buFont typeface="Arial" panose="020B0604020202020204" pitchFamily="34" charset="0"/>
              <a:buChar char="•"/>
            </a:pPr>
            <a:r>
              <a:rPr lang="en-GB" sz="2400" dirty="0"/>
              <a:t>Revised in December 2021</a:t>
            </a:r>
          </a:p>
          <a:p>
            <a:pPr marL="285750" indent="-285750">
              <a:buFont typeface="Arial" panose="020B0604020202020204" pitchFamily="34" charset="0"/>
              <a:buChar char="•"/>
            </a:pPr>
            <a:r>
              <a:rPr lang="en-GB" sz="2400" dirty="0"/>
              <a:t>If you have not received a copy of the relevant forms for your setting, please email </a:t>
            </a:r>
            <a:r>
              <a:rPr lang="en-GB" sz="2400" dirty="0">
                <a:hlinkClick r:id="rId3"/>
              </a:rPr>
              <a:t>BS_SEND@lincolnshire.gov.uk</a:t>
            </a:r>
            <a:r>
              <a:rPr lang="en-GB" sz="2400" dirty="0"/>
              <a:t> if you need a copy urgently. After 15</a:t>
            </a:r>
            <a:r>
              <a:rPr lang="en-GB" sz="2400" baseline="30000" dirty="0"/>
              <a:t>th</a:t>
            </a:r>
            <a:r>
              <a:rPr lang="en-GB" sz="2400" dirty="0"/>
              <a:t> February, the forms will be available on the Local Offer here: </a:t>
            </a:r>
            <a:r>
              <a:rPr lang="en-US" sz="2400" dirty="0">
                <a:hlinkClick r:id="rId4"/>
              </a:rPr>
              <a:t>EHC request forms – Lincolnshire County Council</a:t>
            </a:r>
            <a:endParaRPr lang="en-GB" sz="2400" dirty="0"/>
          </a:p>
          <a:p>
            <a:pPr marL="285750" indent="-285750">
              <a:buFont typeface="Arial" panose="020B0604020202020204" pitchFamily="34" charset="0"/>
              <a:buChar char="•"/>
            </a:pPr>
            <a:r>
              <a:rPr lang="en-GB" sz="2400" dirty="0"/>
              <a:t>Changes include:</a:t>
            </a:r>
          </a:p>
          <a:p>
            <a:pPr marL="285750" indent="336550">
              <a:buFont typeface="Wingdings" panose="05000000000000000000" pitchFamily="2" charset="2"/>
              <a:buChar char="Ø"/>
            </a:pPr>
            <a:r>
              <a:rPr lang="en-GB" sz="2400" dirty="0"/>
              <a:t>Addition of </a:t>
            </a:r>
            <a:r>
              <a:rPr lang="en-GB" sz="2400" dirty="0">
                <a:effectLst/>
                <a:latin typeface="Calibri" panose="020F0502020204030204" pitchFamily="34" charset="0"/>
                <a:ea typeface="Calibri" panose="020F0502020204030204" pitchFamily="34" charset="0"/>
              </a:rPr>
              <a:t>more information/descriptions to support the completion of </a:t>
            </a:r>
          </a:p>
          <a:p>
            <a:pPr marL="285750"/>
            <a:r>
              <a:rPr lang="en-GB" sz="2400" dirty="0">
                <a:latin typeface="Calibri" panose="020F0502020204030204" pitchFamily="34" charset="0"/>
                <a:ea typeface="Calibri" panose="020F0502020204030204" pitchFamily="34" charset="0"/>
              </a:rPr>
              <a:t>    </a:t>
            </a:r>
            <a:r>
              <a:rPr lang="en-GB" sz="2400" dirty="0">
                <a:effectLst/>
                <a:latin typeface="Calibri" panose="020F0502020204030204" pitchFamily="34" charset="0"/>
                <a:ea typeface="Calibri" panose="020F0502020204030204" pitchFamily="34" charset="0"/>
              </a:rPr>
              <a:t> forms</a:t>
            </a:r>
          </a:p>
          <a:p>
            <a:pPr marL="285750" indent="336550">
              <a:buFont typeface="Wingdings" panose="05000000000000000000" pitchFamily="2" charset="2"/>
              <a:buChar char="Ø"/>
            </a:pPr>
            <a:r>
              <a:rPr lang="en-GB" sz="2400" dirty="0">
                <a:latin typeface="Calibri" panose="020F0502020204030204" pitchFamily="34" charset="0"/>
              </a:rPr>
              <a:t>Changes to data sharing information</a:t>
            </a:r>
          </a:p>
          <a:p>
            <a:pPr marL="285750"/>
            <a:endParaRPr lang="en-GB" sz="2000" dirty="0">
              <a:latin typeface="Calibri" panose="020F0502020204030204" pitchFamily="34" charset="0"/>
            </a:endParaRPr>
          </a:p>
        </p:txBody>
      </p:sp>
    </p:spTree>
    <p:extLst>
      <p:ext uri="{BB962C8B-B14F-4D97-AF65-F5344CB8AC3E}">
        <p14:creationId xmlns:p14="http://schemas.microsoft.com/office/powerpoint/2010/main" val="114318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Specialist Teaching Team (STT) Annual Buy Back</a:t>
            </a:r>
          </a:p>
        </p:txBody>
      </p:sp>
      <p:sp>
        <p:nvSpPr>
          <p:cNvPr id="3" name="TextBox 2">
            <a:extLst>
              <a:ext uri="{FF2B5EF4-FFF2-40B4-BE49-F238E27FC236}">
                <a16:creationId xmlns:a16="http://schemas.microsoft.com/office/drawing/2014/main" id="{D2D56A3B-EFE4-481C-96C8-8ADBB3124AFC}"/>
              </a:ext>
            </a:extLst>
          </p:cNvPr>
          <p:cNvSpPr txBox="1"/>
          <p:nvPr/>
        </p:nvSpPr>
        <p:spPr>
          <a:xfrm>
            <a:off x="516272" y="1676178"/>
            <a:ext cx="9883471" cy="2862322"/>
          </a:xfrm>
          <a:prstGeom prst="rect">
            <a:avLst/>
          </a:prstGeom>
          <a:noFill/>
        </p:spPr>
        <p:txBody>
          <a:bodyPr wrap="square" rtlCol="0">
            <a:spAutoFit/>
          </a:bodyPr>
          <a:lstStyle/>
          <a:p>
            <a:pPr marL="285750"/>
            <a:r>
              <a:rPr lang="en-GB" sz="2000" dirty="0">
                <a:latin typeface="Calibri" panose="020F0502020204030204" pitchFamily="34" charset="0"/>
              </a:rPr>
              <a:t>If you wish to purchase annual hours for the financial year 2022/23, please ensure that you have placed your order through Edulincs before the closing date on 24</a:t>
            </a:r>
            <a:r>
              <a:rPr lang="en-GB" sz="2000" baseline="30000" dirty="0">
                <a:latin typeface="Calibri" panose="020F0502020204030204" pitchFamily="34" charset="0"/>
              </a:rPr>
              <a:t>th</a:t>
            </a:r>
            <a:r>
              <a:rPr lang="en-GB" sz="2000" dirty="0">
                <a:latin typeface="Calibri" panose="020F0502020204030204" pitchFamily="34" charset="0"/>
              </a:rPr>
              <a:t> February 2022.</a:t>
            </a:r>
          </a:p>
          <a:p>
            <a:pPr marL="285750"/>
            <a:endParaRPr lang="en-GB" sz="2000" dirty="0">
              <a:latin typeface="Calibri" panose="020F0502020204030204" pitchFamily="34" charset="0"/>
            </a:endParaRPr>
          </a:p>
          <a:p>
            <a:pPr marL="285750"/>
            <a:r>
              <a:rPr lang="en-GB" sz="2000" dirty="0">
                <a:latin typeface="Calibri" panose="020F0502020204030204" pitchFamily="34" charset="0"/>
              </a:rPr>
              <a:t>All details can be found on our Edulincs home page here:</a:t>
            </a:r>
          </a:p>
          <a:p>
            <a:pPr marL="285750"/>
            <a:r>
              <a:rPr lang="en-US" sz="2000" dirty="0">
                <a:hlinkClick r:id="rId3"/>
              </a:rPr>
              <a:t>Specialist teaching team – Lincolnshire County Council</a:t>
            </a:r>
            <a:endParaRPr lang="en-US" sz="2000" dirty="0"/>
          </a:p>
          <a:p>
            <a:pPr marL="285750"/>
            <a:endParaRPr lang="en-US" sz="2000" dirty="0">
              <a:latin typeface="Calibri" panose="020F0502020204030204" pitchFamily="34" charset="0"/>
            </a:endParaRPr>
          </a:p>
          <a:p>
            <a:pPr marL="285750"/>
            <a:r>
              <a:rPr lang="en-US" sz="2000" dirty="0">
                <a:latin typeface="Calibri" panose="020F0502020204030204" pitchFamily="34" charset="0"/>
              </a:rPr>
              <a:t>A guide to purchasing Annual hours can be found on the Local Offer pages (Graduated Approach Briefings for November 2021) here:</a:t>
            </a:r>
          </a:p>
          <a:p>
            <a:pPr marL="285750"/>
            <a:r>
              <a:rPr lang="en-US" sz="2000" dirty="0">
                <a:hlinkClick r:id="rId4"/>
              </a:rPr>
              <a:t>STT_Guide_to_purchasing_annual_hours.docx (live.com)</a:t>
            </a:r>
            <a:endParaRPr lang="en-GB" sz="2000" dirty="0">
              <a:latin typeface="Calibri" panose="020F0502020204030204" pitchFamily="34" charset="0"/>
            </a:endParaRPr>
          </a:p>
        </p:txBody>
      </p:sp>
    </p:spTree>
    <p:extLst>
      <p:ext uri="{BB962C8B-B14F-4D97-AF65-F5344CB8AC3E}">
        <p14:creationId xmlns:p14="http://schemas.microsoft.com/office/powerpoint/2010/main" val="53750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Dyslexia Outreach Team &amp; ECLIPS</a:t>
            </a:r>
          </a:p>
        </p:txBody>
      </p:sp>
      <p:sp>
        <p:nvSpPr>
          <p:cNvPr id="3" name="TextBox 2">
            <a:extLst>
              <a:ext uri="{FF2B5EF4-FFF2-40B4-BE49-F238E27FC236}">
                <a16:creationId xmlns:a16="http://schemas.microsoft.com/office/drawing/2014/main" id="{D2D56A3B-EFE4-481C-96C8-8ADBB3124AFC}"/>
              </a:ext>
            </a:extLst>
          </p:cNvPr>
          <p:cNvSpPr txBox="1"/>
          <p:nvPr/>
        </p:nvSpPr>
        <p:spPr>
          <a:xfrm>
            <a:off x="516272" y="1676178"/>
            <a:ext cx="9883471" cy="2246769"/>
          </a:xfrm>
          <a:prstGeom prst="rect">
            <a:avLst/>
          </a:prstGeom>
          <a:noFill/>
        </p:spPr>
        <p:txBody>
          <a:bodyPr wrap="square" rtlCol="0">
            <a:spAutoFit/>
          </a:bodyPr>
          <a:lstStyle/>
          <a:p>
            <a:pPr marL="285750"/>
            <a:r>
              <a:rPr lang="en-GB" sz="2000" dirty="0">
                <a:latin typeface="Calibri" panose="020F0502020204030204" pitchFamily="34" charset="0"/>
              </a:rPr>
              <a:t>A whole range of training opportunities are available via the Dyslexia Outreach Team and the ECLIPS team.  If you have not looked at what they can offer recently, check out their pages in Edulincs.  </a:t>
            </a:r>
          </a:p>
          <a:p>
            <a:pPr marL="285750"/>
            <a:endParaRPr lang="en-GB" sz="2000" dirty="0">
              <a:latin typeface="Calibri" panose="020F0502020204030204" pitchFamily="34" charset="0"/>
            </a:endParaRPr>
          </a:p>
          <a:p>
            <a:pPr marL="285750"/>
            <a:r>
              <a:rPr lang="en-US" sz="2000" dirty="0">
                <a:hlinkClick r:id="rId3"/>
              </a:rPr>
              <a:t>Dyslexia outreach support – Lincolnshire County Council</a:t>
            </a:r>
            <a:endParaRPr lang="en-US" sz="2000" dirty="0"/>
          </a:p>
          <a:p>
            <a:pPr marL="285750"/>
            <a:endParaRPr lang="en-US" sz="2000" dirty="0">
              <a:latin typeface="Calibri" panose="020F0502020204030204" pitchFamily="34" charset="0"/>
            </a:endParaRPr>
          </a:p>
          <a:p>
            <a:pPr marL="285750"/>
            <a:r>
              <a:rPr lang="en-US" sz="2000" dirty="0">
                <a:hlinkClick r:id="rId4"/>
              </a:rPr>
              <a:t>Specialist speech and language training – Lincolnshire County Council</a:t>
            </a:r>
            <a:endParaRPr lang="en-GB" sz="2000" dirty="0">
              <a:latin typeface="Calibri" panose="020F0502020204030204" pitchFamily="34" charset="0"/>
            </a:endParaRPr>
          </a:p>
        </p:txBody>
      </p:sp>
    </p:spTree>
    <p:extLst>
      <p:ext uri="{BB962C8B-B14F-4D97-AF65-F5344CB8AC3E}">
        <p14:creationId xmlns:p14="http://schemas.microsoft.com/office/powerpoint/2010/main" val="1626388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708</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Graduated Approach Briefings</vt:lpstr>
      <vt:lpstr>Welcome</vt:lpstr>
      <vt:lpstr>Booking places for future Graduated Approach     Briefings will now be available on the Local Offer</vt:lpstr>
      <vt:lpstr>To find everything to do with the Graduated Approach Briefings on the Local Offer, go to the Home Page and select Support with Education:</vt:lpstr>
      <vt:lpstr>PowerPoint Presentation</vt:lpstr>
      <vt:lpstr>PowerPoint Presentation</vt:lpstr>
      <vt:lpstr>Revised EHC Needs Assessment Request paperwork</vt:lpstr>
      <vt:lpstr>Specialist Teaching Team (STT) Annual Buy Back</vt:lpstr>
      <vt:lpstr>Dyslexia Outreach Team &amp; ECLIPS</vt:lpstr>
      <vt:lpstr>Presentations and Videos will be available from 15th February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change for Special Schools</dc:title>
  <dc:creator>Josie Pedersen</dc:creator>
  <cp:lastModifiedBy>Nicola Carter</cp:lastModifiedBy>
  <cp:revision>13</cp:revision>
  <dcterms:created xsi:type="dcterms:W3CDTF">2021-10-08T08:32:57Z</dcterms:created>
  <dcterms:modified xsi:type="dcterms:W3CDTF">2022-02-01T09:03:47Z</dcterms:modified>
</cp:coreProperties>
</file>