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59" r:id="rId4"/>
    <p:sldId id="260" r:id="rId5"/>
    <p:sldId id="261" r:id="rId6"/>
    <p:sldId id="262" r:id="rId7"/>
    <p:sldId id="264" r:id="rId8"/>
    <p:sldId id="265" r:id="rId9"/>
    <p:sldId id="267"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211C60-5120-443A-B2A4-F7FDEEB71C7E}" v="1" dt="2022-02-01T09:02:55.4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8" d="100"/>
          <a:sy n="118" d="100"/>
        </p:scale>
        <p:origin x="114" y="28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01/02/2022</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01/02/2022</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mailto:BS_SEND@lincolnshire.gov.uk"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lincolnshire.gov.uk/downloads/download/216/ehc-request-form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lincolnshire.gov.uk/directory-record/63946/specialist-teaching-team"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view.officeapps.live.com/op/view.aspx?src=https%3A%2F%2Fprofessionals.lincolnshire.gov.uk%2Fdownloads%2Ffile%2F2041%2Fstt-guide-to-purchasing-annual-hours&amp;wdOrigin=BROWSELINK"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lincolnshire.gov.uk/directory-record/63820/dyslexia-outreach-support"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lincolnshire.gov.uk/directory-record/63813/specialist-speech-and-language-train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February 2022</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15</a:t>
            </a:r>
            <a:r>
              <a:rPr lang="en-GB" baseline="30000" dirty="0"/>
              <a:t>th</a:t>
            </a:r>
            <a:r>
              <a:rPr lang="en-GB" dirty="0"/>
              <a:t> February</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t>
            </a:r>
            <a:r>
              <a:rPr lang="en-GB" sz="2400">
                <a:latin typeface="Calibri" panose="020F0502020204030204" pitchFamily="34" charset="0"/>
              </a:rPr>
              <a:t>Approach Briefings page </a:t>
            </a:r>
            <a:r>
              <a:rPr lang="en-GB" sz="2400" dirty="0">
                <a:latin typeface="Calibri" panose="020F0502020204030204" pitchFamily="34" charset="0"/>
              </a:rPr>
              <a:t>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Booking places for future Graduated Approach     Briefings will now be available on the Local Offer</a:t>
            </a:r>
            <a:endParaRPr lang="en-GB" dirty="0">
              <a:solidFill>
                <a:schemeClr val="accent3">
                  <a:lumMod val="75000"/>
                </a:schemeClr>
              </a:solidFill>
            </a:endParaRPr>
          </a:p>
        </p:txBody>
      </p:sp>
    </p:spTree>
    <p:extLst>
      <p:ext uri="{BB962C8B-B14F-4D97-AF65-F5344CB8AC3E}">
        <p14:creationId xmlns:p14="http://schemas.microsoft.com/office/powerpoint/2010/main" val="1965090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400" dirty="0"/>
              <a:t>To find everything to do with the Graduated Approach Briefings on the Local Offer, go to the </a:t>
            </a:r>
            <a:r>
              <a:rPr lang="en-GB" sz="2400" b="1" dirty="0"/>
              <a:t>Home Page</a:t>
            </a:r>
            <a:r>
              <a:rPr lang="en-GB" sz="2400" dirty="0"/>
              <a:t> and select </a:t>
            </a:r>
            <a:r>
              <a:rPr lang="en-GB" sz="2400" b="1" dirty="0"/>
              <a:t>Support with Education</a:t>
            </a:r>
            <a:r>
              <a:rPr lang="en-GB" sz="2400" dirty="0"/>
              <a:t>:</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540" y="1376035"/>
            <a:ext cx="7434263" cy="488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H="1">
            <a:off x="5612524" y="1284890"/>
            <a:ext cx="1403131" cy="423698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5617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49" y="591207"/>
            <a:ext cx="7507240" cy="5276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a:off x="882869" y="3125514"/>
            <a:ext cx="1726324" cy="228205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0290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3390" y="445376"/>
            <a:ext cx="10696903" cy="1477328"/>
          </a:xfrm>
          <a:prstGeom prst="rect">
            <a:avLst/>
          </a:prstGeom>
          <a:noFill/>
        </p:spPr>
        <p:txBody>
          <a:bodyPr wrap="square" rtlCol="0">
            <a:spAutoFit/>
          </a:bodyPr>
          <a:lstStyle/>
          <a:p>
            <a:r>
              <a:rPr lang="en-GB" dirty="0"/>
              <a:t>All future meetings need to be booked via this link for the April briefings onwards.  This will allow you to book, amend and cancel your place and you will receive automated emails and reminders about your booking and containing the link to enter the meetings.  You can book for the April and June Briefings any time now.  In July we will get the whole of next year’s briefings on the same page so you can book your sessions for the academic year 2022/23 </a:t>
            </a:r>
          </a:p>
        </p:txBody>
      </p:sp>
      <p:pic>
        <p:nvPicPr>
          <p:cNvPr id="4" name="Picture 3">
            <a:extLst>
              <a:ext uri="{FF2B5EF4-FFF2-40B4-BE49-F238E27FC236}">
                <a16:creationId xmlns:a16="http://schemas.microsoft.com/office/drawing/2014/main" id="{B3AA3FB8-0D7C-4BBC-BBB0-DB8768F23BFC}"/>
              </a:ext>
            </a:extLst>
          </p:cNvPr>
          <p:cNvPicPr>
            <a:picLocks noChangeAspect="1"/>
          </p:cNvPicPr>
          <p:nvPr/>
        </p:nvPicPr>
        <p:blipFill>
          <a:blip r:embed="rId2"/>
          <a:stretch>
            <a:fillRect/>
          </a:stretch>
        </p:blipFill>
        <p:spPr>
          <a:xfrm>
            <a:off x="2403341" y="1922704"/>
            <a:ext cx="7385317" cy="4717893"/>
          </a:xfrm>
          <a:prstGeom prst="rect">
            <a:avLst/>
          </a:prstGeom>
        </p:spPr>
      </p:pic>
    </p:spTree>
    <p:extLst>
      <p:ext uri="{BB962C8B-B14F-4D97-AF65-F5344CB8AC3E}">
        <p14:creationId xmlns:p14="http://schemas.microsoft.com/office/powerpoint/2010/main" val="3521032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Revised EHC Needs Assessment Request paperwork</a:t>
            </a:r>
          </a:p>
        </p:txBody>
      </p:sp>
      <p:sp>
        <p:nvSpPr>
          <p:cNvPr id="3" name="TextBox 2">
            <a:extLst>
              <a:ext uri="{FF2B5EF4-FFF2-40B4-BE49-F238E27FC236}">
                <a16:creationId xmlns:a16="http://schemas.microsoft.com/office/drawing/2014/main" id="{D2D56A3B-EFE4-481C-96C8-8ADBB3124AFC}"/>
              </a:ext>
            </a:extLst>
          </p:cNvPr>
          <p:cNvSpPr txBox="1"/>
          <p:nvPr/>
        </p:nvSpPr>
        <p:spPr>
          <a:xfrm>
            <a:off x="516272" y="1676178"/>
            <a:ext cx="9883471" cy="3724096"/>
          </a:xfrm>
          <a:prstGeom prst="rect">
            <a:avLst/>
          </a:prstGeom>
          <a:noFill/>
        </p:spPr>
        <p:txBody>
          <a:bodyPr wrap="square" rtlCol="0">
            <a:spAutoFit/>
          </a:bodyPr>
          <a:lstStyle/>
          <a:p>
            <a:pPr marL="285750" indent="-285750">
              <a:buFont typeface="Arial" panose="020B0604020202020204" pitchFamily="34" charset="0"/>
              <a:buChar char="•"/>
            </a:pPr>
            <a:r>
              <a:rPr lang="en-GB" sz="2400" dirty="0"/>
              <a:t>Revised in December 2021</a:t>
            </a:r>
          </a:p>
          <a:p>
            <a:pPr marL="285750" indent="-285750">
              <a:buFont typeface="Arial" panose="020B0604020202020204" pitchFamily="34" charset="0"/>
              <a:buChar char="•"/>
            </a:pPr>
            <a:r>
              <a:rPr lang="en-GB" sz="2400" dirty="0"/>
              <a:t>If you have not received a copy of the relevant forms for your setting, please email </a:t>
            </a:r>
            <a:r>
              <a:rPr lang="en-GB" sz="2400" dirty="0">
                <a:hlinkClick r:id="rId3"/>
              </a:rPr>
              <a:t>BS_SEND@lincolnshire.gov.uk</a:t>
            </a:r>
            <a:r>
              <a:rPr lang="en-GB" sz="2400" dirty="0"/>
              <a:t> if you need a copy urgently. After 15</a:t>
            </a:r>
            <a:r>
              <a:rPr lang="en-GB" sz="2400" baseline="30000" dirty="0"/>
              <a:t>th</a:t>
            </a:r>
            <a:r>
              <a:rPr lang="en-GB" sz="2400" dirty="0"/>
              <a:t> February, the forms will be available on the Local Offer here: </a:t>
            </a:r>
            <a:r>
              <a:rPr lang="en-US" sz="2400" dirty="0">
                <a:hlinkClick r:id="rId4"/>
              </a:rPr>
              <a:t>EHC request forms – Lincolnshire County Council</a:t>
            </a:r>
            <a:endParaRPr lang="en-GB" sz="2400" dirty="0"/>
          </a:p>
          <a:p>
            <a:pPr marL="285750" indent="-285750">
              <a:buFont typeface="Arial" panose="020B0604020202020204" pitchFamily="34" charset="0"/>
              <a:buChar char="•"/>
            </a:pPr>
            <a:r>
              <a:rPr lang="en-GB" sz="2400" dirty="0"/>
              <a:t>Changes include:</a:t>
            </a:r>
          </a:p>
          <a:p>
            <a:pPr marL="285750" indent="336550">
              <a:buFont typeface="Wingdings" panose="05000000000000000000" pitchFamily="2" charset="2"/>
              <a:buChar char="Ø"/>
            </a:pPr>
            <a:r>
              <a:rPr lang="en-GB" sz="2400" dirty="0"/>
              <a:t>Addition of </a:t>
            </a:r>
            <a:r>
              <a:rPr lang="en-GB" sz="2400" dirty="0">
                <a:effectLst/>
                <a:latin typeface="Calibri" panose="020F0502020204030204" pitchFamily="34" charset="0"/>
                <a:ea typeface="Calibri" panose="020F0502020204030204" pitchFamily="34" charset="0"/>
              </a:rPr>
              <a:t>more information/descriptions to support the completion of </a:t>
            </a:r>
          </a:p>
          <a:p>
            <a:pPr marL="285750"/>
            <a:r>
              <a:rPr lang="en-GB" sz="2400" dirty="0">
                <a:latin typeface="Calibri" panose="020F0502020204030204" pitchFamily="34" charset="0"/>
                <a:ea typeface="Calibri" panose="020F0502020204030204" pitchFamily="34" charset="0"/>
              </a:rPr>
              <a:t>    </a:t>
            </a:r>
            <a:r>
              <a:rPr lang="en-GB" sz="2400" dirty="0">
                <a:effectLst/>
                <a:latin typeface="Calibri" panose="020F0502020204030204" pitchFamily="34" charset="0"/>
                <a:ea typeface="Calibri" panose="020F0502020204030204" pitchFamily="34" charset="0"/>
              </a:rPr>
              <a:t> forms</a:t>
            </a:r>
          </a:p>
          <a:p>
            <a:pPr marL="285750" indent="336550">
              <a:buFont typeface="Wingdings" panose="05000000000000000000" pitchFamily="2" charset="2"/>
              <a:buChar char="Ø"/>
            </a:pPr>
            <a:r>
              <a:rPr lang="en-GB" sz="2400" dirty="0">
                <a:latin typeface="Calibri" panose="020F0502020204030204" pitchFamily="34" charset="0"/>
              </a:rPr>
              <a:t>Changes to data sharing information</a:t>
            </a:r>
          </a:p>
          <a:p>
            <a:pPr marL="285750"/>
            <a:endParaRPr lang="en-GB" sz="2000" dirty="0">
              <a:latin typeface="Calibri" panose="020F0502020204030204" pitchFamily="34" charset="0"/>
            </a:endParaRPr>
          </a:p>
        </p:txBody>
      </p:sp>
    </p:spTree>
    <p:extLst>
      <p:ext uri="{BB962C8B-B14F-4D97-AF65-F5344CB8AC3E}">
        <p14:creationId xmlns:p14="http://schemas.microsoft.com/office/powerpoint/2010/main" val="1143188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Specialist Teaching Team (STT) Annual Buy Back</a:t>
            </a:r>
          </a:p>
        </p:txBody>
      </p:sp>
      <p:sp>
        <p:nvSpPr>
          <p:cNvPr id="3" name="TextBox 2">
            <a:extLst>
              <a:ext uri="{FF2B5EF4-FFF2-40B4-BE49-F238E27FC236}">
                <a16:creationId xmlns:a16="http://schemas.microsoft.com/office/drawing/2014/main" id="{D2D56A3B-EFE4-481C-96C8-8ADBB3124AFC}"/>
              </a:ext>
            </a:extLst>
          </p:cNvPr>
          <p:cNvSpPr txBox="1"/>
          <p:nvPr/>
        </p:nvSpPr>
        <p:spPr>
          <a:xfrm>
            <a:off x="516272" y="1676178"/>
            <a:ext cx="9883471" cy="2862322"/>
          </a:xfrm>
          <a:prstGeom prst="rect">
            <a:avLst/>
          </a:prstGeom>
          <a:noFill/>
        </p:spPr>
        <p:txBody>
          <a:bodyPr wrap="square" rtlCol="0">
            <a:spAutoFit/>
          </a:bodyPr>
          <a:lstStyle/>
          <a:p>
            <a:pPr marL="285750"/>
            <a:r>
              <a:rPr lang="en-GB" sz="2000" dirty="0">
                <a:latin typeface="Calibri" panose="020F0502020204030204" pitchFamily="34" charset="0"/>
              </a:rPr>
              <a:t>If you wish to purchase annual hours for the financial year 2022/23, please ensure that you have placed your order through Edulincs before the closing date on 24</a:t>
            </a:r>
            <a:r>
              <a:rPr lang="en-GB" sz="2000" baseline="30000" dirty="0">
                <a:latin typeface="Calibri" panose="020F0502020204030204" pitchFamily="34" charset="0"/>
              </a:rPr>
              <a:t>th</a:t>
            </a:r>
            <a:r>
              <a:rPr lang="en-GB" sz="2000" dirty="0">
                <a:latin typeface="Calibri" panose="020F0502020204030204" pitchFamily="34" charset="0"/>
              </a:rPr>
              <a:t> February 2022.</a:t>
            </a:r>
          </a:p>
          <a:p>
            <a:pPr marL="285750"/>
            <a:endParaRPr lang="en-GB" sz="2000" dirty="0">
              <a:latin typeface="Calibri" panose="020F0502020204030204" pitchFamily="34" charset="0"/>
            </a:endParaRPr>
          </a:p>
          <a:p>
            <a:pPr marL="285750"/>
            <a:r>
              <a:rPr lang="en-GB" sz="2000" dirty="0">
                <a:latin typeface="Calibri" panose="020F0502020204030204" pitchFamily="34" charset="0"/>
              </a:rPr>
              <a:t>All details can be found on our Edulincs home page here:</a:t>
            </a:r>
          </a:p>
          <a:p>
            <a:pPr marL="285750"/>
            <a:r>
              <a:rPr lang="en-US" sz="2000" dirty="0">
                <a:hlinkClick r:id="rId3"/>
              </a:rPr>
              <a:t>Specialist teaching team – Lincolnshire County Council</a:t>
            </a:r>
            <a:endParaRPr lang="en-US" sz="2000" dirty="0"/>
          </a:p>
          <a:p>
            <a:pPr marL="285750"/>
            <a:endParaRPr lang="en-US" sz="2000" dirty="0">
              <a:latin typeface="Calibri" panose="020F0502020204030204" pitchFamily="34" charset="0"/>
            </a:endParaRPr>
          </a:p>
          <a:p>
            <a:pPr marL="285750"/>
            <a:r>
              <a:rPr lang="en-US" sz="2000" dirty="0">
                <a:latin typeface="Calibri" panose="020F0502020204030204" pitchFamily="34" charset="0"/>
              </a:rPr>
              <a:t>A guide to purchasing Annual hours can be found on the Local Offer pages (Graduated Approach Briefings for November 2021) here:</a:t>
            </a:r>
          </a:p>
          <a:p>
            <a:pPr marL="285750"/>
            <a:r>
              <a:rPr lang="en-US" sz="2000" dirty="0">
                <a:hlinkClick r:id="rId4"/>
              </a:rPr>
              <a:t>STT_Guide_to_purchasing_annual_hours.docx (live.com)</a:t>
            </a:r>
            <a:endParaRPr lang="en-GB" sz="2000" dirty="0">
              <a:latin typeface="Calibri" panose="020F0502020204030204" pitchFamily="34" charset="0"/>
            </a:endParaRPr>
          </a:p>
        </p:txBody>
      </p:sp>
    </p:spTree>
    <p:extLst>
      <p:ext uri="{BB962C8B-B14F-4D97-AF65-F5344CB8AC3E}">
        <p14:creationId xmlns:p14="http://schemas.microsoft.com/office/powerpoint/2010/main" val="537501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Dyslexia Outreach Team &amp; ECLIPS</a:t>
            </a:r>
          </a:p>
        </p:txBody>
      </p:sp>
      <p:sp>
        <p:nvSpPr>
          <p:cNvPr id="3" name="TextBox 2">
            <a:extLst>
              <a:ext uri="{FF2B5EF4-FFF2-40B4-BE49-F238E27FC236}">
                <a16:creationId xmlns:a16="http://schemas.microsoft.com/office/drawing/2014/main" id="{D2D56A3B-EFE4-481C-96C8-8ADBB3124AFC}"/>
              </a:ext>
            </a:extLst>
          </p:cNvPr>
          <p:cNvSpPr txBox="1"/>
          <p:nvPr/>
        </p:nvSpPr>
        <p:spPr>
          <a:xfrm>
            <a:off x="516272" y="1676178"/>
            <a:ext cx="9883471" cy="2246769"/>
          </a:xfrm>
          <a:prstGeom prst="rect">
            <a:avLst/>
          </a:prstGeom>
          <a:noFill/>
        </p:spPr>
        <p:txBody>
          <a:bodyPr wrap="square" rtlCol="0">
            <a:spAutoFit/>
          </a:bodyPr>
          <a:lstStyle/>
          <a:p>
            <a:pPr marL="285750"/>
            <a:r>
              <a:rPr lang="en-GB" sz="2000" dirty="0">
                <a:latin typeface="Calibri" panose="020F0502020204030204" pitchFamily="34" charset="0"/>
              </a:rPr>
              <a:t>A whole range of training opportunities are available via the Dyslexia Outreach Team and the ECLIPS team.  If you have not looked at what they can offer recently, check out their pages in Edulincs.  </a:t>
            </a:r>
          </a:p>
          <a:p>
            <a:pPr marL="285750"/>
            <a:endParaRPr lang="en-GB" sz="2000" dirty="0">
              <a:latin typeface="Calibri" panose="020F0502020204030204" pitchFamily="34" charset="0"/>
            </a:endParaRPr>
          </a:p>
          <a:p>
            <a:pPr marL="285750"/>
            <a:r>
              <a:rPr lang="en-US" sz="2000" dirty="0">
                <a:hlinkClick r:id="rId3"/>
              </a:rPr>
              <a:t>Dyslexia outreach support – Lincolnshire County Council</a:t>
            </a:r>
            <a:endParaRPr lang="en-US" sz="2000" dirty="0"/>
          </a:p>
          <a:p>
            <a:pPr marL="285750"/>
            <a:endParaRPr lang="en-US" sz="2000" dirty="0">
              <a:latin typeface="Calibri" panose="020F0502020204030204" pitchFamily="34" charset="0"/>
            </a:endParaRPr>
          </a:p>
          <a:p>
            <a:pPr marL="285750"/>
            <a:r>
              <a:rPr lang="en-US" sz="2000" dirty="0">
                <a:hlinkClick r:id="rId4"/>
              </a:rPr>
              <a:t>Specialist speech and language training – Lincolnshire County Council</a:t>
            </a:r>
            <a:endParaRPr lang="en-GB" sz="2000" dirty="0">
              <a:latin typeface="Calibri" panose="020F0502020204030204" pitchFamily="34" charset="0"/>
            </a:endParaRPr>
          </a:p>
        </p:txBody>
      </p:sp>
    </p:spTree>
    <p:extLst>
      <p:ext uri="{BB962C8B-B14F-4D97-AF65-F5344CB8AC3E}">
        <p14:creationId xmlns:p14="http://schemas.microsoft.com/office/powerpoint/2010/main" val="16263889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708</Words>
  <Application>Microsoft Office PowerPoint</Application>
  <PresentationFormat>Widescreen</PresentationFormat>
  <Paragraphs>47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Office Theme</vt:lpstr>
      <vt:lpstr>Graduated Approach Briefings</vt:lpstr>
      <vt:lpstr>Welcome</vt:lpstr>
      <vt:lpstr>Booking places for future Graduated Approach     Briefings will now be available on the Local Offer</vt:lpstr>
      <vt:lpstr>To find everything to do with the Graduated Approach Briefings on the Local Offer, go to the Home Page and select Support with Education:</vt:lpstr>
      <vt:lpstr>PowerPoint Presentation</vt:lpstr>
      <vt:lpstr>PowerPoint Presentation</vt:lpstr>
      <vt:lpstr>Revised EHC Needs Assessment Request paperwork</vt:lpstr>
      <vt:lpstr>Specialist Teaching Team (STT) Annual Buy Back</vt:lpstr>
      <vt:lpstr>Dyslexia Outreach Team &amp; ECLIPS</vt:lpstr>
      <vt:lpstr>Presentations and Videos will be available from 15th February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13</cp:revision>
  <dcterms:created xsi:type="dcterms:W3CDTF">2021-10-08T08:32:57Z</dcterms:created>
  <dcterms:modified xsi:type="dcterms:W3CDTF">2022-02-01T09:03:47Z</dcterms:modified>
</cp:coreProperties>
</file>