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7"/>
  </p:notesMasterIdLst>
  <p:sldIdLst>
    <p:sldId id="1688" r:id="rId2"/>
    <p:sldId id="1690" r:id="rId3"/>
    <p:sldId id="1691" r:id="rId4"/>
    <p:sldId id="1701" r:id="rId5"/>
    <p:sldId id="1713" r:id="rId6"/>
    <p:sldId id="1731" r:id="rId7"/>
    <p:sldId id="1732" r:id="rId8"/>
    <p:sldId id="1689" r:id="rId9"/>
    <p:sldId id="1694" r:id="rId10"/>
    <p:sldId id="1727" r:id="rId11"/>
    <p:sldId id="1695" r:id="rId12"/>
    <p:sldId id="1697" r:id="rId13"/>
    <p:sldId id="1698" r:id="rId14"/>
    <p:sldId id="1733" r:id="rId15"/>
    <p:sldId id="1728" r:id="rId16"/>
    <p:sldId id="1729" r:id="rId17"/>
    <p:sldId id="1700" r:id="rId18"/>
    <p:sldId id="1699" r:id="rId19"/>
    <p:sldId id="1734" r:id="rId20"/>
    <p:sldId id="1714" r:id="rId21"/>
    <p:sldId id="1704" r:id="rId22"/>
    <p:sldId id="1709" r:id="rId23"/>
    <p:sldId id="1710" r:id="rId24"/>
    <p:sldId id="1722" r:id="rId25"/>
    <p:sldId id="172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6BA7CA5-DF64-49A2-B9F8-1552FBA05F48}">
          <p14:sldIdLst>
            <p14:sldId id="1688"/>
            <p14:sldId id="1690"/>
            <p14:sldId id="1691"/>
            <p14:sldId id="1701"/>
          </p14:sldIdLst>
        </p14:section>
        <p14:section name="Context" id="{64D29BDC-CD22-4D89-A977-EC49C7D2D139}">
          <p14:sldIdLst>
            <p14:sldId id="1713"/>
            <p14:sldId id="1731"/>
            <p14:sldId id="1732"/>
            <p14:sldId id="1689"/>
            <p14:sldId id="1694"/>
          </p14:sldIdLst>
        </p14:section>
        <p14:section name="What is VSEND" id="{EE4F508A-494C-4650-8F99-8EB81BABC2C9}">
          <p14:sldIdLst>
            <p14:sldId id="1727"/>
            <p14:sldId id="1695"/>
            <p14:sldId id="1697"/>
            <p14:sldId id="1698"/>
            <p14:sldId id="1733"/>
          </p14:sldIdLst>
        </p14:section>
        <p14:section name="Valuing SEND tool at a glance" id="{E97C7AED-3CB2-4710-978E-2DE769CE2728}">
          <p14:sldIdLst>
            <p14:sldId id="1728"/>
            <p14:sldId id="1729"/>
            <p14:sldId id="1700"/>
            <p14:sldId id="1699"/>
            <p14:sldId id="1734"/>
          </p14:sldIdLst>
        </p14:section>
        <p14:section name="Using Valuing SEND" id="{18DEE318-8BAF-40DF-9DBA-F0AFF8C43C30}">
          <p14:sldIdLst>
            <p14:sldId id="1714"/>
            <p14:sldId id="1704"/>
            <p14:sldId id="1709"/>
            <p14:sldId id="1710"/>
          </p14:sldIdLst>
        </p14:section>
        <p14:section name="Further Info" id="{D013C56F-11F7-413D-88BD-ABE3FEDBF863}">
          <p14:sldIdLst>
            <p14:sldId id="1722"/>
            <p14:sldId id="1725"/>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C53A"/>
    <a:srgbClr val="B4C12E"/>
    <a:srgbClr val="AFBD21"/>
    <a:srgbClr val="676767"/>
    <a:srgbClr val="CAD405"/>
    <a:srgbClr val="9BBB59"/>
    <a:srgbClr val="4BACC6"/>
    <a:srgbClr val="DF3168"/>
    <a:srgbClr val="00A1D8"/>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258" autoAdjust="0"/>
    <p:restoredTop sz="89072" autoAdjust="0"/>
  </p:normalViewPr>
  <p:slideViewPr>
    <p:cSldViewPr snapToGrid="0" snapToObjects="1" showGuides="1">
      <p:cViewPr varScale="1">
        <p:scale>
          <a:sx n="101" d="100"/>
          <a:sy n="101" d="100"/>
        </p:scale>
        <p:origin x="1512"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94F04F-0DB1-418E-807E-DB95B49597F9}" type="datetimeFigureOut">
              <a:rPr lang="en-GB" smtClean="0"/>
              <a:t>06/01/2022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C4F29-5267-401C-BE14-9AA35764CE4E}" type="slidenum">
              <a:rPr lang="en-GB" smtClean="0"/>
              <a:t>‹#›</a:t>
            </a:fld>
            <a:endParaRPr lang="en-GB"/>
          </a:p>
        </p:txBody>
      </p:sp>
    </p:spTree>
    <p:extLst>
      <p:ext uri="{BB962C8B-B14F-4D97-AF65-F5344CB8AC3E}">
        <p14:creationId xmlns:p14="http://schemas.microsoft.com/office/powerpoint/2010/main" val="779264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2</a:t>
            </a:fld>
            <a:endParaRPr lang="en-GB"/>
          </a:p>
        </p:txBody>
      </p:sp>
    </p:spTree>
    <p:extLst>
      <p:ext uri="{BB962C8B-B14F-4D97-AF65-F5344CB8AC3E}">
        <p14:creationId xmlns:p14="http://schemas.microsoft.com/office/powerpoint/2010/main" val="3676887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3</a:t>
            </a:fld>
            <a:endParaRPr lang="en-GB"/>
          </a:p>
        </p:txBody>
      </p:sp>
    </p:spTree>
    <p:extLst>
      <p:ext uri="{BB962C8B-B14F-4D97-AF65-F5344CB8AC3E}">
        <p14:creationId xmlns:p14="http://schemas.microsoft.com/office/powerpoint/2010/main" val="383715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4</a:t>
            </a:fld>
            <a:endParaRPr lang="en-GB"/>
          </a:p>
        </p:txBody>
      </p:sp>
    </p:spTree>
    <p:extLst>
      <p:ext uri="{BB962C8B-B14F-4D97-AF65-F5344CB8AC3E}">
        <p14:creationId xmlns:p14="http://schemas.microsoft.com/office/powerpoint/2010/main" val="4071126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6</a:t>
            </a:fld>
            <a:endParaRPr lang="en-GB"/>
          </a:p>
        </p:txBody>
      </p:sp>
    </p:spTree>
    <p:extLst>
      <p:ext uri="{BB962C8B-B14F-4D97-AF65-F5344CB8AC3E}">
        <p14:creationId xmlns:p14="http://schemas.microsoft.com/office/powerpoint/2010/main" val="2220788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7</a:t>
            </a:fld>
            <a:endParaRPr lang="en-GB"/>
          </a:p>
        </p:txBody>
      </p:sp>
    </p:spTree>
    <p:extLst>
      <p:ext uri="{BB962C8B-B14F-4D97-AF65-F5344CB8AC3E}">
        <p14:creationId xmlns:p14="http://schemas.microsoft.com/office/powerpoint/2010/main" val="157747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8</a:t>
            </a:fld>
            <a:endParaRPr lang="en-GB"/>
          </a:p>
        </p:txBody>
      </p:sp>
    </p:spTree>
    <p:extLst>
      <p:ext uri="{BB962C8B-B14F-4D97-AF65-F5344CB8AC3E}">
        <p14:creationId xmlns:p14="http://schemas.microsoft.com/office/powerpoint/2010/main" val="4007949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9</a:t>
            </a:fld>
            <a:endParaRPr lang="en-GB"/>
          </a:p>
        </p:txBody>
      </p:sp>
    </p:spTree>
    <p:extLst>
      <p:ext uri="{BB962C8B-B14F-4D97-AF65-F5344CB8AC3E}">
        <p14:creationId xmlns:p14="http://schemas.microsoft.com/office/powerpoint/2010/main" val="142526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11</a:t>
            </a:fld>
            <a:endParaRPr lang="en-GB"/>
          </a:p>
        </p:txBody>
      </p:sp>
    </p:spTree>
    <p:extLst>
      <p:ext uri="{BB962C8B-B14F-4D97-AF65-F5344CB8AC3E}">
        <p14:creationId xmlns:p14="http://schemas.microsoft.com/office/powerpoint/2010/main" val="26551125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12</a:t>
            </a:fld>
            <a:endParaRPr lang="en-GB"/>
          </a:p>
        </p:txBody>
      </p:sp>
    </p:spTree>
    <p:extLst>
      <p:ext uri="{BB962C8B-B14F-4D97-AF65-F5344CB8AC3E}">
        <p14:creationId xmlns:p14="http://schemas.microsoft.com/office/powerpoint/2010/main" val="37472933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13</a:t>
            </a:fld>
            <a:endParaRPr lang="en-GB"/>
          </a:p>
        </p:txBody>
      </p:sp>
    </p:spTree>
    <p:extLst>
      <p:ext uri="{BB962C8B-B14F-4D97-AF65-F5344CB8AC3E}">
        <p14:creationId xmlns:p14="http://schemas.microsoft.com/office/powerpoint/2010/main" val="1753815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14</a:t>
            </a:fld>
            <a:endParaRPr lang="en-GB"/>
          </a:p>
        </p:txBody>
      </p:sp>
    </p:spTree>
    <p:extLst>
      <p:ext uri="{BB962C8B-B14F-4D97-AF65-F5344CB8AC3E}">
        <p14:creationId xmlns:p14="http://schemas.microsoft.com/office/powerpoint/2010/main" val="11491250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16</a:t>
            </a:fld>
            <a:endParaRPr lang="en-GB"/>
          </a:p>
        </p:txBody>
      </p:sp>
    </p:spTree>
    <p:extLst>
      <p:ext uri="{BB962C8B-B14F-4D97-AF65-F5344CB8AC3E}">
        <p14:creationId xmlns:p14="http://schemas.microsoft.com/office/powerpoint/2010/main" val="19714939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17</a:t>
            </a:fld>
            <a:endParaRPr lang="en-GB"/>
          </a:p>
        </p:txBody>
      </p:sp>
    </p:spTree>
    <p:extLst>
      <p:ext uri="{BB962C8B-B14F-4D97-AF65-F5344CB8AC3E}">
        <p14:creationId xmlns:p14="http://schemas.microsoft.com/office/powerpoint/2010/main" val="1383880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18</a:t>
            </a:fld>
            <a:endParaRPr lang="en-GB"/>
          </a:p>
        </p:txBody>
      </p:sp>
    </p:spTree>
    <p:extLst>
      <p:ext uri="{BB962C8B-B14F-4D97-AF65-F5344CB8AC3E}">
        <p14:creationId xmlns:p14="http://schemas.microsoft.com/office/powerpoint/2010/main" val="1804685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19</a:t>
            </a:fld>
            <a:endParaRPr lang="en-GB"/>
          </a:p>
        </p:txBody>
      </p:sp>
    </p:spTree>
    <p:extLst>
      <p:ext uri="{BB962C8B-B14F-4D97-AF65-F5344CB8AC3E}">
        <p14:creationId xmlns:p14="http://schemas.microsoft.com/office/powerpoint/2010/main" val="21098192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21</a:t>
            </a:fld>
            <a:endParaRPr lang="en-GB"/>
          </a:p>
        </p:txBody>
      </p:sp>
    </p:spTree>
    <p:extLst>
      <p:ext uri="{BB962C8B-B14F-4D97-AF65-F5344CB8AC3E}">
        <p14:creationId xmlns:p14="http://schemas.microsoft.com/office/powerpoint/2010/main" val="3931436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22</a:t>
            </a:fld>
            <a:endParaRPr lang="en-GB"/>
          </a:p>
        </p:txBody>
      </p:sp>
    </p:spTree>
    <p:extLst>
      <p:ext uri="{BB962C8B-B14F-4D97-AF65-F5344CB8AC3E}">
        <p14:creationId xmlns:p14="http://schemas.microsoft.com/office/powerpoint/2010/main" val="225054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23</a:t>
            </a:fld>
            <a:endParaRPr lang="en-GB"/>
          </a:p>
        </p:txBody>
      </p:sp>
    </p:spTree>
    <p:extLst>
      <p:ext uri="{BB962C8B-B14F-4D97-AF65-F5344CB8AC3E}">
        <p14:creationId xmlns:p14="http://schemas.microsoft.com/office/powerpoint/2010/main" val="32160201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24</a:t>
            </a:fld>
            <a:endParaRPr lang="en-GB"/>
          </a:p>
        </p:txBody>
      </p:sp>
    </p:spTree>
    <p:extLst>
      <p:ext uri="{BB962C8B-B14F-4D97-AF65-F5344CB8AC3E}">
        <p14:creationId xmlns:p14="http://schemas.microsoft.com/office/powerpoint/2010/main" val="4137781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16C4F29-5267-401C-BE14-9AA35764CE4E}" type="slidenum">
              <a:rPr lang="en-GB" smtClean="0"/>
              <a:t>25</a:t>
            </a:fld>
            <a:endParaRPr lang="en-GB"/>
          </a:p>
        </p:txBody>
      </p:sp>
    </p:spTree>
    <p:extLst>
      <p:ext uri="{BB962C8B-B14F-4D97-AF65-F5344CB8AC3E}">
        <p14:creationId xmlns:p14="http://schemas.microsoft.com/office/powerpoint/2010/main" val="426554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F4E78FC-FFF0-465A-BB9F-50BBED8C0358}" type="datetime1">
              <a:rPr lang="en-GB" smtClean="0"/>
              <a:t>06/01/2022</a:t>
            </a:fld>
            <a:endParaRPr lang="en-US"/>
          </a:p>
        </p:txBody>
      </p:sp>
      <p:sp>
        <p:nvSpPr>
          <p:cNvPr id="5" name="Footer Placeholder 4"/>
          <p:cNvSpPr>
            <a:spLocks noGrp="1"/>
          </p:cNvSpPr>
          <p:nvPr>
            <p:ph type="ftr" sz="quarter" idx="11"/>
          </p:nvPr>
        </p:nvSpPr>
        <p:spPr/>
        <p:txBody>
          <a:bodyPr/>
          <a:lstStyle/>
          <a:p>
            <a:r>
              <a:rPr lang="en-GB"/>
              <a:t>Valuing SEND Toolkit, Nov 21</a:t>
            </a:r>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98334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825DF5A-ACD4-4B2D-B25B-D0EF36DA2F5F}" type="datetime1">
              <a:rPr lang="en-GB" smtClean="0"/>
              <a:t>06/01/2022</a:t>
            </a:fld>
            <a:endParaRPr lang="en-US"/>
          </a:p>
        </p:txBody>
      </p:sp>
      <p:sp>
        <p:nvSpPr>
          <p:cNvPr id="5" name="Footer Placeholder 4"/>
          <p:cNvSpPr>
            <a:spLocks noGrp="1"/>
          </p:cNvSpPr>
          <p:nvPr>
            <p:ph type="ftr" sz="quarter" idx="11"/>
          </p:nvPr>
        </p:nvSpPr>
        <p:spPr/>
        <p:txBody>
          <a:bodyPr/>
          <a:lstStyle/>
          <a:p>
            <a:r>
              <a:rPr lang="en-GB"/>
              <a:t>Valuing SEND Toolkit, Nov 21</a:t>
            </a:r>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56262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9E551AC-9AAE-44D4-BC4B-E27E3C95BB26}" type="datetime1">
              <a:rPr lang="en-GB" smtClean="0"/>
              <a:t>06/01/2022</a:t>
            </a:fld>
            <a:endParaRPr lang="en-US"/>
          </a:p>
        </p:txBody>
      </p:sp>
      <p:sp>
        <p:nvSpPr>
          <p:cNvPr id="5" name="Footer Placeholder 4"/>
          <p:cNvSpPr>
            <a:spLocks noGrp="1"/>
          </p:cNvSpPr>
          <p:nvPr>
            <p:ph type="ftr" sz="quarter" idx="11"/>
          </p:nvPr>
        </p:nvSpPr>
        <p:spPr/>
        <p:txBody>
          <a:bodyPr/>
          <a:lstStyle/>
          <a:p>
            <a:r>
              <a:rPr lang="en-GB"/>
              <a:t>Valuing SEND Toolkit, Nov 21</a:t>
            </a:r>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294136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AFC5EF8-738E-4D03-830B-20FDDFB7B0FE}" type="datetime1">
              <a:rPr lang="en-GB" smtClean="0"/>
              <a:t>06/01/2022</a:t>
            </a:fld>
            <a:endParaRPr lang="en-US"/>
          </a:p>
        </p:txBody>
      </p:sp>
      <p:sp>
        <p:nvSpPr>
          <p:cNvPr id="6" name="Footer Placeholder 5"/>
          <p:cNvSpPr>
            <a:spLocks noGrp="1"/>
          </p:cNvSpPr>
          <p:nvPr>
            <p:ph type="ftr" sz="quarter" idx="11"/>
          </p:nvPr>
        </p:nvSpPr>
        <p:spPr/>
        <p:txBody>
          <a:bodyPr/>
          <a:lstStyle/>
          <a:p>
            <a:r>
              <a:rPr lang="en-GB"/>
              <a:t>Valuing SEND Toolkit, Nov 21</a:t>
            </a:r>
            <a:endParaRPr lang="en-US"/>
          </a:p>
        </p:txBody>
      </p:sp>
      <p:sp>
        <p:nvSpPr>
          <p:cNvPr id="7" name="Slide Number Placeholder 6"/>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2705681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0252FDB-0639-4448-870E-ADC4E0EF67C0}" type="datetime1">
              <a:rPr lang="en-GB" smtClean="0"/>
              <a:t>06/01/2022</a:t>
            </a:fld>
            <a:endParaRPr lang="en-US"/>
          </a:p>
        </p:txBody>
      </p:sp>
      <p:sp>
        <p:nvSpPr>
          <p:cNvPr id="8" name="Footer Placeholder 7"/>
          <p:cNvSpPr>
            <a:spLocks noGrp="1"/>
          </p:cNvSpPr>
          <p:nvPr>
            <p:ph type="ftr" sz="quarter" idx="11"/>
          </p:nvPr>
        </p:nvSpPr>
        <p:spPr/>
        <p:txBody>
          <a:bodyPr/>
          <a:lstStyle/>
          <a:p>
            <a:r>
              <a:rPr lang="en-GB"/>
              <a:t>Valuing SEND Toolkit, Nov 21</a:t>
            </a:r>
            <a:endParaRPr lang="en-US"/>
          </a:p>
        </p:txBody>
      </p:sp>
      <p:sp>
        <p:nvSpPr>
          <p:cNvPr id="9" name="Slide Number Placeholder 8"/>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3456913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2897745-8EA1-4335-A167-568A355CABC1}" type="datetime1">
              <a:rPr lang="en-GB" smtClean="0"/>
              <a:t>06/01/2022</a:t>
            </a:fld>
            <a:endParaRPr lang="en-US"/>
          </a:p>
        </p:txBody>
      </p:sp>
      <p:sp>
        <p:nvSpPr>
          <p:cNvPr id="4" name="Footer Placeholder 3"/>
          <p:cNvSpPr>
            <a:spLocks noGrp="1"/>
          </p:cNvSpPr>
          <p:nvPr>
            <p:ph type="ftr" sz="quarter" idx="11"/>
          </p:nvPr>
        </p:nvSpPr>
        <p:spPr/>
        <p:txBody>
          <a:bodyPr/>
          <a:lstStyle/>
          <a:p>
            <a:r>
              <a:rPr lang="en-GB"/>
              <a:t>Valuing SEND Toolkit, Nov 21</a:t>
            </a:r>
            <a:endParaRPr lang="en-US"/>
          </a:p>
        </p:txBody>
      </p:sp>
      <p:sp>
        <p:nvSpPr>
          <p:cNvPr id="5" name="Slide Number Placeholder 4"/>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1742374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2E1946-70EC-49AF-91DD-1EE8B4DE44DC}" type="datetime1">
              <a:rPr lang="en-GB" smtClean="0"/>
              <a:t>06/01/2022</a:t>
            </a:fld>
            <a:endParaRPr lang="en-US"/>
          </a:p>
        </p:txBody>
      </p:sp>
      <p:sp>
        <p:nvSpPr>
          <p:cNvPr id="3" name="Footer Placeholder 2"/>
          <p:cNvSpPr>
            <a:spLocks noGrp="1"/>
          </p:cNvSpPr>
          <p:nvPr>
            <p:ph type="ftr" sz="quarter" idx="11"/>
          </p:nvPr>
        </p:nvSpPr>
        <p:spPr/>
        <p:txBody>
          <a:bodyPr/>
          <a:lstStyle/>
          <a:p>
            <a:r>
              <a:rPr lang="en-GB"/>
              <a:t>Valuing SEND Toolkit, Nov 21</a:t>
            </a:r>
            <a:endParaRPr lang="en-US"/>
          </a:p>
        </p:txBody>
      </p:sp>
      <p:sp>
        <p:nvSpPr>
          <p:cNvPr id="4" name="Slide Number Placeholder 3"/>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595072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A0C29CB-BF8A-4DD1-876F-B2BFE3F46806}" type="datetime1">
              <a:rPr lang="en-GB" smtClean="0"/>
              <a:t>06/01/2022</a:t>
            </a:fld>
            <a:endParaRPr lang="en-US"/>
          </a:p>
        </p:txBody>
      </p:sp>
      <p:sp>
        <p:nvSpPr>
          <p:cNvPr id="6" name="Footer Placeholder 5"/>
          <p:cNvSpPr>
            <a:spLocks noGrp="1"/>
          </p:cNvSpPr>
          <p:nvPr>
            <p:ph type="ftr" sz="quarter" idx="11"/>
          </p:nvPr>
        </p:nvSpPr>
        <p:spPr/>
        <p:txBody>
          <a:bodyPr/>
          <a:lstStyle/>
          <a:p>
            <a:r>
              <a:rPr lang="en-GB"/>
              <a:t>Valuing SEND Toolkit, Nov 21</a:t>
            </a:r>
            <a:endParaRPr lang="en-US"/>
          </a:p>
        </p:txBody>
      </p:sp>
      <p:sp>
        <p:nvSpPr>
          <p:cNvPr id="7" name="Slide Number Placeholder 6"/>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521434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B8020A2-B2A7-44BD-9EA4-D1052610812E}" type="datetime1">
              <a:rPr lang="en-GB" smtClean="0"/>
              <a:t>06/01/2022</a:t>
            </a:fld>
            <a:endParaRPr lang="en-US"/>
          </a:p>
        </p:txBody>
      </p:sp>
      <p:sp>
        <p:nvSpPr>
          <p:cNvPr id="6" name="Footer Placeholder 5"/>
          <p:cNvSpPr>
            <a:spLocks noGrp="1"/>
          </p:cNvSpPr>
          <p:nvPr>
            <p:ph type="ftr" sz="quarter" idx="11"/>
          </p:nvPr>
        </p:nvSpPr>
        <p:spPr/>
        <p:txBody>
          <a:bodyPr/>
          <a:lstStyle/>
          <a:p>
            <a:r>
              <a:rPr lang="en-GB"/>
              <a:t>Valuing SEND Toolkit, Nov 21</a:t>
            </a:r>
            <a:endParaRPr lang="en-US"/>
          </a:p>
        </p:txBody>
      </p:sp>
      <p:sp>
        <p:nvSpPr>
          <p:cNvPr id="7" name="Slide Number Placeholder 6"/>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1168356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D3E11D63-8D94-49A2-BA38-7ADBA9A884A6}" type="datetime1">
              <a:rPr lang="en-GB" smtClean="0"/>
              <a:t>06/01/2022</a:t>
            </a:fld>
            <a:endParaRPr lang="en-US"/>
          </a:p>
        </p:txBody>
      </p:sp>
      <p:sp>
        <p:nvSpPr>
          <p:cNvPr id="5" name="Footer Placeholder 4"/>
          <p:cNvSpPr>
            <a:spLocks noGrp="1"/>
          </p:cNvSpPr>
          <p:nvPr>
            <p:ph type="ftr" sz="quarter" idx="11"/>
          </p:nvPr>
        </p:nvSpPr>
        <p:spPr/>
        <p:txBody>
          <a:bodyPr/>
          <a:lstStyle/>
          <a:p>
            <a:r>
              <a:rPr lang="en-GB"/>
              <a:t>Valuing SEND Toolkit, Nov 21</a:t>
            </a:r>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3071942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8A97835-FFEE-4FA7-9356-C144950C8AB8}" type="datetime1">
              <a:rPr lang="en-GB" smtClean="0"/>
              <a:t>06/01/2022</a:t>
            </a:fld>
            <a:endParaRPr lang="en-US"/>
          </a:p>
        </p:txBody>
      </p:sp>
      <p:sp>
        <p:nvSpPr>
          <p:cNvPr id="5" name="Footer Placeholder 4"/>
          <p:cNvSpPr>
            <a:spLocks noGrp="1"/>
          </p:cNvSpPr>
          <p:nvPr>
            <p:ph type="ftr" sz="quarter" idx="11"/>
          </p:nvPr>
        </p:nvSpPr>
        <p:spPr/>
        <p:txBody>
          <a:bodyPr/>
          <a:lstStyle/>
          <a:p>
            <a:r>
              <a:rPr lang="en-GB"/>
              <a:t>Valuing SEND Toolkit, Nov 21</a:t>
            </a:r>
            <a:endParaRPr lang="en-US"/>
          </a:p>
        </p:txBody>
      </p:sp>
      <p:sp>
        <p:nvSpPr>
          <p:cNvPr id="6" name="Slide Number Placeholder 5"/>
          <p:cNvSpPr>
            <a:spLocks noGrp="1"/>
          </p:cNvSpPr>
          <p:nvPr>
            <p:ph type="sldNum" sz="quarter" idx="12"/>
          </p:nvPr>
        </p:nvSpPr>
        <p:spPr/>
        <p:txBody>
          <a:bodyPr/>
          <a:lstStyle/>
          <a:p>
            <a:fld id="{66AF6D9B-5007-1240-AD93-EB3D2A23E3C9}" type="slidenum">
              <a:rPr lang="en-US" smtClean="0"/>
              <a:t>‹#›</a:t>
            </a:fld>
            <a:endParaRPr lang="en-US"/>
          </a:p>
        </p:txBody>
      </p:sp>
    </p:spTree>
    <p:extLst>
      <p:ext uri="{BB962C8B-B14F-4D97-AF65-F5344CB8AC3E}">
        <p14:creationId xmlns:p14="http://schemas.microsoft.com/office/powerpoint/2010/main" val="2929185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387D53-9EC4-4E18-83A8-FE0A8D7946A1}" type="datetime1">
              <a:rPr lang="en-GB" smtClean="0"/>
              <a:t>06/01/2022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Valuing SEND Toolkit, Nov 21</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AF6D9B-5007-1240-AD93-EB3D2A23E3C9}" type="slidenum">
              <a:rPr lang="en-US" smtClean="0"/>
              <a:t>‹#›</a:t>
            </a:fld>
            <a:endParaRPr lang="en-US"/>
          </a:p>
        </p:txBody>
      </p:sp>
    </p:spTree>
    <p:extLst>
      <p:ext uri="{BB962C8B-B14F-4D97-AF65-F5344CB8AC3E}">
        <p14:creationId xmlns:p14="http://schemas.microsoft.com/office/powerpoint/2010/main" val="16943386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lincolnshire.gov.uk/send-local-offer"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lincolnshire.gov.uk/send-local-offer"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8" Type="http://schemas.openxmlformats.org/officeDocument/2006/relationships/hyperlink" Target="https://www.lincolnshire.gov.uk/send-local-offer" TargetMode="External"/><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4.jp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hyperlink" Target="https://www.lincolnshire.gov.uk/send-local-offer" TargetMode="External"/><Relationship Id="rId4" Type="http://schemas.openxmlformats.org/officeDocument/2006/relationships/image" Target="../media/image4.jp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4.jpg"/></Relationships>
</file>

<file path=ppt/slides/_rels/slide19.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4.jp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4.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4.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www.lincolnshire.gov.uk/send-local-offer" TargetMode="External"/><Relationship Id="rId4" Type="http://schemas.openxmlformats.org/officeDocument/2006/relationships/image" Target="../media/image4.jpg"/></Relationships>
</file>

<file path=ppt/slides/_rels/slide2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4.jpg"/><Relationship Id="rId9" Type="http://schemas.openxmlformats.org/officeDocument/2006/relationships/hyperlink" Target="mailto:asksall@lincolnshire.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34898"/>
            <a:ext cx="7772400" cy="1962203"/>
          </a:xfrm>
        </p:spPr>
        <p:txBody>
          <a:bodyPr>
            <a:normAutofit/>
          </a:bodyPr>
          <a:lstStyle/>
          <a:p>
            <a:pPr algn="l"/>
            <a:r>
              <a:rPr lang="en-US" sz="4000" dirty="0">
                <a:solidFill>
                  <a:srgbClr val="AFBD21"/>
                </a:solidFill>
                <a:latin typeface="Gill Sans MT"/>
                <a:cs typeface="Gill Sans MT"/>
              </a:rPr>
              <a:t>Introduction to Valuing SEND</a:t>
            </a:r>
            <a:br>
              <a:rPr lang="en-US" sz="3200" dirty="0">
                <a:solidFill>
                  <a:srgbClr val="AFBD21"/>
                </a:solidFill>
                <a:latin typeface="Gill Sans MT"/>
                <a:cs typeface="Gill Sans MT"/>
              </a:rPr>
            </a:br>
            <a:r>
              <a:rPr lang="en-US" sz="2600" dirty="0">
                <a:solidFill>
                  <a:srgbClr val="AFBD21"/>
                </a:solidFill>
                <a:latin typeface="Gill Sans MT"/>
                <a:cs typeface="Gill Sans MT"/>
              </a:rPr>
              <a:t>Valuing SEND Toolkit:</a:t>
            </a:r>
            <a:br>
              <a:rPr lang="en-US" sz="2600" dirty="0">
                <a:solidFill>
                  <a:srgbClr val="AFBD21"/>
                </a:solidFill>
                <a:latin typeface="Gill Sans MT"/>
                <a:cs typeface="Gill Sans MT"/>
              </a:rPr>
            </a:br>
            <a:r>
              <a:rPr lang="en-US" sz="2600" dirty="0">
                <a:solidFill>
                  <a:srgbClr val="AFBD21"/>
                </a:solidFill>
                <a:latin typeface="Gill Sans MT"/>
                <a:cs typeface="Gill Sans MT"/>
              </a:rPr>
              <a:t>November 2021     </a:t>
            </a:r>
          </a:p>
        </p:txBody>
      </p:sp>
      <p:pic>
        <p:nvPicPr>
          <p:cNvPr id="5" name="Picture 4" descr="LCC green footer with straplin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88289"/>
            <a:ext cx="9144000" cy="1669711"/>
          </a:xfrm>
          <a:prstGeom prst="rect">
            <a:avLst/>
          </a:prstGeom>
        </p:spPr>
      </p:pic>
      <p:pic>
        <p:nvPicPr>
          <p:cNvPr id="4" name="Picture 2" descr="iMPOWER - MCA">
            <a:extLst>
              <a:ext uri="{FF2B5EF4-FFF2-40B4-BE49-F238E27FC236}">
                <a16:creationId xmlns:a16="http://schemas.microsoft.com/office/drawing/2014/main" id="{58A901EA-341A-40FF-8EF7-131994C1D115}"/>
              </a:ext>
            </a:extLst>
          </p:cNvPr>
          <p:cNvPicPr>
            <a:picLocks noChangeAspect="1"/>
          </p:cNvPicPr>
          <p:nvPr/>
        </p:nvPicPr>
        <p:blipFill>
          <a:blip r:embed="rId3"/>
          <a:srcRect/>
          <a:stretch>
            <a:fillRect/>
          </a:stretch>
        </p:blipFill>
        <p:spPr>
          <a:xfrm>
            <a:off x="239700" y="5850523"/>
            <a:ext cx="1242870" cy="345240"/>
          </a:xfrm>
          <a:prstGeom prst="rect">
            <a:avLst/>
          </a:prstGeom>
          <a:noFill/>
          <a:ln cap="flat">
            <a:noFill/>
          </a:ln>
        </p:spPr>
      </p:pic>
    </p:spTree>
    <p:extLst>
      <p:ext uri="{BB962C8B-B14F-4D97-AF65-F5344CB8AC3E}">
        <p14:creationId xmlns:p14="http://schemas.microsoft.com/office/powerpoint/2010/main" val="1330269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457200" y="139110"/>
            <a:ext cx="8229600" cy="583795"/>
          </a:xfrm>
        </p:spPr>
        <p:txBody>
          <a:bodyPr>
            <a:noAutofit/>
          </a:bodyPr>
          <a:lstStyle/>
          <a:p>
            <a:pPr algn="l"/>
            <a:r>
              <a:rPr lang="en-US" sz="3600" dirty="0">
                <a:solidFill>
                  <a:srgbClr val="AFBD21"/>
                </a:solidFill>
                <a:latin typeface="Gill Sans MT"/>
                <a:cs typeface="Gill Sans MT"/>
              </a:rPr>
              <a:t>Contents</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graphicFrame>
        <p:nvGraphicFramePr>
          <p:cNvPr id="2" name="Table 2">
            <a:extLst>
              <a:ext uri="{FF2B5EF4-FFF2-40B4-BE49-F238E27FC236}">
                <a16:creationId xmlns:a16="http://schemas.microsoft.com/office/drawing/2014/main" id="{8AC6345F-87FB-40D2-B183-6E88BEAD6F39}"/>
              </a:ext>
            </a:extLst>
          </p:cNvPr>
          <p:cNvGraphicFramePr>
            <a:graphicFrameLocks noGrp="1"/>
          </p:cNvGraphicFramePr>
          <p:nvPr>
            <p:extLst>
              <p:ext uri="{D42A27DB-BD31-4B8C-83A1-F6EECF244321}">
                <p14:modId xmlns:p14="http://schemas.microsoft.com/office/powerpoint/2010/main" val="764611862"/>
              </p:ext>
            </p:extLst>
          </p:nvPr>
        </p:nvGraphicFramePr>
        <p:xfrm>
          <a:off x="537822" y="959741"/>
          <a:ext cx="8068355" cy="4037966"/>
        </p:xfrm>
        <a:graphic>
          <a:graphicData uri="http://schemas.openxmlformats.org/drawingml/2006/table">
            <a:tbl>
              <a:tblPr firstRow="1" bandRow="1">
                <a:tableStyleId>{F5AB1C69-6EDB-4FF4-983F-18BD219EF322}</a:tableStyleId>
              </a:tblPr>
              <a:tblGrid>
                <a:gridCol w="6635864">
                  <a:extLst>
                    <a:ext uri="{9D8B030D-6E8A-4147-A177-3AD203B41FA5}">
                      <a16:colId xmlns:a16="http://schemas.microsoft.com/office/drawing/2014/main" val="3402944893"/>
                    </a:ext>
                  </a:extLst>
                </a:gridCol>
                <a:gridCol w="1432491">
                  <a:extLst>
                    <a:ext uri="{9D8B030D-6E8A-4147-A177-3AD203B41FA5}">
                      <a16:colId xmlns:a16="http://schemas.microsoft.com/office/drawing/2014/main" val="2088673974"/>
                    </a:ext>
                  </a:extLst>
                </a:gridCol>
              </a:tblGrid>
              <a:tr h="463964">
                <a:tc>
                  <a:txBody>
                    <a:bodyPr/>
                    <a:lstStyle/>
                    <a:p>
                      <a:r>
                        <a:rPr lang="en-GB" dirty="0">
                          <a:latin typeface="Gill Sans MT" panose="020B0502020104020203" pitchFamily="34" charset="0"/>
                        </a:rPr>
                        <a:t>Subject</a:t>
                      </a:r>
                    </a:p>
                  </a:txBody>
                  <a:tcPr>
                    <a:solidFill>
                      <a:srgbClr val="AFBD21"/>
                    </a:solidFill>
                  </a:tcPr>
                </a:tc>
                <a:tc>
                  <a:txBody>
                    <a:bodyPr/>
                    <a:lstStyle/>
                    <a:p>
                      <a:r>
                        <a:rPr lang="en-GB" dirty="0">
                          <a:latin typeface="Gill Sans MT" panose="020B0502020104020203" pitchFamily="34" charset="0"/>
                        </a:rPr>
                        <a:t>Page(s)</a:t>
                      </a:r>
                    </a:p>
                  </a:txBody>
                  <a:tcPr>
                    <a:solidFill>
                      <a:srgbClr val="AFBD21"/>
                    </a:solidFill>
                  </a:tcPr>
                </a:tc>
                <a:extLst>
                  <a:ext uri="{0D108BD9-81ED-4DB2-BD59-A6C34878D82A}">
                    <a16:rowId xmlns:a16="http://schemas.microsoft.com/office/drawing/2014/main" val="496103972"/>
                  </a:ext>
                </a:extLst>
              </a:tr>
              <a:tr h="426866">
                <a:tc>
                  <a:txBody>
                    <a:bodyPr/>
                    <a:lstStyle/>
                    <a:p>
                      <a:r>
                        <a:rPr lang="en-GB" dirty="0">
                          <a:latin typeface="Gill Sans MT" panose="020B0502020104020203" pitchFamily="34" charset="0"/>
                        </a:rPr>
                        <a:t>Purpose of Guidance</a:t>
                      </a:r>
                    </a:p>
                  </a:txBody>
                  <a:tcPr>
                    <a:solidFill>
                      <a:schemeClr val="bg1">
                        <a:lumMod val="95000"/>
                      </a:schemeClr>
                    </a:solidFill>
                  </a:tcPr>
                </a:tc>
                <a:tc>
                  <a:txBody>
                    <a:bodyPr/>
                    <a:lstStyle/>
                    <a:p>
                      <a:r>
                        <a:rPr lang="en-GB" dirty="0">
                          <a:latin typeface="Gill Sans MT" panose="020B0502020104020203" pitchFamily="34" charset="0"/>
                        </a:rPr>
                        <a:t>3</a:t>
                      </a:r>
                    </a:p>
                  </a:txBody>
                  <a:tcPr>
                    <a:solidFill>
                      <a:schemeClr val="bg1">
                        <a:lumMod val="95000"/>
                      </a:schemeClr>
                    </a:solidFill>
                  </a:tcPr>
                </a:tc>
                <a:extLst>
                  <a:ext uri="{0D108BD9-81ED-4DB2-BD59-A6C34878D82A}">
                    <a16:rowId xmlns:a16="http://schemas.microsoft.com/office/drawing/2014/main" val="3480868292"/>
                  </a:ext>
                </a:extLst>
              </a:tr>
              <a:tr h="413658">
                <a:tc>
                  <a:txBody>
                    <a:bodyPr/>
                    <a:lstStyle/>
                    <a:p>
                      <a:r>
                        <a:rPr lang="en-GB" dirty="0">
                          <a:latin typeface="Gill Sans MT" panose="020B0502020104020203" pitchFamily="34" charset="0"/>
                        </a:rPr>
                        <a:t>One Minute Summary</a:t>
                      </a:r>
                    </a:p>
                  </a:txBody>
                  <a:tcPr>
                    <a:solidFill>
                      <a:schemeClr val="bg1">
                        <a:lumMod val="95000"/>
                      </a:schemeClr>
                    </a:solidFill>
                  </a:tcPr>
                </a:tc>
                <a:tc>
                  <a:txBody>
                    <a:bodyPr/>
                    <a:lstStyle/>
                    <a:p>
                      <a:r>
                        <a:rPr lang="en-GB" dirty="0">
                          <a:latin typeface="Gill Sans MT" panose="020B0502020104020203" pitchFamily="34" charset="0"/>
                        </a:rPr>
                        <a:t>4</a:t>
                      </a:r>
                    </a:p>
                  </a:txBody>
                  <a:tcPr>
                    <a:solidFill>
                      <a:schemeClr val="bg1">
                        <a:lumMod val="95000"/>
                      </a:schemeClr>
                    </a:solidFill>
                  </a:tcPr>
                </a:tc>
                <a:extLst>
                  <a:ext uri="{0D108BD9-81ED-4DB2-BD59-A6C34878D82A}">
                    <a16:rowId xmlns:a16="http://schemas.microsoft.com/office/drawing/2014/main" val="1668702303"/>
                  </a:ext>
                </a:extLst>
              </a:tr>
              <a:tr h="413658">
                <a:tc>
                  <a:txBody>
                    <a:bodyPr/>
                    <a:lstStyle/>
                    <a:p>
                      <a:r>
                        <a:rPr lang="en-GB" dirty="0">
                          <a:latin typeface="Gill Sans MT" panose="020B0502020104020203" pitchFamily="34" charset="0"/>
                        </a:rPr>
                        <a:t>Background and Context</a:t>
                      </a:r>
                    </a:p>
                  </a:txBody>
                  <a:tcPr>
                    <a:solidFill>
                      <a:schemeClr val="bg1">
                        <a:lumMod val="95000"/>
                      </a:schemeClr>
                    </a:solidFill>
                  </a:tcPr>
                </a:tc>
                <a:tc>
                  <a:txBody>
                    <a:bodyPr/>
                    <a:lstStyle/>
                    <a:p>
                      <a:r>
                        <a:rPr lang="en-GB" dirty="0">
                          <a:latin typeface="Gill Sans MT" panose="020B0502020104020203" pitchFamily="34" charset="0"/>
                        </a:rPr>
                        <a:t>5 - 9</a:t>
                      </a:r>
                    </a:p>
                  </a:txBody>
                  <a:tcPr>
                    <a:solidFill>
                      <a:schemeClr val="bg1">
                        <a:lumMod val="95000"/>
                      </a:schemeClr>
                    </a:solidFill>
                  </a:tcPr>
                </a:tc>
                <a:extLst>
                  <a:ext uri="{0D108BD9-81ED-4DB2-BD59-A6C34878D82A}">
                    <a16:rowId xmlns:a16="http://schemas.microsoft.com/office/drawing/2014/main" val="2566202728"/>
                  </a:ext>
                </a:extLst>
              </a:tr>
              <a:tr h="463964">
                <a:tc>
                  <a:txBody>
                    <a:bodyPr/>
                    <a:lstStyle/>
                    <a:p>
                      <a:r>
                        <a:rPr lang="en-GB" dirty="0">
                          <a:latin typeface="Gill Sans MT" panose="020B0502020104020203" pitchFamily="34" charset="0"/>
                        </a:rPr>
                        <a:t>What is Valuing SEND? </a:t>
                      </a:r>
                    </a:p>
                  </a:txBody>
                  <a:tcPr>
                    <a:solidFill>
                      <a:schemeClr val="bg1">
                        <a:lumMod val="95000"/>
                      </a:schemeClr>
                    </a:solidFill>
                  </a:tcPr>
                </a:tc>
                <a:tc>
                  <a:txBody>
                    <a:bodyPr/>
                    <a:lstStyle/>
                    <a:p>
                      <a:r>
                        <a:rPr lang="en-GB" dirty="0">
                          <a:latin typeface="Gill Sans MT" panose="020B0502020104020203" pitchFamily="34" charset="0"/>
                        </a:rPr>
                        <a:t>10 - 14</a:t>
                      </a:r>
                    </a:p>
                  </a:txBody>
                  <a:tcPr>
                    <a:solidFill>
                      <a:schemeClr val="bg1">
                        <a:lumMod val="95000"/>
                      </a:schemeClr>
                    </a:solidFill>
                  </a:tcPr>
                </a:tc>
                <a:extLst>
                  <a:ext uri="{0D108BD9-81ED-4DB2-BD59-A6C34878D82A}">
                    <a16:rowId xmlns:a16="http://schemas.microsoft.com/office/drawing/2014/main" val="1977409305"/>
                  </a:ext>
                </a:extLst>
              </a:tr>
              <a:tr h="463964">
                <a:tc>
                  <a:txBody>
                    <a:bodyPr/>
                    <a:lstStyle/>
                    <a:p>
                      <a:r>
                        <a:rPr lang="en-GB" dirty="0">
                          <a:latin typeface="Gill Sans MT" panose="020B0502020104020203" pitchFamily="34" charset="0"/>
                        </a:rPr>
                        <a:t>The Valuing SEND tool at a glance</a:t>
                      </a:r>
                    </a:p>
                  </a:txBody>
                  <a:tcPr>
                    <a:solidFill>
                      <a:schemeClr val="bg1">
                        <a:lumMod val="95000"/>
                      </a:schemeClr>
                    </a:solidFill>
                  </a:tcPr>
                </a:tc>
                <a:tc>
                  <a:txBody>
                    <a:bodyPr/>
                    <a:lstStyle/>
                    <a:p>
                      <a:r>
                        <a:rPr lang="en-GB" dirty="0">
                          <a:latin typeface="Gill Sans MT" panose="020B0502020104020203" pitchFamily="34" charset="0"/>
                        </a:rPr>
                        <a:t>15 - 19</a:t>
                      </a:r>
                    </a:p>
                  </a:txBody>
                  <a:tcPr>
                    <a:solidFill>
                      <a:schemeClr val="bg1">
                        <a:lumMod val="95000"/>
                      </a:schemeClr>
                    </a:solidFill>
                  </a:tcPr>
                </a:tc>
                <a:extLst>
                  <a:ext uri="{0D108BD9-81ED-4DB2-BD59-A6C34878D82A}">
                    <a16:rowId xmlns:a16="http://schemas.microsoft.com/office/drawing/2014/main" val="3269516171"/>
                  </a:ext>
                </a:extLst>
              </a:tr>
              <a:tr h="463964">
                <a:tc>
                  <a:txBody>
                    <a:bodyPr/>
                    <a:lstStyle/>
                    <a:p>
                      <a:r>
                        <a:rPr lang="en-GB" dirty="0">
                          <a:latin typeface="Gill Sans MT" panose="020B0502020104020203" pitchFamily="34" charset="0"/>
                        </a:rPr>
                        <a:t>Using Valuing SEND to support at the individual and strategic level</a:t>
                      </a:r>
                    </a:p>
                  </a:txBody>
                  <a:tcPr>
                    <a:solidFill>
                      <a:schemeClr val="bg1">
                        <a:lumMod val="95000"/>
                      </a:schemeClr>
                    </a:solidFill>
                  </a:tcPr>
                </a:tc>
                <a:tc>
                  <a:txBody>
                    <a:bodyPr/>
                    <a:lstStyle/>
                    <a:p>
                      <a:r>
                        <a:rPr lang="en-GB" dirty="0">
                          <a:latin typeface="Gill Sans MT" panose="020B0502020104020203" pitchFamily="34" charset="0"/>
                        </a:rPr>
                        <a:t>20 - 23</a:t>
                      </a:r>
                    </a:p>
                  </a:txBody>
                  <a:tcPr>
                    <a:solidFill>
                      <a:schemeClr val="bg1">
                        <a:lumMod val="95000"/>
                      </a:schemeClr>
                    </a:solidFill>
                  </a:tcPr>
                </a:tc>
                <a:extLst>
                  <a:ext uri="{0D108BD9-81ED-4DB2-BD59-A6C34878D82A}">
                    <a16:rowId xmlns:a16="http://schemas.microsoft.com/office/drawing/2014/main" val="1869729041"/>
                  </a:ext>
                </a:extLst>
              </a:tr>
              <a:tr h="463964">
                <a:tc>
                  <a:txBody>
                    <a:bodyPr/>
                    <a:lstStyle/>
                    <a:p>
                      <a:r>
                        <a:rPr lang="en-GB" dirty="0">
                          <a:latin typeface="Gill Sans MT" panose="020B0502020104020203" pitchFamily="34" charset="0"/>
                        </a:rPr>
                        <a:t>Valuing SEND Toolkit Directory</a:t>
                      </a:r>
                    </a:p>
                  </a:txBody>
                  <a:tcPr>
                    <a:solidFill>
                      <a:schemeClr val="bg1">
                        <a:lumMod val="95000"/>
                      </a:schemeClr>
                    </a:solidFill>
                  </a:tcPr>
                </a:tc>
                <a:tc>
                  <a:txBody>
                    <a:bodyPr/>
                    <a:lstStyle/>
                    <a:p>
                      <a:r>
                        <a:rPr lang="en-GB" dirty="0">
                          <a:latin typeface="Gill Sans MT"/>
                        </a:rPr>
                        <a:t>24</a:t>
                      </a:r>
                    </a:p>
                  </a:txBody>
                  <a:tcPr>
                    <a:solidFill>
                      <a:schemeClr val="bg1">
                        <a:lumMod val="95000"/>
                      </a:schemeClr>
                    </a:solidFill>
                  </a:tcPr>
                </a:tc>
                <a:extLst>
                  <a:ext uri="{0D108BD9-81ED-4DB2-BD59-A6C34878D82A}">
                    <a16:rowId xmlns:a16="http://schemas.microsoft.com/office/drawing/2014/main" val="2287740041"/>
                  </a:ext>
                </a:extLst>
              </a:tr>
              <a:tr h="463964">
                <a:tc>
                  <a:txBody>
                    <a:bodyPr/>
                    <a:lstStyle/>
                    <a:p>
                      <a:r>
                        <a:rPr lang="en-GB" dirty="0">
                          <a:latin typeface="Gill Sans MT" panose="020B0502020104020203" pitchFamily="34" charset="0"/>
                        </a:rPr>
                        <a:t>Further information</a:t>
                      </a:r>
                    </a:p>
                  </a:txBody>
                  <a:tcPr>
                    <a:solidFill>
                      <a:schemeClr val="bg1">
                        <a:lumMod val="95000"/>
                      </a:schemeClr>
                    </a:solidFill>
                  </a:tcPr>
                </a:tc>
                <a:tc>
                  <a:txBody>
                    <a:bodyPr/>
                    <a:lstStyle/>
                    <a:p>
                      <a:r>
                        <a:rPr lang="en-GB" dirty="0">
                          <a:latin typeface="Gill Sans MT"/>
                        </a:rPr>
                        <a:t>25</a:t>
                      </a:r>
                    </a:p>
                  </a:txBody>
                  <a:tcPr>
                    <a:solidFill>
                      <a:schemeClr val="bg1">
                        <a:lumMod val="95000"/>
                      </a:schemeClr>
                    </a:solidFill>
                  </a:tcPr>
                </a:tc>
                <a:extLst>
                  <a:ext uri="{0D108BD9-81ED-4DB2-BD59-A6C34878D82A}">
                    <a16:rowId xmlns:a16="http://schemas.microsoft.com/office/drawing/2014/main" val="2096557401"/>
                  </a:ext>
                </a:extLst>
              </a:tr>
            </a:tbl>
          </a:graphicData>
        </a:graphic>
      </p:graphicFrame>
      <p:sp>
        <p:nvSpPr>
          <p:cNvPr id="4" name="Footer Placeholder 3">
            <a:extLst>
              <a:ext uri="{FF2B5EF4-FFF2-40B4-BE49-F238E27FC236}">
                <a16:creationId xmlns:a16="http://schemas.microsoft.com/office/drawing/2014/main" id="{1E6B8CE8-55BA-486C-8457-709EF0B053A5}"/>
              </a:ext>
            </a:extLst>
          </p:cNvPr>
          <p:cNvSpPr>
            <a:spLocks noGrp="1"/>
          </p:cNvSpPr>
          <p:nvPr>
            <p:ph type="ftr" sz="quarter" idx="11"/>
          </p:nvPr>
        </p:nvSpPr>
        <p:spPr/>
        <p:txBody>
          <a:bodyPr/>
          <a:lstStyle/>
          <a:p>
            <a:r>
              <a:rPr lang="en-GB"/>
              <a:t>Valuing SEND Toolkit, Nov 21</a:t>
            </a:r>
            <a:endParaRPr lang="en-US" dirty="0"/>
          </a:p>
        </p:txBody>
      </p:sp>
    </p:spTree>
    <p:extLst>
      <p:ext uri="{BB962C8B-B14F-4D97-AF65-F5344CB8AC3E}">
        <p14:creationId xmlns:p14="http://schemas.microsoft.com/office/powerpoint/2010/main" val="475349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457200" y="139110"/>
            <a:ext cx="8229600" cy="583795"/>
          </a:xfrm>
        </p:spPr>
        <p:txBody>
          <a:bodyPr>
            <a:noAutofit/>
          </a:bodyPr>
          <a:lstStyle/>
          <a:p>
            <a:pPr algn="l"/>
            <a:r>
              <a:rPr lang="en-US" sz="3600" dirty="0">
                <a:solidFill>
                  <a:srgbClr val="AFBD21"/>
                </a:solidFill>
                <a:latin typeface="Gill Sans MT"/>
                <a:cs typeface="Gill Sans MT"/>
              </a:rPr>
              <a:t>Purpose of Guidance</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3" name="Footer Placeholder 2">
            <a:extLst>
              <a:ext uri="{FF2B5EF4-FFF2-40B4-BE49-F238E27FC236}">
                <a16:creationId xmlns:a16="http://schemas.microsoft.com/office/drawing/2014/main" id="{52B44B73-9564-4858-98E4-1A4C83F44ECA}"/>
              </a:ext>
            </a:extLst>
          </p:cNvPr>
          <p:cNvSpPr>
            <a:spLocks noGrp="1"/>
          </p:cNvSpPr>
          <p:nvPr>
            <p:ph type="ftr" sz="quarter" idx="11"/>
          </p:nvPr>
        </p:nvSpPr>
        <p:spPr/>
        <p:txBody>
          <a:bodyPr/>
          <a:lstStyle/>
          <a:p>
            <a:r>
              <a:rPr lang="en-GB"/>
              <a:t>Valuing SEND Toolkit, Nov 21</a:t>
            </a:r>
            <a:endParaRPr lang="en-US"/>
          </a:p>
        </p:txBody>
      </p:sp>
      <p:sp>
        <p:nvSpPr>
          <p:cNvPr id="11" name="TextBox 10">
            <a:extLst>
              <a:ext uri="{FF2B5EF4-FFF2-40B4-BE49-F238E27FC236}">
                <a16:creationId xmlns:a16="http://schemas.microsoft.com/office/drawing/2014/main" id="{6CE9A439-5ECF-41CD-B33D-A9ADCC490219}"/>
              </a:ext>
            </a:extLst>
          </p:cNvPr>
          <p:cNvSpPr txBox="1"/>
          <p:nvPr/>
        </p:nvSpPr>
        <p:spPr>
          <a:xfrm>
            <a:off x="494512" y="1121124"/>
            <a:ext cx="8072545" cy="5270674"/>
          </a:xfrm>
          <a:prstGeom prst="rect">
            <a:avLst/>
          </a:prstGeom>
          <a:noFill/>
        </p:spPr>
        <p:txBody>
          <a:bodyPr wrap="square">
            <a:spAutoFit/>
          </a:bodyPr>
          <a:lstStyle/>
          <a:p>
            <a:pPr marL="342900" indent="-342900">
              <a:spcBef>
                <a:spcPts val="1500"/>
              </a:spcBef>
              <a:buClr>
                <a:srgbClr val="AFBD21"/>
              </a:buClr>
              <a:buFont typeface="Arial" panose="020B0604020202020204" pitchFamily="34" charset="0"/>
              <a:buChar char="•"/>
            </a:pPr>
            <a:r>
              <a:rPr lang="en-GB" sz="1600" dirty="0">
                <a:latin typeface="Gill Sans MT" panose="020B0502020104020203" pitchFamily="34" charset="0"/>
              </a:rPr>
              <a:t>This is universal guidance aimed at anyone wishing to develop their foundational  knowledge of Valuing SEND.</a:t>
            </a:r>
          </a:p>
          <a:p>
            <a:pPr marL="342900" indent="-342900">
              <a:spcBef>
                <a:spcPts val="1500"/>
              </a:spcBef>
              <a:buClr>
                <a:srgbClr val="AFBD21"/>
              </a:buClr>
              <a:buFont typeface="Arial" panose="020B0604020202020204" pitchFamily="34" charset="0"/>
              <a:buChar char="•"/>
            </a:pPr>
            <a:r>
              <a:rPr lang="en-GB" sz="1600" dirty="0">
                <a:latin typeface="Gill Sans MT" panose="020B0502020104020203" pitchFamily="34" charset="0"/>
              </a:rPr>
              <a:t>The aim of this guidance is to provide introductory and summary guidance on Valuing SEND to support the wider implementation of the approach across Lincolnshire. </a:t>
            </a:r>
          </a:p>
          <a:p>
            <a:pPr marL="342900" indent="-342900">
              <a:spcBef>
                <a:spcPts val="1500"/>
              </a:spcBef>
              <a:buClr>
                <a:srgbClr val="AFBD21"/>
              </a:buClr>
              <a:buFont typeface="Arial" panose="020B0604020202020204" pitchFamily="34" charset="0"/>
              <a:buChar char="•"/>
            </a:pPr>
            <a:r>
              <a:rPr lang="en-GB" sz="1600" dirty="0">
                <a:latin typeface="Gill Sans MT" panose="020B0502020104020203" pitchFamily="34" charset="0"/>
              </a:rPr>
              <a:t>Specifically, the guidance will focus on:</a:t>
            </a:r>
            <a:endParaRPr lang="en-GB" sz="1600" b="1" dirty="0">
              <a:latin typeface="Gill Sans MT" panose="020B0502020104020203" pitchFamily="34" charset="0"/>
            </a:endParaRPr>
          </a:p>
          <a:p>
            <a:pPr marL="704700" lvl="1" indent="-342900">
              <a:spcBef>
                <a:spcPts val="1500"/>
              </a:spcBef>
              <a:buClr>
                <a:srgbClr val="AFBD21"/>
              </a:buClr>
              <a:buFont typeface="Arial" panose="020B0604020202020204" pitchFamily="34" charset="0"/>
              <a:buChar char="•"/>
            </a:pPr>
            <a:r>
              <a:rPr lang="en-GB" sz="1600" b="1" dirty="0">
                <a:latin typeface="Gill Sans MT" panose="020B0502020104020203" pitchFamily="34" charset="0"/>
              </a:rPr>
              <a:t>Context </a:t>
            </a:r>
            <a:r>
              <a:rPr lang="en-GB" sz="1600" dirty="0">
                <a:latin typeface="Gill Sans MT" panose="020B0502020104020203" pitchFamily="34" charset="0"/>
              </a:rPr>
              <a:t>of Lincolnshire’s High Needs Strategy</a:t>
            </a:r>
          </a:p>
          <a:p>
            <a:pPr marL="704700" lvl="1" indent="-342900">
              <a:spcBef>
                <a:spcPts val="1500"/>
              </a:spcBef>
              <a:buClr>
                <a:srgbClr val="AFBD21"/>
              </a:buClr>
              <a:buFont typeface="Arial" panose="020B0604020202020204" pitchFamily="34" charset="0"/>
              <a:buChar char="•"/>
            </a:pPr>
            <a:r>
              <a:rPr lang="en-GB" sz="1600" b="1" dirty="0">
                <a:latin typeface="Gill Sans MT" panose="020B0502020104020203" pitchFamily="34" charset="0"/>
              </a:rPr>
              <a:t>How</a:t>
            </a:r>
            <a:r>
              <a:rPr lang="en-GB" sz="1600" dirty="0">
                <a:latin typeface="Gill Sans MT" panose="020B0502020104020203" pitchFamily="34" charset="0"/>
              </a:rPr>
              <a:t> Valuing SEND developed, </a:t>
            </a:r>
            <a:r>
              <a:rPr lang="en-GB" sz="1600" b="1" dirty="0">
                <a:latin typeface="Gill Sans MT" panose="020B0502020104020203" pitchFamily="34" charset="0"/>
              </a:rPr>
              <a:t>where</a:t>
            </a:r>
            <a:r>
              <a:rPr lang="en-GB" sz="1600" dirty="0">
                <a:latin typeface="Gill Sans MT" panose="020B0502020104020203" pitchFamily="34" charset="0"/>
              </a:rPr>
              <a:t> it came from and with </a:t>
            </a:r>
            <a:r>
              <a:rPr lang="en-GB" sz="1600" b="1" dirty="0">
                <a:latin typeface="Gill Sans MT" panose="020B0502020104020203" pitchFamily="34" charset="0"/>
              </a:rPr>
              <a:t>whom</a:t>
            </a:r>
            <a:r>
              <a:rPr lang="en-GB" sz="1600" dirty="0">
                <a:latin typeface="Gill Sans MT" panose="020B0502020104020203" pitchFamily="34" charset="0"/>
              </a:rPr>
              <a:t>;</a:t>
            </a:r>
          </a:p>
          <a:p>
            <a:pPr marL="704700" lvl="1" indent="-342900">
              <a:spcBef>
                <a:spcPts val="1500"/>
              </a:spcBef>
              <a:buClr>
                <a:srgbClr val="AFBD21"/>
              </a:buClr>
              <a:buFont typeface="Arial" panose="020B0604020202020204" pitchFamily="34" charset="0"/>
              <a:buChar char="•"/>
            </a:pPr>
            <a:r>
              <a:rPr lang="en-GB" sz="1600" b="1" dirty="0">
                <a:latin typeface="Gill Sans MT" panose="020B0502020104020203" pitchFamily="34" charset="0"/>
              </a:rPr>
              <a:t>What </a:t>
            </a:r>
            <a:r>
              <a:rPr lang="en-GB" sz="1600" dirty="0">
                <a:latin typeface="Gill Sans MT" panose="020B0502020104020203" pitchFamily="34" charset="0"/>
              </a:rPr>
              <a:t>Valuing SEND is, including aims and objectives;</a:t>
            </a:r>
          </a:p>
          <a:p>
            <a:pPr marL="704700" lvl="1" indent="-342900">
              <a:spcBef>
                <a:spcPts val="1500"/>
              </a:spcBef>
              <a:buClr>
                <a:srgbClr val="AFBD21"/>
              </a:buClr>
              <a:buFont typeface="Arial" panose="020B0604020202020204" pitchFamily="34" charset="0"/>
              <a:buChar char="•"/>
            </a:pPr>
            <a:r>
              <a:rPr lang="en-GB" sz="1600" b="1" dirty="0">
                <a:latin typeface="Gill Sans MT" panose="020B0502020104020203" pitchFamily="34" charset="0"/>
              </a:rPr>
              <a:t>Why</a:t>
            </a:r>
            <a:r>
              <a:rPr lang="en-GB" sz="1600" dirty="0">
                <a:latin typeface="Gill Sans MT" panose="020B0502020104020203" pitchFamily="34" charset="0"/>
              </a:rPr>
              <a:t> Valuing SEND is beneficial – the positive impact in Lincolnshire</a:t>
            </a:r>
          </a:p>
          <a:p>
            <a:pPr marL="704700" lvl="1" indent="-342900">
              <a:spcBef>
                <a:spcPts val="1500"/>
              </a:spcBef>
              <a:buClr>
                <a:srgbClr val="AFBD21"/>
              </a:buClr>
              <a:buFont typeface="Arial" panose="020B0604020202020204" pitchFamily="34" charset="0"/>
              <a:buChar char="•"/>
            </a:pPr>
            <a:r>
              <a:rPr lang="en-GB" sz="1600" b="1" dirty="0">
                <a:latin typeface="Gill Sans MT" panose="020B0502020104020203" pitchFamily="34" charset="0"/>
              </a:rPr>
              <a:t>Where </a:t>
            </a:r>
            <a:r>
              <a:rPr lang="en-GB" sz="1600" dirty="0">
                <a:latin typeface="Gill Sans MT" panose="020B0502020104020203" pitchFamily="34" charset="0"/>
              </a:rPr>
              <a:t>to find further information</a:t>
            </a:r>
          </a:p>
          <a:p>
            <a:pPr>
              <a:spcBef>
                <a:spcPts val="1500"/>
              </a:spcBef>
              <a:buClr>
                <a:srgbClr val="AFBD21"/>
              </a:buClr>
            </a:pPr>
            <a:r>
              <a:rPr lang="en-GB" sz="1600" dirty="0">
                <a:latin typeface="Gill Sans MT" panose="020B0502020104020203" pitchFamily="34" charset="0"/>
              </a:rPr>
              <a:t>A Valuing SEND Toolkit has been developed providing more in-depth on Valuing SEND including a step-by-step guide on completing the digital tool which can be found on the </a:t>
            </a:r>
            <a:r>
              <a:rPr lang="en-GB" sz="1600" b="1" dirty="0">
                <a:latin typeface="Gill Sans MT" panose="020B0502020104020203" pitchFamily="34" charset="0"/>
                <a:hlinkClick r:id="rId5"/>
              </a:rPr>
              <a:t>Lincolnshire SEND Local Offer</a:t>
            </a:r>
            <a:r>
              <a:rPr lang="en-GB" sz="1600" b="1" dirty="0">
                <a:latin typeface="Gill Sans MT" panose="020B0502020104020203" pitchFamily="34" charset="0"/>
              </a:rPr>
              <a:t>. </a:t>
            </a:r>
            <a:endParaRPr lang="en-GB" sz="1600" dirty="0">
              <a:latin typeface="Gill Sans MT" panose="020B0502020104020203" pitchFamily="34" charset="0"/>
            </a:endParaRPr>
          </a:p>
          <a:p>
            <a:pPr marL="361800" lvl="1">
              <a:spcBef>
                <a:spcPts val="1500"/>
              </a:spcBef>
              <a:buClr>
                <a:srgbClr val="AFBD21"/>
              </a:buClr>
            </a:pPr>
            <a:endParaRPr lang="en-GB" sz="1600" dirty="0">
              <a:latin typeface="Gill Sans MT" panose="020B0502020104020203" pitchFamily="34" charset="0"/>
            </a:endParaRPr>
          </a:p>
        </p:txBody>
      </p:sp>
      <p:pic>
        <p:nvPicPr>
          <p:cNvPr id="15" name="Graphic 14" descr="Target with solid fill">
            <a:extLst>
              <a:ext uri="{FF2B5EF4-FFF2-40B4-BE49-F238E27FC236}">
                <a16:creationId xmlns:a16="http://schemas.microsoft.com/office/drawing/2014/main" id="{9067944D-C90B-4C47-8800-7566ED9E919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343202" y="2748640"/>
            <a:ext cx="1306286" cy="1306286"/>
          </a:xfrm>
          <a:prstGeom prst="rect">
            <a:avLst/>
          </a:prstGeom>
        </p:spPr>
      </p:pic>
    </p:spTree>
    <p:extLst>
      <p:ext uri="{BB962C8B-B14F-4D97-AF65-F5344CB8AC3E}">
        <p14:creationId xmlns:p14="http://schemas.microsoft.com/office/powerpoint/2010/main" val="2877966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One Minute Summary</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24" name="Content Placeholder 2">
            <a:extLst>
              <a:ext uri="{FF2B5EF4-FFF2-40B4-BE49-F238E27FC236}">
                <a16:creationId xmlns:a16="http://schemas.microsoft.com/office/drawing/2014/main" id="{A3B8CFFD-BA70-452A-8FA3-63187AE19EE0}"/>
              </a:ext>
            </a:extLst>
          </p:cNvPr>
          <p:cNvSpPr txBox="1">
            <a:spLocks/>
          </p:cNvSpPr>
          <p:nvPr/>
        </p:nvSpPr>
        <p:spPr>
          <a:xfrm>
            <a:off x="550295" y="630936"/>
            <a:ext cx="8043410" cy="4139878"/>
          </a:xfr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Clr>
                <a:srgbClr val="AFBD21"/>
              </a:buClr>
              <a:buFont typeface="+mj-lt"/>
              <a:buAutoNum type="arabicPeriod"/>
            </a:pPr>
            <a:endParaRPr lang="en-GB" sz="1600" dirty="0">
              <a:latin typeface="Gill Sans MT" panose="020B0502020104020203" pitchFamily="34" charset="0"/>
            </a:endParaRPr>
          </a:p>
          <a:p>
            <a:pPr marL="457200" indent="-457200">
              <a:buClr>
                <a:srgbClr val="AFBD21"/>
              </a:buClr>
              <a:buFont typeface="+mj-lt"/>
              <a:buAutoNum type="arabicPeriod"/>
            </a:pPr>
            <a:r>
              <a:rPr lang="en-GB" sz="1600" dirty="0">
                <a:latin typeface="Gill Sans MT" panose="020B0502020104020203" pitchFamily="34" charset="0"/>
              </a:rPr>
              <a:t>Valuing SEND was developed by three county councils in collaboration with IMPOWER in 2019. </a:t>
            </a:r>
          </a:p>
          <a:p>
            <a:pPr marL="457200" indent="-457200">
              <a:buClr>
                <a:srgbClr val="AFBD21"/>
              </a:buClr>
              <a:buFont typeface="+mj-lt"/>
              <a:buAutoNum type="arabicPeriod"/>
            </a:pPr>
            <a:r>
              <a:rPr lang="en-GB" sz="1600" b="1" dirty="0">
                <a:latin typeface="Gill Sans MT" panose="020B0502020104020203" pitchFamily="34" charset="0"/>
              </a:rPr>
              <a:t>The shared ambition for Valuing SEND is to: </a:t>
            </a:r>
          </a:p>
          <a:p>
            <a:pPr lvl="1">
              <a:buClr>
                <a:srgbClr val="AFBD21"/>
              </a:buClr>
            </a:pPr>
            <a:r>
              <a:rPr lang="en-GB" sz="1600" dirty="0">
                <a:latin typeface="Gill Sans MT" panose="020B0502020104020203" pitchFamily="34" charset="0"/>
              </a:rPr>
              <a:t>Improve children’s long-term outcomes and inclusion</a:t>
            </a:r>
          </a:p>
          <a:p>
            <a:pPr lvl="1">
              <a:buClr>
                <a:srgbClr val="AFBD21"/>
              </a:buClr>
            </a:pPr>
            <a:r>
              <a:rPr lang="en-GB" sz="1600" dirty="0">
                <a:latin typeface="Gill Sans MT" panose="020B0502020104020203" pitchFamily="34" charset="0"/>
              </a:rPr>
              <a:t>Improve the experience of families and professionals across the system. </a:t>
            </a:r>
          </a:p>
          <a:p>
            <a:pPr marL="457200" indent="-457200">
              <a:buClr>
                <a:srgbClr val="AFBD21"/>
              </a:buClr>
              <a:buFont typeface="+mj-lt"/>
              <a:buAutoNum type="arabicPeriod"/>
            </a:pPr>
            <a:r>
              <a:rPr lang="en-GB" sz="1600" b="1" dirty="0">
                <a:latin typeface="Gill Sans MT" panose="020B0502020104020203" pitchFamily="34" charset="0"/>
              </a:rPr>
              <a:t>Valuing SEND aims to achieve this by:</a:t>
            </a:r>
          </a:p>
          <a:p>
            <a:pPr lvl="1">
              <a:buClr>
                <a:srgbClr val="AFBD21"/>
              </a:buClr>
            </a:pPr>
            <a:r>
              <a:rPr lang="en-GB" sz="1600" dirty="0">
                <a:latin typeface="Gill Sans MT" panose="020B0502020104020203" pitchFamily="34" charset="0"/>
              </a:rPr>
              <a:t>Developing a single, rounded picture of the needs of children and the support they need to succeed and prosper </a:t>
            </a:r>
          </a:p>
          <a:p>
            <a:pPr lvl="1">
              <a:buClr>
                <a:srgbClr val="AFBD21"/>
              </a:buClr>
            </a:pPr>
            <a:r>
              <a:rPr lang="en-GB" sz="1600" dirty="0">
                <a:latin typeface="Gill Sans MT" panose="020B0502020104020203" pitchFamily="34" charset="0"/>
              </a:rPr>
              <a:t>Using this as the foundation for planning and commissioning of support, monitoring of progress and evaluation of support at a child and cohort level, and to enable earlier and more co-ordinated intervention.</a:t>
            </a:r>
          </a:p>
          <a:p>
            <a:pPr marL="457200" indent="-457200">
              <a:buClr>
                <a:srgbClr val="AFBD21"/>
              </a:buClr>
              <a:buFont typeface="+mj-lt"/>
              <a:buAutoNum type="arabicPeriod"/>
            </a:pPr>
            <a:r>
              <a:rPr lang="en-GB" sz="1600" dirty="0">
                <a:latin typeface="Gill Sans MT" panose="020B0502020104020203" pitchFamily="34" charset="0"/>
              </a:rPr>
              <a:t>People in Lincolnshire who trialled the approach felt it would help to promote more inclusive and outcomes-focussed decisions about support.</a:t>
            </a:r>
          </a:p>
          <a:p>
            <a:pPr marL="457200" indent="-457200">
              <a:buClr>
                <a:srgbClr val="AFBD21"/>
              </a:buClr>
              <a:buFont typeface="+mj-lt"/>
              <a:buAutoNum type="arabicPeriod"/>
            </a:pPr>
            <a:r>
              <a:rPr lang="en-GB" sz="1600" dirty="0">
                <a:latin typeface="Gill Sans MT" panose="020B0502020104020203" pitchFamily="34" charset="0"/>
              </a:rPr>
              <a:t>The Valuing SEND approach - including the new digital Valuing SEND tool - is being rolled out across Lincolnshire as part of a wider transformation programme which aims to improve outcomes and inclusion for children and young people.</a:t>
            </a:r>
          </a:p>
          <a:p>
            <a:pPr marL="457200" indent="-457200">
              <a:buClr>
                <a:srgbClr val="AFBD21"/>
              </a:buClr>
              <a:buFont typeface="+mj-lt"/>
              <a:buAutoNum type="arabicPeriod"/>
            </a:pPr>
            <a:r>
              <a:rPr lang="en-GB" sz="1600" dirty="0">
                <a:latin typeface="Gill Sans MT" panose="020B0502020104020203" pitchFamily="34" charset="0"/>
              </a:rPr>
              <a:t>A Valuing SEND Toolkit has been developed to support those using Valuing SEND – a directory of resources can be found in this guidance document and is accessed through the </a:t>
            </a:r>
            <a:r>
              <a:rPr lang="en-GB" sz="1600" dirty="0">
                <a:latin typeface="Gill Sans MT" panose="020B0502020104020203" pitchFamily="34" charset="0"/>
                <a:hlinkClick r:id="rId5"/>
              </a:rPr>
              <a:t>Lincolnshire Local Offer</a:t>
            </a:r>
            <a:r>
              <a:rPr lang="en-GB" sz="1600" dirty="0">
                <a:latin typeface="Gill Sans MT" panose="020B0502020104020203" pitchFamily="34" charset="0"/>
              </a:rPr>
              <a:t>.  </a:t>
            </a:r>
          </a:p>
        </p:txBody>
      </p:sp>
      <p:sp>
        <p:nvSpPr>
          <p:cNvPr id="25" name="Rectangle 24">
            <a:extLst>
              <a:ext uri="{FF2B5EF4-FFF2-40B4-BE49-F238E27FC236}">
                <a16:creationId xmlns:a16="http://schemas.microsoft.com/office/drawing/2014/main" id="{13273DF3-11D6-4F81-993E-6B492338CDB0}"/>
              </a:ext>
            </a:extLst>
          </p:cNvPr>
          <p:cNvSpPr/>
          <p:nvPr/>
        </p:nvSpPr>
        <p:spPr>
          <a:xfrm>
            <a:off x="485776" y="880400"/>
            <a:ext cx="8229600" cy="5226486"/>
          </a:xfrm>
          <a:prstGeom prst="rect">
            <a:avLst/>
          </a:prstGeom>
          <a:noFill/>
          <a:ln w="28575">
            <a:solidFill>
              <a:srgbClr val="AFBD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1976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34898"/>
            <a:ext cx="7772400" cy="1962203"/>
          </a:xfrm>
        </p:spPr>
        <p:txBody>
          <a:bodyPr>
            <a:normAutofit/>
          </a:bodyPr>
          <a:lstStyle/>
          <a:p>
            <a:pPr algn="l"/>
            <a:r>
              <a:rPr lang="en-US" sz="4000" dirty="0">
                <a:solidFill>
                  <a:srgbClr val="AFBD21"/>
                </a:solidFill>
                <a:latin typeface="Gill Sans MT"/>
                <a:cs typeface="Gill Sans MT"/>
              </a:rPr>
              <a:t>Background and Context</a:t>
            </a:r>
            <a:endParaRPr lang="en-US" sz="2600" dirty="0">
              <a:solidFill>
                <a:srgbClr val="AFBD21"/>
              </a:solidFill>
              <a:latin typeface="Gill Sans MT"/>
              <a:cs typeface="Gill Sans MT"/>
            </a:endParaRPr>
          </a:p>
        </p:txBody>
      </p:sp>
      <p:pic>
        <p:nvPicPr>
          <p:cNvPr id="5" name="Picture 4" descr="LCC green footer with straplin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88289"/>
            <a:ext cx="9144000" cy="1669711"/>
          </a:xfrm>
          <a:prstGeom prst="rect">
            <a:avLst/>
          </a:prstGeom>
        </p:spPr>
      </p:pic>
      <p:pic>
        <p:nvPicPr>
          <p:cNvPr id="4" name="Picture 2" descr="iMPOWER - MCA">
            <a:extLst>
              <a:ext uri="{FF2B5EF4-FFF2-40B4-BE49-F238E27FC236}">
                <a16:creationId xmlns:a16="http://schemas.microsoft.com/office/drawing/2014/main" id="{58A901EA-341A-40FF-8EF7-131994C1D115}"/>
              </a:ext>
            </a:extLst>
          </p:cNvPr>
          <p:cNvPicPr>
            <a:picLocks noChangeAspect="1"/>
          </p:cNvPicPr>
          <p:nvPr/>
        </p:nvPicPr>
        <p:blipFill>
          <a:blip r:embed="rId3"/>
          <a:srcRect/>
          <a:stretch>
            <a:fillRect/>
          </a:stretch>
        </p:blipFill>
        <p:spPr>
          <a:xfrm>
            <a:off x="239700" y="5850523"/>
            <a:ext cx="1242870" cy="345240"/>
          </a:xfrm>
          <a:prstGeom prst="rect">
            <a:avLst/>
          </a:prstGeom>
          <a:noFill/>
          <a:ln cap="flat">
            <a:noFill/>
          </a:ln>
        </p:spPr>
      </p:pic>
    </p:spTree>
    <p:extLst>
      <p:ext uri="{BB962C8B-B14F-4D97-AF65-F5344CB8AC3E}">
        <p14:creationId xmlns:p14="http://schemas.microsoft.com/office/powerpoint/2010/main" val="374340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cs typeface="Gill Sans MT"/>
              </a:rPr>
              <a:t> A National Need for Change</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3" name="Speech Bubble: Rectangle with Corners Rounded 12">
            <a:extLst>
              <a:ext uri="{FF2B5EF4-FFF2-40B4-BE49-F238E27FC236}">
                <a16:creationId xmlns:a16="http://schemas.microsoft.com/office/drawing/2014/main" id="{C98AF00A-480B-4BC5-BFF6-B630DE0CCA21}"/>
              </a:ext>
            </a:extLst>
          </p:cNvPr>
          <p:cNvSpPr/>
          <p:nvPr/>
        </p:nvSpPr>
        <p:spPr>
          <a:xfrm>
            <a:off x="206060" y="4150777"/>
            <a:ext cx="3341734" cy="1757855"/>
          </a:xfrm>
          <a:prstGeom prst="wedgeRoundRectCallout">
            <a:avLst>
              <a:gd name="adj1" fmla="val -8273"/>
              <a:gd name="adj2" fmla="val 5907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dirty="0">
                <a:latin typeface="Gill Sans MT" panose="020B0502020104020203" pitchFamily="34" charset="0"/>
              </a:rPr>
              <a:t>“There is too much of a tension between the child’s needs and the provision available”.</a:t>
            </a:r>
          </a:p>
          <a:p>
            <a:pPr lvl="0" algn="ctr"/>
            <a:r>
              <a:rPr lang="en-GB" sz="1600" b="1" i="1" dirty="0">
                <a:latin typeface="Gill Sans MT" panose="020B0502020104020203" pitchFamily="34" charset="0"/>
              </a:rPr>
              <a:t>- ‘Not Going to Plan’ Select Committee report 2019</a:t>
            </a:r>
            <a:endParaRPr lang="en-US" sz="1600" b="1" i="1" dirty="0">
              <a:latin typeface="Gill Sans MT" panose="020B0502020104020203" pitchFamily="34" charset="0"/>
            </a:endParaRPr>
          </a:p>
        </p:txBody>
      </p:sp>
      <p:sp>
        <p:nvSpPr>
          <p:cNvPr id="19" name="Speech Bubble: Rectangle with Corners Rounded 18">
            <a:extLst>
              <a:ext uri="{FF2B5EF4-FFF2-40B4-BE49-F238E27FC236}">
                <a16:creationId xmlns:a16="http://schemas.microsoft.com/office/drawing/2014/main" id="{A4412BE7-2D43-4B6A-8337-3485FF18829B}"/>
              </a:ext>
            </a:extLst>
          </p:cNvPr>
          <p:cNvSpPr/>
          <p:nvPr/>
        </p:nvSpPr>
        <p:spPr>
          <a:xfrm>
            <a:off x="3693695" y="1158640"/>
            <a:ext cx="5293894" cy="4540719"/>
          </a:xfrm>
          <a:prstGeom prst="wedgeRoundRectCallout">
            <a:avLst>
              <a:gd name="adj1" fmla="val -33836"/>
              <a:gd name="adj2" fmla="val 5408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ctr">
              <a:buNone/>
            </a:pPr>
            <a:r>
              <a:rPr lang="en-GB" sz="1600" dirty="0">
                <a:latin typeface="Gill Sans MT" panose="020B0502020104020203" pitchFamily="34" charset="0"/>
              </a:rPr>
              <a:t>“The variation in support experienced by pupils, even when they had a similar identified need, suggests that the SEND system relies on particular individuals performing important roles well and working together effectively. This means that 2 pupils with similar needs, attending different schools, can have very different experiences. Absolute uniformity is unlikely when individual schools have autonomy to make provision for their pupils. However, despite individuals working hard and with care, significant variability in provision is not an indicator of a system working effectively for children with SEND.”</a:t>
            </a:r>
          </a:p>
          <a:p>
            <a:pPr marL="0" lvl="0" algn="ctr">
              <a:buNone/>
            </a:pPr>
            <a:r>
              <a:rPr lang="en-GB" sz="1600" b="1" i="1" dirty="0">
                <a:latin typeface="Gill Sans MT" panose="020B0502020104020203" pitchFamily="34" charset="0"/>
              </a:rPr>
              <a:t>- Research and analysis, supporting SEND OFSTED 2021</a:t>
            </a:r>
            <a:endParaRPr lang="en-US" sz="1600" b="1" i="1" dirty="0">
              <a:latin typeface="Gill Sans MT" panose="020B0502020104020203" pitchFamily="34" charset="0"/>
            </a:endParaRPr>
          </a:p>
        </p:txBody>
      </p:sp>
      <p:sp>
        <p:nvSpPr>
          <p:cNvPr id="20" name="Speech Bubble: Rectangle with Corners Rounded 19">
            <a:extLst>
              <a:ext uri="{FF2B5EF4-FFF2-40B4-BE49-F238E27FC236}">
                <a16:creationId xmlns:a16="http://schemas.microsoft.com/office/drawing/2014/main" id="{6AF495CE-B58F-499A-AC8A-529DE1947D6B}"/>
              </a:ext>
            </a:extLst>
          </p:cNvPr>
          <p:cNvSpPr/>
          <p:nvPr/>
        </p:nvSpPr>
        <p:spPr>
          <a:xfrm>
            <a:off x="156411" y="1158640"/>
            <a:ext cx="3441032" cy="2751605"/>
          </a:xfrm>
          <a:prstGeom prst="wedgeRoundRectCallout">
            <a:avLst>
              <a:gd name="adj1" fmla="val -35812"/>
              <a:gd name="adj2" fmla="val 56286"/>
              <a:gd name="adj3" fmla="val 16667"/>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latin typeface="Gill Sans MT" panose="020B0502020104020203" pitchFamily="34" charset="0"/>
              </a:rPr>
              <a:t>Since 2014 reforms, there is wide agreement from professionals, OFSTED, Ombudsman, Government Select Committees, LAs and parents that provision for SEND in schools and settings can vary widely and does not reflect a whole school approach.</a:t>
            </a:r>
            <a:endParaRPr lang="en-GB" sz="1600" dirty="0">
              <a:latin typeface="Gill Sans MT" panose="020B0502020104020203" pitchFamily="34" charset="0"/>
            </a:endParaRPr>
          </a:p>
        </p:txBody>
      </p:sp>
    </p:spTree>
    <p:extLst>
      <p:ext uri="{BB962C8B-B14F-4D97-AF65-F5344CB8AC3E}">
        <p14:creationId xmlns:p14="http://schemas.microsoft.com/office/powerpoint/2010/main" val="1921629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cs typeface="Gill Sans MT"/>
              </a:rPr>
              <a:t>National SEND Review</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0" name="Text Placeholder 2">
            <a:extLst>
              <a:ext uri="{FF2B5EF4-FFF2-40B4-BE49-F238E27FC236}">
                <a16:creationId xmlns:a16="http://schemas.microsoft.com/office/drawing/2014/main" id="{68B2B2AE-2243-4710-8F82-DF4D223FC902}"/>
              </a:ext>
            </a:extLst>
          </p:cNvPr>
          <p:cNvSpPr txBox="1">
            <a:spLocks/>
          </p:cNvSpPr>
          <p:nvPr/>
        </p:nvSpPr>
        <p:spPr>
          <a:xfrm>
            <a:off x="399685" y="1009437"/>
            <a:ext cx="8126611" cy="1595489"/>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800" b="1" dirty="0">
                <a:latin typeface="Gill Sans MT" panose="020B0502020104020203" pitchFamily="34" charset="0"/>
              </a:rPr>
              <a:t>Further delays spark fears over much-anticipated SEND Review </a:t>
            </a:r>
            <a:endParaRPr lang="en-GB" sz="1800" dirty="0">
              <a:latin typeface="Gill Sans MT" panose="020B0502020104020203" pitchFamily="34" charset="0"/>
            </a:endParaRPr>
          </a:p>
          <a:p>
            <a:pPr marL="0" indent="0">
              <a:buNone/>
            </a:pPr>
            <a:r>
              <a:rPr lang="en-GB" sz="1600" dirty="0">
                <a:latin typeface="Gill Sans MT" panose="020B0502020104020203" pitchFamily="34" charset="0"/>
              </a:rPr>
              <a:t>Amid a third delay of the government review of special educational needs and disability provision, experts call on policymakers to use the time to ensure plans improve co-ordination of support across the children’s system.</a:t>
            </a:r>
          </a:p>
        </p:txBody>
      </p:sp>
      <p:pic>
        <p:nvPicPr>
          <p:cNvPr id="11" name="Graphic 10" descr="Office worker male with solid fill">
            <a:extLst>
              <a:ext uri="{FF2B5EF4-FFF2-40B4-BE49-F238E27FC236}">
                <a16:creationId xmlns:a16="http://schemas.microsoft.com/office/drawing/2014/main" id="{BD7DACED-E900-424F-8DA6-63243C0EF8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6179" y="4253075"/>
            <a:ext cx="1178299" cy="1178299"/>
          </a:xfrm>
          <a:prstGeom prst="rect">
            <a:avLst/>
          </a:prstGeom>
        </p:spPr>
      </p:pic>
      <p:pic>
        <p:nvPicPr>
          <p:cNvPr id="12" name="Graphic 11" descr="Office worker female with solid fill">
            <a:extLst>
              <a:ext uri="{FF2B5EF4-FFF2-40B4-BE49-F238E27FC236}">
                <a16:creationId xmlns:a16="http://schemas.microsoft.com/office/drawing/2014/main" id="{8B5683D7-1FB6-4BF6-982A-6C8AF2C2215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7704" y="2607347"/>
            <a:ext cx="1178299" cy="1178299"/>
          </a:xfrm>
          <a:prstGeom prst="rect">
            <a:avLst/>
          </a:prstGeom>
        </p:spPr>
      </p:pic>
      <p:sp>
        <p:nvSpPr>
          <p:cNvPr id="14" name="TextBox 13">
            <a:extLst>
              <a:ext uri="{FF2B5EF4-FFF2-40B4-BE49-F238E27FC236}">
                <a16:creationId xmlns:a16="http://schemas.microsoft.com/office/drawing/2014/main" id="{4516BCC5-5F08-4790-9DCD-A7BD980BF219}"/>
              </a:ext>
            </a:extLst>
          </p:cNvPr>
          <p:cNvSpPr txBox="1"/>
          <p:nvPr/>
        </p:nvSpPr>
        <p:spPr bwMode="auto">
          <a:xfrm>
            <a:off x="2106811" y="3570618"/>
            <a:ext cx="5918251" cy="584775"/>
          </a:xfrm>
          <a:prstGeom prst="rect">
            <a:avLst/>
          </a:prstGeom>
          <a:noFill/>
          <a:ln w="9525">
            <a:noFill/>
            <a:miter lim="800000"/>
            <a:headEnd/>
            <a:tailEnd/>
          </a:ln>
        </p:spPr>
        <p:txBody>
          <a:bodyPr wrap="square">
            <a:spAutoFit/>
          </a:bodyPr>
          <a:lstStyle/>
          <a:p>
            <a:r>
              <a:rPr lang="en-GB" sz="1600" b="1" dirty="0">
                <a:latin typeface="Gill Sans MT" panose="020B0502020104020203" pitchFamily="34" charset="0"/>
              </a:rPr>
              <a:t>Dame Christine Lenehan, Director of the Council for Disabled Children</a:t>
            </a:r>
          </a:p>
        </p:txBody>
      </p:sp>
      <p:sp>
        <p:nvSpPr>
          <p:cNvPr id="15" name="TextBox 14">
            <a:extLst>
              <a:ext uri="{FF2B5EF4-FFF2-40B4-BE49-F238E27FC236}">
                <a16:creationId xmlns:a16="http://schemas.microsoft.com/office/drawing/2014/main" id="{14FD5B68-A8EF-4CDA-9867-0695BC5F3999}"/>
              </a:ext>
            </a:extLst>
          </p:cNvPr>
          <p:cNvSpPr txBox="1"/>
          <p:nvPr/>
        </p:nvSpPr>
        <p:spPr bwMode="auto">
          <a:xfrm>
            <a:off x="2105609" y="2551716"/>
            <a:ext cx="6301339" cy="1077218"/>
          </a:xfrm>
          <a:prstGeom prst="rect">
            <a:avLst/>
          </a:prstGeom>
          <a:noFill/>
          <a:ln w="9525">
            <a:noFill/>
            <a:miter lim="800000"/>
            <a:headEnd/>
            <a:tailEnd/>
          </a:ln>
        </p:spPr>
        <p:txBody>
          <a:bodyPr wrap="square">
            <a:spAutoFit/>
          </a:bodyPr>
          <a:lstStyle/>
          <a:p>
            <a:r>
              <a:rPr lang="en-GB" sz="1600" dirty="0">
                <a:latin typeface="Gill Sans MT" panose="020B0502020104020203" pitchFamily="34" charset="0"/>
              </a:rPr>
              <a:t>“All of the sector, from parents and young people through to the statutory agencies which support them, want to see a system that delivers better outcomes and sustainability but the solutions are not straightforward”.</a:t>
            </a:r>
          </a:p>
        </p:txBody>
      </p:sp>
      <p:sp>
        <p:nvSpPr>
          <p:cNvPr id="16" name="TextBox 15">
            <a:extLst>
              <a:ext uri="{FF2B5EF4-FFF2-40B4-BE49-F238E27FC236}">
                <a16:creationId xmlns:a16="http://schemas.microsoft.com/office/drawing/2014/main" id="{CDFF961F-AB14-411F-9348-870DB741AC87}"/>
              </a:ext>
            </a:extLst>
          </p:cNvPr>
          <p:cNvSpPr txBox="1"/>
          <p:nvPr/>
        </p:nvSpPr>
        <p:spPr bwMode="auto">
          <a:xfrm>
            <a:off x="2105608" y="4336137"/>
            <a:ext cx="6301339" cy="584775"/>
          </a:xfrm>
          <a:prstGeom prst="rect">
            <a:avLst/>
          </a:prstGeom>
          <a:noFill/>
          <a:ln w="9525">
            <a:noFill/>
            <a:miter lim="800000"/>
            <a:headEnd/>
            <a:tailEnd/>
          </a:ln>
        </p:spPr>
        <p:txBody>
          <a:bodyPr wrap="square">
            <a:spAutoFit/>
          </a:bodyPr>
          <a:lstStyle/>
          <a:p>
            <a:r>
              <a:rPr lang="en-GB" sz="1600" dirty="0">
                <a:latin typeface="Gill Sans MT" panose="020B0502020104020203" pitchFamily="34" charset="0"/>
              </a:rPr>
              <a:t>“While the sector is waiting on the publication of the review, it should focus on what it can currently change and influence”.</a:t>
            </a:r>
          </a:p>
        </p:txBody>
      </p:sp>
      <p:sp>
        <p:nvSpPr>
          <p:cNvPr id="17" name="TextBox 16">
            <a:extLst>
              <a:ext uri="{FF2B5EF4-FFF2-40B4-BE49-F238E27FC236}">
                <a16:creationId xmlns:a16="http://schemas.microsoft.com/office/drawing/2014/main" id="{BD8142C5-55E9-48C5-B18D-E5F5EAD4C22B}"/>
              </a:ext>
            </a:extLst>
          </p:cNvPr>
          <p:cNvSpPr txBox="1"/>
          <p:nvPr/>
        </p:nvSpPr>
        <p:spPr bwMode="auto">
          <a:xfrm>
            <a:off x="2105609" y="4966367"/>
            <a:ext cx="5000042" cy="584775"/>
          </a:xfrm>
          <a:prstGeom prst="rect">
            <a:avLst/>
          </a:prstGeom>
          <a:noFill/>
          <a:ln w="9525">
            <a:noFill/>
            <a:miter lim="800000"/>
            <a:headEnd/>
            <a:tailEnd/>
          </a:ln>
        </p:spPr>
        <p:txBody>
          <a:bodyPr wrap="square">
            <a:spAutoFit/>
          </a:bodyPr>
          <a:lstStyle/>
          <a:p>
            <a:r>
              <a:rPr lang="en-GB" sz="1600" b="1" dirty="0">
                <a:latin typeface="Gill Sans MT" panose="020B0502020104020203" pitchFamily="34" charset="0"/>
              </a:rPr>
              <a:t>Leo Jones, director of public services consultancy IMPOWER </a:t>
            </a:r>
          </a:p>
        </p:txBody>
      </p:sp>
    </p:spTree>
    <p:extLst>
      <p:ext uri="{BB962C8B-B14F-4D97-AF65-F5344CB8AC3E}">
        <p14:creationId xmlns:p14="http://schemas.microsoft.com/office/powerpoint/2010/main" val="3188563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cs typeface="Gill Sans MT"/>
              </a:rPr>
              <a:t>Lincolnshire’s High Needs Strategy</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pic>
        <p:nvPicPr>
          <p:cNvPr id="14" name="Picture 13">
            <a:extLst>
              <a:ext uri="{FF2B5EF4-FFF2-40B4-BE49-F238E27FC236}">
                <a16:creationId xmlns:a16="http://schemas.microsoft.com/office/drawing/2014/main" id="{E7E9673D-7E5E-44E3-8D09-A80E81A76985}"/>
              </a:ext>
            </a:extLst>
          </p:cNvPr>
          <p:cNvPicPr>
            <a:picLocks noChangeAspect="1"/>
          </p:cNvPicPr>
          <p:nvPr/>
        </p:nvPicPr>
        <p:blipFill rotWithShape="1">
          <a:blip r:embed="rId5"/>
          <a:srcRect l="37033" t="13614" r="38132" b="22503"/>
          <a:stretch/>
        </p:blipFill>
        <p:spPr>
          <a:xfrm>
            <a:off x="303760" y="1155420"/>
            <a:ext cx="2944168" cy="4259925"/>
          </a:xfrm>
          <a:prstGeom prst="rect">
            <a:avLst/>
          </a:prstGeom>
          <a:ln>
            <a:solidFill>
              <a:schemeClr val="bg2"/>
            </a:solidFill>
          </a:ln>
        </p:spPr>
      </p:pic>
      <p:sp>
        <p:nvSpPr>
          <p:cNvPr id="15" name="TextBox 7">
            <a:extLst>
              <a:ext uri="{FF2B5EF4-FFF2-40B4-BE49-F238E27FC236}">
                <a16:creationId xmlns:a16="http://schemas.microsoft.com/office/drawing/2014/main" id="{F9D368CA-5592-423A-B826-81D22E5612DF}"/>
              </a:ext>
            </a:extLst>
          </p:cNvPr>
          <p:cNvSpPr txBox="1"/>
          <p:nvPr/>
        </p:nvSpPr>
        <p:spPr>
          <a:xfrm>
            <a:off x="3247928" y="1053502"/>
            <a:ext cx="5438872" cy="8309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Clr>
                <a:srgbClr val="AFBD21"/>
              </a:buClr>
              <a:buFont typeface="Arial" panose="020B0604020202020204" pitchFamily="34" charset="0"/>
              <a:buChar char="•"/>
            </a:pPr>
            <a:r>
              <a:rPr lang="en-GB" sz="1600" dirty="0">
                <a:latin typeface="Gill Sans MT" panose="020B0502020104020203" pitchFamily="34" charset="0"/>
              </a:rPr>
              <a:t>Valuing SEND forms a key part of the High Needs Strategy for Lincolnshire, strengthening the graduated approach.</a:t>
            </a:r>
          </a:p>
          <a:p>
            <a:pPr marL="285750" indent="-285750">
              <a:buClr>
                <a:srgbClr val="AFBD21"/>
              </a:buClr>
              <a:buFont typeface="Arial" panose="020B0604020202020204" pitchFamily="34" charset="0"/>
              <a:buChar char="•"/>
            </a:pPr>
            <a:r>
              <a:rPr lang="en-GB" sz="1600" dirty="0">
                <a:latin typeface="Gill Sans MT" panose="020B0502020104020203" pitchFamily="34" charset="0"/>
              </a:rPr>
              <a:t>It also works alongside and supports the Inclusion Toolkit. </a:t>
            </a:r>
          </a:p>
        </p:txBody>
      </p:sp>
      <p:pic>
        <p:nvPicPr>
          <p:cNvPr id="16" name="Picture 15">
            <a:extLst>
              <a:ext uri="{FF2B5EF4-FFF2-40B4-BE49-F238E27FC236}">
                <a16:creationId xmlns:a16="http://schemas.microsoft.com/office/drawing/2014/main" id="{22CC4711-A4C5-422D-91EA-F6AC195CB58D}"/>
              </a:ext>
            </a:extLst>
          </p:cNvPr>
          <p:cNvPicPr>
            <a:picLocks noChangeAspect="1"/>
          </p:cNvPicPr>
          <p:nvPr/>
        </p:nvPicPr>
        <p:blipFill rotWithShape="1">
          <a:blip r:embed="rId6"/>
          <a:srcRect l="36813" t="16741" r="37912" b="24077"/>
          <a:stretch/>
        </p:blipFill>
        <p:spPr>
          <a:xfrm>
            <a:off x="3219354" y="1843255"/>
            <a:ext cx="2815825" cy="3708843"/>
          </a:xfrm>
          <a:prstGeom prst="rect">
            <a:avLst/>
          </a:prstGeom>
        </p:spPr>
      </p:pic>
      <p:pic>
        <p:nvPicPr>
          <p:cNvPr id="17" name="Picture 16">
            <a:extLst>
              <a:ext uri="{FF2B5EF4-FFF2-40B4-BE49-F238E27FC236}">
                <a16:creationId xmlns:a16="http://schemas.microsoft.com/office/drawing/2014/main" id="{8A32CC96-478B-4412-81B5-79F123A63819}"/>
              </a:ext>
            </a:extLst>
          </p:cNvPr>
          <p:cNvPicPr>
            <a:picLocks noChangeAspect="1"/>
          </p:cNvPicPr>
          <p:nvPr/>
        </p:nvPicPr>
        <p:blipFill rotWithShape="1">
          <a:blip r:embed="rId7"/>
          <a:srcRect l="37033" t="17094" r="37692" b="23724"/>
          <a:stretch/>
        </p:blipFill>
        <p:spPr>
          <a:xfrm>
            <a:off x="5967364" y="1852747"/>
            <a:ext cx="2824114" cy="3719761"/>
          </a:xfrm>
          <a:prstGeom prst="rect">
            <a:avLst/>
          </a:prstGeom>
        </p:spPr>
      </p:pic>
      <p:sp>
        <p:nvSpPr>
          <p:cNvPr id="18" name="TextBox 17">
            <a:extLst>
              <a:ext uri="{FF2B5EF4-FFF2-40B4-BE49-F238E27FC236}">
                <a16:creationId xmlns:a16="http://schemas.microsoft.com/office/drawing/2014/main" id="{A5BE9552-4D30-437F-B89B-B8ADA6AC4360}"/>
              </a:ext>
            </a:extLst>
          </p:cNvPr>
          <p:cNvSpPr txBox="1"/>
          <p:nvPr/>
        </p:nvSpPr>
        <p:spPr>
          <a:xfrm>
            <a:off x="1002639" y="5562682"/>
            <a:ext cx="7242086" cy="646331"/>
          </a:xfrm>
          <a:prstGeom prst="rect">
            <a:avLst/>
          </a:prstGeom>
          <a:noFill/>
          <a:ln w="19050">
            <a:solidFill>
              <a:srgbClr val="99AB21"/>
            </a:solidFill>
          </a:ln>
        </p:spPr>
        <p:txBody>
          <a:bodyPr wrap="square" rtlCol="0">
            <a:spAutoFit/>
          </a:bodyPr>
          <a:lstStyle/>
          <a:p>
            <a:pPr algn="ctr"/>
            <a:r>
              <a:rPr lang="en-GB" b="1" dirty="0">
                <a:latin typeface="Gill Sans MT" panose="020B0502020104020203" pitchFamily="34" charset="0"/>
              </a:rPr>
              <a:t>You will find the High Needs Strategy and Inclusion Toolkit on the </a:t>
            </a:r>
            <a:r>
              <a:rPr lang="en-GB" sz="1800" b="1" dirty="0">
                <a:latin typeface="Gill Sans MT" panose="020B0502020104020203" pitchFamily="34" charset="0"/>
                <a:hlinkClick r:id="rId8"/>
              </a:rPr>
              <a:t>Lincolnshire SEND Local Offer</a:t>
            </a:r>
            <a:r>
              <a:rPr lang="en-GB" b="1" dirty="0">
                <a:latin typeface="Gill Sans MT" panose="020B0502020104020203" pitchFamily="34" charset="0"/>
              </a:rPr>
              <a:t>. </a:t>
            </a:r>
          </a:p>
        </p:txBody>
      </p:sp>
    </p:spTree>
    <p:extLst>
      <p:ext uri="{BB962C8B-B14F-4D97-AF65-F5344CB8AC3E}">
        <p14:creationId xmlns:p14="http://schemas.microsoft.com/office/powerpoint/2010/main" val="491035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Valuing SEND Journey so far</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2" name="TextBox 11">
            <a:extLst>
              <a:ext uri="{FF2B5EF4-FFF2-40B4-BE49-F238E27FC236}">
                <a16:creationId xmlns:a16="http://schemas.microsoft.com/office/drawing/2014/main" id="{CFB39577-7E52-4F86-BFA3-13AD2AA469AA}"/>
              </a:ext>
            </a:extLst>
          </p:cNvPr>
          <p:cNvSpPr txBox="1"/>
          <p:nvPr/>
        </p:nvSpPr>
        <p:spPr>
          <a:xfrm>
            <a:off x="289931" y="1193165"/>
            <a:ext cx="4906006" cy="830997"/>
          </a:xfrm>
          <a:prstGeom prst="rect">
            <a:avLst/>
          </a:prstGeom>
          <a:noFill/>
        </p:spPr>
        <p:txBody>
          <a:bodyPr wrap="square" rtlCol="0">
            <a:spAutoFit/>
          </a:bodyPr>
          <a:lstStyle/>
          <a:p>
            <a:pPr algn="ctr"/>
            <a:r>
              <a:rPr lang="en-GB" sz="1600" dirty="0">
                <a:latin typeface="Gill Sans MT" panose="020B0502020104020203" pitchFamily="34" charset="0"/>
              </a:rPr>
              <a:t>Valuing SEND was developed by IMPOWER alongside three local authorities in 2019 </a:t>
            </a:r>
            <a:r>
              <a:rPr lang="en-GB" sz="1600" b="1" dirty="0">
                <a:latin typeface="Gill Sans MT" panose="020B0502020104020203" pitchFamily="34" charset="0"/>
              </a:rPr>
              <a:t>in response to challenges</a:t>
            </a:r>
            <a:r>
              <a:rPr lang="en-GB" sz="1600" dirty="0">
                <a:latin typeface="Gill Sans MT" panose="020B0502020104020203" pitchFamily="34" charset="0"/>
              </a:rPr>
              <a:t> in the SEND system.</a:t>
            </a:r>
          </a:p>
        </p:txBody>
      </p:sp>
      <p:sp>
        <p:nvSpPr>
          <p:cNvPr id="13" name="TextBox 12">
            <a:extLst>
              <a:ext uri="{FF2B5EF4-FFF2-40B4-BE49-F238E27FC236}">
                <a16:creationId xmlns:a16="http://schemas.microsoft.com/office/drawing/2014/main" id="{CC664157-5C9A-4FA1-9104-2D8F5D7BD4B4}"/>
              </a:ext>
            </a:extLst>
          </p:cNvPr>
          <p:cNvSpPr txBox="1"/>
          <p:nvPr/>
        </p:nvSpPr>
        <p:spPr>
          <a:xfrm>
            <a:off x="289932" y="2647605"/>
            <a:ext cx="5109385" cy="584775"/>
          </a:xfrm>
          <a:prstGeom prst="rect">
            <a:avLst/>
          </a:prstGeom>
          <a:noFill/>
        </p:spPr>
        <p:txBody>
          <a:bodyPr wrap="square">
            <a:spAutoFit/>
          </a:bodyPr>
          <a:lstStyle/>
          <a:p>
            <a:pPr lvl="0" algn="ctr"/>
            <a:r>
              <a:rPr lang="en-GB" sz="1600" dirty="0">
                <a:latin typeface="Gill Sans MT" panose="020B0502020104020203" pitchFamily="34" charset="0"/>
              </a:rPr>
              <a:t>Valuing SEND was introduced in Lincolnshire in September 2020 </a:t>
            </a:r>
            <a:r>
              <a:rPr lang="en-GB" sz="1600" b="1" dirty="0">
                <a:latin typeface="Gill Sans MT" panose="020B0502020104020203" pitchFamily="34" charset="0"/>
              </a:rPr>
              <a:t>to improve children’s long-term outcomes</a:t>
            </a:r>
            <a:r>
              <a:rPr lang="en-GB" sz="1600" dirty="0">
                <a:latin typeface="Gill Sans MT" panose="020B0502020104020203" pitchFamily="34" charset="0"/>
              </a:rPr>
              <a:t>.</a:t>
            </a:r>
            <a:endParaRPr lang="en-US" sz="1600" dirty="0">
              <a:latin typeface="Gill Sans MT" panose="020B0502020104020203" pitchFamily="34" charset="0"/>
            </a:endParaRPr>
          </a:p>
        </p:txBody>
      </p:sp>
      <p:sp>
        <p:nvSpPr>
          <p:cNvPr id="19" name="TextBox 18">
            <a:extLst>
              <a:ext uri="{FF2B5EF4-FFF2-40B4-BE49-F238E27FC236}">
                <a16:creationId xmlns:a16="http://schemas.microsoft.com/office/drawing/2014/main" id="{CF5AE640-088A-4713-B478-27DF5126D8D8}"/>
              </a:ext>
            </a:extLst>
          </p:cNvPr>
          <p:cNvSpPr txBox="1"/>
          <p:nvPr/>
        </p:nvSpPr>
        <p:spPr>
          <a:xfrm>
            <a:off x="224883" y="3777079"/>
            <a:ext cx="4971053" cy="584775"/>
          </a:xfrm>
          <a:prstGeom prst="rect">
            <a:avLst/>
          </a:prstGeom>
          <a:noFill/>
        </p:spPr>
        <p:txBody>
          <a:bodyPr wrap="square">
            <a:spAutoFit/>
          </a:bodyPr>
          <a:lstStyle/>
          <a:p>
            <a:pPr lvl="0" algn="ctr"/>
            <a:r>
              <a:rPr lang="en-GB" sz="1600" dirty="0">
                <a:latin typeface="Gill Sans MT" panose="020B0502020104020203" pitchFamily="34" charset="0"/>
              </a:rPr>
              <a:t>Lincolnshire SENDCOs </a:t>
            </a:r>
            <a:r>
              <a:rPr lang="en-GB" sz="1600" b="1" dirty="0">
                <a:latin typeface="Gill Sans MT" panose="020B0502020104020203" pitchFamily="34" charset="0"/>
              </a:rPr>
              <a:t>trialled</a:t>
            </a:r>
            <a:r>
              <a:rPr lang="en-GB" sz="1600" dirty="0">
                <a:latin typeface="Gill Sans MT" panose="020B0502020104020203" pitchFamily="34" charset="0"/>
              </a:rPr>
              <a:t> the approach </a:t>
            </a:r>
            <a:r>
              <a:rPr lang="en-GB" sz="1600" b="1" dirty="0">
                <a:latin typeface="Gill Sans MT" panose="020B0502020104020203" pitchFamily="34" charset="0"/>
              </a:rPr>
              <a:t>and contributed to its development.</a:t>
            </a:r>
            <a:endParaRPr lang="en-US" sz="1600" b="1" dirty="0">
              <a:latin typeface="Gill Sans MT" panose="020B0502020104020203" pitchFamily="34" charset="0"/>
            </a:endParaRPr>
          </a:p>
        </p:txBody>
      </p:sp>
      <p:sp>
        <p:nvSpPr>
          <p:cNvPr id="20" name="TextBox 19">
            <a:extLst>
              <a:ext uri="{FF2B5EF4-FFF2-40B4-BE49-F238E27FC236}">
                <a16:creationId xmlns:a16="http://schemas.microsoft.com/office/drawing/2014/main" id="{907D0AE5-95F5-4653-AB60-32E34D919203}"/>
              </a:ext>
            </a:extLst>
          </p:cNvPr>
          <p:cNvSpPr txBox="1"/>
          <p:nvPr/>
        </p:nvSpPr>
        <p:spPr>
          <a:xfrm>
            <a:off x="289931" y="4832815"/>
            <a:ext cx="4906005" cy="1323439"/>
          </a:xfrm>
          <a:prstGeom prst="rect">
            <a:avLst/>
          </a:prstGeom>
          <a:noFill/>
        </p:spPr>
        <p:txBody>
          <a:bodyPr wrap="square">
            <a:spAutoFit/>
          </a:bodyPr>
          <a:lstStyle/>
          <a:p>
            <a:pPr lvl="0" algn="ctr"/>
            <a:r>
              <a:rPr lang="en-GB" sz="1600" dirty="0">
                <a:latin typeface="Gill Sans MT" panose="020B0502020104020203" pitchFamily="34" charset="0"/>
              </a:rPr>
              <a:t>Increasingly, schools and settings are using Valuing SEND and report that the radar summary of needs </a:t>
            </a:r>
            <a:r>
              <a:rPr lang="en-GB" sz="1600" b="1" dirty="0">
                <a:latin typeface="Gill Sans MT" panose="020B0502020104020203" pitchFamily="34" charset="0"/>
              </a:rPr>
              <a:t>made forward planning more efficient.</a:t>
            </a:r>
            <a:r>
              <a:rPr lang="en-GB" sz="1600" dirty="0">
                <a:latin typeface="Gill Sans MT" panose="020B0502020104020203" pitchFamily="34" charset="0"/>
              </a:rPr>
              <a:t> One setting described Valuing SEND as </a:t>
            </a:r>
            <a:r>
              <a:rPr lang="en-GB" sz="1600" b="1" dirty="0">
                <a:latin typeface="Gill Sans MT" panose="020B0502020104020203" pitchFamily="34" charset="0"/>
              </a:rPr>
              <a:t>“their one stop shop for SEND”</a:t>
            </a:r>
            <a:r>
              <a:rPr lang="en-GB" sz="1600" dirty="0">
                <a:latin typeface="Gill Sans MT" panose="020B0502020104020203" pitchFamily="34" charset="0"/>
              </a:rPr>
              <a:t>.</a:t>
            </a:r>
            <a:endParaRPr lang="en-US" sz="1600" dirty="0">
              <a:latin typeface="Gill Sans MT" panose="020B0502020104020203" pitchFamily="34" charset="0"/>
            </a:endParaRPr>
          </a:p>
        </p:txBody>
      </p:sp>
      <p:cxnSp>
        <p:nvCxnSpPr>
          <p:cNvPr id="21" name="Straight Arrow Connector 20">
            <a:extLst>
              <a:ext uri="{FF2B5EF4-FFF2-40B4-BE49-F238E27FC236}">
                <a16:creationId xmlns:a16="http://schemas.microsoft.com/office/drawing/2014/main" id="{265F08C1-EB2A-4139-A8C8-C915B9E40FCE}"/>
              </a:ext>
            </a:extLst>
          </p:cNvPr>
          <p:cNvCxnSpPr>
            <a:cxnSpLocks/>
          </p:cNvCxnSpPr>
          <p:nvPr/>
        </p:nvCxnSpPr>
        <p:spPr>
          <a:xfrm>
            <a:off x="2742934" y="2035048"/>
            <a:ext cx="1" cy="577311"/>
          </a:xfrm>
          <a:prstGeom prst="straightConnector1">
            <a:avLst/>
          </a:prstGeom>
          <a:ln w="317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Straight Arrow Connector 21">
            <a:extLst>
              <a:ext uri="{FF2B5EF4-FFF2-40B4-BE49-F238E27FC236}">
                <a16:creationId xmlns:a16="http://schemas.microsoft.com/office/drawing/2014/main" id="{42A0F00E-B05A-4633-9199-F75351AC907C}"/>
              </a:ext>
            </a:extLst>
          </p:cNvPr>
          <p:cNvCxnSpPr>
            <a:cxnSpLocks/>
          </p:cNvCxnSpPr>
          <p:nvPr/>
        </p:nvCxnSpPr>
        <p:spPr>
          <a:xfrm>
            <a:off x="2750103" y="3314675"/>
            <a:ext cx="0" cy="425959"/>
          </a:xfrm>
          <a:prstGeom prst="straightConnector1">
            <a:avLst/>
          </a:prstGeom>
          <a:ln w="317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Straight Arrow Connector 22">
            <a:extLst>
              <a:ext uri="{FF2B5EF4-FFF2-40B4-BE49-F238E27FC236}">
                <a16:creationId xmlns:a16="http://schemas.microsoft.com/office/drawing/2014/main" id="{3C4C464A-29A7-4847-B3A8-171DC857798A}"/>
              </a:ext>
            </a:extLst>
          </p:cNvPr>
          <p:cNvCxnSpPr>
            <a:cxnSpLocks/>
          </p:cNvCxnSpPr>
          <p:nvPr/>
        </p:nvCxnSpPr>
        <p:spPr>
          <a:xfrm>
            <a:off x="2753555" y="4417742"/>
            <a:ext cx="0" cy="425959"/>
          </a:xfrm>
          <a:prstGeom prst="straightConnector1">
            <a:avLst/>
          </a:prstGeom>
          <a:ln w="317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4" name="TextBox 23">
            <a:extLst>
              <a:ext uri="{FF2B5EF4-FFF2-40B4-BE49-F238E27FC236}">
                <a16:creationId xmlns:a16="http://schemas.microsoft.com/office/drawing/2014/main" id="{8BC78957-37FE-432A-BF25-CB77DAF53502}"/>
              </a:ext>
            </a:extLst>
          </p:cNvPr>
          <p:cNvSpPr txBox="1"/>
          <p:nvPr/>
        </p:nvSpPr>
        <p:spPr>
          <a:xfrm>
            <a:off x="5370842" y="1287295"/>
            <a:ext cx="3473072" cy="4524315"/>
          </a:xfrm>
          <a:prstGeom prst="rect">
            <a:avLst/>
          </a:prstGeom>
          <a:solidFill>
            <a:schemeClr val="bg1"/>
          </a:solidFill>
          <a:ln w="19050">
            <a:solidFill>
              <a:srgbClr val="AFBD21"/>
            </a:solidFill>
          </a:ln>
        </p:spPr>
        <p:txBody>
          <a:bodyPr wrap="square" rtlCol="0">
            <a:spAutoFit/>
          </a:bodyPr>
          <a:lstStyle/>
          <a:p>
            <a:pPr marL="285750" indent="-285750">
              <a:buClr>
                <a:srgbClr val="99AB21"/>
              </a:buClr>
              <a:buFont typeface="Wingdings" panose="05000000000000000000" pitchFamily="2" charset="2"/>
              <a:buChar char="ü"/>
            </a:pPr>
            <a:r>
              <a:rPr lang="en-GB" sz="1600" dirty="0">
                <a:latin typeface="Gill Sans MT" panose="020B0502020104020203" pitchFamily="34" charset="0"/>
              </a:rPr>
              <a:t>When Valuing SEND was trialled in annual reviews in the summer term, a request for special school was avoided in 54% of cases</a:t>
            </a:r>
          </a:p>
          <a:p>
            <a:pPr marL="285750" indent="-285750">
              <a:buClr>
                <a:srgbClr val="99AB21"/>
              </a:buClr>
              <a:buFont typeface="Wingdings" panose="05000000000000000000" pitchFamily="2" charset="2"/>
              <a:buChar char="ü"/>
            </a:pPr>
            <a:endParaRPr lang="en-GB" sz="1600" dirty="0">
              <a:latin typeface="Gill Sans MT" panose="020B0502020104020203" pitchFamily="34" charset="0"/>
            </a:endParaRP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Valuing SEND has become an integral part of the transitions protocol, supporting children to transition from special school to mainstream where they demonstrate a needs profile that might be suitable</a:t>
            </a:r>
          </a:p>
          <a:p>
            <a:pPr marL="285750" indent="-285750">
              <a:buClr>
                <a:srgbClr val="99AB21"/>
              </a:buClr>
              <a:buFont typeface="Wingdings" panose="05000000000000000000" pitchFamily="2" charset="2"/>
              <a:buChar char="ü"/>
            </a:pPr>
            <a:endParaRPr lang="en-GB" sz="1600" dirty="0">
              <a:latin typeface="Gill Sans MT" panose="020B0502020104020203" pitchFamily="34" charset="0"/>
            </a:endParaRP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Valuing SEND provides a common language for SEND across services</a:t>
            </a:r>
          </a:p>
          <a:p>
            <a:pPr marL="285750" indent="-285750">
              <a:buClr>
                <a:srgbClr val="99AB21"/>
              </a:buClr>
              <a:buFont typeface="Wingdings" panose="05000000000000000000" pitchFamily="2" charset="2"/>
              <a:buChar char="ü"/>
            </a:pPr>
            <a:endParaRPr lang="en-GB" sz="1600" dirty="0">
              <a:latin typeface="Gill Sans MT" panose="020B0502020104020203" pitchFamily="34" charset="0"/>
            </a:endParaRP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School and setting feedback is consistently strong</a:t>
            </a:r>
          </a:p>
        </p:txBody>
      </p:sp>
    </p:spTree>
    <p:extLst>
      <p:ext uri="{BB962C8B-B14F-4D97-AF65-F5344CB8AC3E}">
        <p14:creationId xmlns:p14="http://schemas.microsoft.com/office/powerpoint/2010/main" val="3041829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34898"/>
            <a:ext cx="7772400" cy="1962203"/>
          </a:xfrm>
        </p:spPr>
        <p:txBody>
          <a:bodyPr>
            <a:normAutofit/>
          </a:bodyPr>
          <a:lstStyle/>
          <a:p>
            <a:pPr algn="l"/>
            <a:r>
              <a:rPr lang="en-US" sz="4000" dirty="0">
                <a:solidFill>
                  <a:srgbClr val="AFBD21"/>
                </a:solidFill>
                <a:latin typeface="Gill Sans MT"/>
                <a:cs typeface="Gill Sans MT"/>
              </a:rPr>
              <a:t>What is Valuing SEND? </a:t>
            </a:r>
            <a:endParaRPr lang="en-US" sz="2600" dirty="0">
              <a:solidFill>
                <a:srgbClr val="AFBD21"/>
              </a:solidFill>
              <a:latin typeface="Gill Sans MT"/>
              <a:cs typeface="Gill Sans MT"/>
            </a:endParaRPr>
          </a:p>
        </p:txBody>
      </p:sp>
      <p:pic>
        <p:nvPicPr>
          <p:cNvPr id="5" name="Picture 4" descr="LCC green footer with straplin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88289"/>
            <a:ext cx="9144000" cy="1669711"/>
          </a:xfrm>
          <a:prstGeom prst="rect">
            <a:avLst/>
          </a:prstGeom>
        </p:spPr>
      </p:pic>
      <p:pic>
        <p:nvPicPr>
          <p:cNvPr id="4" name="Picture 2" descr="iMPOWER - MCA">
            <a:extLst>
              <a:ext uri="{FF2B5EF4-FFF2-40B4-BE49-F238E27FC236}">
                <a16:creationId xmlns:a16="http://schemas.microsoft.com/office/drawing/2014/main" id="{58A901EA-341A-40FF-8EF7-131994C1D115}"/>
              </a:ext>
            </a:extLst>
          </p:cNvPr>
          <p:cNvPicPr>
            <a:picLocks noChangeAspect="1"/>
          </p:cNvPicPr>
          <p:nvPr/>
        </p:nvPicPr>
        <p:blipFill>
          <a:blip r:embed="rId3"/>
          <a:srcRect/>
          <a:stretch>
            <a:fillRect/>
          </a:stretch>
        </p:blipFill>
        <p:spPr>
          <a:xfrm>
            <a:off x="239700" y="5850523"/>
            <a:ext cx="1242870" cy="345240"/>
          </a:xfrm>
          <a:prstGeom prst="rect">
            <a:avLst/>
          </a:prstGeom>
          <a:noFill/>
          <a:ln cap="flat">
            <a:noFill/>
          </a:ln>
        </p:spPr>
      </p:pic>
    </p:spTree>
    <p:extLst>
      <p:ext uri="{BB962C8B-B14F-4D97-AF65-F5344CB8AC3E}">
        <p14:creationId xmlns:p14="http://schemas.microsoft.com/office/powerpoint/2010/main" val="343138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Vision for Valuing SEND</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5" name="TextBox 14">
            <a:extLst>
              <a:ext uri="{FF2B5EF4-FFF2-40B4-BE49-F238E27FC236}">
                <a16:creationId xmlns:a16="http://schemas.microsoft.com/office/drawing/2014/main" id="{E5FB106E-1873-4B88-AF51-90653B7D1495}"/>
              </a:ext>
            </a:extLst>
          </p:cNvPr>
          <p:cNvSpPr txBox="1"/>
          <p:nvPr/>
        </p:nvSpPr>
        <p:spPr bwMode="auto">
          <a:xfrm>
            <a:off x="509588" y="1018245"/>
            <a:ext cx="8334326" cy="1323439"/>
          </a:xfrm>
          <a:prstGeom prst="rect">
            <a:avLst/>
          </a:prstGeom>
          <a:noFill/>
          <a:ln w="9525">
            <a:noFill/>
            <a:miter lim="800000"/>
            <a:headEnd/>
            <a:tailEnd/>
          </a:ln>
        </p:spPr>
        <p:txBody>
          <a:bodyPr wrap="square">
            <a:spAutoFit/>
          </a:bodyPr>
          <a:lstStyle/>
          <a:p>
            <a:r>
              <a:rPr lang="en-GB" sz="1600" b="1" dirty="0">
                <a:latin typeface="Gill Sans MT" panose="020B0502020104020203" pitchFamily="34" charset="0"/>
              </a:rPr>
              <a:t>The shared ambition for Valuing SEND is to: </a:t>
            </a:r>
          </a:p>
          <a:p>
            <a:endParaRPr lang="en-GB" sz="1600" dirty="0">
              <a:latin typeface="Gill Sans MT" panose="020B0502020104020203" pitchFamily="34" charset="0"/>
            </a:endParaRPr>
          </a:p>
          <a:p>
            <a:pPr marL="342900" indent="-342900">
              <a:buClr>
                <a:srgbClr val="99AB21"/>
              </a:buClr>
              <a:buFont typeface="Arial" panose="020B0604020202020204" pitchFamily="34" charset="0"/>
              <a:buChar char="•"/>
            </a:pPr>
            <a:r>
              <a:rPr lang="en-GB" sz="1600" dirty="0">
                <a:latin typeface="Gill Sans MT" panose="020B0502020104020203" pitchFamily="34" charset="0"/>
              </a:rPr>
              <a:t>Improve children’s long-term outcomes and inclusion</a:t>
            </a:r>
          </a:p>
          <a:p>
            <a:pPr marL="342900" indent="-342900">
              <a:buClr>
                <a:srgbClr val="99AB21"/>
              </a:buClr>
              <a:buFont typeface="Arial" panose="020B0604020202020204" pitchFamily="34" charset="0"/>
              <a:buChar char="•"/>
            </a:pPr>
            <a:r>
              <a:rPr lang="en-GB" sz="1600" dirty="0">
                <a:latin typeface="Gill Sans MT" panose="020B0502020104020203" pitchFamily="34" charset="0"/>
              </a:rPr>
              <a:t>Improve the experience of families and professionals across the system </a:t>
            </a:r>
          </a:p>
          <a:p>
            <a:endParaRPr lang="en-GB" sz="1600" dirty="0">
              <a:latin typeface="Gill Sans MT" panose="020B0502020104020203" pitchFamily="34" charset="0"/>
            </a:endParaRPr>
          </a:p>
        </p:txBody>
      </p:sp>
      <p:sp>
        <p:nvSpPr>
          <p:cNvPr id="16" name="TextBox 15">
            <a:extLst>
              <a:ext uri="{FF2B5EF4-FFF2-40B4-BE49-F238E27FC236}">
                <a16:creationId xmlns:a16="http://schemas.microsoft.com/office/drawing/2014/main" id="{921E5302-2B30-48E6-9B53-3EDC553EB358}"/>
              </a:ext>
            </a:extLst>
          </p:cNvPr>
          <p:cNvSpPr txBox="1"/>
          <p:nvPr/>
        </p:nvSpPr>
        <p:spPr bwMode="auto">
          <a:xfrm>
            <a:off x="509588" y="2240313"/>
            <a:ext cx="8324758" cy="1323439"/>
          </a:xfrm>
          <a:prstGeom prst="rect">
            <a:avLst/>
          </a:prstGeom>
          <a:noFill/>
          <a:ln w="9525">
            <a:noFill/>
            <a:miter lim="800000"/>
            <a:headEnd/>
            <a:tailEnd/>
          </a:ln>
        </p:spPr>
        <p:txBody>
          <a:bodyPr wrap="square">
            <a:spAutoFit/>
          </a:bodyPr>
          <a:lstStyle/>
          <a:p>
            <a:r>
              <a:rPr lang="en-GB" sz="1600" b="1" dirty="0">
                <a:latin typeface="Gill Sans MT" panose="020B0502020104020203" pitchFamily="34" charset="0"/>
              </a:rPr>
              <a:t>Valuing SEND aims to achieve this by:</a:t>
            </a:r>
          </a:p>
          <a:p>
            <a:endParaRPr lang="en-GB" sz="1600" dirty="0">
              <a:latin typeface="Gill Sans MT" panose="020B0502020104020203" pitchFamily="34" charset="0"/>
            </a:endParaRPr>
          </a:p>
          <a:p>
            <a:pPr marL="342900" indent="-342900">
              <a:buClr>
                <a:srgbClr val="99AB21"/>
              </a:buClr>
              <a:buFont typeface="Arial" panose="020B0604020202020204" pitchFamily="34" charset="0"/>
              <a:buChar char="•"/>
            </a:pPr>
            <a:r>
              <a:rPr lang="en-GB" sz="1600" dirty="0">
                <a:latin typeface="Gill Sans MT" panose="020B0502020104020203" pitchFamily="34" charset="0"/>
              </a:rPr>
              <a:t>Developing a single, rounded picture of the needs of children and the support they need to succeed and prosper within and outside of their education - from birth to adulthood (across early years, primary, secondary, special and post-16 education).</a:t>
            </a:r>
          </a:p>
        </p:txBody>
      </p:sp>
      <p:sp>
        <p:nvSpPr>
          <p:cNvPr id="17" name="TextBox 16">
            <a:extLst>
              <a:ext uri="{FF2B5EF4-FFF2-40B4-BE49-F238E27FC236}">
                <a16:creationId xmlns:a16="http://schemas.microsoft.com/office/drawing/2014/main" id="{A6285127-2EE7-4597-A89E-822F2DF0792B}"/>
              </a:ext>
            </a:extLst>
          </p:cNvPr>
          <p:cNvSpPr txBox="1"/>
          <p:nvPr/>
        </p:nvSpPr>
        <p:spPr bwMode="auto">
          <a:xfrm>
            <a:off x="468060" y="3608375"/>
            <a:ext cx="8325863" cy="830997"/>
          </a:xfrm>
          <a:prstGeom prst="rect">
            <a:avLst/>
          </a:prstGeom>
          <a:noFill/>
          <a:ln w="9525">
            <a:noFill/>
            <a:miter lim="800000"/>
            <a:headEnd/>
            <a:tailEnd/>
          </a:ln>
        </p:spPr>
        <p:txBody>
          <a:bodyPr wrap="square">
            <a:spAutoFit/>
          </a:bodyPr>
          <a:lstStyle/>
          <a:p>
            <a:pPr marL="342900" indent="-342900">
              <a:buClr>
                <a:srgbClr val="99AB21"/>
              </a:buClr>
              <a:buFont typeface="Arial" panose="020B0604020202020204" pitchFamily="34" charset="0"/>
              <a:buChar char="•"/>
            </a:pPr>
            <a:r>
              <a:rPr lang="en-GB" sz="1600" dirty="0">
                <a:latin typeface="Gill Sans MT" panose="020B0502020104020203" pitchFamily="34" charset="0"/>
              </a:rPr>
              <a:t>Using this as the foundation for planning and commissioning of support, monitoring of progress and evaluation of support at a child and cohort level, and to enable earlier and more co-ordinated intervention.</a:t>
            </a:r>
          </a:p>
        </p:txBody>
      </p:sp>
      <p:sp>
        <p:nvSpPr>
          <p:cNvPr id="18" name="Speech Bubble: Rectangle 17">
            <a:extLst>
              <a:ext uri="{FF2B5EF4-FFF2-40B4-BE49-F238E27FC236}">
                <a16:creationId xmlns:a16="http://schemas.microsoft.com/office/drawing/2014/main" id="{5DC23319-FAD1-4C1E-83FC-9016F9D94121}"/>
              </a:ext>
            </a:extLst>
          </p:cNvPr>
          <p:cNvSpPr/>
          <p:nvPr/>
        </p:nvSpPr>
        <p:spPr>
          <a:xfrm>
            <a:off x="500020" y="4577217"/>
            <a:ext cx="8334326" cy="1210397"/>
          </a:xfrm>
          <a:prstGeom prst="wedgeRectCallout">
            <a:avLst>
              <a:gd name="adj1" fmla="val 32500"/>
              <a:gd name="adj2" fmla="val 63944"/>
            </a:avLst>
          </a:prstGeom>
          <a:solidFill>
            <a:srgbClr val="AFBD2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solidFill>
                  <a:schemeClr val="bg1"/>
                </a:solidFill>
                <a:effectLst/>
                <a:latin typeface="Gill Sans MT" panose="020B0502020104020203" pitchFamily="34" charset="0"/>
              </a:rPr>
              <a:t>“It is straightforward and captures all the information in a succinct, meaningful way. It’s enabled us to sit down with parents and say ‘look, we’ve tried this, but not this, so we’re not ready to apply for an EHC plan yet.” </a:t>
            </a:r>
            <a:endParaRPr lang="en-GB" dirty="0">
              <a:solidFill>
                <a:schemeClr val="bg1"/>
              </a:solidFill>
              <a:latin typeface="Gill Sans MT" panose="020B0502020104020203" pitchFamily="34" charset="0"/>
            </a:endParaRPr>
          </a:p>
          <a:p>
            <a:pPr algn="r"/>
            <a:r>
              <a:rPr lang="en-GB" sz="1600" dirty="0">
                <a:solidFill>
                  <a:schemeClr val="bg1"/>
                </a:solidFill>
                <a:effectLst/>
                <a:latin typeface="Gill Sans MT" panose="020B0502020104020203" pitchFamily="34" charset="0"/>
              </a:rPr>
              <a:t>Lincolnshire Head Teacher</a:t>
            </a:r>
          </a:p>
        </p:txBody>
      </p:sp>
    </p:spTree>
    <p:extLst>
      <p:ext uri="{BB962C8B-B14F-4D97-AF65-F5344CB8AC3E}">
        <p14:creationId xmlns:p14="http://schemas.microsoft.com/office/powerpoint/2010/main" val="3082066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Valuing SEND Aims and Objectives</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6" name="TextBox 15">
            <a:extLst>
              <a:ext uri="{FF2B5EF4-FFF2-40B4-BE49-F238E27FC236}">
                <a16:creationId xmlns:a16="http://schemas.microsoft.com/office/drawing/2014/main" id="{8FC88C31-4BA6-44F1-BB0E-383821A3D242}"/>
              </a:ext>
            </a:extLst>
          </p:cNvPr>
          <p:cNvSpPr txBox="1"/>
          <p:nvPr/>
        </p:nvSpPr>
        <p:spPr>
          <a:xfrm>
            <a:off x="151824" y="1073105"/>
            <a:ext cx="4448853" cy="369332"/>
          </a:xfrm>
          <a:prstGeom prst="rect">
            <a:avLst/>
          </a:prstGeom>
          <a:noFill/>
        </p:spPr>
        <p:txBody>
          <a:bodyPr wrap="square" rtlCol="0">
            <a:spAutoFit/>
          </a:bodyPr>
          <a:lstStyle/>
          <a:p>
            <a:r>
              <a:rPr lang="en-GB" b="1" dirty="0">
                <a:latin typeface="Gill Sans MT" panose="020B0502020104020203" pitchFamily="34" charset="0"/>
              </a:rPr>
              <a:t>Valuing SEND will:</a:t>
            </a:r>
          </a:p>
        </p:txBody>
      </p:sp>
      <p:sp>
        <p:nvSpPr>
          <p:cNvPr id="17" name="Rectangle 16">
            <a:extLst>
              <a:ext uri="{FF2B5EF4-FFF2-40B4-BE49-F238E27FC236}">
                <a16:creationId xmlns:a16="http://schemas.microsoft.com/office/drawing/2014/main" id="{6BCD63D2-B48C-4098-82CC-283CF056384E}"/>
              </a:ext>
            </a:extLst>
          </p:cNvPr>
          <p:cNvSpPr/>
          <p:nvPr/>
        </p:nvSpPr>
        <p:spPr>
          <a:xfrm>
            <a:off x="192993" y="1540219"/>
            <a:ext cx="3431378" cy="721757"/>
          </a:xfrm>
          <a:prstGeom prst="rect">
            <a:avLst/>
          </a:prstGeom>
          <a:no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Provide a single, holistic view of every child / young person’s special educational needs from 0-25</a:t>
            </a:r>
          </a:p>
        </p:txBody>
      </p:sp>
      <p:sp>
        <p:nvSpPr>
          <p:cNvPr id="18" name="Rectangle 17">
            <a:extLst>
              <a:ext uri="{FF2B5EF4-FFF2-40B4-BE49-F238E27FC236}">
                <a16:creationId xmlns:a16="http://schemas.microsoft.com/office/drawing/2014/main" id="{BF52D2D2-5508-4691-B5AD-E20CF4116449}"/>
              </a:ext>
            </a:extLst>
          </p:cNvPr>
          <p:cNvSpPr/>
          <p:nvPr/>
        </p:nvSpPr>
        <p:spPr>
          <a:xfrm>
            <a:off x="192993" y="2471247"/>
            <a:ext cx="3431378" cy="721757"/>
          </a:xfrm>
          <a:prstGeom prst="rect">
            <a:avLst/>
          </a:prstGeom>
          <a:no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Establish a common codification and rating framework to communicate the type and level of need and show changes</a:t>
            </a:r>
          </a:p>
        </p:txBody>
      </p:sp>
      <p:sp>
        <p:nvSpPr>
          <p:cNvPr id="23" name="Rectangle 22">
            <a:extLst>
              <a:ext uri="{FF2B5EF4-FFF2-40B4-BE49-F238E27FC236}">
                <a16:creationId xmlns:a16="http://schemas.microsoft.com/office/drawing/2014/main" id="{13470435-F233-4B43-8530-CC78721AD5FA}"/>
              </a:ext>
            </a:extLst>
          </p:cNvPr>
          <p:cNvSpPr/>
          <p:nvPr/>
        </p:nvSpPr>
        <p:spPr>
          <a:xfrm>
            <a:off x="192993" y="3402275"/>
            <a:ext cx="3431378" cy="721757"/>
          </a:xfrm>
          <a:prstGeom prst="rect">
            <a:avLst/>
          </a:prstGeom>
          <a:no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Support education and home settings to evaluate readiness to meet need</a:t>
            </a:r>
          </a:p>
        </p:txBody>
      </p:sp>
      <p:sp>
        <p:nvSpPr>
          <p:cNvPr id="24" name="Arrow: Right 23">
            <a:extLst>
              <a:ext uri="{FF2B5EF4-FFF2-40B4-BE49-F238E27FC236}">
                <a16:creationId xmlns:a16="http://schemas.microsoft.com/office/drawing/2014/main" id="{82CCA264-E1BA-4DB7-89C1-50764C194994}"/>
              </a:ext>
            </a:extLst>
          </p:cNvPr>
          <p:cNvSpPr/>
          <p:nvPr/>
        </p:nvSpPr>
        <p:spPr>
          <a:xfrm>
            <a:off x="3641205" y="1549411"/>
            <a:ext cx="1262304" cy="721757"/>
          </a:xfrm>
          <a:prstGeom prst="right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
        <p:nvSpPr>
          <p:cNvPr id="25" name="Arrow: Right 24">
            <a:extLst>
              <a:ext uri="{FF2B5EF4-FFF2-40B4-BE49-F238E27FC236}">
                <a16:creationId xmlns:a16="http://schemas.microsoft.com/office/drawing/2014/main" id="{43145AB8-DAC5-4C7F-A1BE-A8C9725FDEBD}"/>
              </a:ext>
            </a:extLst>
          </p:cNvPr>
          <p:cNvSpPr/>
          <p:nvPr/>
        </p:nvSpPr>
        <p:spPr>
          <a:xfrm>
            <a:off x="3641205" y="2453233"/>
            <a:ext cx="1262304" cy="721757"/>
          </a:xfrm>
          <a:prstGeom prst="right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
        <p:nvSpPr>
          <p:cNvPr id="26" name="Arrow: Right 25">
            <a:extLst>
              <a:ext uri="{FF2B5EF4-FFF2-40B4-BE49-F238E27FC236}">
                <a16:creationId xmlns:a16="http://schemas.microsoft.com/office/drawing/2014/main" id="{33F27253-1ED9-4F1E-895B-4728BCD4E0B1}"/>
              </a:ext>
            </a:extLst>
          </p:cNvPr>
          <p:cNvSpPr/>
          <p:nvPr/>
        </p:nvSpPr>
        <p:spPr>
          <a:xfrm>
            <a:off x="3641205" y="3357055"/>
            <a:ext cx="1262304" cy="721757"/>
          </a:xfrm>
          <a:prstGeom prst="right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
        <p:nvSpPr>
          <p:cNvPr id="27" name="TextBox 26">
            <a:extLst>
              <a:ext uri="{FF2B5EF4-FFF2-40B4-BE49-F238E27FC236}">
                <a16:creationId xmlns:a16="http://schemas.microsoft.com/office/drawing/2014/main" id="{20F8EBC8-C561-47B7-8FF6-11E03DDBA292}"/>
              </a:ext>
            </a:extLst>
          </p:cNvPr>
          <p:cNvSpPr txBox="1"/>
          <p:nvPr/>
        </p:nvSpPr>
        <p:spPr>
          <a:xfrm>
            <a:off x="4903509" y="1061308"/>
            <a:ext cx="4448853" cy="369332"/>
          </a:xfrm>
          <a:prstGeom prst="rect">
            <a:avLst/>
          </a:prstGeom>
          <a:noFill/>
        </p:spPr>
        <p:txBody>
          <a:bodyPr wrap="square" rtlCol="0">
            <a:spAutoFit/>
          </a:bodyPr>
          <a:lstStyle/>
          <a:p>
            <a:r>
              <a:rPr lang="en-GB" b="1" dirty="0">
                <a:latin typeface="Gill Sans MT" panose="020B0502020104020203" pitchFamily="34" charset="0"/>
              </a:rPr>
              <a:t>Enabling:</a:t>
            </a:r>
          </a:p>
        </p:txBody>
      </p:sp>
      <p:sp>
        <p:nvSpPr>
          <p:cNvPr id="28" name="Rectangle 27">
            <a:extLst>
              <a:ext uri="{FF2B5EF4-FFF2-40B4-BE49-F238E27FC236}">
                <a16:creationId xmlns:a16="http://schemas.microsoft.com/office/drawing/2014/main" id="{B245D90E-80DC-4B87-9994-01DCB06CC13C}"/>
              </a:ext>
            </a:extLst>
          </p:cNvPr>
          <p:cNvSpPr/>
          <p:nvPr/>
        </p:nvSpPr>
        <p:spPr>
          <a:xfrm>
            <a:off x="4910243" y="1549411"/>
            <a:ext cx="4095401" cy="721757"/>
          </a:xfrm>
          <a:prstGeom prst="rect">
            <a:avLst/>
          </a:prstGeom>
          <a:solidFill>
            <a:schemeClr val="bg1"/>
          </a:solid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Clarity and consistency for professionals, parents and children / young people as they grow up and move between settings, anchored in needs</a:t>
            </a:r>
          </a:p>
        </p:txBody>
      </p:sp>
      <p:sp>
        <p:nvSpPr>
          <p:cNvPr id="29" name="Rectangle 28">
            <a:extLst>
              <a:ext uri="{FF2B5EF4-FFF2-40B4-BE49-F238E27FC236}">
                <a16:creationId xmlns:a16="http://schemas.microsoft.com/office/drawing/2014/main" id="{AD18D4F7-1D3E-42E3-8819-BB0B524579C4}"/>
              </a:ext>
            </a:extLst>
          </p:cNvPr>
          <p:cNvSpPr/>
          <p:nvPr/>
        </p:nvSpPr>
        <p:spPr>
          <a:xfrm>
            <a:off x="192993" y="4333303"/>
            <a:ext cx="3431378" cy="615436"/>
          </a:xfrm>
          <a:prstGeom prst="rect">
            <a:avLst/>
          </a:prstGeom>
          <a:no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Allow progress to be monitored through changes in rating – at child-level, school-level and county level</a:t>
            </a:r>
          </a:p>
        </p:txBody>
      </p:sp>
      <p:sp>
        <p:nvSpPr>
          <p:cNvPr id="30" name="Arrow: Right 29">
            <a:extLst>
              <a:ext uri="{FF2B5EF4-FFF2-40B4-BE49-F238E27FC236}">
                <a16:creationId xmlns:a16="http://schemas.microsoft.com/office/drawing/2014/main" id="{888807A9-3D39-49D9-B7CC-034ACE5FB6F4}"/>
              </a:ext>
            </a:extLst>
          </p:cNvPr>
          <p:cNvSpPr/>
          <p:nvPr/>
        </p:nvSpPr>
        <p:spPr>
          <a:xfrm>
            <a:off x="3641205" y="4260877"/>
            <a:ext cx="1262304" cy="721757"/>
          </a:xfrm>
          <a:prstGeom prst="right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
        <p:nvSpPr>
          <p:cNvPr id="31" name="Rectangle 30">
            <a:extLst>
              <a:ext uri="{FF2B5EF4-FFF2-40B4-BE49-F238E27FC236}">
                <a16:creationId xmlns:a16="http://schemas.microsoft.com/office/drawing/2014/main" id="{F2D5E632-E97F-45E6-9E4D-C3D1EA9EA8C6}"/>
              </a:ext>
            </a:extLst>
          </p:cNvPr>
          <p:cNvSpPr/>
          <p:nvPr/>
        </p:nvSpPr>
        <p:spPr>
          <a:xfrm>
            <a:off x="192993" y="5158010"/>
            <a:ext cx="3431378" cy="735135"/>
          </a:xfrm>
          <a:prstGeom prst="rect">
            <a:avLst/>
          </a:prstGeom>
          <a:no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Ensure that planning for independence in adulthood is prioritised alongside other educational support needs</a:t>
            </a:r>
          </a:p>
        </p:txBody>
      </p:sp>
      <p:sp>
        <p:nvSpPr>
          <p:cNvPr id="32" name="Arrow: Right 31">
            <a:extLst>
              <a:ext uri="{FF2B5EF4-FFF2-40B4-BE49-F238E27FC236}">
                <a16:creationId xmlns:a16="http://schemas.microsoft.com/office/drawing/2014/main" id="{BAF1AB08-61D7-40D0-96B4-5E85DE9002C9}"/>
              </a:ext>
            </a:extLst>
          </p:cNvPr>
          <p:cNvSpPr/>
          <p:nvPr/>
        </p:nvSpPr>
        <p:spPr>
          <a:xfrm>
            <a:off x="3641205" y="5164698"/>
            <a:ext cx="1262304" cy="721757"/>
          </a:xfrm>
          <a:prstGeom prst="rightArrow">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
        <p:nvSpPr>
          <p:cNvPr id="33" name="Rectangle 32">
            <a:extLst>
              <a:ext uri="{FF2B5EF4-FFF2-40B4-BE49-F238E27FC236}">
                <a16:creationId xmlns:a16="http://schemas.microsoft.com/office/drawing/2014/main" id="{8777590F-77DE-4643-8E63-82C9CE55FE29}"/>
              </a:ext>
            </a:extLst>
          </p:cNvPr>
          <p:cNvSpPr/>
          <p:nvPr/>
        </p:nvSpPr>
        <p:spPr>
          <a:xfrm>
            <a:off x="4910243" y="5164617"/>
            <a:ext cx="4095401" cy="735135"/>
          </a:xfrm>
          <a:prstGeom prst="rect">
            <a:avLst/>
          </a:prstGeom>
          <a:solidFill>
            <a:schemeClr val="bg1"/>
          </a:solid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Preparation for adulthood is embedded in work with children and young people from an earlier age – shifting the focus from provision to independence</a:t>
            </a:r>
          </a:p>
        </p:txBody>
      </p:sp>
      <p:sp>
        <p:nvSpPr>
          <p:cNvPr id="34" name="Rectangle 33">
            <a:extLst>
              <a:ext uri="{FF2B5EF4-FFF2-40B4-BE49-F238E27FC236}">
                <a16:creationId xmlns:a16="http://schemas.microsoft.com/office/drawing/2014/main" id="{EE90A8B2-B9DB-4988-900D-D65DE4C24CDA}"/>
              </a:ext>
            </a:extLst>
          </p:cNvPr>
          <p:cNvSpPr/>
          <p:nvPr/>
        </p:nvSpPr>
        <p:spPr>
          <a:xfrm>
            <a:off x="4910243" y="2453212"/>
            <a:ext cx="4095401" cy="721757"/>
          </a:xfrm>
          <a:prstGeom prst="rect">
            <a:avLst/>
          </a:prstGeom>
          <a:solidFill>
            <a:schemeClr val="bg1"/>
          </a:solid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Earlier and more consistent identification of need, to prevent escalation and improve outcomes</a:t>
            </a:r>
          </a:p>
        </p:txBody>
      </p:sp>
      <p:sp>
        <p:nvSpPr>
          <p:cNvPr id="35" name="Rectangle 34">
            <a:extLst>
              <a:ext uri="{FF2B5EF4-FFF2-40B4-BE49-F238E27FC236}">
                <a16:creationId xmlns:a16="http://schemas.microsoft.com/office/drawing/2014/main" id="{30A1CAB1-B8BD-4FEB-A0FB-CEF30F0EF85C}"/>
              </a:ext>
            </a:extLst>
          </p:cNvPr>
          <p:cNvSpPr/>
          <p:nvPr/>
        </p:nvSpPr>
        <p:spPr>
          <a:xfrm>
            <a:off x="4910243" y="3357013"/>
            <a:ext cx="4095401" cy="721757"/>
          </a:xfrm>
          <a:prstGeom prst="rect">
            <a:avLst/>
          </a:prstGeom>
          <a:solidFill>
            <a:schemeClr val="bg1"/>
          </a:solid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Professionals and families are able to work better together to plan actions and support, keep the child or young person at the centre</a:t>
            </a:r>
          </a:p>
        </p:txBody>
      </p:sp>
      <p:sp>
        <p:nvSpPr>
          <p:cNvPr id="36" name="Rectangle 35">
            <a:extLst>
              <a:ext uri="{FF2B5EF4-FFF2-40B4-BE49-F238E27FC236}">
                <a16:creationId xmlns:a16="http://schemas.microsoft.com/office/drawing/2014/main" id="{C4E5905A-77C3-4902-85A5-B8E9CC0D7120}"/>
              </a:ext>
            </a:extLst>
          </p:cNvPr>
          <p:cNvSpPr/>
          <p:nvPr/>
        </p:nvSpPr>
        <p:spPr>
          <a:xfrm>
            <a:off x="4910243" y="4260814"/>
            <a:ext cx="4095401" cy="721757"/>
          </a:xfrm>
          <a:prstGeom prst="rect">
            <a:avLst/>
          </a:prstGeom>
          <a:solidFill>
            <a:schemeClr val="bg1"/>
          </a:solidFill>
          <a:ln w="31750">
            <a:solidFill>
              <a:srgbClr val="99AB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Gill Sans MT" panose="020B0502020104020203" pitchFamily="34" charset="0"/>
              </a:rPr>
              <a:t>Professionals and families can see the impact of action, and commissioning agencies can evidence success or understand where there are gaps</a:t>
            </a:r>
          </a:p>
        </p:txBody>
      </p:sp>
    </p:spTree>
    <p:extLst>
      <p:ext uri="{BB962C8B-B14F-4D97-AF65-F5344CB8AC3E}">
        <p14:creationId xmlns:p14="http://schemas.microsoft.com/office/powerpoint/2010/main" val="2424612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Valuing SEND is a Whole School Approach</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5" name="Text Placeholder 2">
            <a:extLst>
              <a:ext uri="{FF2B5EF4-FFF2-40B4-BE49-F238E27FC236}">
                <a16:creationId xmlns:a16="http://schemas.microsoft.com/office/drawing/2014/main" id="{6AC875F5-8A77-4971-A9E6-31D8C8EE3AA3}"/>
              </a:ext>
            </a:extLst>
          </p:cNvPr>
          <p:cNvSpPr txBox="1">
            <a:spLocks/>
          </p:cNvSpPr>
          <p:nvPr/>
        </p:nvSpPr>
        <p:spPr>
          <a:xfrm>
            <a:off x="551763" y="1410405"/>
            <a:ext cx="3933151" cy="4145493"/>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07000"/>
              </a:lnSpc>
              <a:spcAft>
                <a:spcPts val="800"/>
              </a:spcAft>
              <a:buNone/>
            </a:pPr>
            <a:r>
              <a:rPr lang="en-GB" sz="1600" b="1" dirty="0">
                <a:latin typeface="Gill Sans MT" panose="020B0502020104020203" pitchFamily="34" charset="0"/>
                <a:ea typeface="Calibri" panose="020F0502020204030204" pitchFamily="34" charset="0"/>
                <a:cs typeface="Times New Roman" panose="02020603050405020304" pitchFamily="18" charset="0"/>
              </a:rPr>
              <a:t>Staff use Valuing SEND when:</a:t>
            </a:r>
          </a:p>
          <a:p>
            <a:pPr marL="285750" indent="-285750">
              <a:lnSpc>
                <a:spcPct val="107000"/>
              </a:lnSpc>
              <a:spcBef>
                <a:spcPts val="0"/>
              </a:spcBef>
              <a:spcAft>
                <a:spcPts val="600"/>
              </a:spcAft>
              <a:buClr>
                <a:srgbClr val="99AB21"/>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Greater access to curriculum and school life is needed</a:t>
            </a:r>
          </a:p>
          <a:p>
            <a:pPr marL="285750" indent="-285750">
              <a:lnSpc>
                <a:spcPct val="107000"/>
              </a:lnSpc>
              <a:spcBef>
                <a:spcPts val="0"/>
              </a:spcBef>
              <a:spcAft>
                <a:spcPts val="600"/>
              </a:spcAft>
              <a:buClr>
                <a:srgbClr val="99AB21"/>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Graduated response is required</a:t>
            </a:r>
          </a:p>
          <a:p>
            <a:pPr marL="285750" indent="-285750">
              <a:spcBef>
                <a:spcPts val="0"/>
              </a:spcBef>
              <a:spcAft>
                <a:spcPts val="600"/>
              </a:spcAft>
              <a:buClr>
                <a:srgbClr val="99AB21"/>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EHCP is in place</a:t>
            </a:r>
          </a:p>
          <a:p>
            <a:pPr marL="285750" indent="-285750">
              <a:spcBef>
                <a:spcPts val="0"/>
              </a:spcBef>
              <a:spcAft>
                <a:spcPts val="600"/>
              </a:spcAft>
              <a:buClr>
                <a:srgbClr val="99AB21"/>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Child or young person is in transition between phases and moving into Adulthood</a:t>
            </a:r>
          </a:p>
          <a:p>
            <a:pPr marL="285750" indent="-285750">
              <a:spcBef>
                <a:spcPts val="0"/>
              </a:spcBef>
              <a:spcAft>
                <a:spcPts val="600"/>
              </a:spcAft>
              <a:buClr>
                <a:srgbClr val="99AB21"/>
              </a:buClr>
              <a:buFont typeface="Arial" panose="020B0604020202020204" pitchFamily="34" charset="0"/>
              <a:buChar char="•"/>
            </a:pPr>
            <a:r>
              <a:rPr lang="en-GB" sz="1600" dirty="0">
                <a:latin typeface="Gill Sans MT" panose="020B0502020104020203" pitchFamily="34" charset="0"/>
              </a:rPr>
              <a:t>Interventions are being reviewed at SEN Support or in EHCP implementation  (including Annual Reviews)</a:t>
            </a:r>
          </a:p>
          <a:p>
            <a:pPr marL="285750" indent="-285750">
              <a:spcBef>
                <a:spcPts val="0"/>
              </a:spcBef>
              <a:spcAft>
                <a:spcPts val="600"/>
              </a:spcAft>
              <a:buClr>
                <a:srgbClr val="99AB21"/>
              </a:buClr>
              <a:buFont typeface="Arial" panose="020B0604020202020204" pitchFamily="34" charset="0"/>
              <a:buChar char="•"/>
            </a:pPr>
            <a:r>
              <a:rPr lang="en-GB" sz="1600" dirty="0">
                <a:latin typeface="Gill Sans MT" panose="020B0502020104020203" pitchFamily="34" charset="0"/>
              </a:rPr>
              <a:t>Child or young person is at risk of exclusion</a:t>
            </a:r>
          </a:p>
        </p:txBody>
      </p:sp>
      <p:sp>
        <p:nvSpPr>
          <p:cNvPr id="16" name="TextBox 15">
            <a:extLst>
              <a:ext uri="{FF2B5EF4-FFF2-40B4-BE49-F238E27FC236}">
                <a16:creationId xmlns:a16="http://schemas.microsoft.com/office/drawing/2014/main" id="{BF49875B-F03A-4FA7-B9C8-1952E513282D}"/>
              </a:ext>
            </a:extLst>
          </p:cNvPr>
          <p:cNvSpPr txBox="1"/>
          <p:nvPr/>
        </p:nvSpPr>
        <p:spPr bwMode="auto">
          <a:xfrm>
            <a:off x="4484914" y="1410405"/>
            <a:ext cx="4144371" cy="4031873"/>
          </a:xfrm>
          <a:prstGeom prst="rect">
            <a:avLst/>
          </a:prstGeom>
          <a:noFill/>
          <a:ln w="19050">
            <a:solidFill>
              <a:srgbClr val="99AB21"/>
            </a:solidFill>
            <a:miter lim="800000"/>
            <a:headEnd/>
            <a:tailEnd/>
          </a:ln>
        </p:spPr>
        <p:txBody>
          <a:bodyPr wrap="square">
            <a:spAutoFit/>
          </a:bodyPr>
          <a:lstStyle/>
          <a:p>
            <a:r>
              <a:rPr lang="en-GB" sz="1600" b="1" dirty="0">
                <a:latin typeface="Gill Sans MT" panose="020B0502020104020203" pitchFamily="34" charset="0"/>
              </a:rPr>
              <a:t>In these cases, Valuing SEND can:</a:t>
            </a:r>
          </a:p>
          <a:p>
            <a:endParaRPr lang="en-GB" sz="1600" b="1" dirty="0">
              <a:solidFill>
                <a:srgbClr val="AFBD21"/>
              </a:solidFill>
              <a:latin typeface="Gill Sans MT" panose="020B0502020104020203" pitchFamily="34" charset="0"/>
            </a:endParaRPr>
          </a:p>
          <a:p>
            <a:pPr marL="285750" indent="-285750">
              <a:buClr>
                <a:srgbClr val="99AB21"/>
              </a:buClr>
              <a:buFont typeface="Wingdings" panose="05000000000000000000" pitchFamily="2" charset="2"/>
              <a:buChar char="ü"/>
            </a:pPr>
            <a:r>
              <a:rPr lang="en-US" sz="1600" dirty="0">
                <a:latin typeface="Gill Sans MT" panose="020B0502020104020203" pitchFamily="34" charset="0"/>
              </a:rPr>
              <a:t>Improve quality of conversation around need</a:t>
            </a: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Inform levels of support and changes to interventions</a:t>
            </a: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Guide discussions with child and young person </a:t>
            </a: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Demonstrate progress to child and young person </a:t>
            </a: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Enable parent and professionals to discuss child and young person’s needs and progress</a:t>
            </a: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Support requests for advice from Ask SALL and specialist services </a:t>
            </a:r>
          </a:p>
          <a:p>
            <a:pPr marL="285750" indent="-285750">
              <a:buClr>
                <a:srgbClr val="99AB21"/>
              </a:buClr>
              <a:buFont typeface="Wingdings" panose="05000000000000000000" pitchFamily="2" charset="2"/>
              <a:buChar char="ü"/>
            </a:pPr>
            <a:r>
              <a:rPr lang="en-GB" sz="1600" dirty="0">
                <a:latin typeface="Gill Sans MT" panose="020B0502020104020203" pitchFamily="34" charset="0"/>
              </a:rPr>
              <a:t>Inform support through observations, learning walks and moderation activities</a:t>
            </a:r>
          </a:p>
        </p:txBody>
      </p:sp>
    </p:spTree>
    <p:extLst>
      <p:ext uri="{BB962C8B-B14F-4D97-AF65-F5344CB8AC3E}">
        <p14:creationId xmlns:p14="http://schemas.microsoft.com/office/powerpoint/2010/main" val="1036730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panose="020B0502020104020203" pitchFamily="34" charset="0"/>
              </a:rPr>
              <a:t>Feedback on using Valuing SEND</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latin typeface="Gill Sans MT" panose="020B0502020104020203" pitchFamily="34" charset="0"/>
              </a:rPr>
              <a:t>Valuing SEND Toolkit, Nov 21</a:t>
            </a:r>
            <a:endParaRPr lang="en-US">
              <a:latin typeface="Gill Sans MT" panose="020B0502020104020203" pitchFamily="34" charset="0"/>
            </a:endParaRPr>
          </a:p>
        </p:txBody>
      </p:sp>
      <p:sp>
        <p:nvSpPr>
          <p:cNvPr id="10" name="AutoShape 103">
            <a:extLst>
              <a:ext uri="{FF2B5EF4-FFF2-40B4-BE49-F238E27FC236}">
                <a16:creationId xmlns:a16="http://schemas.microsoft.com/office/drawing/2014/main" id="{AF6D67B4-05DB-9448-BC77-BCEF65DF47C2}"/>
              </a:ext>
            </a:extLst>
          </p:cNvPr>
          <p:cNvSpPr>
            <a:spLocks noChangeArrowheads="1"/>
          </p:cNvSpPr>
          <p:nvPr/>
        </p:nvSpPr>
        <p:spPr bwMode="auto">
          <a:xfrm>
            <a:off x="2150207" y="1288990"/>
            <a:ext cx="2202950" cy="2118666"/>
          </a:xfrm>
          <a:prstGeom prst="wedgeEllipseCallout">
            <a:avLst>
              <a:gd name="adj1" fmla="val -19338"/>
              <a:gd name="adj2" fmla="val 76269"/>
            </a:avLst>
          </a:prstGeom>
          <a:solidFill>
            <a:srgbClr val="DE386E"/>
          </a:solidFill>
          <a:ln w="9525" algn="ctr">
            <a:noFill/>
            <a:miter lim="800000"/>
            <a:headEnd/>
            <a:tailEnd/>
          </a:ln>
        </p:spPr>
        <p:txBody>
          <a:bodyPr tIns="108000" bIns="1080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E0396E"/>
              </a:buClr>
              <a:buSzPct val="95000"/>
              <a:defRPr/>
            </a:pPr>
            <a:r>
              <a:rPr kumimoji="0" lang="en-GB" sz="1400" b="0" u="none" strike="noStrike" kern="0" cap="none" spc="0" normalizeH="0" baseline="0" noProof="0" dirty="0">
                <a:ln>
                  <a:noFill/>
                </a:ln>
                <a:solidFill>
                  <a:schemeClr val="bg1"/>
                </a:solidFill>
                <a:effectLst/>
                <a:uLnTx/>
                <a:uFillTx/>
                <a:latin typeface="Gill Sans MT" panose="020B0502020104020203" pitchFamily="34" charset="0"/>
              </a:rPr>
              <a:t>“</a:t>
            </a:r>
            <a:r>
              <a:rPr lang="en-GB" sz="1400" dirty="0">
                <a:solidFill>
                  <a:schemeClr val="bg1"/>
                </a:solidFill>
                <a:latin typeface="Gill Sans MT" panose="020B0502020104020203" pitchFamily="34" charset="0"/>
                <a:ea typeface="Times New Roman" panose="02020603050405020304" pitchFamily="18" charset="0"/>
                <a:cs typeface="Times New Roman" panose="02020603050405020304" pitchFamily="18" charset="0"/>
              </a:rPr>
              <a:t>I</a:t>
            </a:r>
            <a:r>
              <a:rPr lang="en-GB" sz="1400" dirty="0">
                <a:solidFill>
                  <a:schemeClr val="bg1"/>
                </a:solidFill>
                <a:effectLst/>
                <a:latin typeface="Gill Sans MT" panose="020B0502020104020203" pitchFamily="34" charset="0"/>
                <a:ea typeface="Times New Roman" panose="02020603050405020304" pitchFamily="18" charset="0"/>
                <a:cs typeface="Times New Roman" panose="02020603050405020304" pitchFamily="18" charset="0"/>
              </a:rPr>
              <a:t>t gives us a very accurate view about where a child is (what their needs are) and what we are providing.” - </a:t>
            </a:r>
            <a:r>
              <a:rPr lang="en-GB" sz="1400" dirty="0" err="1">
                <a:solidFill>
                  <a:schemeClr val="bg1"/>
                </a:solidFill>
                <a:effectLst/>
                <a:latin typeface="Gill Sans MT" panose="020B0502020104020203" pitchFamily="34" charset="0"/>
                <a:ea typeface="Times New Roman" panose="02020603050405020304" pitchFamily="18" charset="0"/>
                <a:cs typeface="Times New Roman" panose="02020603050405020304" pitchFamily="18" charset="0"/>
              </a:rPr>
              <a:t>SENDco</a:t>
            </a:r>
            <a:endParaRPr lang="en-GB" sz="1400" dirty="0">
              <a:solidFill>
                <a:schemeClr val="bg1"/>
              </a:solidFill>
              <a:effectLst/>
              <a:latin typeface="Gill Sans MT" panose="020B0502020104020203" pitchFamily="34" charset="0"/>
              <a:ea typeface="Calibri" panose="020F0502020204030204" pitchFamily="34" charset="0"/>
              <a:cs typeface="Times New Roman" panose="02020603050405020304" pitchFamily="18" charset="0"/>
            </a:endParaRPr>
          </a:p>
        </p:txBody>
      </p:sp>
      <p:sp>
        <p:nvSpPr>
          <p:cNvPr id="11" name="AutoShape 101">
            <a:extLst>
              <a:ext uri="{FF2B5EF4-FFF2-40B4-BE49-F238E27FC236}">
                <a16:creationId xmlns:a16="http://schemas.microsoft.com/office/drawing/2014/main" id="{BC981903-62D5-8641-9ED4-E191CD7271CE}"/>
              </a:ext>
            </a:extLst>
          </p:cNvPr>
          <p:cNvSpPr>
            <a:spLocks noChangeArrowheads="1"/>
          </p:cNvSpPr>
          <p:nvPr/>
        </p:nvSpPr>
        <p:spPr bwMode="auto">
          <a:xfrm>
            <a:off x="289541" y="1971675"/>
            <a:ext cx="1682211" cy="1947310"/>
          </a:xfrm>
          <a:prstGeom prst="wedgeRoundRectCallout">
            <a:avLst>
              <a:gd name="adj1" fmla="val 5514"/>
              <a:gd name="adj2" fmla="val 71389"/>
              <a:gd name="adj3" fmla="val 16667"/>
            </a:avLst>
          </a:prstGeom>
          <a:solidFill>
            <a:srgbClr val="449AD5"/>
          </a:solidFill>
          <a:ln w="9525" algn="ctr">
            <a:noFill/>
            <a:miter lim="800000"/>
            <a:headEnd/>
            <a:tailEnd/>
          </a:ln>
        </p:spPr>
        <p:txBody>
          <a:bodyPr tIns="108000" bIns="1080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spcAft>
                <a:spcPts val="800"/>
              </a:spcAft>
              <a:defRPr/>
            </a:pPr>
            <a:r>
              <a:rPr lang="en-GB" sz="1400" dirty="0">
                <a:solidFill>
                  <a:schemeClr val="bg1"/>
                </a:solidFill>
                <a:latin typeface="Gill Sans MT" panose="020B0502020104020203" pitchFamily="34" charset="0"/>
                <a:ea typeface="Calibri" panose="020F0502020204030204" pitchFamily="34" charset="0"/>
                <a:cs typeface="Times New Roman" panose="02020603050405020304" pitchFamily="18" charset="0"/>
              </a:rPr>
              <a:t>“</a:t>
            </a:r>
            <a:r>
              <a:rPr lang="en-GB" sz="1400" dirty="0">
                <a:solidFill>
                  <a:schemeClr val="bg1"/>
                </a:solidFill>
                <a:effectLst/>
                <a:latin typeface="Gill Sans MT" panose="020B0502020104020203" pitchFamily="34" charset="0"/>
                <a:ea typeface="Calibri" panose="020F0502020204030204" pitchFamily="34" charset="0"/>
                <a:cs typeface="Times New Roman" panose="02020603050405020304" pitchFamily="18" charset="0"/>
              </a:rPr>
              <a:t>We have used VSEND extensively – it has helped us to identify emerging needs.”- </a:t>
            </a:r>
            <a:r>
              <a:rPr lang="en-GB" sz="1400" dirty="0" err="1">
                <a:solidFill>
                  <a:schemeClr val="bg1"/>
                </a:solidFill>
                <a:effectLst/>
                <a:latin typeface="Gill Sans MT" panose="020B0502020104020203" pitchFamily="34" charset="0"/>
                <a:ea typeface="Calibri" panose="020F0502020204030204" pitchFamily="34" charset="0"/>
                <a:cs typeface="Times New Roman" panose="02020603050405020304" pitchFamily="18" charset="0"/>
              </a:rPr>
              <a:t>SENDco</a:t>
            </a:r>
            <a:endParaRPr lang="en-GB" sz="1400" dirty="0">
              <a:solidFill>
                <a:schemeClr val="bg1"/>
              </a:solidFill>
              <a:effectLst/>
              <a:latin typeface="Gill Sans MT" panose="020B0502020104020203" pitchFamily="34" charset="0"/>
              <a:ea typeface="Calibri" panose="020F0502020204030204" pitchFamily="34" charset="0"/>
              <a:cs typeface="Times New Roman" panose="02020603050405020304" pitchFamily="18" charset="0"/>
            </a:endParaRPr>
          </a:p>
        </p:txBody>
      </p:sp>
      <p:sp>
        <p:nvSpPr>
          <p:cNvPr id="12" name="AutoShape 7">
            <a:extLst>
              <a:ext uri="{FF2B5EF4-FFF2-40B4-BE49-F238E27FC236}">
                <a16:creationId xmlns:a16="http://schemas.microsoft.com/office/drawing/2014/main" id="{7F0AB7A9-7FBD-1643-A12C-D012B66810F5}"/>
              </a:ext>
            </a:extLst>
          </p:cNvPr>
          <p:cNvSpPr>
            <a:spLocks noChangeArrowheads="1"/>
          </p:cNvSpPr>
          <p:nvPr/>
        </p:nvSpPr>
        <p:spPr bwMode="auto">
          <a:xfrm>
            <a:off x="4531612" y="835326"/>
            <a:ext cx="2202951" cy="2572330"/>
          </a:xfrm>
          <a:prstGeom prst="wedgeEllipseCallout">
            <a:avLst>
              <a:gd name="adj1" fmla="val 13566"/>
              <a:gd name="adj2" fmla="val 83057"/>
            </a:avLst>
          </a:prstGeom>
          <a:solidFill>
            <a:srgbClr val="F58023"/>
          </a:solidFill>
          <a:ln w="9525" algn="ctr">
            <a:noFill/>
            <a:miter lim="800000"/>
            <a:headEnd/>
            <a:tailEnd/>
          </a:ln>
        </p:spPr>
        <p:txBody>
          <a:bodyPr tIns="720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GB" sz="1400" u="none" strike="noStrike" kern="0" cap="none" spc="0" normalizeH="0" baseline="0" noProof="0" dirty="0">
                <a:ln>
                  <a:noFill/>
                </a:ln>
                <a:solidFill>
                  <a:schemeClr val="bg1"/>
                </a:solidFill>
                <a:effectLst/>
                <a:uLnTx/>
                <a:uFillTx/>
                <a:latin typeface="Gill Sans MT" panose="020B0502020104020203" pitchFamily="34" charset="0"/>
              </a:rPr>
              <a:t>“</a:t>
            </a:r>
            <a:r>
              <a:rPr lang="en-GB" sz="1400" dirty="0">
                <a:solidFill>
                  <a:schemeClr val="bg1"/>
                </a:solidFill>
                <a:effectLst/>
                <a:latin typeface="Gill Sans MT" panose="020B0502020104020203" pitchFamily="34" charset="0"/>
                <a:ea typeface="Calibri" panose="020F0502020204030204" pitchFamily="34" charset="0"/>
                <a:cs typeface="Times New Roman" panose="02020603050405020304" pitchFamily="18" charset="0"/>
              </a:rPr>
              <a:t>The use of VSEND helped build our School Development Plan and to see where there were holes” </a:t>
            </a:r>
          </a:p>
          <a:p>
            <a:pPr algn="ctr"/>
            <a:r>
              <a:rPr lang="en-GB" sz="1400" dirty="0">
                <a:solidFill>
                  <a:schemeClr val="bg1"/>
                </a:solidFill>
                <a:effectLst/>
                <a:latin typeface="Gill Sans MT" panose="020B0502020104020203" pitchFamily="34" charset="0"/>
                <a:ea typeface="Calibri" panose="020F0502020204030204" pitchFamily="34" charset="0"/>
                <a:cs typeface="Times New Roman" panose="02020603050405020304" pitchFamily="18" charset="0"/>
              </a:rPr>
              <a:t>-Headteacher attending a CHIPS meeting </a:t>
            </a:r>
            <a:endParaRPr lang="en-GB" sz="1400" kern="0" dirty="0">
              <a:solidFill>
                <a:schemeClr val="bg1"/>
              </a:solidFill>
              <a:latin typeface="Gill Sans MT" panose="020B0502020104020203" pitchFamily="34" charset="0"/>
            </a:endParaRPr>
          </a:p>
        </p:txBody>
      </p:sp>
      <p:pic>
        <p:nvPicPr>
          <p:cNvPr id="13" name="Picture 12">
            <a:extLst>
              <a:ext uri="{FF2B5EF4-FFF2-40B4-BE49-F238E27FC236}">
                <a16:creationId xmlns:a16="http://schemas.microsoft.com/office/drawing/2014/main" id="{84C36947-77BC-4211-863D-A4068CC607E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8953" y="4329430"/>
            <a:ext cx="1118859" cy="1290614"/>
          </a:xfrm>
          <a:prstGeom prst="rect">
            <a:avLst/>
          </a:prstGeom>
        </p:spPr>
      </p:pic>
      <p:pic>
        <p:nvPicPr>
          <p:cNvPr id="14" name="Picture 13">
            <a:extLst>
              <a:ext uri="{FF2B5EF4-FFF2-40B4-BE49-F238E27FC236}">
                <a16:creationId xmlns:a16="http://schemas.microsoft.com/office/drawing/2014/main" id="{17E19750-071C-46F9-B493-75CA5F941EE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286598" y="4216384"/>
            <a:ext cx="1118860" cy="1403482"/>
          </a:xfrm>
          <a:prstGeom prst="rect">
            <a:avLst/>
          </a:prstGeom>
        </p:spPr>
      </p:pic>
      <p:pic>
        <p:nvPicPr>
          <p:cNvPr id="17" name="Picture 16">
            <a:extLst>
              <a:ext uri="{FF2B5EF4-FFF2-40B4-BE49-F238E27FC236}">
                <a16:creationId xmlns:a16="http://schemas.microsoft.com/office/drawing/2014/main" id="{AA69FA6D-9400-4E69-9D2E-654DF944DAB0}"/>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27860" y="4244555"/>
            <a:ext cx="1118859" cy="1371584"/>
          </a:xfrm>
          <a:prstGeom prst="rect">
            <a:avLst/>
          </a:prstGeom>
        </p:spPr>
      </p:pic>
      <p:pic>
        <p:nvPicPr>
          <p:cNvPr id="18" name="Picture 17">
            <a:extLst>
              <a:ext uri="{FF2B5EF4-FFF2-40B4-BE49-F238E27FC236}">
                <a16:creationId xmlns:a16="http://schemas.microsoft.com/office/drawing/2014/main" id="{7A182267-1D26-4C47-BD1C-99C280B20AC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692253" y="4107151"/>
            <a:ext cx="1118859" cy="1508988"/>
          </a:xfrm>
          <a:prstGeom prst="rect">
            <a:avLst/>
          </a:prstGeom>
        </p:spPr>
      </p:pic>
      <p:sp>
        <p:nvSpPr>
          <p:cNvPr id="19" name="Speech Bubble: Rectangle with Corners Rounded 18">
            <a:extLst>
              <a:ext uri="{FF2B5EF4-FFF2-40B4-BE49-F238E27FC236}">
                <a16:creationId xmlns:a16="http://schemas.microsoft.com/office/drawing/2014/main" id="{2F1EF680-EF11-41BE-AC88-BC99ECC8464F}"/>
              </a:ext>
            </a:extLst>
          </p:cNvPr>
          <p:cNvSpPr/>
          <p:nvPr/>
        </p:nvSpPr>
        <p:spPr>
          <a:xfrm>
            <a:off x="6875307" y="1002109"/>
            <a:ext cx="1941441" cy="2572330"/>
          </a:xfrm>
          <a:prstGeom prst="wedgeRoundRectCallout">
            <a:avLst>
              <a:gd name="adj1" fmla="val -18089"/>
              <a:gd name="adj2" fmla="val 78313"/>
              <a:gd name="adj3" fmla="val 16667"/>
            </a:avLst>
          </a:prstGeom>
          <a:solidFill>
            <a:srgbClr val="676767"/>
          </a:solidFill>
          <a:ln>
            <a:solidFill>
              <a:srgbClr val="6767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1400" dirty="0">
                <a:latin typeface="Gill Sans MT" panose="020B0502020104020203" pitchFamily="34" charset="0"/>
              </a:rPr>
              <a:t>'The support prompt section of the VSEND tool was an absolute revolution to me, I knew we could use this really well for our assess, plan, do review at our setting’- </a:t>
            </a:r>
            <a:r>
              <a:rPr lang="en-GB" sz="1400" dirty="0" err="1">
                <a:latin typeface="Gill Sans MT" panose="020B0502020104020203" pitchFamily="34" charset="0"/>
              </a:rPr>
              <a:t>SENDco</a:t>
            </a:r>
            <a:r>
              <a:rPr lang="en-GB" sz="1400" dirty="0">
                <a:latin typeface="Gill Sans MT" panose="020B0502020104020203" pitchFamily="34" charset="0"/>
              </a:rPr>
              <a:t> </a:t>
            </a:r>
          </a:p>
        </p:txBody>
      </p:sp>
    </p:spTree>
    <p:extLst>
      <p:ext uri="{BB962C8B-B14F-4D97-AF65-F5344CB8AC3E}">
        <p14:creationId xmlns:p14="http://schemas.microsoft.com/office/powerpoint/2010/main" val="1071002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34898"/>
            <a:ext cx="7772400" cy="1962203"/>
          </a:xfrm>
        </p:spPr>
        <p:txBody>
          <a:bodyPr>
            <a:normAutofit/>
          </a:bodyPr>
          <a:lstStyle/>
          <a:p>
            <a:pPr algn="l"/>
            <a:r>
              <a:rPr lang="en-US" sz="4000" dirty="0">
                <a:solidFill>
                  <a:srgbClr val="AFBD21"/>
                </a:solidFill>
                <a:latin typeface="Gill Sans MT"/>
                <a:cs typeface="Gill Sans MT"/>
              </a:rPr>
              <a:t>The Valuing SEND Tool at a glance</a:t>
            </a:r>
            <a:endParaRPr lang="en-US" sz="2600" dirty="0">
              <a:solidFill>
                <a:srgbClr val="AFBD21"/>
              </a:solidFill>
              <a:latin typeface="Gill Sans MT"/>
              <a:cs typeface="Gill Sans MT"/>
            </a:endParaRPr>
          </a:p>
        </p:txBody>
      </p:sp>
      <p:pic>
        <p:nvPicPr>
          <p:cNvPr id="5" name="Picture 4" descr="LCC green footer with straplin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88289"/>
            <a:ext cx="9144000" cy="1669711"/>
          </a:xfrm>
          <a:prstGeom prst="rect">
            <a:avLst/>
          </a:prstGeom>
        </p:spPr>
      </p:pic>
      <p:pic>
        <p:nvPicPr>
          <p:cNvPr id="4" name="Picture 2" descr="iMPOWER - MCA">
            <a:extLst>
              <a:ext uri="{FF2B5EF4-FFF2-40B4-BE49-F238E27FC236}">
                <a16:creationId xmlns:a16="http://schemas.microsoft.com/office/drawing/2014/main" id="{58A901EA-341A-40FF-8EF7-131994C1D115}"/>
              </a:ext>
            </a:extLst>
          </p:cNvPr>
          <p:cNvPicPr>
            <a:picLocks noChangeAspect="1"/>
          </p:cNvPicPr>
          <p:nvPr/>
        </p:nvPicPr>
        <p:blipFill>
          <a:blip r:embed="rId3"/>
          <a:srcRect/>
          <a:stretch>
            <a:fillRect/>
          </a:stretch>
        </p:blipFill>
        <p:spPr>
          <a:xfrm>
            <a:off x="239700" y="5850523"/>
            <a:ext cx="1242870" cy="345240"/>
          </a:xfrm>
          <a:prstGeom prst="rect">
            <a:avLst/>
          </a:prstGeom>
          <a:noFill/>
          <a:ln cap="flat">
            <a:noFill/>
          </a:ln>
        </p:spPr>
      </p:pic>
    </p:spTree>
    <p:extLst>
      <p:ext uri="{BB962C8B-B14F-4D97-AF65-F5344CB8AC3E}">
        <p14:creationId xmlns:p14="http://schemas.microsoft.com/office/powerpoint/2010/main" val="18211137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457200" y="139110"/>
            <a:ext cx="8229600" cy="583795"/>
          </a:xfrm>
        </p:spPr>
        <p:txBody>
          <a:bodyPr>
            <a:noAutofit/>
          </a:bodyPr>
          <a:lstStyle/>
          <a:p>
            <a:pPr algn="l"/>
            <a:r>
              <a:rPr lang="en-GB" sz="3600" dirty="0">
                <a:solidFill>
                  <a:srgbClr val="B8C53A"/>
                </a:solidFill>
                <a:latin typeface="Gill Sans MT" panose="020B0502020104020203" pitchFamily="34" charset="0"/>
              </a:rPr>
              <a:t>Valuing SEND has gone digital</a:t>
            </a: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6" name="TextBox 5">
            <a:extLst>
              <a:ext uri="{FF2B5EF4-FFF2-40B4-BE49-F238E27FC236}">
                <a16:creationId xmlns:a16="http://schemas.microsoft.com/office/drawing/2014/main" id="{1BAB3ECD-0831-46A7-ACE8-63F5E8747211}"/>
              </a:ext>
            </a:extLst>
          </p:cNvPr>
          <p:cNvSpPr txBox="1"/>
          <p:nvPr/>
        </p:nvSpPr>
        <p:spPr>
          <a:xfrm>
            <a:off x="457200" y="884979"/>
            <a:ext cx="8255794" cy="4278094"/>
          </a:xfrm>
          <a:prstGeom prst="rect">
            <a:avLst/>
          </a:prstGeom>
          <a:noFill/>
        </p:spPr>
        <p:txBody>
          <a:bodyPr wrap="square">
            <a:spAutoFit/>
          </a:bodyPr>
          <a:lstStyle/>
          <a:p>
            <a:pPr marL="285750" indent="-285750">
              <a:buClr>
                <a:srgbClr val="99AB21"/>
              </a:buClr>
              <a:buFont typeface="Arial" panose="020B0604020202020204" pitchFamily="34" charset="0"/>
              <a:buChar char="•"/>
            </a:pPr>
            <a:r>
              <a:rPr lang="en-GB" sz="1600" dirty="0">
                <a:latin typeface="Gill Sans MT" panose="020B0502020104020203" pitchFamily="34" charset="0"/>
              </a:rPr>
              <a:t>The Valuing SEND tool has migrated to a new user-friendly digital platform which previously functioned in Microsoft Excel. The digital tool also has printable capability. </a:t>
            </a:r>
          </a:p>
          <a:p>
            <a:pPr marL="285750" indent="-285750">
              <a:buClr>
                <a:srgbClr val="99AB21"/>
              </a:buClr>
              <a:buFont typeface="Arial" panose="020B0604020202020204" pitchFamily="34" charset="0"/>
              <a:buChar char="•"/>
            </a:pPr>
            <a:endParaRPr lang="en-GB" sz="1600" dirty="0">
              <a:latin typeface="Gill Sans MT" panose="020B0502020104020203" pitchFamily="34" charset="0"/>
            </a:endParaRPr>
          </a:p>
          <a:p>
            <a:pPr marL="285750" indent="-285750">
              <a:buClr>
                <a:srgbClr val="99AB21"/>
              </a:buClr>
              <a:buFont typeface="Arial" panose="020B0604020202020204" pitchFamily="34" charset="0"/>
              <a:buChar char="•"/>
            </a:pPr>
            <a:r>
              <a:rPr lang="en-GB" sz="1600" dirty="0">
                <a:latin typeface="Gill Sans MT" panose="020B0502020104020203" pitchFamily="34" charset="0"/>
              </a:rPr>
              <a:t>Following a period of testing and development with schools and settings, the Valuing SEND digital tool went live in November 2021 to support children and young people with additional needs across Lincolnshire. </a:t>
            </a:r>
          </a:p>
          <a:p>
            <a:pPr marL="285750" indent="-285750">
              <a:buClr>
                <a:srgbClr val="99AB21"/>
              </a:buClr>
              <a:buFont typeface="Arial" panose="020B0604020202020204" pitchFamily="34" charset="0"/>
              <a:buChar char="•"/>
            </a:pPr>
            <a:endParaRPr lang="en-GB" sz="1600" dirty="0">
              <a:latin typeface="Gill Sans MT" panose="020B0502020104020203" pitchFamily="34" charset="0"/>
            </a:endParaRPr>
          </a:p>
          <a:p>
            <a:pPr marL="285750" indent="-285750">
              <a:buClr>
                <a:srgbClr val="99AB21"/>
              </a:buClr>
              <a:buFont typeface="Arial" panose="020B0604020202020204" pitchFamily="34" charset="0"/>
              <a:buChar char="•"/>
            </a:pPr>
            <a:r>
              <a:rPr lang="en-GB" sz="1600" dirty="0">
                <a:latin typeface="Gill Sans MT" panose="020B0502020104020203" pitchFamily="34" charset="0"/>
              </a:rPr>
              <a:t>A series of detailed Valuing SEND training resources have been developed to support those completing the Valuing SEND digital tool for children and young people additional needs, and include:</a:t>
            </a:r>
          </a:p>
          <a:p>
            <a:pPr marL="285750" indent="-285750">
              <a:buClr>
                <a:srgbClr val="99AB21"/>
              </a:buClr>
              <a:buFont typeface="Arial" panose="020B0604020202020204" pitchFamily="34" charset="0"/>
              <a:buChar char="•"/>
            </a:pPr>
            <a:endParaRPr lang="en-GB" sz="1600" dirty="0">
              <a:latin typeface="Gill Sans MT" panose="020B0502020104020203" pitchFamily="34" charset="0"/>
            </a:endParaRPr>
          </a:p>
          <a:p>
            <a:pPr marL="285750" indent="-285750">
              <a:buClr>
                <a:srgbClr val="99AB21"/>
              </a:buClr>
              <a:buFont typeface="Arial" panose="020B0604020202020204" pitchFamily="34" charset="0"/>
              <a:buChar char="•"/>
            </a:pPr>
            <a:endParaRPr lang="en-GB" sz="1600" dirty="0">
              <a:latin typeface="Gill Sans MT" panose="020B0502020104020203" pitchFamily="34" charset="0"/>
            </a:endParaRPr>
          </a:p>
          <a:p>
            <a:pPr marL="285750" indent="-285750">
              <a:buClr>
                <a:srgbClr val="99AB21"/>
              </a:buClr>
              <a:buFont typeface="Arial" panose="020B0604020202020204" pitchFamily="34" charset="0"/>
              <a:buChar char="•"/>
            </a:pPr>
            <a:endParaRPr lang="en-GB" sz="1600" dirty="0">
              <a:latin typeface="Gill Sans MT" panose="020B0502020104020203" pitchFamily="34" charset="0"/>
            </a:endParaRPr>
          </a:p>
          <a:p>
            <a:pPr marL="285750" indent="-285750">
              <a:buFont typeface="Arial" panose="020B0604020202020204" pitchFamily="34" charset="0"/>
              <a:buChar char="•"/>
            </a:pPr>
            <a:endParaRPr lang="en-GB" sz="1600" dirty="0">
              <a:latin typeface="Gill Sans MT" panose="020B0502020104020203" pitchFamily="34" charset="0"/>
            </a:endParaRPr>
          </a:p>
          <a:p>
            <a:pPr marL="285750" indent="-285750">
              <a:buFont typeface="Arial" panose="020B0604020202020204" pitchFamily="34" charset="0"/>
              <a:buChar char="•"/>
            </a:pPr>
            <a:endParaRPr lang="en-GB" sz="1600" dirty="0">
              <a:latin typeface="Gill Sans MT" panose="020B0502020104020203" pitchFamily="34" charset="0"/>
            </a:endParaRPr>
          </a:p>
          <a:p>
            <a:pPr marL="285750" indent="-285750">
              <a:buFont typeface="Arial" panose="020B0604020202020204" pitchFamily="34" charset="0"/>
              <a:buChar char="•"/>
            </a:pPr>
            <a:endParaRPr lang="en-GB" sz="1600" dirty="0">
              <a:latin typeface="Gill Sans MT" panose="020B0502020104020203" pitchFamily="34" charset="0"/>
            </a:endParaRPr>
          </a:p>
          <a:p>
            <a:pPr marL="285750" indent="-285750">
              <a:buFont typeface="Arial" panose="020B0604020202020204" pitchFamily="34" charset="0"/>
              <a:buChar char="•"/>
            </a:pPr>
            <a:endParaRPr lang="en-GB" sz="1600" dirty="0"/>
          </a:p>
        </p:txBody>
      </p:sp>
      <p:sp>
        <p:nvSpPr>
          <p:cNvPr id="2" name="Rectangle: Rounded Corners 1">
            <a:extLst>
              <a:ext uri="{FF2B5EF4-FFF2-40B4-BE49-F238E27FC236}">
                <a16:creationId xmlns:a16="http://schemas.microsoft.com/office/drawing/2014/main" id="{CC59796E-07ED-4381-92C3-104DA31FAFD2}"/>
              </a:ext>
            </a:extLst>
          </p:cNvPr>
          <p:cNvSpPr/>
          <p:nvPr/>
        </p:nvSpPr>
        <p:spPr>
          <a:xfrm>
            <a:off x="902710" y="3486465"/>
            <a:ext cx="2063763" cy="1538031"/>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latin typeface="Gill Sans MT" panose="020B0502020104020203" pitchFamily="34" charset="0"/>
              </a:rPr>
              <a:t>Guidance on accessing</a:t>
            </a:r>
          </a:p>
          <a:p>
            <a:pPr algn="ctr"/>
            <a:r>
              <a:rPr lang="en-GB" dirty="0">
                <a:latin typeface="Gill Sans MT" panose="020B0502020104020203" pitchFamily="34" charset="0"/>
              </a:rPr>
              <a:t> Valuing SEND Online</a:t>
            </a:r>
          </a:p>
        </p:txBody>
      </p:sp>
      <p:sp>
        <p:nvSpPr>
          <p:cNvPr id="11" name="Rectangle: Rounded Corners 10">
            <a:extLst>
              <a:ext uri="{FF2B5EF4-FFF2-40B4-BE49-F238E27FC236}">
                <a16:creationId xmlns:a16="http://schemas.microsoft.com/office/drawing/2014/main" id="{6B3C74C1-5531-4C96-BBFD-3D50FE74DB3D}"/>
              </a:ext>
            </a:extLst>
          </p:cNvPr>
          <p:cNvSpPr/>
          <p:nvPr/>
        </p:nvSpPr>
        <p:spPr>
          <a:xfrm>
            <a:off x="6233495" y="3442140"/>
            <a:ext cx="2210836" cy="1582356"/>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latin typeface="Gill Sans MT" panose="020B0502020104020203" pitchFamily="34" charset="0"/>
              </a:rPr>
              <a:t>Instructional videos on completing the Valuing SEND Digital Tool</a:t>
            </a:r>
          </a:p>
        </p:txBody>
      </p:sp>
      <p:sp>
        <p:nvSpPr>
          <p:cNvPr id="12" name="TextBox 11">
            <a:extLst>
              <a:ext uri="{FF2B5EF4-FFF2-40B4-BE49-F238E27FC236}">
                <a16:creationId xmlns:a16="http://schemas.microsoft.com/office/drawing/2014/main" id="{3F313FE6-8F36-4F70-9ABE-776581585DF8}"/>
              </a:ext>
            </a:extLst>
          </p:cNvPr>
          <p:cNvSpPr txBox="1"/>
          <p:nvPr/>
        </p:nvSpPr>
        <p:spPr>
          <a:xfrm>
            <a:off x="457200" y="5408187"/>
            <a:ext cx="8255794" cy="584775"/>
          </a:xfrm>
          <a:prstGeom prst="rect">
            <a:avLst/>
          </a:prstGeom>
          <a:noFill/>
          <a:ln>
            <a:solidFill>
              <a:srgbClr val="99AB21"/>
            </a:solidFill>
          </a:ln>
        </p:spPr>
        <p:txBody>
          <a:bodyPr wrap="square" rtlCol="0">
            <a:spAutoFit/>
          </a:bodyPr>
          <a:lstStyle/>
          <a:p>
            <a:pPr algn="ctr"/>
            <a:r>
              <a:rPr lang="en-GB" sz="1600" b="1" dirty="0">
                <a:latin typeface="Gill Sans MT" panose="020B0502020104020203" pitchFamily="34" charset="0"/>
              </a:rPr>
              <a:t>These resources, along with the full Valuing SEND toolkit, can be found on the </a:t>
            </a:r>
            <a:r>
              <a:rPr lang="en-GB" sz="1600" b="1" dirty="0">
                <a:latin typeface="Gill Sans MT" panose="020B0502020104020203" pitchFamily="34" charset="0"/>
                <a:hlinkClick r:id="rId5"/>
              </a:rPr>
              <a:t>Lincolnshire SEND Local Offer</a:t>
            </a:r>
            <a:r>
              <a:rPr lang="en-GB" sz="1600" b="1" dirty="0">
                <a:latin typeface="Gill Sans MT" panose="020B0502020104020203" pitchFamily="34" charset="0"/>
              </a:rPr>
              <a:t>.  </a:t>
            </a:r>
          </a:p>
        </p:txBody>
      </p:sp>
      <p:sp>
        <p:nvSpPr>
          <p:cNvPr id="4" name="Footer Placeholder 3">
            <a:extLst>
              <a:ext uri="{FF2B5EF4-FFF2-40B4-BE49-F238E27FC236}">
                <a16:creationId xmlns:a16="http://schemas.microsoft.com/office/drawing/2014/main" id="{D73C5F5D-4595-4E0C-A2F9-B28E314FC42B}"/>
              </a:ext>
            </a:extLst>
          </p:cNvPr>
          <p:cNvSpPr>
            <a:spLocks noGrp="1"/>
          </p:cNvSpPr>
          <p:nvPr>
            <p:ph type="ftr" sz="quarter" idx="11"/>
          </p:nvPr>
        </p:nvSpPr>
        <p:spPr/>
        <p:txBody>
          <a:bodyPr/>
          <a:lstStyle/>
          <a:p>
            <a:r>
              <a:rPr lang="en-GB"/>
              <a:t>Valuing SEND Toolkit, Nov 21</a:t>
            </a:r>
            <a:endParaRPr lang="en-US"/>
          </a:p>
        </p:txBody>
      </p:sp>
      <p:sp>
        <p:nvSpPr>
          <p:cNvPr id="13" name="Rectangle: Rounded Corners 12">
            <a:extLst>
              <a:ext uri="{FF2B5EF4-FFF2-40B4-BE49-F238E27FC236}">
                <a16:creationId xmlns:a16="http://schemas.microsoft.com/office/drawing/2014/main" id="{D9952123-60E4-4C6A-AFAB-1F3D5D7C0FD2}"/>
              </a:ext>
            </a:extLst>
          </p:cNvPr>
          <p:cNvSpPr/>
          <p:nvPr/>
        </p:nvSpPr>
        <p:spPr>
          <a:xfrm>
            <a:off x="3678567" y="3486465"/>
            <a:ext cx="2063763" cy="1538031"/>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latin typeface="Gill Sans MT" panose="020B0502020104020203" pitchFamily="34" charset="0"/>
              </a:rPr>
              <a:t>Step-by-Step Guidance on completing the</a:t>
            </a:r>
          </a:p>
          <a:p>
            <a:pPr algn="ctr"/>
            <a:r>
              <a:rPr lang="en-GB" dirty="0">
                <a:latin typeface="Gill Sans MT" panose="020B0502020104020203" pitchFamily="34" charset="0"/>
              </a:rPr>
              <a:t> Valuing SEND Tool</a:t>
            </a:r>
          </a:p>
        </p:txBody>
      </p:sp>
    </p:spTree>
    <p:extLst>
      <p:ext uri="{BB962C8B-B14F-4D97-AF65-F5344CB8AC3E}">
        <p14:creationId xmlns:p14="http://schemas.microsoft.com/office/powerpoint/2010/main" val="1661794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Valuing SEND Tool at a glance</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0" name="TextBox 12">
            <a:extLst>
              <a:ext uri="{FF2B5EF4-FFF2-40B4-BE49-F238E27FC236}">
                <a16:creationId xmlns:a16="http://schemas.microsoft.com/office/drawing/2014/main" id="{BC032E58-0E75-43F7-A993-DA35F15A62B8}"/>
              </a:ext>
            </a:extLst>
          </p:cNvPr>
          <p:cNvSpPr txBox="1"/>
          <p:nvPr/>
        </p:nvSpPr>
        <p:spPr>
          <a:xfrm>
            <a:off x="509589" y="2889983"/>
            <a:ext cx="1440000" cy="2500720"/>
          </a:xfrm>
          <a:prstGeom prst="rect">
            <a:avLst/>
          </a:prstGeom>
          <a:solidFill>
            <a:sysClr val="window" lastClr="FFFFFF"/>
          </a:solidFill>
          <a:ln w="9525" cmpd="sng">
            <a:solidFill>
              <a:sysClr val="window" lastClr="FFFFFF">
                <a:shade val="50000"/>
              </a:sysClr>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Gill Sans MT" panose="020B0502020104020203" pitchFamily="34" charset="0"/>
              </a:rPr>
              <a:t>Enter the child/ young person’s details.</a:t>
            </a:r>
          </a:p>
        </p:txBody>
      </p:sp>
      <p:sp>
        <p:nvSpPr>
          <p:cNvPr id="11" name="TextBox 13">
            <a:extLst>
              <a:ext uri="{FF2B5EF4-FFF2-40B4-BE49-F238E27FC236}">
                <a16:creationId xmlns:a16="http://schemas.microsoft.com/office/drawing/2014/main" id="{A446683E-96C1-40F3-ABA2-9CFBFBC077D8}"/>
              </a:ext>
            </a:extLst>
          </p:cNvPr>
          <p:cNvSpPr txBox="1"/>
          <p:nvPr/>
        </p:nvSpPr>
        <p:spPr>
          <a:xfrm>
            <a:off x="3719797" y="2889983"/>
            <a:ext cx="1440000" cy="2500720"/>
          </a:xfrm>
          <a:prstGeom prst="rect">
            <a:avLst/>
          </a:prstGeom>
          <a:solidFill>
            <a:sysClr val="window" lastClr="FFFFFF"/>
          </a:solidFill>
          <a:ln w="9525" cmpd="sng">
            <a:solidFill>
              <a:sysClr val="window" lastClr="FFFFFF">
                <a:shade val="50000"/>
              </a:sysClr>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Gill Sans MT" panose="020B0502020104020203" pitchFamily="34" charset="0"/>
              </a:rPr>
              <a:t>Use the needs descriptors to rate the level of the child/ young person's needs across the five domains.</a:t>
            </a:r>
          </a:p>
        </p:txBody>
      </p:sp>
      <p:sp>
        <p:nvSpPr>
          <p:cNvPr id="12" name="TextBox 14">
            <a:extLst>
              <a:ext uri="{FF2B5EF4-FFF2-40B4-BE49-F238E27FC236}">
                <a16:creationId xmlns:a16="http://schemas.microsoft.com/office/drawing/2014/main" id="{6DCEF72B-2724-4D47-B95D-72688A490D2E}"/>
              </a:ext>
            </a:extLst>
          </p:cNvPr>
          <p:cNvSpPr txBox="1"/>
          <p:nvPr/>
        </p:nvSpPr>
        <p:spPr>
          <a:xfrm>
            <a:off x="2140233" y="2889982"/>
            <a:ext cx="1440000" cy="2500719"/>
          </a:xfrm>
          <a:prstGeom prst="rect">
            <a:avLst/>
          </a:prstGeom>
          <a:solidFill>
            <a:sysClr val="window" lastClr="FFFFFF"/>
          </a:solidFill>
          <a:ln w="9525" cmpd="sng">
            <a:solidFill>
              <a:sysClr val="window" lastClr="FFFFFF">
                <a:shade val="50000"/>
              </a:sysClr>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Gill Sans MT" panose="020B0502020104020203" pitchFamily="34" charset="0"/>
              </a:rPr>
              <a:t>Evaluate your setting's readiness to meet this child/ young person's level of need using support prompts.</a:t>
            </a:r>
          </a:p>
        </p:txBody>
      </p:sp>
      <p:sp>
        <p:nvSpPr>
          <p:cNvPr id="13" name="TextBox 15">
            <a:extLst>
              <a:ext uri="{FF2B5EF4-FFF2-40B4-BE49-F238E27FC236}">
                <a16:creationId xmlns:a16="http://schemas.microsoft.com/office/drawing/2014/main" id="{7626BD5F-3D98-4D2A-AF62-A0DB739F8B7B}"/>
              </a:ext>
            </a:extLst>
          </p:cNvPr>
          <p:cNvSpPr txBox="1"/>
          <p:nvPr/>
        </p:nvSpPr>
        <p:spPr>
          <a:xfrm>
            <a:off x="6913436" y="2889982"/>
            <a:ext cx="1440000" cy="2500721"/>
          </a:xfrm>
          <a:prstGeom prst="rect">
            <a:avLst/>
          </a:prstGeom>
          <a:solidFill>
            <a:sysClr val="window" lastClr="FFFFFF"/>
          </a:solidFill>
          <a:ln w="9525" cmpd="sng">
            <a:solidFill>
              <a:sysClr val="window" lastClr="FFFFFF">
                <a:shade val="50000"/>
              </a:sysClr>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Gill Sans MT" panose="020B0502020104020203" pitchFamily="34" charset="0"/>
              </a:rPr>
              <a:t>Use support prompts as a starting point to plan support around needs to work towards identified outcomes.</a:t>
            </a:r>
          </a:p>
        </p:txBody>
      </p:sp>
      <p:sp>
        <p:nvSpPr>
          <p:cNvPr id="14" name="Rectangle 13">
            <a:extLst>
              <a:ext uri="{FF2B5EF4-FFF2-40B4-BE49-F238E27FC236}">
                <a16:creationId xmlns:a16="http://schemas.microsoft.com/office/drawing/2014/main" id="{11785472-8F8E-4C2F-9C62-A5343E8FBE83}"/>
              </a:ext>
            </a:extLst>
          </p:cNvPr>
          <p:cNvSpPr/>
          <p:nvPr/>
        </p:nvSpPr>
        <p:spPr>
          <a:xfrm>
            <a:off x="504610" y="1809984"/>
            <a:ext cx="1458000" cy="1080000"/>
          </a:xfrm>
          <a:prstGeom prst="rect">
            <a:avLst/>
          </a:prstGeom>
          <a:solidFill>
            <a:srgbClr val="9BBB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Gill Sans MT" panose="020B0502020104020203" pitchFamily="34" charset="0"/>
              </a:rPr>
              <a:t>1. Basic Profile</a:t>
            </a:r>
          </a:p>
          <a:p>
            <a:pPr algn="ctr"/>
            <a:r>
              <a:rPr lang="en-GB" sz="1600" b="1" dirty="0">
                <a:solidFill>
                  <a:schemeClr val="bg1"/>
                </a:solidFill>
                <a:latin typeface="Gill Sans MT" panose="020B0502020104020203" pitchFamily="34" charset="0"/>
              </a:rPr>
              <a:t>Summary</a:t>
            </a:r>
          </a:p>
        </p:txBody>
      </p:sp>
      <p:sp>
        <p:nvSpPr>
          <p:cNvPr id="17" name="Rectangle 16">
            <a:extLst>
              <a:ext uri="{FF2B5EF4-FFF2-40B4-BE49-F238E27FC236}">
                <a16:creationId xmlns:a16="http://schemas.microsoft.com/office/drawing/2014/main" id="{08DEECB0-1B85-4B01-98E9-7BF22E3DA4B2}"/>
              </a:ext>
            </a:extLst>
          </p:cNvPr>
          <p:cNvSpPr/>
          <p:nvPr/>
        </p:nvSpPr>
        <p:spPr>
          <a:xfrm>
            <a:off x="3716464" y="1809984"/>
            <a:ext cx="1458000" cy="1080000"/>
          </a:xfrm>
          <a:prstGeom prst="rect">
            <a:avLst/>
          </a:prstGeom>
          <a:solidFill>
            <a:srgbClr val="5EAF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Gill Sans MT" panose="020B0502020104020203" pitchFamily="34" charset="0"/>
              </a:rPr>
              <a:t>3. Needs Profiling</a:t>
            </a:r>
          </a:p>
        </p:txBody>
      </p:sp>
      <p:sp>
        <p:nvSpPr>
          <p:cNvPr id="18" name="Rectangle 17">
            <a:extLst>
              <a:ext uri="{FF2B5EF4-FFF2-40B4-BE49-F238E27FC236}">
                <a16:creationId xmlns:a16="http://schemas.microsoft.com/office/drawing/2014/main" id="{F33F15B9-5455-4D5F-BEC7-3FFA3D30F6DB}"/>
              </a:ext>
            </a:extLst>
          </p:cNvPr>
          <p:cNvSpPr/>
          <p:nvPr/>
        </p:nvSpPr>
        <p:spPr>
          <a:xfrm>
            <a:off x="2136899" y="1809984"/>
            <a:ext cx="1458000" cy="1080000"/>
          </a:xfrm>
          <a:prstGeom prst="rect">
            <a:avLst/>
          </a:prstGeom>
          <a:solidFill>
            <a:srgbClr val="5CB5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Gill Sans MT" panose="020B0502020104020203" pitchFamily="34" charset="0"/>
              </a:rPr>
              <a:t>2. Setting Readiness</a:t>
            </a:r>
          </a:p>
        </p:txBody>
      </p:sp>
      <p:sp>
        <p:nvSpPr>
          <p:cNvPr id="19" name="Rectangle 18">
            <a:extLst>
              <a:ext uri="{FF2B5EF4-FFF2-40B4-BE49-F238E27FC236}">
                <a16:creationId xmlns:a16="http://schemas.microsoft.com/office/drawing/2014/main" id="{34BE3B9F-CE01-481B-ADD9-E27D3D13D85B}"/>
              </a:ext>
            </a:extLst>
          </p:cNvPr>
          <p:cNvSpPr/>
          <p:nvPr/>
        </p:nvSpPr>
        <p:spPr>
          <a:xfrm>
            <a:off x="6913436" y="1809984"/>
            <a:ext cx="1454400" cy="1080000"/>
          </a:xfrm>
          <a:prstGeom prst="rect">
            <a:avLst/>
          </a:prstGeom>
          <a:solidFill>
            <a:srgbClr val="8064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Gill Sans MT" panose="020B0502020104020203" pitchFamily="34" charset="0"/>
              </a:rPr>
              <a:t>5. Support Planning (Inclusion Toolkit)</a:t>
            </a:r>
          </a:p>
        </p:txBody>
      </p:sp>
      <p:sp>
        <p:nvSpPr>
          <p:cNvPr id="21" name="Rectangle 20">
            <a:extLst>
              <a:ext uri="{FF2B5EF4-FFF2-40B4-BE49-F238E27FC236}">
                <a16:creationId xmlns:a16="http://schemas.microsoft.com/office/drawing/2014/main" id="{96BF7CDB-74CF-4B09-A414-08A5DC59E718}"/>
              </a:ext>
            </a:extLst>
          </p:cNvPr>
          <p:cNvSpPr/>
          <p:nvPr/>
        </p:nvSpPr>
        <p:spPr>
          <a:xfrm>
            <a:off x="5313566" y="1809984"/>
            <a:ext cx="1458000" cy="1080000"/>
          </a:xfrm>
          <a:prstGeom prst="rect">
            <a:avLst/>
          </a:prstGeom>
          <a:solidFill>
            <a:srgbClr val="6179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Gill Sans MT" panose="020B0502020104020203" pitchFamily="34" charset="0"/>
              </a:rPr>
              <a:t>4. Home Confidence</a:t>
            </a:r>
          </a:p>
        </p:txBody>
      </p:sp>
      <p:sp>
        <p:nvSpPr>
          <p:cNvPr id="22" name="TextBox 14">
            <a:extLst>
              <a:ext uri="{FF2B5EF4-FFF2-40B4-BE49-F238E27FC236}">
                <a16:creationId xmlns:a16="http://schemas.microsoft.com/office/drawing/2014/main" id="{8FCFB36C-AFD4-41FD-966B-AF770CDE4241}"/>
              </a:ext>
            </a:extLst>
          </p:cNvPr>
          <p:cNvSpPr txBox="1"/>
          <p:nvPr/>
        </p:nvSpPr>
        <p:spPr>
          <a:xfrm>
            <a:off x="5313566" y="2889983"/>
            <a:ext cx="1440000" cy="2500720"/>
          </a:xfrm>
          <a:prstGeom prst="rect">
            <a:avLst/>
          </a:prstGeom>
          <a:solidFill>
            <a:sysClr val="window" lastClr="FFFFFF"/>
          </a:solidFill>
          <a:ln w="9525" cmpd="sng">
            <a:solidFill>
              <a:sysClr val="window" lastClr="FFFFFF">
                <a:shade val="50000"/>
              </a:sysClr>
            </a:solidFill>
          </a:ln>
          <a:effectLst/>
        </p:spPr>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Gill Sans MT" panose="020B0502020104020203" pitchFamily="34" charset="0"/>
              </a:rPr>
              <a:t>Parent/carer or family evaluates their confidence to meet child/ young person's needs at home using support prompts.</a:t>
            </a:r>
          </a:p>
        </p:txBody>
      </p:sp>
      <p:cxnSp>
        <p:nvCxnSpPr>
          <p:cNvPr id="23" name="Straight Arrow Connector 22">
            <a:extLst>
              <a:ext uri="{FF2B5EF4-FFF2-40B4-BE49-F238E27FC236}">
                <a16:creationId xmlns:a16="http://schemas.microsoft.com/office/drawing/2014/main" id="{3A928992-94E3-4742-8D0F-FE9906EAB3A9}"/>
              </a:ext>
            </a:extLst>
          </p:cNvPr>
          <p:cNvCxnSpPr>
            <a:cxnSpLocks/>
          </p:cNvCxnSpPr>
          <p:nvPr/>
        </p:nvCxnSpPr>
        <p:spPr>
          <a:xfrm>
            <a:off x="509588" y="5597367"/>
            <a:ext cx="7843848" cy="0"/>
          </a:xfrm>
          <a:prstGeom prst="straightConnector1">
            <a:avLst/>
          </a:prstGeom>
          <a:ln w="76200">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C407251B-E4DA-44C1-A0D8-49BEE1202C5E}"/>
              </a:ext>
            </a:extLst>
          </p:cNvPr>
          <p:cNvSpPr txBox="1"/>
          <p:nvPr/>
        </p:nvSpPr>
        <p:spPr>
          <a:xfrm>
            <a:off x="457200" y="1119338"/>
            <a:ext cx="8255794" cy="584775"/>
          </a:xfrm>
          <a:prstGeom prst="rect">
            <a:avLst/>
          </a:prstGeom>
          <a:noFill/>
        </p:spPr>
        <p:txBody>
          <a:bodyPr wrap="square">
            <a:spAutoFit/>
          </a:bodyPr>
          <a:lstStyle/>
          <a:p>
            <a:r>
              <a:rPr lang="en-GB" sz="1600" dirty="0">
                <a:latin typeface="Gill Sans MT" panose="020B0502020104020203" pitchFamily="34" charset="0"/>
              </a:rPr>
              <a:t>There are five sequential components to completing a Valuing SEND tool for a child or young person with additional needs using the new digital platform: </a:t>
            </a:r>
          </a:p>
        </p:txBody>
      </p:sp>
    </p:spTree>
    <p:extLst>
      <p:ext uri="{BB962C8B-B14F-4D97-AF65-F5344CB8AC3E}">
        <p14:creationId xmlns:p14="http://schemas.microsoft.com/office/powerpoint/2010/main" val="3641026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Valuing SEND Ratings Chart</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25" name="Content Placeholder 2">
            <a:extLst>
              <a:ext uri="{FF2B5EF4-FFF2-40B4-BE49-F238E27FC236}">
                <a16:creationId xmlns:a16="http://schemas.microsoft.com/office/drawing/2014/main" id="{3474DABE-BFD2-4BF7-BB4C-30320A8C9B09}"/>
              </a:ext>
            </a:extLst>
          </p:cNvPr>
          <p:cNvSpPr txBox="1">
            <a:spLocks/>
          </p:cNvSpPr>
          <p:nvPr/>
        </p:nvSpPr>
        <p:spPr>
          <a:xfrm>
            <a:off x="509588" y="1408514"/>
            <a:ext cx="3202441" cy="4341307"/>
          </a:xfr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Gill Sans MT" panose="020B0502020104020203" pitchFamily="34" charset="0"/>
              </a:rPr>
              <a:t>The tool produces an ‘at a glance’ ratings chart which maps:</a:t>
            </a:r>
          </a:p>
          <a:p>
            <a:pPr>
              <a:buClr>
                <a:srgbClr val="99AB21"/>
              </a:buClr>
            </a:pPr>
            <a:r>
              <a:rPr lang="en-GB" sz="1600" dirty="0">
                <a:latin typeface="Gill Sans MT" panose="020B0502020104020203" pitchFamily="34" charset="0"/>
              </a:rPr>
              <a:t>The </a:t>
            </a:r>
            <a:r>
              <a:rPr lang="en-GB" sz="1600" b="1" dirty="0">
                <a:solidFill>
                  <a:srgbClr val="CAD405"/>
                </a:solidFill>
                <a:latin typeface="Gill Sans MT" panose="020B0502020104020203" pitchFamily="34" charset="0"/>
              </a:rPr>
              <a:t>readiness of the educational setting </a:t>
            </a:r>
            <a:r>
              <a:rPr lang="en-GB" sz="1600" dirty="0">
                <a:latin typeface="Gill Sans MT" panose="020B0502020104020203" pitchFamily="34" charset="0"/>
              </a:rPr>
              <a:t>to meet needs across the five domains</a:t>
            </a:r>
          </a:p>
          <a:p>
            <a:pPr>
              <a:buClr>
                <a:srgbClr val="99AB21"/>
              </a:buClr>
            </a:pPr>
            <a:r>
              <a:rPr lang="en-GB" sz="1600" dirty="0">
                <a:latin typeface="Gill Sans MT" panose="020B0502020104020203" pitchFamily="34" charset="0"/>
              </a:rPr>
              <a:t>A </a:t>
            </a:r>
            <a:r>
              <a:rPr lang="en-GB" sz="1600" b="1" dirty="0">
                <a:solidFill>
                  <a:srgbClr val="00A1D8"/>
                </a:solidFill>
                <a:latin typeface="Gill Sans MT" panose="020B0502020104020203" pitchFamily="34" charset="0"/>
              </a:rPr>
              <a:t>child or young person’s needs </a:t>
            </a:r>
            <a:r>
              <a:rPr lang="en-GB" sz="1600" dirty="0">
                <a:latin typeface="Gill Sans MT" panose="020B0502020104020203" pitchFamily="34" charset="0"/>
              </a:rPr>
              <a:t>across five key domains – cognition and learning, communication and interaction, sensory and physical, social emotional and mental health and independence</a:t>
            </a:r>
          </a:p>
          <a:p>
            <a:pPr>
              <a:buClr>
                <a:srgbClr val="99AB21"/>
              </a:buClr>
            </a:pPr>
            <a:r>
              <a:rPr lang="en-GB" sz="1600" dirty="0">
                <a:latin typeface="Gill Sans MT" panose="020B0502020104020203" pitchFamily="34" charset="0"/>
              </a:rPr>
              <a:t>The </a:t>
            </a:r>
            <a:r>
              <a:rPr lang="en-GB" sz="1600" b="1" dirty="0">
                <a:solidFill>
                  <a:srgbClr val="DF3168"/>
                </a:solidFill>
                <a:latin typeface="Gill Sans MT" panose="020B0502020104020203" pitchFamily="34" charset="0"/>
              </a:rPr>
              <a:t>confidence of the home environment </a:t>
            </a:r>
            <a:r>
              <a:rPr lang="en-GB" sz="1600" dirty="0">
                <a:latin typeface="Gill Sans MT" panose="020B0502020104020203" pitchFamily="34" charset="0"/>
              </a:rPr>
              <a:t>to meet needs across the five domains</a:t>
            </a:r>
          </a:p>
          <a:p>
            <a:pPr marL="0" indent="0">
              <a:buFont typeface="Arial" panose="020B0604020202020204" pitchFamily="34" charset="0"/>
              <a:buNone/>
            </a:pPr>
            <a:endParaRPr lang="en-GB" sz="1600" dirty="0">
              <a:solidFill>
                <a:schemeClr val="accent4"/>
              </a:solidFill>
            </a:endParaRPr>
          </a:p>
        </p:txBody>
      </p:sp>
      <p:pic>
        <p:nvPicPr>
          <p:cNvPr id="26" name="Picture 25">
            <a:extLst>
              <a:ext uri="{FF2B5EF4-FFF2-40B4-BE49-F238E27FC236}">
                <a16:creationId xmlns:a16="http://schemas.microsoft.com/office/drawing/2014/main" id="{CA0E2DF0-D1E0-404F-AC84-480E6DCAD940}"/>
              </a:ext>
            </a:extLst>
          </p:cNvPr>
          <p:cNvPicPr>
            <a:picLocks noChangeAspect="1"/>
          </p:cNvPicPr>
          <p:nvPr/>
        </p:nvPicPr>
        <p:blipFill rotWithShape="1">
          <a:blip r:embed="rId5"/>
          <a:srcRect l="8768" r="4594"/>
          <a:stretch/>
        </p:blipFill>
        <p:spPr>
          <a:xfrm>
            <a:off x="3607648" y="1147098"/>
            <a:ext cx="5536352" cy="3899085"/>
          </a:xfrm>
          <a:prstGeom prst="rect">
            <a:avLst/>
          </a:prstGeom>
          <a:ln w="19050">
            <a:noFill/>
          </a:ln>
        </p:spPr>
      </p:pic>
      <p:sp>
        <p:nvSpPr>
          <p:cNvPr id="2" name="TextBox 1">
            <a:extLst>
              <a:ext uri="{FF2B5EF4-FFF2-40B4-BE49-F238E27FC236}">
                <a16:creationId xmlns:a16="http://schemas.microsoft.com/office/drawing/2014/main" id="{62963D02-6501-4EAC-B2B0-0BC2CDD5B1FF}"/>
              </a:ext>
            </a:extLst>
          </p:cNvPr>
          <p:cNvSpPr txBox="1"/>
          <p:nvPr/>
        </p:nvSpPr>
        <p:spPr>
          <a:xfrm>
            <a:off x="662169" y="5369672"/>
            <a:ext cx="7967115" cy="584775"/>
          </a:xfrm>
          <a:prstGeom prst="rect">
            <a:avLst/>
          </a:prstGeom>
          <a:noFill/>
          <a:ln>
            <a:solidFill>
              <a:srgbClr val="CAD405"/>
            </a:solidFill>
          </a:ln>
        </p:spPr>
        <p:txBody>
          <a:bodyPr wrap="square" rtlCol="0">
            <a:spAutoFit/>
          </a:bodyPr>
          <a:lstStyle/>
          <a:p>
            <a:r>
              <a:rPr lang="en-GB" sz="1600" dirty="0">
                <a:latin typeface="Gill Sans MT" panose="020B0502020104020203" pitchFamily="34" charset="0"/>
              </a:rPr>
              <a:t>The ratings chart shows the ‘gaps’ between the child’s level of need and the setting and/or home’s readiness and confidence to meet at this point in time. </a:t>
            </a:r>
          </a:p>
        </p:txBody>
      </p:sp>
    </p:spTree>
    <p:extLst>
      <p:ext uri="{BB962C8B-B14F-4D97-AF65-F5344CB8AC3E}">
        <p14:creationId xmlns:p14="http://schemas.microsoft.com/office/powerpoint/2010/main" val="1025872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Improving Outcomes through Valuing SEND</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a:xfrm>
            <a:off x="3400425" y="6318688"/>
            <a:ext cx="2895600" cy="365125"/>
          </a:xfrm>
        </p:spPr>
        <p:txBody>
          <a:bodyPr/>
          <a:lstStyle/>
          <a:p>
            <a:r>
              <a:rPr lang="en-GB"/>
              <a:t>Valuing SEND Toolkit, Nov 21</a:t>
            </a:r>
            <a:endParaRPr lang="en-US"/>
          </a:p>
        </p:txBody>
      </p:sp>
      <p:sp>
        <p:nvSpPr>
          <p:cNvPr id="12" name="Rectangle 11">
            <a:extLst>
              <a:ext uri="{FF2B5EF4-FFF2-40B4-BE49-F238E27FC236}">
                <a16:creationId xmlns:a16="http://schemas.microsoft.com/office/drawing/2014/main" id="{37FED2C7-C1FB-4AEA-A903-F108FB621DD5}"/>
              </a:ext>
            </a:extLst>
          </p:cNvPr>
          <p:cNvSpPr/>
          <p:nvPr/>
        </p:nvSpPr>
        <p:spPr>
          <a:xfrm>
            <a:off x="1339634" y="1552784"/>
            <a:ext cx="2737066" cy="160043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0" dirty="0">
                <a:latin typeface="Gill Sans MT" panose="020B0502020104020203" pitchFamily="34" charset="0"/>
                <a:cs typeface="Arial"/>
              </a:rPr>
              <a:t>Tom has a diagnosis of ADHD.  He displays highly sexualised language and behaviour. Tom’s outbursts include swearing and inappropriate touching of peers. Mother reports similar behaviour at home. </a:t>
            </a:r>
          </a:p>
        </p:txBody>
      </p:sp>
      <p:pic>
        <p:nvPicPr>
          <p:cNvPr id="13" name="Graphic 12" descr="User with solid fill">
            <a:extLst>
              <a:ext uri="{FF2B5EF4-FFF2-40B4-BE49-F238E27FC236}">
                <a16:creationId xmlns:a16="http://schemas.microsoft.com/office/drawing/2014/main" id="{77034930-FD10-4A04-AA82-8542CF09D33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07981" y="1496458"/>
            <a:ext cx="939759" cy="973429"/>
          </a:xfrm>
          <a:prstGeom prst="rect">
            <a:avLst/>
          </a:prstGeom>
        </p:spPr>
      </p:pic>
      <p:sp>
        <p:nvSpPr>
          <p:cNvPr id="15" name="Rectangle 14">
            <a:extLst>
              <a:ext uri="{FF2B5EF4-FFF2-40B4-BE49-F238E27FC236}">
                <a16:creationId xmlns:a16="http://schemas.microsoft.com/office/drawing/2014/main" id="{22B70F5D-3BF7-4238-B212-E772FADA88B2}"/>
              </a:ext>
            </a:extLst>
          </p:cNvPr>
          <p:cNvSpPr/>
          <p:nvPr/>
        </p:nvSpPr>
        <p:spPr>
          <a:xfrm>
            <a:off x="509589" y="4351927"/>
            <a:ext cx="8119696" cy="1753597"/>
          </a:xfrm>
          <a:prstGeom prst="rect">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latin typeface="Gill Sans MT" panose="020B0502020104020203" pitchFamily="34" charset="0"/>
              </a:rPr>
              <a:t>Actions taken:</a:t>
            </a:r>
          </a:p>
          <a:p>
            <a:pPr marL="171450" indent="-171450">
              <a:buFont typeface="Arial" panose="020B0604020202020204" pitchFamily="34" charset="0"/>
              <a:buChar char="•"/>
            </a:pPr>
            <a:r>
              <a:rPr lang="en-GB" sz="1400" dirty="0">
                <a:solidFill>
                  <a:schemeClr val="tx1"/>
                </a:solidFill>
                <a:latin typeface="Gill Sans MT" panose="020B0502020104020203" pitchFamily="34" charset="0"/>
              </a:rPr>
              <a:t>Tom’s sexualised behaviour to be further assessed through re referral to CAMHS</a:t>
            </a:r>
          </a:p>
          <a:p>
            <a:pPr marL="171450" indent="-171450">
              <a:buFont typeface="Arial" panose="020B0604020202020204" pitchFamily="34" charset="0"/>
              <a:buChar char="•"/>
            </a:pPr>
            <a:r>
              <a:rPr lang="en-GB" sz="1400" dirty="0">
                <a:solidFill>
                  <a:schemeClr val="tx1"/>
                </a:solidFill>
                <a:latin typeface="Gill Sans MT" panose="020B0502020104020203" pitchFamily="34" charset="0"/>
              </a:rPr>
              <a:t>Clarity of roles and responsibilities between services</a:t>
            </a:r>
          </a:p>
          <a:p>
            <a:pPr marL="171450" indent="-171450">
              <a:buFont typeface="Arial" panose="020B0604020202020204" pitchFamily="34" charset="0"/>
              <a:buChar char="•"/>
            </a:pPr>
            <a:r>
              <a:rPr lang="en-GB" sz="1400" dirty="0">
                <a:solidFill>
                  <a:schemeClr val="tx1"/>
                </a:solidFill>
                <a:latin typeface="Gill Sans MT" panose="020B0502020104020203" pitchFamily="34" charset="0"/>
              </a:rPr>
              <a:t>Parents to be supported re on line safety at home</a:t>
            </a:r>
          </a:p>
          <a:p>
            <a:pPr marL="171450" indent="-171450">
              <a:buFont typeface="Arial" panose="020B0604020202020204" pitchFamily="34" charset="0"/>
              <a:buChar char="•"/>
            </a:pPr>
            <a:r>
              <a:rPr lang="en-GB" sz="1400" dirty="0">
                <a:solidFill>
                  <a:schemeClr val="tx1"/>
                </a:solidFill>
                <a:latin typeface="Gill Sans MT" panose="020B0502020104020203" pitchFamily="34" charset="0"/>
              </a:rPr>
              <a:t>Review of impact of ADHD medication on his weight and behaviour</a:t>
            </a:r>
          </a:p>
          <a:p>
            <a:pPr marL="171450" indent="-171450">
              <a:buFont typeface="Arial" panose="020B0604020202020204" pitchFamily="34" charset="0"/>
              <a:buChar char="•"/>
            </a:pPr>
            <a:r>
              <a:rPr lang="en-GB" sz="1400" dirty="0">
                <a:solidFill>
                  <a:schemeClr val="tx1"/>
                </a:solidFill>
                <a:latin typeface="Gill Sans MT" panose="020B0502020104020203" pitchFamily="34" charset="0"/>
              </a:rPr>
              <a:t>Referral to school nursing re weight management</a:t>
            </a:r>
          </a:p>
          <a:p>
            <a:pPr marL="171450" indent="-171450">
              <a:buFont typeface="Arial" panose="020B0604020202020204" pitchFamily="34" charset="0"/>
              <a:buChar char="•"/>
            </a:pPr>
            <a:r>
              <a:rPr lang="en-GB" sz="1400" dirty="0">
                <a:solidFill>
                  <a:schemeClr val="tx1"/>
                </a:solidFill>
                <a:latin typeface="Gill Sans MT" panose="020B0502020104020203" pitchFamily="34" charset="0"/>
                <a:ea typeface="Times New Roman" panose="02020603050405020304" pitchFamily="18" charset="0"/>
              </a:rPr>
              <a:t>The amended EHCP to focus on Tom’s SEMH needs through a co-ordinated response from specialist services in school and at home</a:t>
            </a:r>
            <a:endParaRPr lang="en-GB" sz="1400" dirty="0">
              <a:solidFill>
                <a:schemeClr val="tx1"/>
              </a:solidFill>
              <a:latin typeface="Gill Sans MT" panose="020B0502020104020203" pitchFamily="34" charset="0"/>
            </a:endParaRPr>
          </a:p>
        </p:txBody>
      </p:sp>
      <p:pic>
        <p:nvPicPr>
          <p:cNvPr id="17" name="Graphic 1">
            <a:extLst>
              <a:ext uri="{FF2B5EF4-FFF2-40B4-BE49-F238E27FC236}">
                <a16:creationId xmlns:a16="http://schemas.microsoft.com/office/drawing/2014/main" id="{DAB9EF63-0E03-4662-88E4-A21E033CFA9C}"/>
              </a:ext>
            </a:extLst>
          </p:cNvPr>
          <p:cNvPicPr/>
          <p:nvPr/>
        </p:nvPicPr>
        <p:blipFill>
          <a:blip r:embed="rId7">
            <a:extLst>
              <a:ext uri="{96DAC541-7B7A-43D3-8B79-37D633B846F1}">
                <asvg:svgBlip xmlns:asvg="http://schemas.microsoft.com/office/drawing/2016/SVG/main" r:embed="rId8"/>
              </a:ext>
            </a:extLst>
          </a:blip>
          <a:stretch>
            <a:fillRect/>
          </a:stretch>
        </p:blipFill>
        <p:spPr>
          <a:xfrm>
            <a:off x="2838450" y="549469"/>
            <a:ext cx="6438900" cy="3913207"/>
          </a:xfrm>
          <a:prstGeom prst="rect">
            <a:avLst/>
          </a:prstGeom>
        </p:spPr>
      </p:pic>
      <p:sp>
        <p:nvSpPr>
          <p:cNvPr id="18" name="Rectangle 17">
            <a:extLst>
              <a:ext uri="{FF2B5EF4-FFF2-40B4-BE49-F238E27FC236}">
                <a16:creationId xmlns:a16="http://schemas.microsoft.com/office/drawing/2014/main" id="{F42580FE-9C29-4659-8E1E-726432332271}"/>
              </a:ext>
            </a:extLst>
          </p:cNvPr>
          <p:cNvSpPr/>
          <p:nvPr/>
        </p:nvSpPr>
        <p:spPr>
          <a:xfrm>
            <a:off x="509589" y="3905250"/>
            <a:ext cx="8119696" cy="433489"/>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effectLst/>
                <a:latin typeface="Gill Sans MT" panose="020B0502020104020203" pitchFamily="34" charset="0"/>
                <a:ea typeface="Times New Roman" panose="02020603050405020304" pitchFamily="18" charset="0"/>
              </a:rPr>
              <a:t>Valuing SEND clearly demonstrates that Tom’s needs are being met largely by interventions in his mainstream school</a:t>
            </a:r>
          </a:p>
        </p:txBody>
      </p:sp>
      <p:sp>
        <p:nvSpPr>
          <p:cNvPr id="19" name="TextBox 18">
            <a:extLst>
              <a:ext uri="{FF2B5EF4-FFF2-40B4-BE49-F238E27FC236}">
                <a16:creationId xmlns:a16="http://schemas.microsoft.com/office/drawing/2014/main" id="{CFCF4602-8613-413B-93E9-065585BC7948}"/>
              </a:ext>
            </a:extLst>
          </p:cNvPr>
          <p:cNvSpPr txBox="1"/>
          <p:nvPr/>
        </p:nvSpPr>
        <p:spPr>
          <a:xfrm>
            <a:off x="509589" y="3113826"/>
            <a:ext cx="373856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B8C53A"/>
                </a:solidFill>
                <a:effectLst/>
                <a:latin typeface="Gill Sans MT" panose="020B0502020104020203" pitchFamily="34" charset="0"/>
              </a:rPr>
              <a:t>The SENDCo had significant concerns that Tom is at risk of permanent exclusion.</a:t>
            </a:r>
            <a:endParaRPr kumimoji="0" lang="en-GB" sz="1400" b="1" i="0" u="none" strike="noStrike" kern="0" cap="none" spc="0" normalizeH="0" baseline="0" noProof="0" dirty="0">
              <a:ln>
                <a:noFill/>
              </a:ln>
              <a:solidFill>
                <a:srgbClr val="B8C53A"/>
              </a:solidFill>
              <a:effectLst/>
              <a:uLnTx/>
              <a:uFillTx/>
              <a:latin typeface="Gill Sans MT" panose="020B0502020104020203" pitchFamily="34" charset="0"/>
              <a:cs typeface="Arial"/>
            </a:endParaRPr>
          </a:p>
        </p:txBody>
      </p:sp>
    </p:spTree>
    <p:extLst>
      <p:ext uri="{BB962C8B-B14F-4D97-AF65-F5344CB8AC3E}">
        <p14:creationId xmlns:p14="http://schemas.microsoft.com/office/powerpoint/2010/main" val="2993172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34898"/>
            <a:ext cx="7772400" cy="1962203"/>
          </a:xfrm>
        </p:spPr>
        <p:txBody>
          <a:bodyPr>
            <a:normAutofit/>
          </a:bodyPr>
          <a:lstStyle/>
          <a:p>
            <a:pPr algn="l"/>
            <a:r>
              <a:rPr lang="en-US" sz="4000" dirty="0">
                <a:solidFill>
                  <a:srgbClr val="AFBD21"/>
                </a:solidFill>
                <a:latin typeface="Gill Sans MT"/>
                <a:cs typeface="Gill Sans MT"/>
              </a:rPr>
              <a:t>Using Valuing SEND to support at the individual and strategic level</a:t>
            </a:r>
            <a:br>
              <a:rPr lang="en-US" sz="3200" dirty="0">
                <a:solidFill>
                  <a:srgbClr val="AFBD21"/>
                </a:solidFill>
                <a:latin typeface="Gill Sans MT"/>
                <a:cs typeface="Gill Sans MT"/>
              </a:rPr>
            </a:br>
            <a:endParaRPr lang="en-US" sz="2600" dirty="0">
              <a:solidFill>
                <a:srgbClr val="AFBD21"/>
              </a:solidFill>
              <a:latin typeface="Gill Sans MT"/>
              <a:cs typeface="Gill Sans MT"/>
            </a:endParaRPr>
          </a:p>
        </p:txBody>
      </p:sp>
      <p:pic>
        <p:nvPicPr>
          <p:cNvPr id="5" name="Picture 4" descr="LCC green footer with straplin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88289"/>
            <a:ext cx="9144000" cy="1669711"/>
          </a:xfrm>
          <a:prstGeom prst="rect">
            <a:avLst/>
          </a:prstGeom>
        </p:spPr>
      </p:pic>
      <p:pic>
        <p:nvPicPr>
          <p:cNvPr id="4" name="Picture 2" descr="iMPOWER - MCA">
            <a:extLst>
              <a:ext uri="{FF2B5EF4-FFF2-40B4-BE49-F238E27FC236}">
                <a16:creationId xmlns:a16="http://schemas.microsoft.com/office/drawing/2014/main" id="{58A901EA-341A-40FF-8EF7-131994C1D115}"/>
              </a:ext>
            </a:extLst>
          </p:cNvPr>
          <p:cNvPicPr>
            <a:picLocks noChangeAspect="1"/>
          </p:cNvPicPr>
          <p:nvPr/>
        </p:nvPicPr>
        <p:blipFill>
          <a:blip r:embed="rId3"/>
          <a:srcRect/>
          <a:stretch>
            <a:fillRect/>
          </a:stretch>
        </p:blipFill>
        <p:spPr>
          <a:xfrm>
            <a:off x="239700" y="5850523"/>
            <a:ext cx="1242870" cy="345240"/>
          </a:xfrm>
          <a:prstGeom prst="rect">
            <a:avLst/>
          </a:prstGeom>
          <a:noFill/>
          <a:ln cap="flat">
            <a:noFill/>
          </a:ln>
        </p:spPr>
      </p:pic>
    </p:spTree>
    <p:extLst>
      <p:ext uri="{BB962C8B-B14F-4D97-AF65-F5344CB8AC3E}">
        <p14:creationId xmlns:p14="http://schemas.microsoft.com/office/powerpoint/2010/main" val="4246634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296605"/>
            <a:ext cx="8229600" cy="583795"/>
          </a:xfrm>
        </p:spPr>
        <p:txBody>
          <a:bodyPr>
            <a:noAutofit/>
          </a:bodyPr>
          <a:lstStyle/>
          <a:p>
            <a:pPr algn="l"/>
            <a:r>
              <a:rPr lang="en-US" sz="3600" dirty="0">
                <a:solidFill>
                  <a:srgbClr val="AFBD21"/>
                </a:solidFill>
                <a:latin typeface="Gill Sans MT"/>
              </a:rPr>
              <a:t>Valuing SEND across the child of young person’s journey</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0" name="TextBox 9">
            <a:extLst>
              <a:ext uri="{FF2B5EF4-FFF2-40B4-BE49-F238E27FC236}">
                <a16:creationId xmlns:a16="http://schemas.microsoft.com/office/drawing/2014/main" id="{B0BD08C9-F71C-43D4-9158-EEEE1D05D09F}"/>
              </a:ext>
            </a:extLst>
          </p:cNvPr>
          <p:cNvSpPr txBox="1"/>
          <p:nvPr/>
        </p:nvSpPr>
        <p:spPr>
          <a:xfrm>
            <a:off x="468037" y="1205518"/>
            <a:ext cx="8207925" cy="1569660"/>
          </a:xfrm>
          <a:prstGeom prst="rect">
            <a:avLst/>
          </a:prstGeom>
          <a:noFill/>
        </p:spPr>
        <p:txBody>
          <a:bodyPr wrap="square" rtlCol="0">
            <a:spAutoFit/>
          </a:bodyPr>
          <a:lstStyle/>
          <a:p>
            <a:r>
              <a:rPr lang="en-GB" sz="1600" dirty="0">
                <a:latin typeface="Gill Sans MT" panose="020B0502020104020203" pitchFamily="34" charset="0"/>
              </a:rPr>
              <a:t>The tool has been designed for use for </a:t>
            </a:r>
            <a:r>
              <a:rPr lang="en-GB" sz="1600" b="1" dirty="0">
                <a:latin typeface="Gill Sans MT" panose="020B0502020104020203" pitchFamily="34" charset="0"/>
              </a:rPr>
              <a:t>any child/ young person with additional needs</a:t>
            </a:r>
            <a:r>
              <a:rPr lang="en-GB" sz="1600" dirty="0">
                <a:latin typeface="Gill Sans MT" panose="020B0502020104020203" pitchFamily="34" charset="0"/>
              </a:rPr>
              <a:t>, from birth through to age 25.  Whether </a:t>
            </a:r>
            <a:r>
              <a:rPr lang="en-GB" sz="1600" b="1" dirty="0">
                <a:latin typeface="Gill Sans MT" panose="020B0502020104020203" pitchFamily="34" charset="0"/>
              </a:rPr>
              <a:t>in a mainstream or specialist setting </a:t>
            </a:r>
            <a:r>
              <a:rPr lang="en-GB" sz="1600" dirty="0">
                <a:latin typeface="Gill Sans MT" panose="020B0502020104020203" pitchFamily="34" charset="0"/>
              </a:rPr>
              <a:t>and whether the child/ young person has an Education, Health and Care plan or not.</a:t>
            </a:r>
          </a:p>
          <a:p>
            <a:endParaRPr lang="en-GB" sz="1600" dirty="0">
              <a:latin typeface="Gill Sans MT" panose="020B0502020104020203" pitchFamily="34" charset="0"/>
            </a:endParaRPr>
          </a:p>
          <a:p>
            <a:r>
              <a:rPr lang="en-GB" sz="1600" dirty="0">
                <a:latin typeface="Gill Sans MT" panose="020B0502020104020203" pitchFamily="34" charset="0"/>
              </a:rPr>
              <a:t>Consistent use of the Valuing SEND tool will </a:t>
            </a:r>
            <a:r>
              <a:rPr lang="en-GB" sz="1600" b="1" dirty="0">
                <a:latin typeface="Gill Sans MT" panose="020B0502020104020203" pitchFamily="34" charset="0"/>
              </a:rPr>
              <a:t>track how needs change over time</a:t>
            </a:r>
            <a:r>
              <a:rPr lang="en-GB" sz="1600" dirty="0">
                <a:latin typeface="Gill Sans MT" panose="020B0502020104020203" pitchFamily="34" charset="0"/>
              </a:rPr>
              <a:t>, both for the individual child/ young person, and for the setting, locality or local authority as a whole.</a:t>
            </a:r>
          </a:p>
        </p:txBody>
      </p:sp>
      <p:pic>
        <p:nvPicPr>
          <p:cNvPr id="11" name="Picture 10">
            <a:extLst>
              <a:ext uri="{FF2B5EF4-FFF2-40B4-BE49-F238E27FC236}">
                <a16:creationId xmlns:a16="http://schemas.microsoft.com/office/drawing/2014/main" id="{796D28BA-D434-4118-82C5-5B3521192865}"/>
              </a:ext>
            </a:extLst>
          </p:cNvPr>
          <p:cNvPicPr>
            <a:picLocks noChangeAspect="1"/>
          </p:cNvPicPr>
          <p:nvPr/>
        </p:nvPicPr>
        <p:blipFill>
          <a:blip r:embed="rId5"/>
          <a:stretch>
            <a:fillRect/>
          </a:stretch>
        </p:blipFill>
        <p:spPr>
          <a:xfrm>
            <a:off x="171512" y="2834620"/>
            <a:ext cx="8800976" cy="3250494"/>
          </a:xfrm>
          <a:prstGeom prst="rect">
            <a:avLst/>
          </a:prstGeom>
        </p:spPr>
      </p:pic>
    </p:spTree>
    <p:extLst>
      <p:ext uri="{BB962C8B-B14F-4D97-AF65-F5344CB8AC3E}">
        <p14:creationId xmlns:p14="http://schemas.microsoft.com/office/powerpoint/2010/main" val="2056053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136525"/>
            <a:ext cx="8229600" cy="583795"/>
          </a:xfrm>
        </p:spPr>
        <p:txBody>
          <a:bodyPr>
            <a:noAutofit/>
          </a:bodyPr>
          <a:lstStyle/>
          <a:p>
            <a:pPr algn="l"/>
            <a:r>
              <a:rPr lang="en-US" sz="3600" dirty="0">
                <a:solidFill>
                  <a:srgbClr val="AFBD21"/>
                </a:solidFill>
                <a:latin typeface="Gill Sans MT"/>
              </a:rPr>
              <a:t>For Setting Level Insight</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774494" y="6232360"/>
            <a:ext cx="1252223"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0" name="Rectangle 9">
            <a:extLst>
              <a:ext uri="{FF2B5EF4-FFF2-40B4-BE49-F238E27FC236}">
                <a16:creationId xmlns:a16="http://schemas.microsoft.com/office/drawing/2014/main" id="{1A9FC229-C4C9-49A1-970C-E075D113054A}"/>
              </a:ext>
            </a:extLst>
          </p:cNvPr>
          <p:cNvSpPr/>
          <p:nvPr/>
        </p:nvSpPr>
        <p:spPr>
          <a:xfrm>
            <a:off x="399684" y="2824602"/>
            <a:ext cx="8229601" cy="2651880"/>
          </a:xfrm>
          <a:prstGeom prst="rect">
            <a:avLst/>
          </a:prstGeom>
        </p:spPr>
        <p:txBody>
          <a:bodyPr wrap="square">
            <a:spAutoFit/>
          </a:bodyPr>
          <a:lstStyle/>
          <a:p>
            <a:pPr marL="285750" indent="-285750">
              <a:lnSpc>
                <a:spcPct val="107000"/>
              </a:lnSpc>
              <a:spcAft>
                <a:spcPts val="800"/>
              </a:spcAft>
              <a:buClr>
                <a:srgbClr val="CAD405"/>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Completion of the Valuing SEND tool for all children/ young people with additional needs will provide a much richer picture of the types of needs present – and therefore of the types of support required.</a:t>
            </a:r>
          </a:p>
          <a:p>
            <a:pPr marL="285750" indent="-285750">
              <a:lnSpc>
                <a:spcPct val="107000"/>
              </a:lnSpc>
              <a:spcAft>
                <a:spcPts val="800"/>
              </a:spcAft>
              <a:buClr>
                <a:srgbClr val="CAD405"/>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Settings should regularly review the needs profiles across the whole setting, within year groups and within classes, to understand the complexity of needs mixes as well as the prevalence of different needs types. </a:t>
            </a:r>
          </a:p>
          <a:p>
            <a:pPr marL="285750" indent="-285750">
              <a:lnSpc>
                <a:spcPct val="107000"/>
              </a:lnSpc>
              <a:spcAft>
                <a:spcPts val="800"/>
              </a:spcAft>
              <a:buClr>
                <a:srgbClr val="CAD405"/>
              </a:buClr>
              <a:buFont typeface="Arial" panose="020B0604020202020204" pitchFamily="34" charset="0"/>
              <a:buChar char="•"/>
            </a:pPr>
            <a:r>
              <a:rPr lang="en-GB" sz="1600" dirty="0">
                <a:latin typeface="Gill Sans MT" panose="020B0502020104020203" pitchFamily="34" charset="0"/>
                <a:ea typeface="Calibri" panose="020F0502020204030204" pitchFamily="34" charset="0"/>
                <a:cs typeface="Times New Roman" panose="02020603050405020304" pitchFamily="18" charset="0"/>
              </a:rPr>
              <a:t>This information should be used to inform how the setting is planning staff development for the coming year as well as the types of interventions commissioned and where investment is directed.</a:t>
            </a:r>
          </a:p>
        </p:txBody>
      </p:sp>
      <p:sp>
        <p:nvSpPr>
          <p:cNvPr id="11" name="TextBox 10">
            <a:extLst>
              <a:ext uri="{FF2B5EF4-FFF2-40B4-BE49-F238E27FC236}">
                <a16:creationId xmlns:a16="http://schemas.microsoft.com/office/drawing/2014/main" id="{22729BCC-7F80-4329-A4C0-78BC193716FE}"/>
              </a:ext>
            </a:extLst>
          </p:cNvPr>
          <p:cNvSpPr txBox="1"/>
          <p:nvPr/>
        </p:nvSpPr>
        <p:spPr>
          <a:xfrm>
            <a:off x="0" y="1204463"/>
            <a:ext cx="9144000" cy="1200329"/>
          </a:xfrm>
          <a:prstGeom prst="rect">
            <a:avLst/>
          </a:prstGeom>
          <a:solidFill>
            <a:schemeClr val="accent2">
              <a:lumMod val="20000"/>
              <a:lumOff val="80000"/>
            </a:schemeClr>
          </a:solidFill>
        </p:spPr>
        <p:txBody>
          <a:bodyPr wrap="square" rtlCol="0">
            <a:spAutoFit/>
          </a:bodyPr>
          <a:lstStyle/>
          <a:p>
            <a:endParaRPr lang="en-GB" dirty="0">
              <a:latin typeface="Gill Sans MT" panose="020B0502020104020203" pitchFamily="34" charset="0"/>
            </a:endParaRPr>
          </a:p>
          <a:p>
            <a:r>
              <a:rPr lang="en-GB" b="1" dirty="0">
                <a:latin typeface="Gill Sans MT" panose="020B0502020104020203" pitchFamily="34" charset="0"/>
              </a:rPr>
              <a:t>Setting</a:t>
            </a:r>
          </a:p>
          <a:p>
            <a:r>
              <a:rPr lang="en-GB" b="1" dirty="0">
                <a:latin typeface="Gill Sans MT" panose="020B0502020104020203" pitchFamily="34" charset="0"/>
              </a:rPr>
              <a:t>Level</a:t>
            </a:r>
          </a:p>
          <a:p>
            <a:endParaRPr lang="en-GB" dirty="0">
              <a:latin typeface="Gill Sans MT" panose="020B0502020104020203" pitchFamily="34" charset="0"/>
            </a:endParaRPr>
          </a:p>
        </p:txBody>
      </p:sp>
      <p:sp>
        <p:nvSpPr>
          <p:cNvPr id="12" name="Rectangle: Rounded Corners 11">
            <a:extLst>
              <a:ext uri="{FF2B5EF4-FFF2-40B4-BE49-F238E27FC236}">
                <a16:creationId xmlns:a16="http://schemas.microsoft.com/office/drawing/2014/main" id="{36F0984A-46EB-4BFE-B696-F6DE9670F4A3}"/>
              </a:ext>
            </a:extLst>
          </p:cNvPr>
          <p:cNvSpPr/>
          <p:nvPr/>
        </p:nvSpPr>
        <p:spPr>
          <a:xfrm>
            <a:off x="979491" y="1286418"/>
            <a:ext cx="2695735" cy="1004186"/>
          </a:xfrm>
          <a:prstGeom prst="roundRect">
            <a:avLst/>
          </a:prstGeom>
          <a:solidFill>
            <a:srgbClr val="AFBD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ill Sans MT" panose="020B0502020104020203" pitchFamily="34" charset="0"/>
              </a:rPr>
              <a:t>Needs of cohort are analysed and patterns in prevalence identified</a:t>
            </a:r>
          </a:p>
        </p:txBody>
      </p:sp>
      <p:sp>
        <p:nvSpPr>
          <p:cNvPr id="13" name="Rectangle: Rounded Corners 12">
            <a:extLst>
              <a:ext uri="{FF2B5EF4-FFF2-40B4-BE49-F238E27FC236}">
                <a16:creationId xmlns:a16="http://schemas.microsoft.com/office/drawing/2014/main" id="{3ADE5D66-1D10-4AB2-BB48-E69E7693ED55}"/>
              </a:ext>
            </a:extLst>
          </p:cNvPr>
          <p:cNvSpPr/>
          <p:nvPr/>
        </p:nvSpPr>
        <p:spPr>
          <a:xfrm>
            <a:off x="4140997" y="1286418"/>
            <a:ext cx="1895544" cy="1004186"/>
          </a:xfrm>
          <a:prstGeom prst="roundRect">
            <a:avLst/>
          </a:prstGeom>
          <a:solidFill>
            <a:srgbClr val="AFBD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ill Sans MT" panose="020B0502020104020203" pitchFamily="34" charset="0"/>
              </a:rPr>
              <a:t>Support and specialisms are reviewed</a:t>
            </a:r>
          </a:p>
        </p:txBody>
      </p:sp>
      <p:sp>
        <p:nvSpPr>
          <p:cNvPr id="16" name="Rectangle: Rounded Corners 15">
            <a:extLst>
              <a:ext uri="{FF2B5EF4-FFF2-40B4-BE49-F238E27FC236}">
                <a16:creationId xmlns:a16="http://schemas.microsoft.com/office/drawing/2014/main" id="{2C76E9CF-C180-471D-842C-30918606ABF7}"/>
              </a:ext>
            </a:extLst>
          </p:cNvPr>
          <p:cNvSpPr/>
          <p:nvPr/>
        </p:nvSpPr>
        <p:spPr>
          <a:xfrm>
            <a:off x="6502606" y="1286418"/>
            <a:ext cx="2309434" cy="1004186"/>
          </a:xfrm>
          <a:prstGeom prst="roundRect">
            <a:avLst/>
          </a:prstGeom>
          <a:solidFill>
            <a:srgbClr val="AFBD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Gill Sans MT" panose="020B0502020104020203" pitchFamily="34" charset="0"/>
              </a:rPr>
              <a:t>Staff training plans and local provision are tailored to needs </a:t>
            </a:r>
          </a:p>
        </p:txBody>
      </p:sp>
      <p:sp>
        <p:nvSpPr>
          <p:cNvPr id="17" name="Arrow: Right 16">
            <a:extLst>
              <a:ext uri="{FF2B5EF4-FFF2-40B4-BE49-F238E27FC236}">
                <a16:creationId xmlns:a16="http://schemas.microsoft.com/office/drawing/2014/main" id="{94471A64-750E-4953-8438-B668232EE350}"/>
              </a:ext>
            </a:extLst>
          </p:cNvPr>
          <p:cNvSpPr/>
          <p:nvPr/>
        </p:nvSpPr>
        <p:spPr>
          <a:xfrm>
            <a:off x="3742276" y="1624273"/>
            <a:ext cx="340629" cy="298182"/>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
        <p:nvSpPr>
          <p:cNvPr id="18" name="Arrow: Right 17">
            <a:extLst>
              <a:ext uri="{FF2B5EF4-FFF2-40B4-BE49-F238E27FC236}">
                <a16:creationId xmlns:a16="http://schemas.microsoft.com/office/drawing/2014/main" id="{1000BB87-F111-4D1D-9B07-43725957E84C}"/>
              </a:ext>
            </a:extLst>
          </p:cNvPr>
          <p:cNvSpPr/>
          <p:nvPr/>
        </p:nvSpPr>
        <p:spPr>
          <a:xfrm>
            <a:off x="6102710" y="1624274"/>
            <a:ext cx="340629" cy="298182"/>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Gill Sans MT" panose="020B0502020104020203" pitchFamily="34" charset="0"/>
            </a:endParaRPr>
          </a:p>
        </p:txBody>
      </p:sp>
    </p:spTree>
    <p:extLst>
      <p:ext uri="{BB962C8B-B14F-4D97-AF65-F5344CB8AC3E}">
        <p14:creationId xmlns:p14="http://schemas.microsoft.com/office/powerpoint/2010/main" val="1181500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399685" y="182759"/>
            <a:ext cx="8229600" cy="583795"/>
          </a:xfrm>
        </p:spPr>
        <p:txBody>
          <a:bodyPr>
            <a:noAutofit/>
          </a:bodyPr>
          <a:lstStyle/>
          <a:p>
            <a:pPr algn="l"/>
            <a:r>
              <a:rPr lang="en-US" sz="3600" dirty="0">
                <a:solidFill>
                  <a:srgbClr val="AFBD21"/>
                </a:solidFill>
                <a:latin typeface="Gill Sans MT"/>
              </a:rPr>
              <a:t>For Locality or Local Authority Level Insight</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774494" y="6232360"/>
            <a:ext cx="1252223" cy="481183"/>
          </a:xfrm>
          <a:prstGeom prst="rect">
            <a:avLst/>
          </a:prstGeom>
        </p:spPr>
      </p:pic>
      <p:sp>
        <p:nvSpPr>
          <p:cNvPr id="4" name="Footer Placeholder 3">
            <a:extLst>
              <a:ext uri="{FF2B5EF4-FFF2-40B4-BE49-F238E27FC236}">
                <a16:creationId xmlns:a16="http://schemas.microsoft.com/office/drawing/2014/main" id="{EA0E6D62-CC0D-4D72-9E60-DE763DFA7ED3}"/>
              </a:ext>
            </a:extLst>
          </p:cNvPr>
          <p:cNvSpPr>
            <a:spLocks noGrp="1"/>
          </p:cNvSpPr>
          <p:nvPr>
            <p:ph type="ftr" sz="quarter" idx="11"/>
          </p:nvPr>
        </p:nvSpPr>
        <p:spPr/>
        <p:txBody>
          <a:bodyPr/>
          <a:lstStyle/>
          <a:p>
            <a:r>
              <a:rPr lang="en-GB"/>
              <a:t>Valuing SEND Toolkit, Nov 21</a:t>
            </a:r>
            <a:endParaRPr lang="en-US"/>
          </a:p>
        </p:txBody>
      </p:sp>
      <p:sp>
        <p:nvSpPr>
          <p:cNvPr id="10" name="Rectangle 9">
            <a:extLst>
              <a:ext uri="{FF2B5EF4-FFF2-40B4-BE49-F238E27FC236}">
                <a16:creationId xmlns:a16="http://schemas.microsoft.com/office/drawing/2014/main" id="{1A9FC229-C4C9-49A1-970C-E075D113054A}"/>
              </a:ext>
            </a:extLst>
          </p:cNvPr>
          <p:cNvSpPr/>
          <p:nvPr/>
        </p:nvSpPr>
        <p:spPr>
          <a:xfrm>
            <a:off x="509588" y="1535982"/>
            <a:ext cx="4923429" cy="4032258"/>
          </a:xfrm>
          <a:prstGeom prst="rect">
            <a:avLst/>
          </a:prstGeom>
        </p:spPr>
        <p:txBody>
          <a:bodyPr wrap="square">
            <a:spAutoFit/>
          </a:bodyPr>
          <a:lstStyle/>
          <a:p>
            <a:r>
              <a:rPr lang="en-GB" sz="1600" dirty="0">
                <a:latin typeface="Gill Sans MT" panose="020B0502020104020203" pitchFamily="34" charset="0"/>
              </a:rPr>
              <a:t>When Valuing SEND is being used on a large scale, by all schools and settings within a locality, it can be used for strategic commissioning. </a:t>
            </a:r>
          </a:p>
          <a:p>
            <a:endParaRPr lang="en-GB" sz="1600" dirty="0">
              <a:latin typeface="Gill Sans MT" panose="020B0502020104020203" pitchFamily="34" charset="0"/>
            </a:endParaRPr>
          </a:p>
          <a:p>
            <a:r>
              <a:rPr lang="en-GB" sz="1600" b="1" dirty="0">
                <a:latin typeface="Gill Sans MT" panose="020B0502020104020203" pitchFamily="34" charset="0"/>
              </a:rPr>
              <a:t>Widespread use of Valuing SEND can:</a:t>
            </a:r>
          </a:p>
          <a:p>
            <a:endParaRPr lang="en-GB" sz="1600" dirty="0">
              <a:latin typeface="Gill Sans MT" panose="020B0502020104020203" pitchFamily="34" charset="0"/>
            </a:endParaRPr>
          </a:p>
          <a:p>
            <a:pPr marL="285750" indent="-285750">
              <a:buClr>
                <a:srgbClr val="CAD405"/>
              </a:buClr>
              <a:buFont typeface="Arial" panose="020B0604020202020204" pitchFamily="34" charset="0"/>
              <a:buChar char="•"/>
            </a:pPr>
            <a:r>
              <a:rPr lang="en-GB" sz="1600" dirty="0">
                <a:latin typeface="Gill Sans MT" panose="020B0502020104020203" pitchFamily="34" charset="0"/>
              </a:rPr>
              <a:t>Map needs across a locality or county</a:t>
            </a:r>
          </a:p>
          <a:p>
            <a:pPr marL="285750" indent="-285750">
              <a:buClr>
                <a:srgbClr val="CAD405"/>
              </a:buClr>
              <a:buFont typeface="Arial" panose="020B0604020202020204" pitchFamily="34" charset="0"/>
              <a:buChar char="•"/>
            </a:pPr>
            <a:r>
              <a:rPr lang="en-GB" sz="1600" dirty="0">
                <a:latin typeface="Gill Sans MT" panose="020B0502020104020203" pitchFamily="34" charset="0"/>
              </a:rPr>
              <a:t>Provide evidence for commissioning services to localities based on an accurate picture of the needs that exist in that geographic area</a:t>
            </a:r>
          </a:p>
          <a:p>
            <a:pPr marL="285750" indent="-285750">
              <a:buClr>
                <a:srgbClr val="CAD405"/>
              </a:buClr>
              <a:buFont typeface="Arial" panose="020B0604020202020204" pitchFamily="34" charset="0"/>
              <a:buChar char="•"/>
            </a:pPr>
            <a:r>
              <a:rPr lang="en-GB" sz="1600" dirty="0">
                <a:latin typeface="Gill Sans MT" panose="020B0502020104020203" pitchFamily="34" charset="0"/>
              </a:rPr>
              <a:t>Feed into performance data </a:t>
            </a:r>
          </a:p>
          <a:p>
            <a:pPr marL="285750" indent="-285750">
              <a:buClr>
                <a:srgbClr val="CAD405"/>
              </a:buClr>
              <a:buFont typeface="Arial" panose="020B0604020202020204" pitchFamily="34" charset="0"/>
              <a:buChar char="•"/>
            </a:pPr>
            <a:r>
              <a:rPr lang="en-GB" sz="1600" dirty="0">
                <a:latin typeface="Gill Sans MT" panose="020B0502020104020203" pitchFamily="34" charset="0"/>
              </a:rPr>
              <a:t>Identify future peaks in demand e.g. requests for statutory assessment</a:t>
            </a:r>
          </a:p>
          <a:p>
            <a:pPr marL="285750" indent="-285750">
              <a:buClr>
                <a:srgbClr val="CAD405"/>
              </a:buClr>
              <a:buFont typeface="Arial" panose="020B0604020202020204" pitchFamily="34" charset="0"/>
              <a:buChar char="•"/>
            </a:pPr>
            <a:r>
              <a:rPr lang="en-GB" sz="1600" dirty="0">
                <a:latin typeface="Gill Sans MT" panose="020B0502020104020203" pitchFamily="34" charset="0"/>
              </a:rPr>
              <a:t>Identify best practice and facilitate school-to-school support</a:t>
            </a:r>
          </a:p>
          <a:p>
            <a:pPr marL="285750" indent="-285750">
              <a:lnSpc>
                <a:spcPct val="107000"/>
              </a:lnSpc>
              <a:spcAft>
                <a:spcPts val="800"/>
              </a:spcAft>
              <a:buClr>
                <a:srgbClr val="CAD405"/>
              </a:buClr>
              <a:buFont typeface="Arial" panose="020B0604020202020204" pitchFamily="34" charset="0"/>
              <a:buChar char="•"/>
            </a:pPr>
            <a:endParaRPr lang="en-GB" sz="1600" dirty="0">
              <a:latin typeface="Gill Sans MT" panose="020B0502020104020203" pitchFamily="34" charset="0"/>
              <a:ea typeface="Calibri" panose="020F0502020204030204" pitchFamily="34" charset="0"/>
              <a:cs typeface="Times New Roman" panose="02020603050405020304" pitchFamily="18" charset="0"/>
            </a:endParaRPr>
          </a:p>
        </p:txBody>
      </p:sp>
      <p:pic>
        <p:nvPicPr>
          <p:cNvPr id="1026" name="Picture 2" descr="Lincolnshire Information - British Services UK Guides">
            <a:extLst>
              <a:ext uri="{FF2B5EF4-FFF2-40B4-BE49-F238E27FC236}">
                <a16:creationId xmlns:a16="http://schemas.microsoft.com/office/drawing/2014/main" id="{6C0B6D0E-2CD7-4ED2-9E83-CCC0BCA42D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61083" y="1186544"/>
            <a:ext cx="3112730" cy="4160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50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244257" y="296605"/>
            <a:ext cx="8655485" cy="583795"/>
          </a:xfrm>
        </p:spPr>
        <p:txBody>
          <a:bodyPr>
            <a:noAutofit/>
          </a:bodyPr>
          <a:lstStyle/>
          <a:p>
            <a:pPr algn="l"/>
            <a:r>
              <a:rPr lang="en-US" sz="3600" dirty="0">
                <a:solidFill>
                  <a:srgbClr val="AFBD21"/>
                </a:solidFill>
                <a:latin typeface="Gill Sans MT"/>
              </a:rPr>
              <a:t>Directory for the Valuing SEND Toolkit </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8399" y="645909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566794" y="6360233"/>
            <a:ext cx="1437031" cy="481183"/>
          </a:xfrm>
          <a:prstGeom prst="rect">
            <a:avLst/>
          </a:prstGeom>
        </p:spPr>
      </p:pic>
      <p:sp>
        <p:nvSpPr>
          <p:cNvPr id="4" name="Footer Placeholder 3">
            <a:extLst>
              <a:ext uri="{FF2B5EF4-FFF2-40B4-BE49-F238E27FC236}">
                <a16:creationId xmlns:a16="http://schemas.microsoft.com/office/drawing/2014/main" id="{64241C09-ECA5-4F97-8289-8916E6FBAE58}"/>
              </a:ext>
            </a:extLst>
          </p:cNvPr>
          <p:cNvSpPr>
            <a:spLocks noGrp="1"/>
          </p:cNvSpPr>
          <p:nvPr>
            <p:ph type="ftr" sz="quarter" idx="11"/>
          </p:nvPr>
        </p:nvSpPr>
        <p:spPr>
          <a:xfrm>
            <a:off x="3124199" y="6378832"/>
            <a:ext cx="2895600" cy="365125"/>
          </a:xfrm>
        </p:spPr>
        <p:txBody>
          <a:bodyPr/>
          <a:lstStyle/>
          <a:p>
            <a:r>
              <a:rPr lang="en-GB"/>
              <a:t>Valuing SEND Toolkit, Nov 21</a:t>
            </a:r>
            <a:endParaRPr lang="en-US"/>
          </a:p>
        </p:txBody>
      </p:sp>
      <p:sp>
        <p:nvSpPr>
          <p:cNvPr id="20" name="TextBox 19">
            <a:extLst>
              <a:ext uri="{FF2B5EF4-FFF2-40B4-BE49-F238E27FC236}">
                <a16:creationId xmlns:a16="http://schemas.microsoft.com/office/drawing/2014/main" id="{0523EE30-34FE-4B97-82A1-EC2B708A7120}"/>
              </a:ext>
            </a:extLst>
          </p:cNvPr>
          <p:cNvSpPr txBox="1"/>
          <p:nvPr/>
        </p:nvSpPr>
        <p:spPr>
          <a:xfrm>
            <a:off x="530766" y="1681283"/>
            <a:ext cx="2280390" cy="369332"/>
          </a:xfrm>
          <a:prstGeom prst="rect">
            <a:avLst/>
          </a:prstGeom>
          <a:noFill/>
        </p:spPr>
        <p:txBody>
          <a:bodyPr wrap="square" rtlCol="0">
            <a:spAutoFit/>
          </a:bodyPr>
          <a:lstStyle/>
          <a:p>
            <a:pPr algn="ctr"/>
            <a:r>
              <a:rPr lang="en-GB" b="1" dirty="0">
                <a:solidFill>
                  <a:schemeClr val="accent4"/>
                </a:solidFill>
                <a:latin typeface="Gill Sans MT" panose="020B0502020104020203" pitchFamily="34" charset="0"/>
              </a:rPr>
              <a:t>Universal</a:t>
            </a:r>
          </a:p>
        </p:txBody>
      </p:sp>
      <p:sp>
        <p:nvSpPr>
          <p:cNvPr id="21" name="TextBox 20">
            <a:extLst>
              <a:ext uri="{FF2B5EF4-FFF2-40B4-BE49-F238E27FC236}">
                <a16:creationId xmlns:a16="http://schemas.microsoft.com/office/drawing/2014/main" id="{590E734C-5AF6-4DB4-8CDB-BE37E2E24144}"/>
              </a:ext>
            </a:extLst>
          </p:cNvPr>
          <p:cNvSpPr txBox="1"/>
          <p:nvPr/>
        </p:nvSpPr>
        <p:spPr>
          <a:xfrm>
            <a:off x="6988496" y="1707555"/>
            <a:ext cx="2566029" cy="369332"/>
          </a:xfrm>
          <a:prstGeom prst="rect">
            <a:avLst/>
          </a:prstGeom>
          <a:noFill/>
        </p:spPr>
        <p:txBody>
          <a:bodyPr wrap="square" rtlCol="0">
            <a:spAutoFit/>
          </a:bodyPr>
          <a:lstStyle/>
          <a:p>
            <a:pPr algn="ctr"/>
            <a:r>
              <a:rPr lang="en-GB" b="1" dirty="0">
                <a:solidFill>
                  <a:schemeClr val="accent6"/>
                </a:solidFill>
                <a:latin typeface="Gill Sans MT" panose="020B0502020104020203" pitchFamily="34" charset="0"/>
              </a:rPr>
              <a:t>Champions</a:t>
            </a:r>
          </a:p>
        </p:txBody>
      </p:sp>
      <p:sp>
        <p:nvSpPr>
          <p:cNvPr id="23" name="TextBox 22">
            <a:extLst>
              <a:ext uri="{FF2B5EF4-FFF2-40B4-BE49-F238E27FC236}">
                <a16:creationId xmlns:a16="http://schemas.microsoft.com/office/drawing/2014/main" id="{3C7C0E0E-7311-446A-9D91-DBC85444BFEA}"/>
              </a:ext>
            </a:extLst>
          </p:cNvPr>
          <p:cNvSpPr txBox="1"/>
          <p:nvPr/>
        </p:nvSpPr>
        <p:spPr>
          <a:xfrm>
            <a:off x="4931928" y="1712198"/>
            <a:ext cx="2491407" cy="369332"/>
          </a:xfrm>
          <a:prstGeom prst="rect">
            <a:avLst/>
          </a:prstGeom>
          <a:noFill/>
        </p:spPr>
        <p:txBody>
          <a:bodyPr wrap="square" rtlCol="0">
            <a:spAutoFit/>
          </a:bodyPr>
          <a:lstStyle/>
          <a:p>
            <a:pPr algn="ctr"/>
            <a:r>
              <a:rPr lang="en-GB" b="1" dirty="0">
                <a:solidFill>
                  <a:schemeClr val="accent2"/>
                </a:solidFill>
                <a:latin typeface="Gill Sans MT" panose="020B0502020104020203" pitchFamily="34" charset="0"/>
              </a:rPr>
              <a:t>Schools/Settings</a:t>
            </a:r>
          </a:p>
        </p:txBody>
      </p:sp>
      <p:sp>
        <p:nvSpPr>
          <p:cNvPr id="24" name="Rectangle: Rounded Corners 23">
            <a:extLst>
              <a:ext uri="{FF2B5EF4-FFF2-40B4-BE49-F238E27FC236}">
                <a16:creationId xmlns:a16="http://schemas.microsoft.com/office/drawing/2014/main" id="{EE0852D3-A4B4-47A6-9AC4-3C06C1FF2D9E}"/>
              </a:ext>
            </a:extLst>
          </p:cNvPr>
          <p:cNvSpPr/>
          <p:nvPr/>
        </p:nvSpPr>
        <p:spPr>
          <a:xfrm>
            <a:off x="133696" y="2090817"/>
            <a:ext cx="1546616" cy="1046952"/>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Instructional videos on completing the Digital Valuing SEND Tool</a:t>
            </a:r>
          </a:p>
        </p:txBody>
      </p:sp>
      <p:sp>
        <p:nvSpPr>
          <p:cNvPr id="25" name="TextBox 24">
            <a:extLst>
              <a:ext uri="{FF2B5EF4-FFF2-40B4-BE49-F238E27FC236}">
                <a16:creationId xmlns:a16="http://schemas.microsoft.com/office/drawing/2014/main" id="{797DA9B6-08CB-4235-9A74-CC5AE9E5BD00}"/>
              </a:ext>
            </a:extLst>
          </p:cNvPr>
          <p:cNvSpPr txBox="1"/>
          <p:nvPr/>
        </p:nvSpPr>
        <p:spPr>
          <a:xfrm>
            <a:off x="244257" y="850286"/>
            <a:ext cx="8421610" cy="830997"/>
          </a:xfrm>
          <a:prstGeom prst="rect">
            <a:avLst/>
          </a:prstGeom>
          <a:noFill/>
        </p:spPr>
        <p:txBody>
          <a:bodyPr wrap="square" rtlCol="0">
            <a:spAutoFit/>
          </a:bodyPr>
          <a:lstStyle/>
          <a:p>
            <a:r>
              <a:rPr lang="en-GB" sz="1600" dirty="0">
                <a:latin typeface="Gill Sans MT" panose="020B0502020104020203" pitchFamily="34" charset="0"/>
              </a:rPr>
              <a:t>The Valuing SEND Toolkit is a suite of training materials to support the use of Valuing SEND. Some resources are intended for universal use (i.e. settings, families, champions or wider services), while others are tailored to specific audiences and purposes:</a:t>
            </a:r>
          </a:p>
        </p:txBody>
      </p:sp>
      <p:sp>
        <p:nvSpPr>
          <p:cNvPr id="31" name="TextBox 30">
            <a:extLst>
              <a:ext uri="{FF2B5EF4-FFF2-40B4-BE49-F238E27FC236}">
                <a16:creationId xmlns:a16="http://schemas.microsoft.com/office/drawing/2014/main" id="{CE011688-89E7-476A-87D8-DD4DA87F1070}"/>
              </a:ext>
            </a:extLst>
          </p:cNvPr>
          <p:cNvSpPr txBox="1"/>
          <p:nvPr/>
        </p:nvSpPr>
        <p:spPr>
          <a:xfrm>
            <a:off x="2959053" y="1714680"/>
            <a:ext cx="2280390" cy="369332"/>
          </a:xfrm>
          <a:prstGeom prst="rect">
            <a:avLst/>
          </a:prstGeom>
          <a:noFill/>
        </p:spPr>
        <p:txBody>
          <a:bodyPr wrap="square" rtlCol="0">
            <a:spAutoFit/>
          </a:bodyPr>
          <a:lstStyle/>
          <a:p>
            <a:pPr algn="ctr"/>
            <a:r>
              <a:rPr lang="en-GB" b="1" dirty="0">
                <a:solidFill>
                  <a:srgbClr val="4BACC6"/>
                </a:solidFill>
                <a:latin typeface="Gill Sans MT" panose="020B0502020104020203" pitchFamily="34" charset="0"/>
              </a:rPr>
              <a:t>CYP &amp; Families</a:t>
            </a:r>
          </a:p>
        </p:txBody>
      </p:sp>
      <p:sp>
        <p:nvSpPr>
          <p:cNvPr id="32" name="Rectangle: Rounded Corners 31">
            <a:extLst>
              <a:ext uri="{FF2B5EF4-FFF2-40B4-BE49-F238E27FC236}">
                <a16:creationId xmlns:a16="http://schemas.microsoft.com/office/drawing/2014/main" id="{CE22E8A1-C1BC-4913-A92A-2B816C434432}"/>
              </a:ext>
            </a:extLst>
          </p:cNvPr>
          <p:cNvSpPr/>
          <p:nvPr/>
        </p:nvSpPr>
        <p:spPr>
          <a:xfrm>
            <a:off x="133696" y="3281962"/>
            <a:ext cx="1546616" cy="766493"/>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Valuing SEND Summary Guidance Pack</a:t>
            </a:r>
          </a:p>
        </p:txBody>
      </p:sp>
      <p:sp>
        <p:nvSpPr>
          <p:cNvPr id="33" name="Rectangle: Rounded Corners 32">
            <a:extLst>
              <a:ext uri="{FF2B5EF4-FFF2-40B4-BE49-F238E27FC236}">
                <a16:creationId xmlns:a16="http://schemas.microsoft.com/office/drawing/2014/main" id="{B49013D4-EB93-40B2-81BE-F154713D7616}"/>
              </a:ext>
            </a:extLst>
          </p:cNvPr>
          <p:cNvSpPr/>
          <p:nvPr/>
        </p:nvSpPr>
        <p:spPr>
          <a:xfrm>
            <a:off x="148432" y="4149906"/>
            <a:ext cx="1517144" cy="815241"/>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Strengths Based Conversation Prompts</a:t>
            </a:r>
          </a:p>
        </p:txBody>
      </p:sp>
      <p:sp>
        <p:nvSpPr>
          <p:cNvPr id="34" name="Rectangle: Rounded Corners 33">
            <a:extLst>
              <a:ext uri="{FF2B5EF4-FFF2-40B4-BE49-F238E27FC236}">
                <a16:creationId xmlns:a16="http://schemas.microsoft.com/office/drawing/2014/main" id="{09E30F68-17C0-4630-A8E5-595E6300BB1F}"/>
              </a:ext>
            </a:extLst>
          </p:cNvPr>
          <p:cNvSpPr/>
          <p:nvPr/>
        </p:nvSpPr>
        <p:spPr>
          <a:xfrm>
            <a:off x="1766594" y="4142888"/>
            <a:ext cx="1546616" cy="815241"/>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High Needs Strategy and Inclusion Toolkit</a:t>
            </a:r>
          </a:p>
        </p:txBody>
      </p:sp>
      <p:sp>
        <p:nvSpPr>
          <p:cNvPr id="35" name="Rectangle: Rounded Corners 34">
            <a:extLst>
              <a:ext uri="{FF2B5EF4-FFF2-40B4-BE49-F238E27FC236}">
                <a16:creationId xmlns:a16="http://schemas.microsoft.com/office/drawing/2014/main" id="{F80A563C-5688-472E-BC9A-AD47DFC42828}"/>
              </a:ext>
            </a:extLst>
          </p:cNvPr>
          <p:cNvSpPr/>
          <p:nvPr/>
        </p:nvSpPr>
        <p:spPr>
          <a:xfrm>
            <a:off x="3429365" y="2072885"/>
            <a:ext cx="1295219" cy="1046952"/>
          </a:xfrm>
          <a:prstGeom prst="round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1400" dirty="0">
                <a:latin typeface="Gill Sans MT" panose="020B0502020104020203" pitchFamily="34" charset="0"/>
              </a:rPr>
              <a:t>Parent/Carer Guidance on Home Confidence</a:t>
            </a:r>
          </a:p>
        </p:txBody>
      </p:sp>
      <p:sp>
        <p:nvSpPr>
          <p:cNvPr id="36" name="Rectangle: Rounded Corners 35">
            <a:extLst>
              <a:ext uri="{FF2B5EF4-FFF2-40B4-BE49-F238E27FC236}">
                <a16:creationId xmlns:a16="http://schemas.microsoft.com/office/drawing/2014/main" id="{CC884C55-48BE-40D9-8732-7CFA301AC445}"/>
              </a:ext>
            </a:extLst>
          </p:cNvPr>
          <p:cNvSpPr/>
          <p:nvPr/>
        </p:nvSpPr>
        <p:spPr>
          <a:xfrm>
            <a:off x="3429365" y="3215482"/>
            <a:ext cx="1295219" cy="882780"/>
          </a:xfrm>
          <a:prstGeom prst="round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1400" dirty="0">
                <a:latin typeface="Gill Sans MT" panose="020B0502020104020203" pitchFamily="34" charset="0"/>
              </a:rPr>
              <a:t>Quick Read High Needs Strategy</a:t>
            </a:r>
          </a:p>
        </p:txBody>
      </p:sp>
      <p:sp>
        <p:nvSpPr>
          <p:cNvPr id="37" name="Rectangle: Rounded Corners 36">
            <a:extLst>
              <a:ext uri="{FF2B5EF4-FFF2-40B4-BE49-F238E27FC236}">
                <a16:creationId xmlns:a16="http://schemas.microsoft.com/office/drawing/2014/main" id="{8E01EFA4-A6B0-4806-8781-E040784C678D}"/>
              </a:ext>
            </a:extLst>
          </p:cNvPr>
          <p:cNvSpPr/>
          <p:nvPr/>
        </p:nvSpPr>
        <p:spPr>
          <a:xfrm>
            <a:off x="3429365" y="4194745"/>
            <a:ext cx="1295219" cy="882780"/>
          </a:xfrm>
          <a:prstGeom prst="round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1400" dirty="0">
                <a:latin typeface="Gill Sans MT" panose="020B0502020104020203" pitchFamily="34" charset="0"/>
              </a:rPr>
              <a:t>Quick Read Parent/Carer Transitions Protocol</a:t>
            </a:r>
          </a:p>
        </p:txBody>
      </p:sp>
      <p:sp>
        <p:nvSpPr>
          <p:cNvPr id="38" name="Rectangle: Rounded Corners 37">
            <a:extLst>
              <a:ext uri="{FF2B5EF4-FFF2-40B4-BE49-F238E27FC236}">
                <a16:creationId xmlns:a16="http://schemas.microsoft.com/office/drawing/2014/main" id="{F0DE0F23-74EA-40D5-B459-56A7EC31963D}"/>
              </a:ext>
            </a:extLst>
          </p:cNvPr>
          <p:cNvSpPr/>
          <p:nvPr/>
        </p:nvSpPr>
        <p:spPr>
          <a:xfrm>
            <a:off x="1749250" y="2110243"/>
            <a:ext cx="1546616" cy="1046952"/>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Step-by-step guide to completing the Digital Valuing SEND Tool</a:t>
            </a:r>
          </a:p>
        </p:txBody>
      </p:sp>
      <p:sp>
        <p:nvSpPr>
          <p:cNvPr id="39" name="Rectangle: Rounded Corners 38">
            <a:extLst>
              <a:ext uri="{FF2B5EF4-FFF2-40B4-BE49-F238E27FC236}">
                <a16:creationId xmlns:a16="http://schemas.microsoft.com/office/drawing/2014/main" id="{920EE6E6-A33C-4CDB-B6D4-8CFA5B2190AA}"/>
              </a:ext>
            </a:extLst>
          </p:cNvPr>
          <p:cNvSpPr/>
          <p:nvPr/>
        </p:nvSpPr>
        <p:spPr>
          <a:xfrm>
            <a:off x="1749249" y="3281962"/>
            <a:ext cx="1582997" cy="766492"/>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Guide on accessing Valuing SEND Online</a:t>
            </a:r>
          </a:p>
        </p:txBody>
      </p:sp>
      <p:sp>
        <p:nvSpPr>
          <p:cNvPr id="41" name="Rectangle: Rounded Corners 40">
            <a:extLst>
              <a:ext uri="{FF2B5EF4-FFF2-40B4-BE49-F238E27FC236}">
                <a16:creationId xmlns:a16="http://schemas.microsoft.com/office/drawing/2014/main" id="{67D8793F-6B3F-41CE-9EDE-87D11FBA0852}"/>
              </a:ext>
            </a:extLst>
          </p:cNvPr>
          <p:cNvSpPr/>
          <p:nvPr/>
        </p:nvSpPr>
        <p:spPr>
          <a:xfrm>
            <a:off x="4868895" y="2095512"/>
            <a:ext cx="1308737" cy="1061684"/>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400" dirty="0">
                <a:latin typeface="Gill Sans MT" panose="020B0502020104020203" pitchFamily="34" charset="0"/>
              </a:rPr>
              <a:t>Guidance for Whole School/Settings on Valuing SEND</a:t>
            </a:r>
          </a:p>
        </p:txBody>
      </p:sp>
      <p:sp>
        <p:nvSpPr>
          <p:cNvPr id="42" name="Rectangle: Rounded Corners 41">
            <a:extLst>
              <a:ext uri="{FF2B5EF4-FFF2-40B4-BE49-F238E27FC236}">
                <a16:creationId xmlns:a16="http://schemas.microsoft.com/office/drawing/2014/main" id="{A576C943-16A7-4CAA-86E7-7D8D2863EECC}"/>
              </a:ext>
            </a:extLst>
          </p:cNvPr>
          <p:cNvSpPr/>
          <p:nvPr/>
        </p:nvSpPr>
        <p:spPr>
          <a:xfrm>
            <a:off x="7553152" y="2095512"/>
            <a:ext cx="1437031" cy="832847"/>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400" dirty="0">
                <a:latin typeface="Gill Sans MT" panose="020B0502020104020203" pitchFamily="34" charset="0"/>
              </a:rPr>
              <a:t>Guidance for Valuing SEND Champions</a:t>
            </a:r>
          </a:p>
        </p:txBody>
      </p:sp>
      <p:sp>
        <p:nvSpPr>
          <p:cNvPr id="43" name="Rectangle: Rounded Corners 42">
            <a:extLst>
              <a:ext uri="{FF2B5EF4-FFF2-40B4-BE49-F238E27FC236}">
                <a16:creationId xmlns:a16="http://schemas.microsoft.com/office/drawing/2014/main" id="{FE35C210-4A06-40DD-B16F-E13F3A1908D3}"/>
              </a:ext>
            </a:extLst>
          </p:cNvPr>
          <p:cNvSpPr/>
          <p:nvPr/>
        </p:nvSpPr>
        <p:spPr>
          <a:xfrm>
            <a:off x="4862267" y="4261939"/>
            <a:ext cx="1308737" cy="1073184"/>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400" dirty="0">
                <a:latin typeface="Gill Sans MT" panose="020B0502020104020203" pitchFamily="34" charset="0"/>
              </a:rPr>
              <a:t>Valuing SEND checklist for headteachers and senior managers</a:t>
            </a:r>
          </a:p>
        </p:txBody>
      </p:sp>
      <p:sp>
        <p:nvSpPr>
          <p:cNvPr id="44" name="Rectangle: Rounded Corners 43">
            <a:extLst>
              <a:ext uri="{FF2B5EF4-FFF2-40B4-BE49-F238E27FC236}">
                <a16:creationId xmlns:a16="http://schemas.microsoft.com/office/drawing/2014/main" id="{E6B4A786-ABDA-45AE-A0E4-BEC99A2DE1A8}"/>
              </a:ext>
            </a:extLst>
          </p:cNvPr>
          <p:cNvSpPr/>
          <p:nvPr/>
        </p:nvSpPr>
        <p:spPr>
          <a:xfrm>
            <a:off x="4863635" y="3231870"/>
            <a:ext cx="1295219" cy="955395"/>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400" dirty="0">
                <a:latin typeface="Gill Sans MT" panose="020B0502020104020203" pitchFamily="34" charset="0"/>
              </a:rPr>
              <a:t>Valuing SEND summary for school governors</a:t>
            </a:r>
          </a:p>
        </p:txBody>
      </p:sp>
      <p:sp>
        <p:nvSpPr>
          <p:cNvPr id="45" name="Rectangle: Rounded Corners 44">
            <a:extLst>
              <a:ext uri="{FF2B5EF4-FFF2-40B4-BE49-F238E27FC236}">
                <a16:creationId xmlns:a16="http://schemas.microsoft.com/office/drawing/2014/main" id="{F8B2B0E0-DFDA-48BD-8D45-EF6B72834C09}"/>
              </a:ext>
            </a:extLst>
          </p:cNvPr>
          <p:cNvSpPr/>
          <p:nvPr/>
        </p:nvSpPr>
        <p:spPr>
          <a:xfrm>
            <a:off x="6255049" y="2111103"/>
            <a:ext cx="1223437" cy="1105603"/>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400" dirty="0">
                <a:latin typeface="Gill Sans MT" panose="020B0502020104020203" pitchFamily="34" charset="0"/>
              </a:rPr>
              <a:t>Training materials for SENDCOs to deliver in schools</a:t>
            </a:r>
          </a:p>
        </p:txBody>
      </p:sp>
      <p:sp>
        <p:nvSpPr>
          <p:cNvPr id="49" name="TextBox 48">
            <a:extLst>
              <a:ext uri="{FF2B5EF4-FFF2-40B4-BE49-F238E27FC236}">
                <a16:creationId xmlns:a16="http://schemas.microsoft.com/office/drawing/2014/main" id="{A0DF4C00-F6A4-4483-AC19-C23485958120}"/>
              </a:ext>
            </a:extLst>
          </p:cNvPr>
          <p:cNvSpPr txBox="1"/>
          <p:nvPr/>
        </p:nvSpPr>
        <p:spPr>
          <a:xfrm>
            <a:off x="315161" y="6047296"/>
            <a:ext cx="8421610" cy="338554"/>
          </a:xfrm>
          <a:prstGeom prst="rect">
            <a:avLst/>
          </a:prstGeom>
          <a:noFill/>
          <a:ln>
            <a:solidFill>
              <a:srgbClr val="99AB21"/>
            </a:solidFill>
          </a:ln>
        </p:spPr>
        <p:txBody>
          <a:bodyPr wrap="square" rtlCol="0">
            <a:spAutoFit/>
          </a:bodyPr>
          <a:lstStyle/>
          <a:p>
            <a:pPr algn="ctr"/>
            <a:r>
              <a:rPr lang="en-GB" sz="1600" b="1" dirty="0">
                <a:latin typeface="Gill Sans MT" panose="020B0502020104020203" pitchFamily="34" charset="0"/>
              </a:rPr>
              <a:t>Many of these resources will be available on the </a:t>
            </a:r>
            <a:r>
              <a:rPr lang="en-GB" sz="1600" b="1" dirty="0">
                <a:latin typeface="Gill Sans MT" panose="020B0502020104020203" pitchFamily="34" charset="0"/>
                <a:hlinkClick r:id="rId5"/>
              </a:rPr>
              <a:t>Lincolnshire SEND Local Offer</a:t>
            </a:r>
            <a:r>
              <a:rPr lang="en-GB" sz="1600" b="1" dirty="0">
                <a:latin typeface="Gill Sans MT" panose="020B0502020104020203" pitchFamily="34" charset="0"/>
              </a:rPr>
              <a:t>.  </a:t>
            </a:r>
          </a:p>
        </p:txBody>
      </p:sp>
      <p:sp>
        <p:nvSpPr>
          <p:cNvPr id="28" name="Rectangle: Rounded Corners 27">
            <a:extLst>
              <a:ext uri="{FF2B5EF4-FFF2-40B4-BE49-F238E27FC236}">
                <a16:creationId xmlns:a16="http://schemas.microsoft.com/office/drawing/2014/main" id="{D52611AB-33AC-4FD2-8900-F615B5EE1192}"/>
              </a:ext>
            </a:extLst>
          </p:cNvPr>
          <p:cNvSpPr/>
          <p:nvPr/>
        </p:nvSpPr>
        <p:spPr>
          <a:xfrm>
            <a:off x="7571716" y="3013203"/>
            <a:ext cx="1437031" cy="832847"/>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400" dirty="0">
                <a:latin typeface="Gill Sans MT" panose="020B0502020104020203" pitchFamily="34" charset="0"/>
              </a:rPr>
              <a:t>‘Train the Trainer’ Materials</a:t>
            </a:r>
          </a:p>
        </p:txBody>
      </p:sp>
      <p:sp>
        <p:nvSpPr>
          <p:cNvPr id="29" name="Rectangle: Rounded Corners 28">
            <a:extLst>
              <a:ext uri="{FF2B5EF4-FFF2-40B4-BE49-F238E27FC236}">
                <a16:creationId xmlns:a16="http://schemas.microsoft.com/office/drawing/2014/main" id="{4DB9426C-1BA2-4A7A-9FD7-A5F77A6C6FE5}"/>
              </a:ext>
            </a:extLst>
          </p:cNvPr>
          <p:cNvSpPr/>
          <p:nvPr/>
        </p:nvSpPr>
        <p:spPr>
          <a:xfrm>
            <a:off x="7571716" y="3927571"/>
            <a:ext cx="1437031" cy="832847"/>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400" dirty="0">
                <a:latin typeface="Gill Sans MT" panose="020B0502020104020203" pitchFamily="34" charset="0"/>
              </a:rPr>
              <a:t>Valuing SEND Champions Training Video</a:t>
            </a:r>
          </a:p>
        </p:txBody>
      </p:sp>
      <p:sp>
        <p:nvSpPr>
          <p:cNvPr id="46" name="Rectangle: Rounded Corners 45">
            <a:extLst>
              <a:ext uri="{FF2B5EF4-FFF2-40B4-BE49-F238E27FC236}">
                <a16:creationId xmlns:a16="http://schemas.microsoft.com/office/drawing/2014/main" id="{F0435D22-9AA3-45B5-A9ED-E6C9D55611E8}"/>
              </a:ext>
            </a:extLst>
          </p:cNvPr>
          <p:cNvSpPr/>
          <p:nvPr/>
        </p:nvSpPr>
        <p:spPr>
          <a:xfrm>
            <a:off x="7571716" y="4852676"/>
            <a:ext cx="1437031" cy="832847"/>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1400" dirty="0">
                <a:latin typeface="Gill Sans MT" panose="020B0502020104020203" pitchFamily="34" charset="0"/>
              </a:rPr>
              <a:t>List of Valuing SEND champions (as of Nov 21)</a:t>
            </a:r>
          </a:p>
        </p:txBody>
      </p:sp>
      <p:sp>
        <p:nvSpPr>
          <p:cNvPr id="47" name="Rectangle: Rounded Corners 46">
            <a:extLst>
              <a:ext uri="{FF2B5EF4-FFF2-40B4-BE49-F238E27FC236}">
                <a16:creationId xmlns:a16="http://schemas.microsoft.com/office/drawing/2014/main" id="{A0C78D2D-DC55-458F-ACD1-8FF17B7FC0D4}"/>
              </a:ext>
            </a:extLst>
          </p:cNvPr>
          <p:cNvSpPr/>
          <p:nvPr/>
        </p:nvSpPr>
        <p:spPr>
          <a:xfrm>
            <a:off x="153817" y="5066598"/>
            <a:ext cx="1517144" cy="815241"/>
          </a:xfrm>
          <a:prstGeom prst="roundRect">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400" dirty="0">
                <a:latin typeface="Gill Sans MT" panose="020B0502020104020203" pitchFamily="34" charset="0"/>
              </a:rPr>
              <a:t>Establishing Reflective Huddles</a:t>
            </a:r>
          </a:p>
        </p:txBody>
      </p:sp>
      <p:sp>
        <p:nvSpPr>
          <p:cNvPr id="48" name="Rectangle: Rounded Corners 47">
            <a:extLst>
              <a:ext uri="{FF2B5EF4-FFF2-40B4-BE49-F238E27FC236}">
                <a16:creationId xmlns:a16="http://schemas.microsoft.com/office/drawing/2014/main" id="{390FF1D8-738E-4298-9AEB-5195E18C5934}"/>
              </a:ext>
            </a:extLst>
          </p:cNvPr>
          <p:cNvSpPr/>
          <p:nvPr/>
        </p:nvSpPr>
        <p:spPr>
          <a:xfrm>
            <a:off x="6255049" y="3294680"/>
            <a:ext cx="1223437" cy="1207445"/>
          </a:xfrm>
          <a:prstGeom prst="roundRect">
            <a:avLst/>
          </a:prstGeom>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400" dirty="0">
                <a:latin typeface="Gill Sans MT" panose="020B0502020104020203" pitchFamily="34" charset="0"/>
              </a:rPr>
              <a:t>Graduated Approach Briefing on Valuing SEND Video</a:t>
            </a:r>
          </a:p>
        </p:txBody>
      </p:sp>
    </p:spTree>
    <p:extLst>
      <p:ext uri="{BB962C8B-B14F-4D97-AF65-F5344CB8AC3E}">
        <p14:creationId xmlns:p14="http://schemas.microsoft.com/office/powerpoint/2010/main" val="17545722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511E1A-613D-7F45-B7C8-F99DB5A814E9}"/>
              </a:ext>
            </a:extLst>
          </p:cNvPr>
          <p:cNvSpPr>
            <a:spLocks noGrp="1"/>
          </p:cNvSpPr>
          <p:nvPr>
            <p:ph type="title"/>
          </p:nvPr>
        </p:nvSpPr>
        <p:spPr>
          <a:xfrm>
            <a:off x="488515" y="296605"/>
            <a:ext cx="8229600" cy="583795"/>
          </a:xfrm>
        </p:spPr>
        <p:txBody>
          <a:bodyPr>
            <a:noAutofit/>
          </a:bodyPr>
          <a:lstStyle/>
          <a:p>
            <a:pPr algn="l"/>
            <a:r>
              <a:rPr lang="en-US" sz="3600" dirty="0">
                <a:solidFill>
                  <a:srgbClr val="AFBD21"/>
                </a:solidFill>
                <a:latin typeface="Gill Sans MT"/>
                <a:cs typeface="Gill Sans MT"/>
              </a:rPr>
              <a:t>Further Information</a:t>
            </a:r>
            <a:endParaRPr lang="en-GB" sz="3600" dirty="0">
              <a:solidFill>
                <a:schemeClr val="accent3"/>
              </a:solidFill>
              <a:latin typeface="Gill Sans MT" panose="020B0502020104020203" pitchFamily="34" charset="0"/>
            </a:endParaRPr>
          </a:p>
        </p:txBody>
      </p:sp>
      <p:pic>
        <p:nvPicPr>
          <p:cNvPr id="8" name="Picture 7">
            <a:extLst>
              <a:ext uri="{FF2B5EF4-FFF2-40B4-BE49-F238E27FC236}">
                <a16:creationId xmlns:a16="http://schemas.microsoft.com/office/drawing/2014/main" id="{F8377D26-ACFA-6040-A443-41BE586DB4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9588" y="6277936"/>
            <a:ext cx="1126707" cy="283459"/>
          </a:xfrm>
          <a:prstGeom prst="rect">
            <a:avLst/>
          </a:prstGeom>
        </p:spPr>
      </p:pic>
      <p:pic>
        <p:nvPicPr>
          <p:cNvPr id="9" name="Picture 8" descr="A close up of a logo&#10;&#10;Description automatically generated">
            <a:extLst>
              <a:ext uri="{FF2B5EF4-FFF2-40B4-BE49-F238E27FC236}">
                <a16:creationId xmlns:a16="http://schemas.microsoft.com/office/drawing/2014/main" id="{4EFE920E-AB7D-F245-8116-F3D530871ECD}"/>
              </a:ext>
            </a:extLst>
          </p:cNvPr>
          <p:cNvPicPr>
            <a:picLocks noChangeAspect="1"/>
          </p:cNvPicPr>
          <p:nvPr/>
        </p:nvPicPr>
        <p:blipFill rotWithShape="1">
          <a:blip r:embed="rId4"/>
          <a:srcRect t="18926" b="19128"/>
          <a:stretch/>
        </p:blipFill>
        <p:spPr>
          <a:xfrm>
            <a:off x="7406883" y="6218505"/>
            <a:ext cx="1437031" cy="481183"/>
          </a:xfrm>
          <a:prstGeom prst="rect">
            <a:avLst/>
          </a:prstGeom>
        </p:spPr>
      </p:pic>
      <p:sp>
        <p:nvSpPr>
          <p:cNvPr id="14" name="TextBox 13">
            <a:extLst>
              <a:ext uri="{FF2B5EF4-FFF2-40B4-BE49-F238E27FC236}">
                <a16:creationId xmlns:a16="http://schemas.microsoft.com/office/drawing/2014/main" id="{2786AFB6-1DB4-4F73-8B5F-D9B595C91532}"/>
              </a:ext>
            </a:extLst>
          </p:cNvPr>
          <p:cNvSpPr txBox="1"/>
          <p:nvPr/>
        </p:nvSpPr>
        <p:spPr>
          <a:xfrm>
            <a:off x="509588" y="1395976"/>
            <a:ext cx="8125897" cy="400494"/>
          </a:xfrm>
          <a:prstGeom prst="rect">
            <a:avLst/>
          </a:prstGeom>
          <a:noFill/>
        </p:spPr>
        <p:txBody>
          <a:bodyPr wrap="square">
            <a:spAutoFit/>
          </a:bodyPr>
          <a:lstStyle/>
          <a:p>
            <a:pPr lvl="0">
              <a:lnSpc>
                <a:spcPct val="107000"/>
              </a:lnSpc>
              <a:spcAft>
                <a:spcPts val="800"/>
              </a:spcAft>
              <a:buClr>
                <a:srgbClr val="99AB21"/>
              </a:buClr>
            </a:pPr>
            <a:r>
              <a:rPr lang="en-GB" sz="2000" dirty="0">
                <a:effectLst/>
                <a:latin typeface="Gill Sans MT" panose="020B0502020104020203" pitchFamily="34" charset="0"/>
                <a:ea typeface="Calibri" panose="020F0502020204030204" pitchFamily="34" charset="0"/>
                <a:cs typeface="Times New Roman" panose="02020603050405020304" pitchFamily="18" charset="0"/>
              </a:rPr>
              <a:t>Should you require any further assistance, please contact us at:</a:t>
            </a:r>
          </a:p>
        </p:txBody>
      </p:sp>
      <p:pic>
        <p:nvPicPr>
          <p:cNvPr id="4" name="Graphic 3" descr="Email with solid fill">
            <a:extLst>
              <a:ext uri="{FF2B5EF4-FFF2-40B4-BE49-F238E27FC236}">
                <a16:creationId xmlns:a16="http://schemas.microsoft.com/office/drawing/2014/main" id="{53A3DB09-191C-4EA5-8A73-07F2E4ED4E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68816" y="2856269"/>
            <a:ext cx="767479" cy="767479"/>
          </a:xfrm>
          <a:prstGeom prst="rect">
            <a:avLst/>
          </a:prstGeom>
        </p:spPr>
      </p:pic>
      <p:pic>
        <p:nvPicPr>
          <p:cNvPr id="12" name="Graphic 11" descr="Telephone with solid fill">
            <a:extLst>
              <a:ext uri="{FF2B5EF4-FFF2-40B4-BE49-F238E27FC236}">
                <a16:creationId xmlns:a16="http://schemas.microsoft.com/office/drawing/2014/main" id="{4A38CB1D-0091-4175-AE22-8D0562E39D7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5354" y="3689931"/>
            <a:ext cx="914400" cy="914400"/>
          </a:xfrm>
          <a:prstGeom prst="rect">
            <a:avLst/>
          </a:prstGeom>
        </p:spPr>
      </p:pic>
      <p:sp>
        <p:nvSpPr>
          <p:cNvPr id="18" name="TextBox 17">
            <a:extLst>
              <a:ext uri="{FF2B5EF4-FFF2-40B4-BE49-F238E27FC236}">
                <a16:creationId xmlns:a16="http://schemas.microsoft.com/office/drawing/2014/main" id="{A96894AE-8EF0-4233-9390-B73931BFB245}"/>
              </a:ext>
            </a:extLst>
          </p:cNvPr>
          <p:cNvSpPr txBox="1"/>
          <p:nvPr/>
        </p:nvSpPr>
        <p:spPr>
          <a:xfrm>
            <a:off x="1795070" y="1882934"/>
            <a:ext cx="6480114" cy="2560060"/>
          </a:xfrm>
          <a:prstGeom prst="rect">
            <a:avLst/>
          </a:prstGeom>
          <a:noFill/>
        </p:spPr>
        <p:txBody>
          <a:bodyPr wrap="square">
            <a:spAutoFit/>
          </a:bodyPr>
          <a:lstStyle/>
          <a:p>
            <a:pPr lvl="0">
              <a:lnSpc>
                <a:spcPct val="107000"/>
              </a:lnSpc>
              <a:spcAft>
                <a:spcPts val="800"/>
              </a:spcAft>
              <a:buClr>
                <a:srgbClr val="99AB21"/>
              </a:buClr>
            </a:pPr>
            <a:endParaRPr lang="en-GB" sz="2000" dirty="0">
              <a:latin typeface="Gill Sans MT" panose="020B0502020104020203" pitchFamily="34" charset="0"/>
              <a:ea typeface="Calibri" panose="020F0502020204030204" pitchFamily="34" charset="0"/>
              <a:cs typeface="Times New Roman" panose="02020603050405020304" pitchFamily="18" charset="0"/>
            </a:endParaRPr>
          </a:p>
          <a:p>
            <a:pPr lvl="0">
              <a:lnSpc>
                <a:spcPct val="107000"/>
              </a:lnSpc>
              <a:spcAft>
                <a:spcPts val="800"/>
              </a:spcAft>
              <a:buClr>
                <a:srgbClr val="99AB21"/>
              </a:buClr>
            </a:pPr>
            <a:r>
              <a:rPr lang="en-GB" sz="2000" b="1" dirty="0">
                <a:effectLst/>
                <a:latin typeface="Gill Sans MT" panose="020B0502020104020203" pitchFamily="34" charset="0"/>
                <a:ea typeface="Calibri" panose="020F0502020204030204" pitchFamily="34" charset="0"/>
                <a:cs typeface="Times New Roman" panose="02020603050405020304" pitchFamily="18" charset="0"/>
              </a:rPr>
              <a:t>SEND Advice Line for Lincolnshire (Ask SALL)</a:t>
            </a:r>
          </a:p>
          <a:p>
            <a:pPr lvl="0">
              <a:lnSpc>
                <a:spcPct val="107000"/>
              </a:lnSpc>
              <a:spcAft>
                <a:spcPts val="800"/>
              </a:spcAft>
              <a:buClr>
                <a:srgbClr val="99AB21"/>
              </a:buClr>
            </a:pPr>
            <a:endParaRPr lang="en-GB" sz="2000" b="1" dirty="0">
              <a:effectLst/>
              <a:latin typeface="Gill Sans MT" panose="020B0502020104020203" pitchFamily="34" charset="0"/>
              <a:ea typeface="Calibri" panose="020F0502020204030204" pitchFamily="34" charset="0"/>
              <a:cs typeface="Times New Roman" panose="02020603050405020304" pitchFamily="18" charset="0"/>
            </a:endParaRPr>
          </a:p>
          <a:p>
            <a:pPr lvl="0">
              <a:lnSpc>
                <a:spcPct val="107000"/>
              </a:lnSpc>
              <a:spcAft>
                <a:spcPts val="800"/>
              </a:spcAft>
              <a:buClr>
                <a:srgbClr val="99AB21"/>
              </a:buClr>
            </a:pPr>
            <a:r>
              <a:rPr lang="en-GB" sz="2000" dirty="0">
                <a:latin typeface="Gill Sans MT" panose="020B0502020104020203" pitchFamily="34" charset="0"/>
                <a:ea typeface="Calibri" panose="020F0502020204030204" pitchFamily="34" charset="0"/>
                <a:cs typeface="Times New Roman" panose="02020603050405020304" pitchFamily="18" charset="0"/>
              </a:rPr>
              <a:t>Email - </a:t>
            </a:r>
            <a:r>
              <a:rPr lang="en-GB" sz="2000" u="sng" dirty="0">
                <a:solidFill>
                  <a:srgbClr val="0563C1"/>
                </a:solidFill>
                <a:effectLst/>
                <a:latin typeface="Gill Sans MT" panose="020B0502020104020203" pitchFamily="34" charset="0"/>
                <a:ea typeface="Calibri" panose="020F0502020204030204" pitchFamily="34" charset="0"/>
                <a:hlinkClick r:id="rId9"/>
              </a:rPr>
              <a:t>asksall@lincolnshire.gov.uk</a:t>
            </a:r>
            <a:endParaRPr lang="en-GB" sz="2000" u="sng" dirty="0">
              <a:solidFill>
                <a:srgbClr val="0563C1"/>
              </a:solidFill>
              <a:effectLst/>
              <a:latin typeface="Gill Sans MT" panose="020B0502020104020203" pitchFamily="34" charset="0"/>
              <a:ea typeface="Calibri" panose="020F0502020204030204" pitchFamily="34" charset="0"/>
            </a:endParaRPr>
          </a:p>
          <a:p>
            <a:pPr lvl="0">
              <a:lnSpc>
                <a:spcPct val="107000"/>
              </a:lnSpc>
              <a:spcAft>
                <a:spcPts val="800"/>
              </a:spcAft>
              <a:buClr>
                <a:srgbClr val="99AB21"/>
              </a:buClr>
            </a:pPr>
            <a:endParaRPr lang="en-GB" sz="2000" dirty="0">
              <a:latin typeface="Gill Sans MT" panose="020B0502020104020203" pitchFamily="34" charset="0"/>
              <a:ea typeface="Calibri" panose="020F0502020204030204" pitchFamily="34" charset="0"/>
              <a:cs typeface="Times New Roman" panose="02020603050405020304" pitchFamily="18" charset="0"/>
            </a:endParaRPr>
          </a:p>
          <a:p>
            <a:pPr lvl="0">
              <a:lnSpc>
                <a:spcPct val="107000"/>
              </a:lnSpc>
              <a:spcAft>
                <a:spcPts val="800"/>
              </a:spcAft>
              <a:buClr>
                <a:srgbClr val="99AB21"/>
              </a:buClr>
            </a:pPr>
            <a:r>
              <a:rPr lang="en-GB" sz="2000" dirty="0">
                <a:latin typeface="Gill Sans MT" panose="020B0502020104020203" pitchFamily="34" charset="0"/>
                <a:ea typeface="Calibri" panose="020F0502020204030204" pitchFamily="34" charset="0"/>
                <a:cs typeface="Times New Roman" panose="02020603050405020304" pitchFamily="18" charset="0"/>
              </a:rPr>
              <a:t>Call - </a:t>
            </a:r>
            <a:r>
              <a:rPr lang="en-GB" sz="2000" b="0" i="0" dirty="0">
                <a:effectLst/>
                <a:latin typeface="Gill Sans MT" panose="020B0502020104020203" pitchFamily="34" charset="0"/>
              </a:rPr>
              <a:t>01522 553199</a:t>
            </a:r>
            <a:endParaRPr lang="en-GB" sz="2000" dirty="0">
              <a:latin typeface="Gill Sans MT" panose="020B0502020104020203" pitchFamily="34" charset="0"/>
              <a:ea typeface="Calibri" panose="020F0502020204030204" pitchFamily="34" charset="0"/>
              <a:cs typeface="Times New Roman" panose="02020603050405020304" pitchFamily="18" charset="0"/>
            </a:endParaRPr>
          </a:p>
        </p:txBody>
      </p:sp>
      <p:sp>
        <p:nvSpPr>
          <p:cNvPr id="13" name="Rectangle 12">
            <a:extLst>
              <a:ext uri="{FF2B5EF4-FFF2-40B4-BE49-F238E27FC236}">
                <a16:creationId xmlns:a16="http://schemas.microsoft.com/office/drawing/2014/main" id="{912DD597-9893-485E-A7FB-71673111E6BD}"/>
              </a:ext>
            </a:extLst>
          </p:cNvPr>
          <p:cNvSpPr/>
          <p:nvPr/>
        </p:nvSpPr>
        <p:spPr>
          <a:xfrm>
            <a:off x="488515" y="2046514"/>
            <a:ext cx="8229600" cy="2884715"/>
          </a:xfrm>
          <a:prstGeom prst="rect">
            <a:avLst/>
          </a:prstGeom>
          <a:noFill/>
          <a:ln w="12700">
            <a:solidFill>
              <a:srgbClr val="AFBD2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Footer Placeholder 14">
            <a:extLst>
              <a:ext uri="{FF2B5EF4-FFF2-40B4-BE49-F238E27FC236}">
                <a16:creationId xmlns:a16="http://schemas.microsoft.com/office/drawing/2014/main" id="{98E550DA-BF17-4FE0-800E-9529A854E25F}"/>
              </a:ext>
            </a:extLst>
          </p:cNvPr>
          <p:cNvSpPr>
            <a:spLocks noGrp="1"/>
          </p:cNvSpPr>
          <p:nvPr>
            <p:ph type="ftr" sz="quarter" idx="11"/>
          </p:nvPr>
        </p:nvSpPr>
        <p:spPr/>
        <p:txBody>
          <a:bodyPr/>
          <a:lstStyle/>
          <a:p>
            <a:r>
              <a:rPr lang="en-GB"/>
              <a:t>Valuing SEND Toolkit, Nov 21</a:t>
            </a:r>
            <a:endParaRPr lang="en-US"/>
          </a:p>
        </p:txBody>
      </p:sp>
    </p:spTree>
    <p:extLst>
      <p:ext uri="{BB962C8B-B14F-4D97-AF65-F5344CB8AC3E}">
        <p14:creationId xmlns:p14="http://schemas.microsoft.com/office/powerpoint/2010/main" val="9755018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2454</TotalTime>
  <Words>2804</Words>
  <Application>Microsoft Office PowerPoint</Application>
  <PresentationFormat>On-screen Show (4:3)</PresentationFormat>
  <Paragraphs>267</Paragraphs>
  <Slides>25</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Gill Sans MT</vt:lpstr>
      <vt:lpstr>Wingdings</vt:lpstr>
      <vt:lpstr>Office Theme</vt:lpstr>
      <vt:lpstr>Introduction to Valuing SEND Valuing SEND Toolkit: November 2021     </vt:lpstr>
      <vt:lpstr>Contents</vt:lpstr>
      <vt:lpstr>Purpose of Guidance</vt:lpstr>
      <vt:lpstr>One Minute Summary</vt:lpstr>
      <vt:lpstr>Background and Context</vt:lpstr>
      <vt:lpstr> A National Need for Change</vt:lpstr>
      <vt:lpstr>National SEND Review</vt:lpstr>
      <vt:lpstr>Lincolnshire’s High Needs Strategy</vt:lpstr>
      <vt:lpstr>Valuing SEND Journey so far</vt:lpstr>
      <vt:lpstr>What is Valuing SEND? </vt:lpstr>
      <vt:lpstr>Vision for Valuing SEND</vt:lpstr>
      <vt:lpstr>Valuing SEND Aims and Objectives</vt:lpstr>
      <vt:lpstr>Valuing SEND is a Whole School Approach</vt:lpstr>
      <vt:lpstr>Feedback on using Valuing SEND</vt:lpstr>
      <vt:lpstr>The Valuing SEND Tool at a glance</vt:lpstr>
      <vt:lpstr>Valuing SEND has gone digital</vt:lpstr>
      <vt:lpstr>Valuing SEND Tool at a glance</vt:lpstr>
      <vt:lpstr>Valuing SEND Ratings Chart</vt:lpstr>
      <vt:lpstr>Improving Outcomes through Valuing SEND</vt:lpstr>
      <vt:lpstr>Using Valuing SEND to support at the individual and strategic level </vt:lpstr>
      <vt:lpstr>Valuing SEND across the child of young person’s journey</vt:lpstr>
      <vt:lpstr>For Setting Level Insight</vt:lpstr>
      <vt:lpstr>For Locality or Local Authority Level Insight</vt:lpstr>
      <vt:lpstr>Directory for the Valuing SEND Toolkit </vt:lpstr>
      <vt:lpstr>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Valuing SEND in the early years  12th January 2021</dc:title>
  <dc:creator>idontneedtoys@gmail.com</dc:creator>
  <cp:lastModifiedBy>Alison Hickie</cp:lastModifiedBy>
  <cp:revision>201</cp:revision>
  <dcterms:created xsi:type="dcterms:W3CDTF">2021-01-11T19:39:20Z</dcterms:created>
  <dcterms:modified xsi:type="dcterms:W3CDTF">2022-01-06T14:55:00Z</dcterms:modified>
</cp:coreProperties>
</file>