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62" r:id="rId5"/>
    <p:sldMasterId id="2147483674" r:id="rId6"/>
  </p:sldMasterIdLst>
  <p:notesMasterIdLst>
    <p:notesMasterId r:id="rId19"/>
  </p:notesMasterIdLst>
  <p:sldIdLst>
    <p:sldId id="256" r:id="rId7"/>
    <p:sldId id="269" r:id="rId8"/>
    <p:sldId id="360" r:id="rId9"/>
    <p:sldId id="361" r:id="rId10"/>
    <p:sldId id="271" r:id="rId11"/>
    <p:sldId id="272" r:id="rId12"/>
    <p:sldId id="273" r:id="rId13"/>
    <p:sldId id="260" r:id="rId14"/>
    <p:sldId id="295" r:id="rId15"/>
    <p:sldId id="362" r:id="rId16"/>
    <p:sldId id="363" r:id="rId17"/>
    <p:sldId id="276"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43C4631-F0FF-4ACC-9729-0FE39D1C5EE4}">
          <p14:sldIdLst>
            <p14:sldId id="256"/>
            <p14:sldId id="269"/>
            <p14:sldId id="360"/>
            <p14:sldId id="361"/>
            <p14:sldId id="271"/>
            <p14:sldId id="272"/>
            <p14:sldId id="273"/>
            <p14:sldId id="260"/>
            <p14:sldId id="295"/>
            <p14:sldId id="362"/>
            <p14:sldId id="363"/>
            <p14:sldId id="276"/>
          </p14:sldIdLst>
        </p14:section>
      </p14:sectionLst>
    </p:ext>
    <p:ext uri="{EFAFB233-063F-42B5-8137-9DF3F51BA10A}">
      <p15:sldGuideLst xmlns:p15="http://schemas.microsoft.com/office/powerpoint/2012/main">
        <p15:guide id="1" orient="horz" pos="2160">
          <p15:clr>
            <a:srgbClr val="A4A3A4"/>
          </p15:clr>
        </p15:guide>
        <p15:guide id="2" pos="5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41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C8156C-B1FA-4AFB-B3DA-408702B34F90}" v="1" dt="2021-11-10T14:06:36.8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81" d="100"/>
          <a:sy n="81" d="100"/>
        </p:scale>
        <p:origin x="1266" y="90"/>
      </p:cViewPr>
      <p:guideLst>
        <p:guide orient="horz" pos="2160"/>
        <p:guide pos="548"/>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17BFC8-9CD2-4223-B596-21691A5FC9F4}" type="datetimeFigureOut">
              <a:rPr lang="en-GB" smtClean="0"/>
              <a:t>10/11/2021</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4E1BAE-CA9D-4F10-8DA3-DACC70248D94}" type="slidenum">
              <a:rPr lang="en-GB" smtClean="0"/>
              <a:t>‹#›</a:t>
            </a:fld>
            <a:endParaRPr lang="en-GB"/>
          </a:p>
        </p:txBody>
      </p:sp>
    </p:spTree>
    <p:extLst>
      <p:ext uri="{BB962C8B-B14F-4D97-AF65-F5344CB8AC3E}">
        <p14:creationId xmlns:p14="http://schemas.microsoft.com/office/powerpoint/2010/main" val="35967375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legislation.gov.uk/ukpga/1989/41/section/8"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 the young person a voice.  All young people aged 3-17 who are looked after by Lincolnshire will have an allocated Virtual School Progress Co-</a:t>
            </a:r>
            <a:r>
              <a:rPr lang="en-US" dirty="0" err="1"/>
              <a:t>ordinator</a:t>
            </a:r>
            <a:endParaRPr lang="en-US" dirty="0"/>
          </a:p>
          <a:p>
            <a:r>
              <a:rPr lang="en-US" dirty="0"/>
              <a:t>Avoid drift or delay in securing suitable educational provision</a:t>
            </a:r>
          </a:p>
          <a:p>
            <a:r>
              <a:rPr lang="en-US" dirty="0"/>
              <a:t>Monitor and report on the attendance, attainment and educational progress of our children in care</a:t>
            </a:r>
          </a:p>
          <a:p>
            <a:r>
              <a:rPr lang="en-US" dirty="0"/>
              <a:t>Ensure information about a child’s mental health, SEN or disability is available to the setting to ensure appropriate support is in place and support transitions</a:t>
            </a:r>
          </a:p>
          <a:p>
            <a:r>
              <a:rPr lang="en-US" dirty="0"/>
              <a:t>Co-ordinating the distribution of Pupil Premium Plus and monitoring the impact </a:t>
            </a:r>
          </a:p>
          <a:p>
            <a:r>
              <a:rPr lang="en-US" dirty="0"/>
              <a:t>Training for those involved in the care and education of looked after children</a:t>
            </a:r>
          </a:p>
          <a:p>
            <a:r>
              <a:rPr lang="en-US" dirty="0"/>
              <a:t>Quality assuring PEPs to ensure they are effective and high quality</a:t>
            </a:r>
          </a:p>
          <a:p>
            <a:endParaRPr lang="en-GB" dirty="0"/>
          </a:p>
        </p:txBody>
      </p:sp>
      <p:sp>
        <p:nvSpPr>
          <p:cNvPr id="4" name="Slide Number Placeholder 3"/>
          <p:cNvSpPr>
            <a:spLocks noGrp="1"/>
          </p:cNvSpPr>
          <p:nvPr>
            <p:ph type="sldNum" sz="quarter" idx="5"/>
          </p:nvPr>
        </p:nvSpPr>
        <p:spPr/>
        <p:txBody>
          <a:bodyPr/>
          <a:lstStyle/>
          <a:p>
            <a:fld id="{834E1BAE-CA9D-4F10-8DA3-DACC70248D94}" type="slidenum">
              <a:rPr lang="en-GB" smtClean="0"/>
              <a:t>2</a:t>
            </a:fld>
            <a:endParaRPr lang="en-GB"/>
          </a:p>
        </p:txBody>
      </p:sp>
    </p:spTree>
    <p:extLst>
      <p:ext uri="{BB962C8B-B14F-4D97-AF65-F5344CB8AC3E}">
        <p14:creationId xmlns:p14="http://schemas.microsoft.com/office/powerpoint/2010/main" val="17137427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CCCBC644-9644-448E-9D28-35AE60AB38E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C0F766DE-27CC-4487-A8E6-D4248C90F2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Locality teams</a:t>
            </a:r>
          </a:p>
          <a:p>
            <a:endParaRPr lang="en-GB" altLang="en-US"/>
          </a:p>
          <a:p>
            <a:r>
              <a:rPr lang="en-GB" altLang="en-US"/>
              <a:t>Role of co-ordinators</a:t>
            </a:r>
          </a:p>
        </p:txBody>
      </p:sp>
      <p:sp>
        <p:nvSpPr>
          <p:cNvPr id="19460" name="Slide Number Placeholder 3">
            <a:extLst>
              <a:ext uri="{FF2B5EF4-FFF2-40B4-BE49-F238E27FC236}">
                <a16:creationId xmlns:a16="http://schemas.microsoft.com/office/drawing/2014/main" id="{002E2C0D-C78C-4686-BD6F-16E2F0F66E6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A508BCD-E2DC-40C4-9990-B3036C57F19A}" type="slidenum">
              <a:rPr lang="en-GB" altLang="en-US"/>
              <a:pPr/>
              <a:t>3</a:t>
            </a:fld>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 the young person a voice.  All young people aged 3-17 who are looked after by Lincolnshire will have an allocated Virtual School Progress Co-</a:t>
            </a:r>
            <a:r>
              <a:rPr lang="en-US" dirty="0" err="1"/>
              <a:t>ordinator</a:t>
            </a:r>
            <a:endParaRPr lang="en-US" dirty="0"/>
          </a:p>
          <a:p>
            <a:r>
              <a:rPr lang="en-US" dirty="0"/>
              <a:t>Avoid drift or delay in securing suitable educational provision</a:t>
            </a:r>
          </a:p>
          <a:p>
            <a:r>
              <a:rPr lang="en-US" dirty="0"/>
              <a:t>Monitor and report on the attendance, attainment and educational progress of our children in care</a:t>
            </a:r>
          </a:p>
          <a:p>
            <a:r>
              <a:rPr lang="en-US" dirty="0"/>
              <a:t>Ensure information about a child’s mental health, SEN or disability is available to the setting to ensure appropriate support is in place and support transitions</a:t>
            </a:r>
          </a:p>
          <a:p>
            <a:r>
              <a:rPr lang="en-US" dirty="0"/>
              <a:t>Co-ordinating the distribution of Pupil Premium Plus and monitoring the impact </a:t>
            </a:r>
          </a:p>
          <a:p>
            <a:r>
              <a:rPr lang="en-US" dirty="0"/>
              <a:t>Training for those involved in the care and education of looked after children</a:t>
            </a:r>
          </a:p>
          <a:p>
            <a:r>
              <a:rPr lang="en-US" dirty="0"/>
              <a:t>Quality assuring PEPs to ensure they are effective and high quality</a:t>
            </a:r>
          </a:p>
          <a:p>
            <a:endParaRPr lang="en-GB" dirty="0"/>
          </a:p>
        </p:txBody>
      </p:sp>
      <p:sp>
        <p:nvSpPr>
          <p:cNvPr id="4" name="Slide Number Placeholder 3"/>
          <p:cNvSpPr>
            <a:spLocks noGrp="1"/>
          </p:cNvSpPr>
          <p:nvPr>
            <p:ph type="sldNum" sz="quarter" idx="5"/>
          </p:nvPr>
        </p:nvSpPr>
        <p:spPr/>
        <p:txBody>
          <a:bodyPr/>
          <a:lstStyle/>
          <a:p>
            <a:fld id="{834E1BAE-CA9D-4F10-8DA3-DACC70248D94}" type="slidenum">
              <a:rPr lang="en-GB" smtClean="0"/>
              <a:t>4</a:t>
            </a:fld>
            <a:endParaRPr lang="en-GB"/>
          </a:p>
        </p:txBody>
      </p:sp>
    </p:spTree>
    <p:extLst>
      <p:ext uri="{BB962C8B-B14F-4D97-AF65-F5344CB8AC3E}">
        <p14:creationId xmlns:p14="http://schemas.microsoft.com/office/powerpoint/2010/main" val="20613520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34E1BAE-CA9D-4F10-8DA3-DACC70248D94}" type="slidenum">
              <a:rPr lang="en-GB" smtClean="0"/>
              <a:t>5</a:t>
            </a:fld>
            <a:endParaRPr lang="en-GB"/>
          </a:p>
        </p:txBody>
      </p:sp>
    </p:spTree>
    <p:extLst>
      <p:ext uri="{BB962C8B-B14F-4D97-AF65-F5344CB8AC3E}">
        <p14:creationId xmlns:p14="http://schemas.microsoft.com/office/powerpoint/2010/main" val="41345341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PEPs include:</a:t>
            </a:r>
          </a:p>
          <a:p>
            <a:r>
              <a:rPr lang="en-US" dirty="0"/>
              <a:t>The young person’s voice about their education, progress and aspirations for the future</a:t>
            </a:r>
          </a:p>
          <a:p>
            <a:r>
              <a:rPr lang="en-US" dirty="0"/>
              <a:t>The current care arrangements and an overview of their emotional wellbeing</a:t>
            </a:r>
          </a:p>
          <a:p>
            <a:r>
              <a:rPr lang="en-US" dirty="0"/>
              <a:t>Information regarding attendance, educational progress and attainment</a:t>
            </a:r>
          </a:p>
          <a:p>
            <a:r>
              <a:rPr lang="en-US" dirty="0"/>
              <a:t>Interventions to support progress and attainment</a:t>
            </a:r>
          </a:p>
          <a:p>
            <a:r>
              <a:rPr lang="en-US" dirty="0"/>
              <a:t>SMART targets to promote a young person’s attainment</a:t>
            </a:r>
          </a:p>
          <a:p>
            <a:r>
              <a:rPr lang="en-US" dirty="0"/>
              <a:t>How Pupil Premium Plus is being used to support the young person’s attainment and progress</a:t>
            </a:r>
          </a:p>
          <a:p>
            <a:endParaRPr lang="en-GB" dirty="0"/>
          </a:p>
        </p:txBody>
      </p:sp>
      <p:sp>
        <p:nvSpPr>
          <p:cNvPr id="4" name="Slide Number Placeholder 3"/>
          <p:cNvSpPr>
            <a:spLocks noGrp="1"/>
          </p:cNvSpPr>
          <p:nvPr>
            <p:ph type="sldNum" sz="quarter" idx="5"/>
          </p:nvPr>
        </p:nvSpPr>
        <p:spPr/>
        <p:txBody>
          <a:bodyPr/>
          <a:lstStyle/>
          <a:p>
            <a:fld id="{834E1BAE-CA9D-4F10-8DA3-DACC70248D94}" type="slidenum">
              <a:rPr lang="en-GB" smtClean="0"/>
              <a:t>6</a:t>
            </a:fld>
            <a:endParaRPr lang="en-GB"/>
          </a:p>
        </p:txBody>
      </p:sp>
    </p:spTree>
    <p:extLst>
      <p:ext uri="{BB962C8B-B14F-4D97-AF65-F5344CB8AC3E}">
        <p14:creationId xmlns:p14="http://schemas.microsoft.com/office/powerpoint/2010/main" val="30042150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Allocated by the Virtual School in the LA that the child is in care of</a:t>
            </a:r>
            <a:endParaRPr lang="en-GB" dirty="0"/>
          </a:p>
        </p:txBody>
      </p:sp>
      <p:sp>
        <p:nvSpPr>
          <p:cNvPr id="4" name="Slide Number Placeholder 3"/>
          <p:cNvSpPr>
            <a:spLocks noGrp="1"/>
          </p:cNvSpPr>
          <p:nvPr>
            <p:ph type="sldNum" sz="quarter" idx="5"/>
          </p:nvPr>
        </p:nvSpPr>
        <p:spPr/>
        <p:txBody>
          <a:bodyPr/>
          <a:lstStyle/>
          <a:p>
            <a:fld id="{834E1BAE-CA9D-4F10-8DA3-DACC70248D94}" type="slidenum">
              <a:rPr lang="en-GB" smtClean="0"/>
              <a:t>7</a:t>
            </a:fld>
            <a:endParaRPr lang="en-GB"/>
          </a:p>
        </p:txBody>
      </p:sp>
    </p:spTree>
    <p:extLst>
      <p:ext uri="{BB962C8B-B14F-4D97-AF65-F5344CB8AC3E}">
        <p14:creationId xmlns:p14="http://schemas.microsoft.com/office/powerpoint/2010/main" val="40374848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1000"/>
              </a:spcAft>
            </a:pPr>
            <a:r>
              <a:rPr lang="en-GB" sz="1800" b="1" dirty="0">
                <a:effectLst/>
                <a:latin typeface="Arial" panose="020B0604020202020204" pitchFamily="34" charset="0"/>
                <a:ea typeface="Calibri" panose="020F0502020204030204" pitchFamily="34" charset="0"/>
                <a:cs typeface="Times New Roman" panose="02020603050405020304" pitchFamily="18" charset="0"/>
              </a:rPr>
              <a:t>Adoption Order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600"/>
              </a:spcBef>
            </a:pPr>
            <a:r>
              <a:rPr lang="en-GB" sz="1800" dirty="0">
                <a:solidFill>
                  <a:srgbClr val="292929"/>
                </a:solidFill>
                <a:effectLst/>
                <a:latin typeface="Arial" panose="020B0604020202020204" pitchFamily="34" charset="0"/>
                <a:ea typeface="Times New Roman" panose="02020603050405020304" pitchFamily="18" charset="0"/>
              </a:rPr>
              <a:t>This is an order giving full parental responsibility for a child to the approved adopters, made on their application to the court. An adoption order severs the legal ties between a birth parent and the child, so that the adoptive parent(s) become the child’s legal parent(s) throughout life. An adoption order does not end when a child turns 18 – the child/adult remains a legal member of his/her new family permanently.</a:t>
            </a:r>
            <a:endParaRPr lang="en-GB" sz="1800" dirty="0">
              <a:effectLst/>
              <a:latin typeface="Times New Roman" panose="02020603050405020304" pitchFamily="18" charset="0"/>
              <a:ea typeface="Times New Roman" panose="02020603050405020304" pitchFamily="18" charset="0"/>
            </a:endParaRPr>
          </a:p>
          <a:p>
            <a:pPr>
              <a:spcBef>
                <a:spcPts val="1200"/>
              </a:spcBef>
            </a:pPr>
            <a:r>
              <a:rPr lang="en-GB" sz="1800" dirty="0">
                <a:solidFill>
                  <a:srgbClr val="292929"/>
                </a:solidFill>
                <a:effectLst/>
                <a:latin typeface="Arial" panose="020B0604020202020204" pitchFamily="34" charset="0"/>
                <a:ea typeface="Times New Roman" panose="02020603050405020304" pitchFamily="18" charset="0"/>
              </a:rPr>
              <a:t>Birth parents will always remain the child’s biological parents, and their history will be important for the child to understand as they grow up, but after the order is made, they will no longer be the child’s legal parents. An adoption order can only be made either with the consent of the child’s birth parents or if the court has dispensed with the birth parents’ consent by making a placement order.</a:t>
            </a:r>
            <a:endParaRPr lang="en-GB" sz="1800" dirty="0">
              <a:effectLst/>
              <a:latin typeface="Times New Roman" panose="02020603050405020304" pitchFamily="18" charset="0"/>
              <a:ea typeface="Times New Roman" panose="02020603050405020304" pitchFamily="18" charset="0"/>
            </a:endParaRPr>
          </a:p>
          <a:p>
            <a:pPr>
              <a:lnSpc>
                <a:spcPct val="115000"/>
              </a:lnSpc>
              <a:spcAft>
                <a:spcPts val="1000"/>
              </a:spcAft>
            </a:pPr>
            <a:r>
              <a:rPr lang="en-GB" sz="1800" b="1" dirty="0">
                <a:effectLst/>
                <a:latin typeface="Arial" panose="020B0604020202020204" pitchFamily="34" charset="0"/>
                <a:ea typeface="Calibri" panose="020F0502020204030204" pitchFamily="34"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b="1" dirty="0">
                <a:effectLst/>
                <a:latin typeface="Arial" panose="020B0604020202020204" pitchFamily="34" charset="0"/>
                <a:ea typeface="Calibri" panose="020F0502020204030204" pitchFamily="34" charset="0"/>
                <a:cs typeface="Times New Roman" panose="02020603050405020304" pitchFamily="18" charset="0"/>
              </a:rPr>
              <a:t>Special Guardianship Order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fontAlgn="base"/>
            <a:r>
              <a:rPr lang="en-GB" sz="1800" dirty="0">
                <a:solidFill>
                  <a:srgbClr val="2A2F33"/>
                </a:solidFill>
                <a:effectLst/>
                <a:latin typeface="Arial" panose="020B0604020202020204" pitchFamily="34" charset="0"/>
                <a:ea typeface="Times New Roman" panose="02020603050405020304" pitchFamily="18" charset="0"/>
              </a:rPr>
              <a:t>A </a:t>
            </a:r>
            <a:r>
              <a:rPr lang="en-GB" sz="1800" b="0" dirty="0">
                <a:solidFill>
                  <a:srgbClr val="2A2F33"/>
                </a:solidFill>
                <a:effectLst/>
                <a:latin typeface="Arial" panose="020B0604020202020204" pitchFamily="34" charset="0"/>
                <a:ea typeface="Times New Roman" panose="02020603050405020304" pitchFamily="18" charset="0"/>
              </a:rPr>
              <a:t>Special Guardian</a:t>
            </a:r>
            <a:r>
              <a:rPr lang="en-GB" sz="1800" dirty="0">
                <a:solidFill>
                  <a:srgbClr val="2A2F33"/>
                </a:solidFill>
                <a:effectLst/>
                <a:latin typeface="Arial" panose="020B0604020202020204" pitchFamily="34" charset="0"/>
                <a:ea typeface="Times New Roman" panose="02020603050405020304" pitchFamily="18" charset="0"/>
              </a:rPr>
              <a:t> is usually someone with a close relationship to the child, such as a family member, former foster carer or family friend. They need to apply to the court which will consider their suitability and the child's needs, based on a report from the local authority.</a:t>
            </a:r>
            <a:endParaRPr lang="en-GB" sz="1800" dirty="0">
              <a:effectLst/>
              <a:latin typeface="Times New Roman" panose="02020603050405020304" pitchFamily="18" charset="0"/>
              <a:ea typeface="Times New Roman" panose="02020603050405020304" pitchFamily="18" charset="0"/>
            </a:endParaRPr>
          </a:p>
          <a:p>
            <a:pPr fontAlgn="base"/>
            <a:r>
              <a:rPr lang="en-GB" sz="1800" b="0" dirty="0">
                <a:solidFill>
                  <a:srgbClr val="2A2F33"/>
                </a:solidFill>
                <a:effectLst/>
                <a:latin typeface="Arial" panose="020B0604020202020204" pitchFamily="34" charset="0"/>
                <a:ea typeface="Times New Roman" panose="02020603050405020304" pitchFamily="18" charset="0"/>
              </a:rPr>
              <a:t>Special Guardianship</a:t>
            </a:r>
            <a:r>
              <a:rPr lang="en-GB" sz="1800" dirty="0">
                <a:solidFill>
                  <a:srgbClr val="2A2F33"/>
                </a:solidFill>
                <a:effectLst/>
                <a:latin typeface="Arial" panose="020B0604020202020204" pitchFamily="34" charset="0"/>
                <a:ea typeface="Times New Roman" panose="02020603050405020304" pitchFamily="18" charset="0"/>
              </a:rPr>
              <a:t> is a formal court order which places a child or young person with someone permanently and gives this person parental responsibility for the child. This could be a grandparent, close relative or a family friend.</a:t>
            </a:r>
            <a:endParaRPr lang="en-GB" sz="1800" dirty="0">
              <a:effectLst/>
              <a:latin typeface="Times New Roman" panose="02020603050405020304" pitchFamily="18" charset="0"/>
              <a:ea typeface="Times New Roman" panose="02020603050405020304" pitchFamily="18" charset="0"/>
            </a:endParaRPr>
          </a:p>
          <a:p>
            <a:pPr fontAlgn="base">
              <a:spcBef>
                <a:spcPts val="1200"/>
              </a:spcBef>
            </a:pPr>
            <a:r>
              <a:rPr lang="en-GB" sz="1800" dirty="0">
                <a:solidFill>
                  <a:srgbClr val="2A2F33"/>
                </a:solidFill>
                <a:effectLst/>
                <a:latin typeface="Arial" panose="020B0604020202020204" pitchFamily="34" charset="0"/>
                <a:ea typeface="Times New Roman" panose="02020603050405020304" pitchFamily="18" charset="0"/>
              </a:rPr>
              <a:t>Special Guardianship means that the child lives with carers who have parental responsibility for them until they are grown up. If the child was looked after before the Special Guardianship Order was granted, they will no longer be the responsibility of the local authority. (therefore – no longer a 'child in care').</a:t>
            </a:r>
            <a:endParaRPr lang="en-GB" sz="1800" dirty="0">
              <a:effectLst/>
              <a:latin typeface="Times New Roman" panose="02020603050405020304" pitchFamily="18" charset="0"/>
              <a:ea typeface="Times New Roman" panose="02020603050405020304" pitchFamily="18" charset="0"/>
            </a:endParaRPr>
          </a:p>
          <a:p>
            <a:pPr fontAlgn="base">
              <a:spcBef>
                <a:spcPts val="1200"/>
              </a:spcBef>
            </a:pPr>
            <a:r>
              <a:rPr lang="en-GB" sz="1800" dirty="0">
                <a:solidFill>
                  <a:srgbClr val="2A2F33"/>
                </a:solidFill>
                <a:effectLst/>
                <a:latin typeface="Arial" panose="020B0604020202020204" pitchFamily="34" charset="0"/>
                <a:ea typeface="Times New Roman" panose="02020603050405020304" pitchFamily="18" charset="0"/>
              </a:rPr>
              <a:t>The order usually lasts until the child is 18 years old.</a:t>
            </a:r>
            <a:endParaRPr lang="en-GB" sz="1800" dirty="0">
              <a:effectLst/>
              <a:latin typeface="Times New Roman" panose="02020603050405020304" pitchFamily="18" charset="0"/>
              <a:ea typeface="Times New Roman" panose="02020603050405020304" pitchFamily="18" charset="0"/>
            </a:endParaRPr>
          </a:p>
          <a:p>
            <a:pPr fontAlgn="base">
              <a:spcBef>
                <a:spcPts val="1200"/>
              </a:spcBef>
            </a:pPr>
            <a:r>
              <a:rPr lang="en-GB" sz="1800" dirty="0">
                <a:solidFill>
                  <a:srgbClr val="2A2F33"/>
                </a:solidFill>
                <a:effectLst/>
                <a:latin typeface="Arial" panose="020B0604020202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pPr fontAlgn="base">
              <a:spcBef>
                <a:spcPts val="1200"/>
              </a:spcBef>
            </a:pPr>
            <a:r>
              <a:rPr lang="en-GB" sz="1800" b="1" dirty="0">
                <a:solidFill>
                  <a:srgbClr val="2A2F33"/>
                </a:solidFill>
                <a:effectLst/>
                <a:latin typeface="Arial" panose="020B0604020202020204" pitchFamily="34" charset="0"/>
                <a:ea typeface="Times New Roman" panose="02020603050405020304" pitchFamily="18" charset="0"/>
              </a:rPr>
              <a:t>Child Arrangement Order </a:t>
            </a:r>
            <a:endParaRPr lang="en-GB" sz="1800" dirty="0">
              <a:effectLst/>
              <a:latin typeface="Times New Roman" panose="02020603050405020304" pitchFamily="18" charset="0"/>
              <a:ea typeface="Times New Roman" panose="02020603050405020304" pitchFamily="18" charset="0"/>
            </a:endParaRPr>
          </a:p>
          <a:p>
            <a:pPr fontAlgn="base">
              <a:spcBef>
                <a:spcPts val="1200"/>
              </a:spcBef>
            </a:pPr>
            <a:r>
              <a:rPr lang="en-GB" sz="1800" dirty="0">
                <a:solidFill>
                  <a:srgbClr val="2A2F33"/>
                </a:solidFill>
                <a:effectLst/>
                <a:latin typeface="Arial" panose="020B0604020202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pPr>
              <a:lnSpc>
                <a:spcPct val="115000"/>
              </a:lnSpc>
              <a:spcAft>
                <a:spcPts val="1000"/>
              </a:spcAft>
            </a:pPr>
            <a:r>
              <a:rPr lang="en-GB" sz="18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A </a:t>
            </a:r>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Child Arrangements Order</a:t>
            </a:r>
            <a:r>
              <a:rPr lang="en-GB" sz="18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 is an order that regulates with whom a child is to live, spend time or otherwise have contact, and when a child is to live, spend time or otherwise have contact with any person.  Each Child Arrangements Order is decided on the circumstances of the individual family and on what is in the best interests of that particular child. This means that there is no such thing as a ‘usual’ arrangement. Child Arrangements Orders are governed by </a:t>
            </a:r>
            <a:r>
              <a:rPr lang="en-GB" sz="1800" b="1" u="sng" dirty="0">
                <a:solidFill>
                  <a:srgbClr val="30729A"/>
                </a:solidFill>
                <a:effectLst/>
                <a:latin typeface="Arial" panose="020B0604020202020204" pitchFamily="34" charset="0"/>
                <a:ea typeface="Calibri" panose="020F0502020204030204" pitchFamily="34" charset="0"/>
                <a:cs typeface="Times New Roman" panose="02020603050405020304" pitchFamily="18" charset="0"/>
                <a:hlinkClick r:id="rId3"/>
              </a:rPr>
              <a:t>section 8 of the Children Act 1989</a:t>
            </a:r>
            <a:r>
              <a:rPr lang="en-GB" sz="18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This Order replaces orders previously known as 'Contact' and 'Residence Orders'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The contact arrangements set out in a Child Arrangements Order remain legally binding until the child reaches the age of 16 unless the order specifically states otherwise.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2E9171D8-20C7-450A-BA7D-25A83DE6D84E}" type="slidenum">
              <a:rPr lang="en-GB" smtClean="0"/>
              <a:t>8</a:t>
            </a:fld>
            <a:endParaRPr lang="en-GB"/>
          </a:p>
        </p:txBody>
      </p:sp>
    </p:spTree>
    <p:extLst>
      <p:ext uri="{BB962C8B-B14F-4D97-AF65-F5344CB8AC3E}">
        <p14:creationId xmlns:p14="http://schemas.microsoft.com/office/powerpoint/2010/main" val="11222463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£2345 for statutory school aged children</a:t>
            </a:r>
          </a:p>
          <a:p>
            <a:r>
              <a:rPr lang="en-US" dirty="0"/>
              <a:t>£302 EYPP</a:t>
            </a:r>
            <a:endParaRPr lang="en-GB" dirty="0"/>
          </a:p>
        </p:txBody>
      </p:sp>
      <p:sp>
        <p:nvSpPr>
          <p:cNvPr id="4" name="Slide Number Placeholder 3"/>
          <p:cNvSpPr>
            <a:spLocks noGrp="1"/>
          </p:cNvSpPr>
          <p:nvPr>
            <p:ph type="sldNum" sz="quarter" idx="5"/>
          </p:nvPr>
        </p:nvSpPr>
        <p:spPr/>
        <p:txBody>
          <a:bodyPr/>
          <a:lstStyle/>
          <a:p>
            <a:fld id="{834E1BAE-CA9D-4F10-8DA3-DACC70248D94}" type="slidenum">
              <a:rPr lang="en-GB" smtClean="0"/>
              <a:t>10</a:t>
            </a:fld>
            <a:endParaRPr lang="en-GB"/>
          </a:p>
        </p:txBody>
      </p:sp>
    </p:spTree>
    <p:extLst>
      <p:ext uri="{BB962C8B-B14F-4D97-AF65-F5344CB8AC3E}">
        <p14:creationId xmlns:p14="http://schemas.microsoft.com/office/powerpoint/2010/main" val="13763040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£2345 for statutory school aged children</a:t>
            </a:r>
          </a:p>
          <a:p>
            <a:r>
              <a:rPr lang="en-US" dirty="0"/>
              <a:t>£302 EYPP</a:t>
            </a:r>
            <a:endParaRPr lang="en-GB" dirty="0"/>
          </a:p>
        </p:txBody>
      </p:sp>
      <p:sp>
        <p:nvSpPr>
          <p:cNvPr id="4" name="Slide Number Placeholder 3"/>
          <p:cNvSpPr>
            <a:spLocks noGrp="1"/>
          </p:cNvSpPr>
          <p:nvPr>
            <p:ph type="sldNum" sz="quarter" idx="5"/>
          </p:nvPr>
        </p:nvSpPr>
        <p:spPr/>
        <p:txBody>
          <a:bodyPr/>
          <a:lstStyle/>
          <a:p>
            <a:fld id="{834E1BAE-CA9D-4F10-8DA3-DACC70248D94}" type="slidenum">
              <a:rPr lang="en-GB" smtClean="0"/>
              <a:t>11</a:t>
            </a:fld>
            <a:endParaRPr lang="en-GB"/>
          </a:p>
        </p:txBody>
      </p:sp>
    </p:spTree>
    <p:extLst>
      <p:ext uri="{BB962C8B-B14F-4D97-AF65-F5344CB8AC3E}">
        <p14:creationId xmlns:p14="http://schemas.microsoft.com/office/powerpoint/2010/main" val="12131631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D32AE287-75DA-564E-BA35-19C78295DD53}" type="datetimeFigureOut">
              <a:rPr lang="en-US" smtClean="0"/>
              <a:t>11/10/2021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2254265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32AE287-75DA-564E-BA35-19C78295DD53}" type="datetimeFigureOut">
              <a:rPr lang="en-US" smtClean="0"/>
              <a:t>11/10/2021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844335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32AE287-75DA-564E-BA35-19C78295DD53}" type="datetimeFigureOut">
              <a:rPr lang="en-US" smtClean="0"/>
              <a:t>11/10/2021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11596220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D32AE287-75DA-564E-BA35-19C78295DD53}"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11/10/2021</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9347C92-EE80-F341-862C-E334F660FDA8}"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7072794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D32AE287-75DA-564E-BA35-19C78295DD53}"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11/10/2021</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9347C92-EE80-F341-862C-E334F660FDA8}"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2705950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D32AE287-75DA-564E-BA35-19C78295DD53}"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11/10/2021</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9347C92-EE80-F341-862C-E334F660FDA8}"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6123878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D32AE287-75DA-564E-BA35-19C78295DD53}"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11/10/2021</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9347C92-EE80-F341-862C-E334F660FDA8}"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1162972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D32AE287-75DA-564E-BA35-19C78295DD53}"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11/10/2021</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Footer Placeholder 7"/>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9347C92-EE80-F341-862C-E334F660FDA8}"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1768606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D32AE287-75DA-564E-BA35-19C78295DD53}"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11/10/2021</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Footer Placeholder 3"/>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9347C92-EE80-F341-862C-E334F660FDA8}"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7506381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D32AE287-75DA-564E-BA35-19C78295DD53}"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11/10/2021</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3" name="Footer Placeholder 2"/>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9347C92-EE80-F341-862C-E334F660FDA8}"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8693694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D32AE287-75DA-564E-BA35-19C78295DD53}"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11/10/2021</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9347C92-EE80-F341-862C-E334F660FDA8}"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961173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32AE287-75DA-564E-BA35-19C78295DD53}" type="datetimeFigureOut">
              <a:rPr lang="en-US" smtClean="0"/>
              <a:t>11/10/2021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29429302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D32AE287-75DA-564E-BA35-19C78295DD53}"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11/10/2021</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9347C92-EE80-F341-862C-E334F660FDA8}"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4082293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D32AE287-75DA-564E-BA35-19C78295DD53}"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11/10/2021</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9347C92-EE80-F341-862C-E334F660FDA8}"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8532073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D32AE287-75DA-564E-BA35-19C78295DD53}"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11/10/2021</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9347C92-EE80-F341-862C-E334F660FDA8}"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7667396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C6A8E-9553-4D6B-978D-459ECEE92B46}"/>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392CFB4-788A-46D9-ADD3-09196CEDBDEC}"/>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B2D724D-1D51-41E5-8DD5-E6387B36BBA4}"/>
              </a:ext>
            </a:extLst>
          </p:cNvPr>
          <p:cNvSpPr>
            <a:spLocks noGrp="1"/>
          </p:cNvSpPr>
          <p:nvPr>
            <p:ph type="dt" sz="half" idx="10"/>
          </p:nvPr>
        </p:nvSpPr>
        <p:spPr/>
        <p:txBody>
          <a:bodyPr/>
          <a:lstStyle/>
          <a:p>
            <a:fld id="{9AACA260-62DA-409C-A70C-CB0D3C8246CE}" type="datetimeFigureOut">
              <a:rPr lang="en-GB" smtClean="0"/>
              <a:t>10/11/2021</a:t>
            </a:fld>
            <a:endParaRPr lang="en-GB"/>
          </a:p>
        </p:txBody>
      </p:sp>
      <p:sp>
        <p:nvSpPr>
          <p:cNvPr id="5" name="Footer Placeholder 4">
            <a:extLst>
              <a:ext uri="{FF2B5EF4-FFF2-40B4-BE49-F238E27FC236}">
                <a16:creationId xmlns:a16="http://schemas.microsoft.com/office/drawing/2014/main" id="{C7E006E9-9F71-4F3E-A965-5ED562DDE6E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7FFA78E-713C-4A22-A9A4-0D95C97AC4CD}"/>
              </a:ext>
            </a:extLst>
          </p:cNvPr>
          <p:cNvSpPr>
            <a:spLocks noGrp="1"/>
          </p:cNvSpPr>
          <p:nvPr>
            <p:ph type="sldNum" sz="quarter" idx="12"/>
          </p:nvPr>
        </p:nvSpPr>
        <p:spPr/>
        <p:txBody>
          <a:bodyPr/>
          <a:lstStyle/>
          <a:p>
            <a:fld id="{B268413F-42A4-4851-8F0C-59DAE25A0325}" type="slidenum">
              <a:rPr lang="en-GB" smtClean="0"/>
              <a:t>‹#›</a:t>
            </a:fld>
            <a:endParaRPr lang="en-GB"/>
          </a:p>
        </p:txBody>
      </p:sp>
    </p:spTree>
    <p:extLst>
      <p:ext uri="{BB962C8B-B14F-4D97-AF65-F5344CB8AC3E}">
        <p14:creationId xmlns:p14="http://schemas.microsoft.com/office/powerpoint/2010/main" val="254995302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7691B-CC40-4AA5-9922-B13813C0EA6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26872CE-7FFC-4563-96AD-AFF1A35B61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B3C9878-0508-4A02-B709-FCBA3E0D2662}"/>
              </a:ext>
            </a:extLst>
          </p:cNvPr>
          <p:cNvSpPr>
            <a:spLocks noGrp="1"/>
          </p:cNvSpPr>
          <p:nvPr>
            <p:ph type="dt" sz="half" idx="10"/>
          </p:nvPr>
        </p:nvSpPr>
        <p:spPr/>
        <p:txBody>
          <a:bodyPr/>
          <a:lstStyle/>
          <a:p>
            <a:fld id="{9AACA260-62DA-409C-A70C-CB0D3C8246CE}" type="datetimeFigureOut">
              <a:rPr lang="en-GB" smtClean="0"/>
              <a:t>10/11/2021</a:t>
            </a:fld>
            <a:endParaRPr lang="en-GB"/>
          </a:p>
        </p:txBody>
      </p:sp>
      <p:sp>
        <p:nvSpPr>
          <p:cNvPr id="5" name="Footer Placeholder 4">
            <a:extLst>
              <a:ext uri="{FF2B5EF4-FFF2-40B4-BE49-F238E27FC236}">
                <a16:creationId xmlns:a16="http://schemas.microsoft.com/office/drawing/2014/main" id="{1C4224D4-2D63-4B1A-AFC8-99466ED2B3C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6793684-9992-4619-B46C-FD1666ABEFF8}"/>
              </a:ext>
            </a:extLst>
          </p:cNvPr>
          <p:cNvSpPr>
            <a:spLocks noGrp="1"/>
          </p:cNvSpPr>
          <p:nvPr>
            <p:ph type="sldNum" sz="quarter" idx="12"/>
          </p:nvPr>
        </p:nvSpPr>
        <p:spPr/>
        <p:txBody>
          <a:bodyPr/>
          <a:lstStyle/>
          <a:p>
            <a:fld id="{B268413F-42A4-4851-8F0C-59DAE25A0325}" type="slidenum">
              <a:rPr lang="en-GB" smtClean="0"/>
              <a:t>‹#›</a:t>
            </a:fld>
            <a:endParaRPr lang="en-GB"/>
          </a:p>
        </p:txBody>
      </p:sp>
    </p:spTree>
    <p:extLst>
      <p:ext uri="{BB962C8B-B14F-4D97-AF65-F5344CB8AC3E}">
        <p14:creationId xmlns:p14="http://schemas.microsoft.com/office/powerpoint/2010/main" val="406621348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86479-5D73-462F-BE29-F5207AF28367}"/>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CCCDAF5-45F9-4E76-BEB5-BDA677A19501}"/>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E0D4274-944D-45BF-8E28-3305677A35CB}"/>
              </a:ext>
            </a:extLst>
          </p:cNvPr>
          <p:cNvSpPr>
            <a:spLocks noGrp="1"/>
          </p:cNvSpPr>
          <p:nvPr>
            <p:ph type="dt" sz="half" idx="10"/>
          </p:nvPr>
        </p:nvSpPr>
        <p:spPr/>
        <p:txBody>
          <a:bodyPr/>
          <a:lstStyle/>
          <a:p>
            <a:fld id="{9AACA260-62DA-409C-A70C-CB0D3C8246CE}" type="datetimeFigureOut">
              <a:rPr lang="en-GB" smtClean="0"/>
              <a:t>10/11/2021</a:t>
            </a:fld>
            <a:endParaRPr lang="en-GB"/>
          </a:p>
        </p:txBody>
      </p:sp>
      <p:sp>
        <p:nvSpPr>
          <p:cNvPr id="5" name="Footer Placeholder 4">
            <a:extLst>
              <a:ext uri="{FF2B5EF4-FFF2-40B4-BE49-F238E27FC236}">
                <a16:creationId xmlns:a16="http://schemas.microsoft.com/office/drawing/2014/main" id="{3D5F5D41-4E74-4B40-9F63-0ACEED5071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A2943CE-5710-4A82-9D0F-4CC0CAF83018}"/>
              </a:ext>
            </a:extLst>
          </p:cNvPr>
          <p:cNvSpPr>
            <a:spLocks noGrp="1"/>
          </p:cNvSpPr>
          <p:nvPr>
            <p:ph type="sldNum" sz="quarter" idx="12"/>
          </p:nvPr>
        </p:nvSpPr>
        <p:spPr/>
        <p:txBody>
          <a:bodyPr/>
          <a:lstStyle/>
          <a:p>
            <a:fld id="{B268413F-42A4-4851-8F0C-59DAE25A0325}" type="slidenum">
              <a:rPr lang="en-GB" smtClean="0"/>
              <a:t>‹#›</a:t>
            </a:fld>
            <a:endParaRPr lang="en-GB"/>
          </a:p>
        </p:txBody>
      </p:sp>
    </p:spTree>
    <p:extLst>
      <p:ext uri="{BB962C8B-B14F-4D97-AF65-F5344CB8AC3E}">
        <p14:creationId xmlns:p14="http://schemas.microsoft.com/office/powerpoint/2010/main" val="3868027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5F14B-C039-49BB-963F-244D0EBADB4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37781BD-C9A9-451B-A903-498D0A1D41D4}"/>
              </a:ext>
            </a:extLst>
          </p:cNvPr>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1696490-1A91-4B4D-A06A-1D35DD8BFA2C}"/>
              </a:ext>
            </a:extLst>
          </p:cNvPr>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8BCCC85-0502-4262-821E-4F980BF8757E}"/>
              </a:ext>
            </a:extLst>
          </p:cNvPr>
          <p:cNvSpPr>
            <a:spLocks noGrp="1"/>
          </p:cNvSpPr>
          <p:nvPr>
            <p:ph type="dt" sz="half" idx="10"/>
          </p:nvPr>
        </p:nvSpPr>
        <p:spPr/>
        <p:txBody>
          <a:bodyPr/>
          <a:lstStyle/>
          <a:p>
            <a:fld id="{9AACA260-62DA-409C-A70C-CB0D3C8246CE}" type="datetimeFigureOut">
              <a:rPr lang="en-GB" smtClean="0"/>
              <a:t>10/11/2021</a:t>
            </a:fld>
            <a:endParaRPr lang="en-GB"/>
          </a:p>
        </p:txBody>
      </p:sp>
      <p:sp>
        <p:nvSpPr>
          <p:cNvPr id="6" name="Footer Placeholder 5">
            <a:extLst>
              <a:ext uri="{FF2B5EF4-FFF2-40B4-BE49-F238E27FC236}">
                <a16:creationId xmlns:a16="http://schemas.microsoft.com/office/drawing/2014/main" id="{67302AB0-7A19-494E-9CA4-864DDDC69B3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32B5E3B-A211-4493-BC80-2E63FF947A44}"/>
              </a:ext>
            </a:extLst>
          </p:cNvPr>
          <p:cNvSpPr>
            <a:spLocks noGrp="1"/>
          </p:cNvSpPr>
          <p:nvPr>
            <p:ph type="sldNum" sz="quarter" idx="12"/>
          </p:nvPr>
        </p:nvSpPr>
        <p:spPr/>
        <p:txBody>
          <a:bodyPr/>
          <a:lstStyle/>
          <a:p>
            <a:fld id="{B268413F-42A4-4851-8F0C-59DAE25A0325}" type="slidenum">
              <a:rPr lang="en-GB" smtClean="0"/>
              <a:t>‹#›</a:t>
            </a:fld>
            <a:endParaRPr lang="en-GB"/>
          </a:p>
        </p:txBody>
      </p:sp>
    </p:spTree>
    <p:extLst>
      <p:ext uri="{BB962C8B-B14F-4D97-AF65-F5344CB8AC3E}">
        <p14:creationId xmlns:p14="http://schemas.microsoft.com/office/powerpoint/2010/main" val="132153753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6B0B8-CC67-4B4F-B243-8E2A456400F1}"/>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5084C3D-17DB-4388-B821-2F3280FD8E99}"/>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458B7F1-8829-4284-998B-EB2EC39924BF}"/>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AA7AFF7-3444-4D7C-B723-108301617C84}"/>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6349AD4-36E2-4CE3-BB6E-B47811A7D201}"/>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0732A6F-59D0-497E-A9DB-9ECE9A3BABA3}"/>
              </a:ext>
            </a:extLst>
          </p:cNvPr>
          <p:cNvSpPr>
            <a:spLocks noGrp="1"/>
          </p:cNvSpPr>
          <p:nvPr>
            <p:ph type="dt" sz="half" idx="10"/>
          </p:nvPr>
        </p:nvSpPr>
        <p:spPr/>
        <p:txBody>
          <a:bodyPr/>
          <a:lstStyle/>
          <a:p>
            <a:fld id="{9AACA260-62DA-409C-A70C-CB0D3C8246CE}" type="datetimeFigureOut">
              <a:rPr lang="en-GB" smtClean="0"/>
              <a:t>10/11/2021</a:t>
            </a:fld>
            <a:endParaRPr lang="en-GB"/>
          </a:p>
        </p:txBody>
      </p:sp>
      <p:sp>
        <p:nvSpPr>
          <p:cNvPr id="8" name="Footer Placeholder 7">
            <a:extLst>
              <a:ext uri="{FF2B5EF4-FFF2-40B4-BE49-F238E27FC236}">
                <a16:creationId xmlns:a16="http://schemas.microsoft.com/office/drawing/2014/main" id="{F42851CF-2C3D-49C0-B23F-CCC43A7758F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4865491-EE59-4255-A3F4-45BBB59F5E0B}"/>
              </a:ext>
            </a:extLst>
          </p:cNvPr>
          <p:cNvSpPr>
            <a:spLocks noGrp="1"/>
          </p:cNvSpPr>
          <p:nvPr>
            <p:ph type="sldNum" sz="quarter" idx="12"/>
          </p:nvPr>
        </p:nvSpPr>
        <p:spPr/>
        <p:txBody>
          <a:bodyPr/>
          <a:lstStyle/>
          <a:p>
            <a:fld id="{B268413F-42A4-4851-8F0C-59DAE25A0325}" type="slidenum">
              <a:rPr lang="en-GB" smtClean="0"/>
              <a:t>‹#›</a:t>
            </a:fld>
            <a:endParaRPr lang="en-GB"/>
          </a:p>
        </p:txBody>
      </p:sp>
    </p:spTree>
    <p:extLst>
      <p:ext uri="{BB962C8B-B14F-4D97-AF65-F5344CB8AC3E}">
        <p14:creationId xmlns:p14="http://schemas.microsoft.com/office/powerpoint/2010/main" val="320104010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3B40B-6FE5-42B0-B601-AEDF38A0BD1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126DDDA-C959-4B3E-BA91-DAC5E95E9FBD}"/>
              </a:ext>
            </a:extLst>
          </p:cNvPr>
          <p:cNvSpPr>
            <a:spLocks noGrp="1"/>
          </p:cNvSpPr>
          <p:nvPr>
            <p:ph type="dt" sz="half" idx="10"/>
          </p:nvPr>
        </p:nvSpPr>
        <p:spPr/>
        <p:txBody>
          <a:bodyPr/>
          <a:lstStyle/>
          <a:p>
            <a:fld id="{9AACA260-62DA-409C-A70C-CB0D3C8246CE}" type="datetimeFigureOut">
              <a:rPr lang="en-GB" smtClean="0"/>
              <a:t>10/11/2021</a:t>
            </a:fld>
            <a:endParaRPr lang="en-GB"/>
          </a:p>
        </p:txBody>
      </p:sp>
      <p:sp>
        <p:nvSpPr>
          <p:cNvPr id="4" name="Footer Placeholder 3">
            <a:extLst>
              <a:ext uri="{FF2B5EF4-FFF2-40B4-BE49-F238E27FC236}">
                <a16:creationId xmlns:a16="http://schemas.microsoft.com/office/drawing/2014/main" id="{4DB3873D-6336-4BA0-B2BE-DDC9CFBDD61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354099E-C106-4BBA-A0C9-E7B253BD500F}"/>
              </a:ext>
            </a:extLst>
          </p:cNvPr>
          <p:cNvSpPr>
            <a:spLocks noGrp="1"/>
          </p:cNvSpPr>
          <p:nvPr>
            <p:ph type="sldNum" sz="quarter" idx="12"/>
          </p:nvPr>
        </p:nvSpPr>
        <p:spPr/>
        <p:txBody>
          <a:bodyPr/>
          <a:lstStyle/>
          <a:p>
            <a:fld id="{B268413F-42A4-4851-8F0C-59DAE25A0325}" type="slidenum">
              <a:rPr lang="en-GB" smtClean="0"/>
              <a:t>‹#›</a:t>
            </a:fld>
            <a:endParaRPr lang="en-GB"/>
          </a:p>
        </p:txBody>
      </p:sp>
    </p:spTree>
    <p:extLst>
      <p:ext uri="{BB962C8B-B14F-4D97-AF65-F5344CB8AC3E}">
        <p14:creationId xmlns:p14="http://schemas.microsoft.com/office/powerpoint/2010/main" val="393899764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4B15D3-01D2-4EAD-A8C9-911F1D97865D}"/>
              </a:ext>
            </a:extLst>
          </p:cNvPr>
          <p:cNvSpPr>
            <a:spLocks noGrp="1"/>
          </p:cNvSpPr>
          <p:nvPr>
            <p:ph type="dt" sz="half" idx="10"/>
          </p:nvPr>
        </p:nvSpPr>
        <p:spPr/>
        <p:txBody>
          <a:bodyPr/>
          <a:lstStyle/>
          <a:p>
            <a:fld id="{9AACA260-62DA-409C-A70C-CB0D3C8246CE}" type="datetimeFigureOut">
              <a:rPr lang="en-GB" smtClean="0"/>
              <a:t>10/11/2021</a:t>
            </a:fld>
            <a:endParaRPr lang="en-GB"/>
          </a:p>
        </p:txBody>
      </p:sp>
      <p:sp>
        <p:nvSpPr>
          <p:cNvPr id="3" name="Footer Placeholder 2">
            <a:extLst>
              <a:ext uri="{FF2B5EF4-FFF2-40B4-BE49-F238E27FC236}">
                <a16:creationId xmlns:a16="http://schemas.microsoft.com/office/drawing/2014/main" id="{6B572A8E-57E3-4CF0-9767-B25DEB98E72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219789F-0784-4189-B22D-61F837119619}"/>
              </a:ext>
            </a:extLst>
          </p:cNvPr>
          <p:cNvSpPr>
            <a:spLocks noGrp="1"/>
          </p:cNvSpPr>
          <p:nvPr>
            <p:ph type="sldNum" sz="quarter" idx="12"/>
          </p:nvPr>
        </p:nvSpPr>
        <p:spPr/>
        <p:txBody>
          <a:bodyPr/>
          <a:lstStyle/>
          <a:p>
            <a:fld id="{B268413F-42A4-4851-8F0C-59DAE25A0325}" type="slidenum">
              <a:rPr lang="en-GB" smtClean="0"/>
              <a:t>‹#›</a:t>
            </a:fld>
            <a:endParaRPr lang="en-GB"/>
          </a:p>
        </p:txBody>
      </p:sp>
    </p:spTree>
    <p:extLst>
      <p:ext uri="{BB962C8B-B14F-4D97-AF65-F5344CB8AC3E}">
        <p14:creationId xmlns:p14="http://schemas.microsoft.com/office/powerpoint/2010/main" val="3371475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32AE287-75DA-564E-BA35-19C78295DD53}" type="datetimeFigureOut">
              <a:rPr lang="en-US" smtClean="0"/>
              <a:t>11/10/2021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4435979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72556-C0AD-4278-B69C-8F85912E1586}"/>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C6EC7D2-6B2F-4F0A-8F6D-96882AD353F9}"/>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BDD6732-364D-4EA5-8C5F-3CA1BB077A25}"/>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6F61D5-E227-4963-9372-1762B9305641}"/>
              </a:ext>
            </a:extLst>
          </p:cNvPr>
          <p:cNvSpPr>
            <a:spLocks noGrp="1"/>
          </p:cNvSpPr>
          <p:nvPr>
            <p:ph type="dt" sz="half" idx="10"/>
          </p:nvPr>
        </p:nvSpPr>
        <p:spPr/>
        <p:txBody>
          <a:bodyPr/>
          <a:lstStyle/>
          <a:p>
            <a:fld id="{9AACA260-62DA-409C-A70C-CB0D3C8246CE}" type="datetimeFigureOut">
              <a:rPr lang="en-GB" smtClean="0"/>
              <a:t>10/11/2021</a:t>
            </a:fld>
            <a:endParaRPr lang="en-GB"/>
          </a:p>
        </p:txBody>
      </p:sp>
      <p:sp>
        <p:nvSpPr>
          <p:cNvPr id="6" name="Footer Placeholder 5">
            <a:extLst>
              <a:ext uri="{FF2B5EF4-FFF2-40B4-BE49-F238E27FC236}">
                <a16:creationId xmlns:a16="http://schemas.microsoft.com/office/drawing/2014/main" id="{5C15EFB6-7190-4D2E-BE13-C1B8F4BD54F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946985D-6784-4902-9AA6-EAEB1D6B9C98}"/>
              </a:ext>
            </a:extLst>
          </p:cNvPr>
          <p:cNvSpPr>
            <a:spLocks noGrp="1"/>
          </p:cNvSpPr>
          <p:nvPr>
            <p:ph type="sldNum" sz="quarter" idx="12"/>
          </p:nvPr>
        </p:nvSpPr>
        <p:spPr/>
        <p:txBody>
          <a:bodyPr/>
          <a:lstStyle/>
          <a:p>
            <a:fld id="{B268413F-42A4-4851-8F0C-59DAE25A0325}" type="slidenum">
              <a:rPr lang="en-GB" smtClean="0"/>
              <a:t>‹#›</a:t>
            </a:fld>
            <a:endParaRPr lang="en-GB"/>
          </a:p>
        </p:txBody>
      </p:sp>
    </p:spTree>
    <p:extLst>
      <p:ext uri="{BB962C8B-B14F-4D97-AF65-F5344CB8AC3E}">
        <p14:creationId xmlns:p14="http://schemas.microsoft.com/office/powerpoint/2010/main" val="183718507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874AA-B87A-49F4-9C17-CEB37FD15106}"/>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1E69DBA-4CC6-4B2C-80F7-CF1F7087A413}"/>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3DD5B18-F51B-4DD0-B1F0-13653E44E29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7DA9FA-C6B3-4BA1-9368-C13E07743550}"/>
              </a:ext>
            </a:extLst>
          </p:cNvPr>
          <p:cNvSpPr>
            <a:spLocks noGrp="1"/>
          </p:cNvSpPr>
          <p:nvPr>
            <p:ph type="dt" sz="half" idx="10"/>
          </p:nvPr>
        </p:nvSpPr>
        <p:spPr/>
        <p:txBody>
          <a:bodyPr/>
          <a:lstStyle/>
          <a:p>
            <a:fld id="{9AACA260-62DA-409C-A70C-CB0D3C8246CE}" type="datetimeFigureOut">
              <a:rPr lang="en-GB" smtClean="0"/>
              <a:t>10/11/2021</a:t>
            </a:fld>
            <a:endParaRPr lang="en-GB"/>
          </a:p>
        </p:txBody>
      </p:sp>
      <p:sp>
        <p:nvSpPr>
          <p:cNvPr id="6" name="Footer Placeholder 5">
            <a:extLst>
              <a:ext uri="{FF2B5EF4-FFF2-40B4-BE49-F238E27FC236}">
                <a16:creationId xmlns:a16="http://schemas.microsoft.com/office/drawing/2014/main" id="{62D1A714-36E1-45C6-B486-D97A562C80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272BC52-1C10-49CC-98D2-EDA8F4A12DFC}"/>
              </a:ext>
            </a:extLst>
          </p:cNvPr>
          <p:cNvSpPr>
            <a:spLocks noGrp="1"/>
          </p:cNvSpPr>
          <p:nvPr>
            <p:ph type="sldNum" sz="quarter" idx="12"/>
          </p:nvPr>
        </p:nvSpPr>
        <p:spPr/>
        <p:txBody>
          <a:bodyPr/>
          <a:lstStyle/>
          <a:p>
            <a:fld id="{B268413F-42A4-4851-8F0C-59DAE25A0325}" type="slidenum">
              <a:rPr lang="en-GB" smtClean="0"/>
              <a:t>‹#›</a:t>
            </a:fld>
            <a:endParaRPr lang="en-GB"/>
          </a:p>
        </p:txBody>
      </p:sp>
    </p:spTree>
    <p:extLst>
      <p:ext uri="{BB962C8B-B14F-4D97-AF65-F5344CB8AC3E}">
        <p14:creationId xmlns:p14="http://schemas.microsoft.com/office/powerpoint/2010/main" val="338418689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2D460-3E3D-4526-8DCF-8112F1EDD2E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1D4BAA6-93A0-4498-8ABA-C9F811183BA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213A410-75A4-4F08-A677-5A01F8735351}"/>
              </a:ext>
            </a:extLst>
          </p:cNvPr>
          <p:cNvSpPr>
            <a:spLocks noGrp="1"/>
          </p:cNvSpPr>
          <p:nvPr>
            <p:ph type="dt" sz="half" idx="10"/>
          </p:nvPr>
        </p:nvSpPr>
        <p:spPr/>
        <p:txBody>
          <a:bodyPr/>
          <a:lstStyle/>
          <a:p>
            <a:fld id="{9AACA260-62DA-409C-A70C-CB0D3C8246CE}" type="datetimeFigureOut">
              <a:rPr lang="en-GB" smtClean="0"/>
              <a:t>10/11/2021</a:t>
            </a:fld>
            <a:endParaRPr lang="en-GB"/>
          </a:p>
        </p:txBody>
      </p:sp>
      <p:sp>
        <p:nvSpPr>
          <p:cNvPr id="5" name="Footer Placeholder 4">
            <a:extLst>
              <a:ext uri="{FF2B5EF4-FFF2-40B4-BE49-F238E27FC236}">
                <a16:creationId xmlns:a16="http://schemas.microsoft.com/office/drawing/2014/main" id="{7F4A5D19-6048-4497-A5AF-EB758C0F67F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B52D73-8D77-47D8-864C-01C1B1F2D179}"/>
              </a:ext>
            </a:extLst>
          </p:cNvPr>
          <p:cNvSpPr>
            <a:spLocks noGrp="1"/>
          </p:cNvSpPr>
          <p:nvPr>
            <p:ph type="sldNum" sz="quarter" idx="12"/>
          </p:nvPr>
        </p:nvSpPr>
        <p:spPr/>
        <p:txBody>
          <a:bodyPr/>
          <a:lstStyle/>
          <a:p>
            <a:fld id="{B268413F-42A4-4851-8F0C-59DAE25A0325}" type="slidenum">
              <a:rPr lang="en-GB" smtClean="0"/>
              <a:t>‹#›</a:t>
            </a:fld>
            <a:endParaRPr lang="en-GB"/>
          </a:p>
        </p:txBody>
      </p:sp>
    </p:spTree>
    <p:extLst>
      <p:ext uri="{BB962C8B-B14F-4D97-AF65-F5344CB8AC3E}">
        <p14:creationId xmlns:p14="http://schemas.microsoft.com/office/powerpoint/2010/main" val="25820248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7F09FEC-AB31-41EF-89DE-3AF312CD7108}"/>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FCBDAFE-5F43-4ECC-8E81-FCECFC480DEC}"/>
              </a:ext>
            </a:extLst>
          </p:cNvPr>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E3D9402-9E3C-4FF1-B825-6D53EEDEADF5}"/>
              </a:ext>
            </a:extLst>
          </p:cNvPr>
          <p:cNvSpPr>
            <a:spLocks noGrp="1"/>
          </p:cNvSpPr>
          <p:nvPr>
            <p:ph type="dt" sz="half" idx="10"/>
          </p:nvPr>
        </p:nvSpPr>
        <p:spPr/>
        <p:txBody>
          <a:bodyPr/>
          <a:lstStyle/>
          <a:p>
            <a:fld id="{9AACA260-62DA-409C-A70C-CB0D3C8246CE}" type="datetimeFigureOut">
              <a:rPr lang="en-GB" smtClean="0"/>
              <a:t>10/11/2021</a:t>
            </a:fld>
            <a:endParaRPr lang="en-GB"/>
          </a:p>
        </p:txBody>
      </p:sp>
      <p:sp>
        <p:nvSpPr>
          <p:cNvPr id="5" name="Footer Placeholder 4">
            <a:extLst>
              <a:ext uri="{FF2B5EF4-FFF2-40B4-BE49-F238E27FC236}">
                <a16:creationId xmlns:a16="http://schemas.microsoft.com/office/drawing/2014/main" id="{A9951B5C-CCFA-4087-9661-CE2F27E6795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293D6E7-69B6-4880-BF85-5472F656374A}"/>
              </a:ext>
            </a:extLst>
          </p:cNvPr>
          <p:cNvSpPr>
            <a:spLocks noGrp="1"/>
          </p:cNvSpPr>
          <p:nvPr>
            <p:ph type="sldNum" sz="quarter" idx="12"/>
          </p:nvPr>
        </p:nvSpPr>
        <p:spPr/>
        <p:txBody>
          <a:bodyPr/>
          <a:lstStyle/>
          <a:p>
            <a:fld id="{B268413F-42A4-4851-8F0C-59DAE25A0325}" type="slidenum">
              <a:rPr lang="en-GB" smtClean="0"/>
              <a:t>‹#›</a:t>
            </a:fld>
            <a:endParaRPr lang="en-GB"/>
          </a:p>
        </p:txBody>
      </p:sp>
    </p:spTree>
    <p:extLst>
      <p:ext uri="{BB962C8B-B14F-4D97-AF65-F5344CB8AC3E}">
        <p14:creationId xmlns:p14="http://schemas.microsoft.com/office/powerpoint/2010/main" val="4003717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D32AE287-75DA-564E-BA35-19C78295DD53}" type="datetimeFigureOut">
              <a:rPr lang="en-US" smtClean="0"/>
              <a:t>11/10/2021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2887067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D32AE287-75DA-564E-BA35-19C78295DD53}" type="datetimeFigureOut">
              <a:rPr lang="en-US" smtClean="0"/>
              <a:t>11/10/2021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3161942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D32AE287-75DA-564E-BA35-19C78295DD53}" type="datetimeFigureOut">
              <a:rPr lang="en-US" smtClean="0"/>
              <a:t>11/10/2021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1403476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2AE287-75DA-564E-BA35-19C78295DD53}" type="datetimeFigureOut">
              <a:rPr lang="en-US" smtClean="0"/>
              <a:t>11/10/2021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3579434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D32AE287-75DA-564E-BA35-19C78295DD53}" type="datetimeFigureOut">
              <a:rPr lang="en-US" smtClean="0"/>
              <a:t>11/10/2021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4114442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D32AE287-75DA-564E-BA35-19C78295DD53}" type="datetimeFigureOut">
              <a:rPr lang="en-US" smtClean="0"/>
              <a:t>11/10/2021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3234882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2AE287-75DA-564E-BA35-19C78295DD53}" type="datetimeFigureOut">
              <a:rPr lang="en-US" smtClean="0"/>
              <a:t>11/10/2021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347C92-EE80-F341-862C-E334F660FDA8}" type="slidenum">
              <a:rPr lang="en-US" smtClean="0"/>
              <a:t>‹#›</a:t>
            </a:fld>
            <a:endParaRPr lang="en-US"/>
          </a:p>
        </p:txBody>
      </p:sp>
    </p:spTree>
    <p:extLst>
      <p:ext uri="{BB962C8B-B14F-4D97-AF65-F5344CB8AC3E}">
        <p14:creationId xmlns:p14="http://schemas.microsoft.com/office/powerpoint/2010/main" val="3315333291"/>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D32AE287-75DA-564E-BA35-19C78295DD53}"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11/10/2021</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59347C92-EE80-F341-862C-E334F660FDA8}"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275201758"/>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509973-A4AA-420A-A92E-0A6EC5C6FFAD}"/>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2AD6D5D-940B-45D6-94E8-2C310312850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B679650-2036-4F60-A838-F512174EC670}"/>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ACA260-62DA-409C-A70C-CB0D3C8246CE}" type="datetimeFigureOut">
              <a:rPr lang="en-GB" smtClean="0"/>
              <a:t>10/11/2021</a:t>
            </a:fld>
            <a:endParaRPr lang="en-GB"/>
          </a:p>
        </p:txBody>
      </p:sp>
      <p:sp>
        <p:nvSpPr>
          <p:cNvPr id="5" name="Footer Placeholder 4">
            <a:extLst>
              <a:ext uri="{FF2B5EF4-FFF2-40B4-BE49-F238E27FC236}">
                <a16:creationId xmlns:a16="http://schemas.microsoft.com/office/drawing/2014/main" id="{8A1DE03C-0EF7-428C-A240-0B7CA45B772B}"/>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4C42204-0F25-438B-BF20-1048AA5A6B01}"/>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68413F-42A4-4851-8F0C-59DAE25A0325}" type="slidenum">
              <a:rPr lang="en-GB" smtClean="0"/>
              <a:t>‹#›</a:t>
            </a:fld>
            <a:endParaRPr lang="en-GB"/>
          </a:p>
        </p:txBody>
      </p:sp>
    </p:spTree>
    <p:extLst>
      <p:ext uri="{BB962C8B-B14F-4D97-AF65-F5344CB8AC3E}">
        <p14:creationId xmlns:p14="http://schemas.microsoft.com/office/powerpoint/2010/main" val="1659969892"/>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mailto:Sarah.lane@lincolnshire.gov.uk" TargetMode="External"/><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hyperlink" Target="mailto:VirtualSchool@lincolnshire.gov.uk"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lide background superimp_v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666846" y="2618158"/>
            <a:ext cx="5393183" cy="2413881"/>
          </a:xfrm>
        </p:spPr>
        <p:txBody>
          <a:bodyPr>
            <a:noAutofit/>
          </a:bodyPr>
          <a:lstStyle/>
          <a:p>
            <a:pPr algn="l"/>
            <a:r>
              <a:rPr lang="en-US" b="1" dirty="0">
                <a:solidFill>
                  <a:srgbClr val="000000"/>
                </a:solidFill>
                <a:latin typeface="Open Sans"/>
                <a:ea typeface="ＭＳ Ｐゴシック" charset="0"/>
                <a:cs typeface="Open Sans"/>
              </a:rPr>
              <a:t>The Virtual School and support for children in care</a:t>
            </a:r>
            <a:endParaRPr lang="en-US" b="1" dirty="0">
              <a:solidFill>
                <a:srgbClr val="000000"/>
              </a:solidFill>
              <a:latin typeface="Open Sans"/>
              <a:cs typeface="Open Sans"/>
            </a:endParaRPr>
          </a:p>
        </p:txBody>
      </p:sp>
      <p:sp>
        <p:nvSpPr>
          <p:cNvPr id="3" name="Subtitle 2"/>
          <p:cNvSpPr>
            <a:spLocks noGrp="1"/>
          </p:cNvSpPr>
          <p:nvPr>
            <p:ph type="subTitle" idx="1"/>
          </p:nvPr>
        </p:nvSpPr>
        <p:spPr>
          <a:xfrm>
            <a:off x="689240" y="5107709"/>
            <a:ext cx="4655952" cy="903872"/>
          </a:xfrm>
        </p:spPr>
        <p:txBody>
          <a:bodyPr>
            <a:normAutofit fontScale="85000" lnSpcReduction="20000"/>
          </a:bodyPr>
          <a:lstStyle/>
          <a:p>
            <a:pPr algn="l"/>
            <a:r>
              <a:rPr lang="en-US" sz="2400" dirty="0">
                <a:solidFill>
                  <a:schemeClr val="tx1"/>
                </a:solidFill>
                <a:latin typeface="Open Sans"/>
                <a:ea typeface="ＭＳ Ｐゴシック" charset="0"/>
                <a:cs typeface="Open Sans"/>
              </a:rPr>
              <a:t>November 2021</a:t>
            </a:r>
          </a:p>
          <a:p>
            <a:pPr algn="l"/>
            <a:br>
              <a:rPr lang="en-US" sz="2400" dirty="0">
                <a:solidFill>
                  <a:schemeClr val="tx1"/>
                </a:solidFill>
                <a:latin typeface="Open Sans"/>
                <a:ea typeface="ＭＳ Ｐゴシック" charset="0"/>
                <a:cs typeface="Open Sans"/>
              </a:rPr>
            </a:br>
            <a:endParaRPr lang="en-US" sz="2400" dirty="0">
              <a:solidFill>
                <a:schemeClr val="tx1"/>
              </a:solidFill>
              <a:latin typeface="Open Sans"/>
              <a:cs typeface="Open Sans"/>
            </a:endParaRPr>
          </a:p>
        </p:txBody>
      </p:sp>
    </p:spTree>
    <p:extLst>
      <p:ext uri="{BB962C8B-B14F-4D97-AF65-F5344CB8AC3E}">
        <p14:creationId xmlns:p14="http://schemas.microsoft.com/office/powerpoint/2010/main" val="35731439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ext slide background_v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32" y="-230115"/>
            <a:ext cx="9144000" cy="6858000"/>
          </a:xfrm>
          <a:prstGeom prst="rect">
            <a:avLst/>
          </a:prstGeom>
        </p:spPr>
      </p:pic>
      <p:sp>
        <p:nvSpPr>
          <p:cNvPr id="2" name="Title 1"/>
          <p:cNvSpPr>
            <a:spLocks noGrp="1"/>
          </p:cNvSpPr>
          <p:nvPr>
            <p:ph type="ctrTitle"/>
          </p:nvPr>
        </p:nvSpPr>
        <p:spPr>
          <a:xfrm>
            <a:off x="666847" y="2801410"/>
            <a:ext cx="4792070" cy="1470025"/>
          </a:xfrm>
        </p:spPr>
        <p:txBody>
          <a:bodyPr/>
          <a:lstStyle/>
          <a:p>
            <a:pPr algn="l"/>
            <a:r>
              <a:rPr lang="en-US" b="1" dirty="0">
                <a:solidFill>
                  <a:schemeClr val="bg1"/>
                </a:solidFill>
                <a:latin typeface="Open Sans"/>
                <a:ea typeface="ＭＳ Ｐゴシック" charset="0"/>
                <a:cs typeface="Open Sans"/>
              </a:rPr>
              <a:t>Implementation Briefing</a:t>
            </a:r>
            <a:endParaRPr lang="en-US" b="1" dirty="0">
              <a:solidFill>
                <a:schemeClr val="bg1"/>
              </a:solidFill>
              <a:latin typeface="Open Sans"/>
              <a:cs typeface="Open Sans"/>
            </a:endParaRPr>
          </a:p>
        </p:txBody>
      </p:sp>
      <p:sp>
        <p:nvSpPr>
          <p:cNvPr id="3" name="Subtitle 2"/>
          <p:cNvSpPr>
            <a:spLocks noGrp="1"/>
          </p:cNvSpPr>
          <p:nvPr>
            <p:ph type="subTitle" idx="1"/>
          </p:nvPr>
        </p:nvSpPr>
        <p:spPr>
          <a:xfrm>
            <a:off x="689240" y="4442232"/>
            <a:ext cx="4655952" cy="1752600"/>
          </a:xfrm>
        </p:spPr>
        <p:txBody>
          <a:bodyPr>
            <a:normAutofit/>
          </a:bodyPr>
          <a:lstStyle/>
          <a:p>
            <a:pPr algn="l"/>
            <a:r>
              <a:rPr lang="en-US" sz="2400" dirty="0">
                <a:solidFill>
                  <a:srgbClr val="FFFFFF"/>
                </a:solidFill>
                <a:latin typeface="Open Sans"/>
                <a:ea typeface="ＭＳ Ｐゴシック" charset="0"/>
                <a:cs typeface="Open Sans"/>
              </a:rPr>
              <a:t>Communication &amp; engagement</a:t>
            </a:r>
          </a:p>
          <a:p>
            <a:pPr algn="l"/>
            <a:br>
              <a:rPr lang="en-US" sz="2400" dirty="0">
                <a:solidFill>
                  <a:srgbClr val="FFFFFF"/>
                </a:solidFill>
                <a:latin typeface="Open Sans"/>
                <a:ea typeface="ＭＳ Ｐゴシック" charset="0"/>
                <a:cs typeface="Open Sans"/>
              </a:rPr>
            </a:br>
            <a:r>
              <a:rPr lang="en-US" sz="2400" dirty="0">
                <a:solidFill>
                  <a:srgbClr val="FFFFFF"/>
                </a:solidFill>
                <a:latin typeface="Open Sans"/>
                <a:ea typeface="ＭＳ Ｐゴシック" charset="0"/>
                <a:cs typeface="Open Sans"/>
              </a:rPr>
              <a:t>Friday 10 July, 2020</a:t>
            </a:r>
            <a:endParaRPr lang="en-US" sz="2400" dirty="0">
              <a:solidFill>
                <a:srgbClr val="FFFFFF"/>
              </a:solidFill>
              <a:latin typeface="Open Sans"/>
              <a:cs typeface="Open Sans"/>
            </a:endParaRPr>
          </a:p>
        </p:txBody>
      </p:sp>
      <p:sp>
        <p:nvSpPr>
          <p:cNvPr id="5" name="Title 1"/>
          <p:cNvSpPr txBox="1">
            <a:spLocks/>
          </p:cNvSpPr>
          <p:nvPr/>
        </p:nvSpPr>
        <p:spPr>
          <a:xfrm>
            <a:off x="736918" y="337930"/>
            <a:ext cx="7658100" cy="1140604"/>
          </a:xfrm>
          <a:prstGeom prst="rect">
            <a:avLst/>
          </a:prstGeom>
        </p:spPr>
        <p:txBody>
          <a:bodyPr vert="horz" lIns="91440" tIns="45720" rIns="91440" bIns="45720" rtlCol="0" anchor="ctr">
            <a:normAutofit fontScale="40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GB" sz="9000" b="1" dirty="0">
                <a:solidFill>
                  <a:srgbClr val="000000"/>
                </a:solidFill>
                <a:latin typeface="Open Sans"/>
                <a:ea typeface="ＭＳ Ｐゴシック" charset="0"/>
                <a:cs typeface="Open Sans"/>
              </a:rPr>
              <a:t>Pupil Premium for previously looked after children</a:t>
            </a:r>
            <a:endParaRPr lang="en-GB" b="1" dirty="0">
              <a:solidFill>
                <a:schemeClr val="bg1"/>
              </a:solidFill>
              <a:latin typeface="Open Sans"/>
              <a:ea typeface="ＭＳ Ｐゴシック" charset="0"/>
              <a:cs typeface="Open Sans"/>
            </a:endParaRPr>
          </a:p>
        </p:txBody>
      </p:sp>
      <p:sp>
        <p:nvSpPr>
          <p:cNvPr id="6" name="TextBox 5"/>
          <p:cNvSpPr txBox="1"/>
          <p:nvPr/>
        </p:nvSpPr>
        <p:spPr>
          <a:xfrm>
            <a:off x="736918" y="1478533"/>
            <a:ext cx="8079091" cy="5121467"/>
          </a:xfrm>
          <a:prstGeom prst="rect">
            <a:avLst/>
          </a:prstGeom>
          <a:noFill/>
        </p:spPr>
        <p:txBody>
          <a:bodyPr wrap="square" rtlCol="0">
            <a:spAutoFit/>
          </a:bodyPr>
          <a:lstStyle/>
          <a:p>
            <a:pPr marL="342900" indent="-342900">
              <a:spcAft>
                <a:spcPts val="1800"/>
              </a:spcAft>
              <a:buClr>
                <a:srgbClr val="A0B419"/>
              </a:buClr>
              <a:buFont typeface="Arial"/>
              <a:buChar char="•"/>
              <a:defRPr/>
            </a:pPr>
            <a:r>
              <a:rPr lang="en-US" altLang="en-US" sz="2400" dirty="0">
                <a:solidFill>
                  <a:srgbClr val="000000"/>
                </a:solidFill>
                <a:latin typeface="Open Sans"/>
                <a:cs typeface="Open Sans"/>
              </a:rPr>
              <a:t>Previously looked after children are eligible for PP - £302 for Early Years Children; £2345 for statutory school aged children</a:t>
            </a:r>
          </a:p>
          <a:p>
            <a:pPr marL="342900" indent="-342900">
              <a:spcAft>
                <a:spcPts val="1800"/>
              </a:spcAft>
              <a:buClr>
                <a:srgbClr val="A0B419"/>
              </a:buClr>
              <a:buFont typeface="Arial"/>
              <a:buChar char="•"/>
              <a:defRPr/>
            </a:pPr>
            <a:r>
              <a:rPr lang="en-US" altLang="en-US" sz="2400" dirty="0">
                <a:solidFill>
                  <a:srgbClr val="000000"/>
                </a:solidFill>
                <a:latin typeface="Open Sans"/>
                <a:cs typeface="Open Sans"/>
              </a:rPr>
              <a:t>PP is managed by the child’s school</a:t>
            </a:r>
          </a:p>
          <a:p>
            <a:pPr marL="342900" indent="-342900">
              <a:spcAft>
                <a:spcPts val="1800"/>
              </a:spcAft>
              <a:buClr>
                <a:srgbClr val="A0B419"/>
              </a:buClr>
              <a:buFont typeface="Arial"/>
              <a:buChar char="•"/>
              <a:defRPr/>
            </a:pPr>
            <a:r>
              <a:rPr lang="en-US" altLang="en-US" sz="2400" dirty="0">
                <a:solidFill>
                  <a:srgbClr val="000000"/>
                </a:solidFill>
                <a:latin typeface="Open Sans"/>
                <a:cs typeface="Open Sans"/>
              </a:rPr>
              <a:t>To attract the funding, schools have to record children as previously looked after (which parental/guardian consent) on the annual October School Census return to the Department for Education</a:t>
            </a:r>
          </a:p>
          <a:p>
            <a:pPr marL="342900" indent="-342900">
              <a:spcAft>
                <a:spcPts val="1800"/>
              </a:spcAft>
              <a:buClr>
                <a:srgbClr val="A0B419"/>
              </a:buClr>
              <a:buFont typeface="Arial"/>
              <a:buChar char="•"/>
              <a:defRPr/>
            </a:pPr>
            <a:endParaRPr lang="en-GB" altLang="en-US" sz="2400" dirty="0">
              <a:solidFill>
                <a:srgbClr val="000000"/>
              </a:solidFill>
              <a:latin typeface="Open Sans"/>
              <a:cs typeface="Open Sans"/>
            </a:endParaRPr>
          </a:p>
          <a:p>
            <a:pPr>
              <a:lnSpc>
                <a:spcPct val="150000"/>
              </a:lnSpc>
            </a:pPr>
            <a:endParaRPr lang="en-US" sz="2000" dirty="0">
              <a:latin typeface="Open Sans"/>
              <a:cs typeface="Open Sans"/>
            </a:endParaRPr>
          </a:p>
        </p:txBody>
      </p:sp>
    </p:spTree>
    <p:extLst>
      <p:ext uri="{BB962C8B-B14F-4D97-AF65-F5344CB8AC3E}">
        <p14:creationId xmlns:p14="http://schemas.microsoft.com/office/powerpoint/2010/main" val="2426965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ext slide background_v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32" y="-230115"/>
            <a:ext cx="9144000" cy="6858000"/>
          </a:xfrm>
          <a:prstGeom prst="rect">
            <a:avLst/>
          </a:prstGeom>
        </p:spPr>
      </p:pic>
      <p:sp>
        <p:nvSpPr>
          <p:cNvPr id="2" name="Title 1"/>
          <p:cNvSpPr>
            <a:spLocks noGrp="1"/>
          </p:cNvSpPr>
          <p:nvPr>
            <p:ph type="ctrTitle"/>
          </p:nvPr>
        </p:nvSpPr>
        <p:spPr>
          <a:xfrm>
            <a:off x="666847" y="2801410"/>
            <a:ext cx="4792070" cy="1470025"/>
          </a:xfrm>
        </p:spPr>
        <p:txBody>
          <a:bodyPr/>
          <a:lstStyle/>
          <a:p>
            <a:pPr algn="l"/>
            <a:r>
              <a:rPr lang="en-US" b="1" dirty="0">
                <a:solidFill>
                  <a:schemeClr val="bg1"/>
                </a:solidFill>
                <a:latin typeface="Open Sans"/>
                <a:ea typeface="ＭＳ Ｐゴシック" charset="0"/>
                <a:cs typeface="Open Sans"/>
              </a:rPr>
              <a:t>Implementation Briefing</a:t>
            </a:r>
            <a:endParaRPr lang="en-US" b="1" dirty="0">
              <a:solidFill>
                <a:schemeClr val="bg1"/>
              </a:solidFill>
              <a:latin typeface="Open Sans"/>
              <a:cs typeface="Open Sans"/>
            </a:endParaRPr>
          </a:p>
        </p:txBody>
      </p:sp>
      <p:sp>
        <p:nvSpPr>
          <p:cNvPr id="3" name="Subtitle 2"/>
          <p:cNvSpPr>
            <a:spLocks noGrp="1"/>
          </p:cNvSpPr>
          <p:nvPr>
            <p:ph type="subTitle" idx="1"/>
          </p:nvPr>
        </p:nvSpPr>
        <p:spPr>
          <a:xfrm>
            <a:off x="689240" y="4442232"/>
            <a:ext cx="4655952" cy="1752600"/>
          </a:xfrm>
        </p:spPr>
        <p:txBody>
          <a:bodyPr>
            <a:normAutofit/>
          </a:bodyPr>
          <a:lstStyle/>
          <a:p>
            <a:pPr algn="l"/>
            <a:r>
              <a:rPr lang="en-US" sz="2400" dirty="0">
                <a:solidFill>
                  <a:srgbClr val="FFFFFF"/>
                </a:solidFill>
                <a:latin typeface="Open Sans"/>
                <a:ea typeface="ＭＳ Ｐゴシック" charset="0"/>
                <a:cs typeface="Open Sans"/>
              </a:rPr>
              <a:t>Communication &amp; engagement</a:t>
            </a:r>
          </a:p>
          <a:p>
            <a:pPr algn="l"/>
            <a:br>
              <a:rPr lang="en-US" sz="2400" dirty="0">
                <a:solidFill>
                  <a:srgbClr val="FFFFFF"/>
                </a:solidFill>
                <a:latin typeface="Open Sans"/>
                <a:ea typeface="ＭＳ Ｐゴシック" charset="0"/>
                <a:cs typeface="Open Sans"/>
              </a:rPr>
            </a:br>
            <a:r>
              <a:rPr lang="en-US" sz="2400" dirty="0">
                <a:solidFill>
                  <a:srgbClr val="FFFFFF"/>
                </a:solidFill>
                <a:latin typeface="Open Sans"/>
                <a:ea typeface="ＭＳ Ｐゴシック" charset="0"/>
                <a:cs typeface="Open Sans"/>
              </a:rPr>
              <a:t>Friday 10 July, 2020</a:t>
            </a:r>
            <a:endParaRPr lang="en-US" sz="2400" dirty="0">
              <a:solidFill>
                <a:srgbClr val="FFFFFF"/>
              </a:solidFill>
              <a:latin typeface="Open Sans"/>
              <a:cs typeface="Open Sans"/>
            </a:endParaRPr>
          </a:p>
        </p:txBody>
      </p:sp>
      <p:sp>
        <p:nvSpPr>
          <p:cNvPr id="5" name="Title 1"/>
          <p:cNvSpPr txBox="1">
            <a:spLocks/>
          </p:cNvSpPr>
          <p:nvPr/>
        </p:nvSpPr>
        <p:spPr>
          <a:xfrm>
            <a:off x="736918" y="337930"/>
            <a:ext cx="7658100" cy="114060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GB" b="1" dirty="0">
                <a:solidFill>
                  <a:srgbClr val="000000"/>
                </a:solidFill>
                <a:latin typeface="Open Sans"/>
                <a:ea typeface="ＭＳ Ｐゴシック" charset="0"/>
                <a:cs typeface="Open Sans"/>
              </a:rPr>
              <a:t>Points to consider</a:t>
            </a:r>
            <a:endParaRPr lang="en-GB" b="1" dirty="0">
              <a:solidFill>
                <a:schemeClr val="bg1"/>
              </a:solidFill>
              <a:latin typeface="Open Sans"/>
              <a:ea typeface="ＭＳ Ｐゴシック" charset="0"/>
              <a:cs typeface="Open Sans"/>
            </a:endParaRPr>
          </a:p>
        </p:txBody>
      </p:sp>
      <p:sp>
        <p:nvSpPr>
          <p:cNvPr id="6" name="TextBox 5"/>
          <p:cNvSpPr txBox="1"/>
          <p:nvPr/>
        </p:nvSpPr>
        <p:spPr>
          <a:xfrm>
            <a:off x="736918" y="1478533"/>
            <a:ext cx="8079091" cy="5121467"/>
          </a:xfrm>
          <a:prstGeom prst="rect">
            <a:avLst/>
          </a:prstGeom>
          <a:noFill/>
        </p:spPr>
        <p:txBody>
          <a:bodyPr wrap="square" rtlCol="0">
            <a:spAutoFit/>
          </a:bodyPr>
          <a:lstStyle/>
          <a:p>
            <a:pPr marL="342900" indent="-342900">
              <a:spcAft>
                <a:spcPts val="1800"/>
              </a:spcAft>
              <a:buClr>
                <a:srgbClr val="A0B419"/>
              </a:buClr>
              <a:buFont typeface="Arial"/>
              <a:buChar char="•"/>
              <a:defRPr/>
            </a:pPr>
            <a:r>
              <a:rPr lang="en-US" altLang="en-US" sz="2400" dirty="0">
                <a:solidFill>
                  <a:srgbClr val="000000"/>
                </a:solidFill>
                <a:latin typeface="Open Sans"/>
                <a:cs typeface="Open Sans"/>
              </a:rPr>
              <a:t>Does your SEN information page include a section on how you support children in care with SEND?</a:t>
            </a:r>
          </a:p>
          <a:p>
            <a:pPr marL="342900" indent="-342900">
              <a:spcAft>
                <a:spcPts val="1800"/>
              </a:spcAft>
              <a:buClr>
                <a:srgbClr val="A0B419"/>
              </a:buClr>
              <a:buFont typeface="Arial"/>
              <a:buChar char="•"/>
              <a:defRPr/>
            </a:pPr>
            <a:r>
              <a:rPr lang="en-US" altLang="en-US" sz="2400" dirty="0">
                <a:solidFill>
                  <a:srgbClr val="000000"/>
                </a:solidFill>
                <a:latin typeface="Open Sans"/>
                <a:cs typeface="Open Sans"/>
              </a:rPr>
              <a:t>How regularly do you communicate with the DT about the needs of the children in care and previously looked after children on your school roll?</a:t>
            </a:r>
          </a:p>
          <a:p>
            <a:pPr marL="342900" indent="-342900">
              <a:spcAft>
                <a:spcPts val="1800"/>
              </a:spcAft>
              <a:buClr>
                <a:srgbClr val="A0B419"/>
              </a:buClr>
              <a:buFont typeface="Arial"/>
              <a:buChar char="•"/>
              <a:defRPr/>
            </a:pPr>
            <a:r>
              <a:rPr lang="en-US" altLang="en-US" sz="2400" dirty="0">
                <a:solidFill>
                  <a:srgbClr val="000000"/>
                </a:solidFill>
                <a:latin typeface="Open Sans"/>
                <a:cs typeface="Open Sans"/>
              </a:rPr>
              <a:t>Do you attend PEP meetings or have access to the PEPs of any children in care on your school roll?</a:t>
            </a:r>
          </a:p>
          <a:p>
            <a:pPr marL="342900" indent="-342900">
              <a:spcAft>
                <a:spcPts val="1800"/>
              </a:spcAft>
              <a:buClr>
                <a:srgbClr val="A0B419"/>
              </a:buClr>
              <a:buFont typeface="Arial"/>
              <a:buChar char="•"/>
              <a:defRPr/>
            </a:pPr>
            <a:r>
              <a:rPr lang="en-US" altLang="en-US" sz="2400" dirty="0">
                <a:solidFill>
                  <a:srgbClr val="000000"/>
                </a:solidFill>
                <a:latin typeface="Open Sans"/>
                <a:cs typeface="Open Sans"/>
              </a:rPr>
              <a:t>Are you involved in conversations about the effective use of Pupil Premium for children in care and previously looked after children?</a:t>
            </a:r>
            <a:endParaRPr lang="en-GB" altLang="en-US" sz="2400" dirty="0">
              <a:solidFill>
                <a:srgbClr val="000000"/>
              </a:solidFill>
              <a:latin typeface="Open Sans"/>
              <a:cs typeface="Open Sans"/>
            </a:endParaRPr>
          </a:p>
          <a:p>
            <a:pPr>
              <a:lnSpc>
                <a:spcPct val="150000"/>
              </a:lnSpc>
            </a:pPr>
            <a:endParaRPr lang="en-US" sz="2000" dirty="0">
              <a:latin typeface="Open Sans"/>
              <a:cs typeface="Open Sans"/>
            </a:endParaRPr>
          </a:p>
        </p:txBody>
      </p:sp>
    </p:spTree>
    <p:extLst>
      <p:ext uri="{BB962C8B-B14F-4D97-AF65-F5344CB8AC3E}">
        <p14:creationId xmlns:p14="http://schemas.microsoft.com/office/powerpoint/2010/main" val="575581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ext slide background_v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32" y="-230115"/>
            <a:ext cx="9144000" cy="6858000"/>
          </a:xfrm>
          <a:prstGeom prst="rect">
            <a:avLst/>
          </a:prstGeom>
        </p:spPr>
      </p:pic>
      <p:sp>
        <p:nvSpPr>
          <p:cNvPr id="2" name="Title 1"/>
          <p:cNvSpPr>
            <a:spLocks noGrp="1"/>
          </p:cNvSpPr>
          <p:nvPr>
            <p:ph type="ctrTitle"/>
          </p:nvPr>
        </p:nvSpPr>
        <p:spPr>
          <a:xfrm>
            <a:off x="666847" y="2801410"/>
            <a:ext cx="4792070" cy="1470025"/>
          </a:xfrm>
        </p:spPr>
        <p:txBody>
          <a:bodyPr/>
          <a:lstStyle/>
          <a:p>
            <a:pPr algn="l"/>
            <a:r>
              <a:rPr lang="en-US" b="1" dirty="0">
                <a:solidFill>
                  <a:schemeClr val="bg1"/>
                </a:solidFill>
                <a:latin typeface="Open Sans"/>
                <a:ea typeface="ＭＳ Ｐゴシック" charset="0"/>
                <a:cs typeface="Open Sans"/>
              </a:rPr>
              <a:t>Implementation Briefing</a:t>
            </a:r>
            <a:endParaRPr lang="en-US" b="1" dirty="0">
              <a:solidFill>
                <a:schemeClr val="bg1"/>
              </a:solidFill>
              <a:latin typeface="Open Sans"/>
              <a:cs typeface="Open Sans"/>
            </a:endParaRPr>
          </a:p>
        </p:txBody>
      </p:sp>
      <p:sp>
        <p:nvSpPr>
          <p:cNvPr id="3" name="Subtitle 2"/>
          <p:cNvSpPr>
            <a:spLocks noGrp="1"/>
          </p:cNvSpPr>
          <p:nvPr>
            <p:ph type="subTitle" idx="1"/>
          </p:nvPr>
        </p:nvSpPr>
        <p:spPr>
          <a:xfrm>
            <a:off x="689240" y="4442232"/>
            <a:ext cx="4655952" cy="1752600"/>
          </a:xfrm>
        </p:spPr>
        <p:txBody>
          <a:bodyPr>
            <a:normAutofit/>
          </a:bodyPr>
          <a:lstStyle/>
          <a:p>
            <a:pPr algn="l"/>
            <a:r>
              <a:rPr lang="en-US" sz="2400" dirty="0">
                <a:solidFill>
                  <a:srgbClr val="FFFFFF"/>
                </a:solidFill>
                <a:latin typeface="Open Sans"/>
                <a:ea typeface="ＭＳ Ｐゴシック" charset="0"/>
                <a:cs typeface="Open Sans"/>
              </a:rPr>
              <a:t>Communication &amp; engagement</a:t>
            </a:r>
          </a:p>
          <a:p>
            <a:pPr algn="l"/>
            <a:br>
              <a:rPr lang="en-US" sz="2400" dirty="0">
                <a:solidFill>
                  <a:srgbClr val="FFFFFF"/>
                </a:solidFill>
                <a:latin typeface="Open Sans"/>
                <a:ea typeface="ＭＳ Ｐゴシック" charset="0"/>
                <a:cs typeface="Open Sans"/>
              </a:rPr>
            </a:br>
            <a:r>
              <a:rPr lang="en-US" sz="2400" dirty="0">
                <a:solidFill>
                  <a:srgbClr val="FFFFFF"/>
                </a:solidFill>
                <a:latin typeface="Open Sans"/>
                <a:ea typeface="ＭＳ Ｐゴシック" charset="0"/>
                <a:cs typeface="Open Sans"/>
              </a:rPr>
              <a:t>Friday 10 July, 2020</a:t>
            </a:r>
            <a:endParaRPr lang="en-US" sz="2400" dirty="0">
              <a:solidFill>
                <a:srgbClr val="FFFFFF"/>
              </a:solidFill>
              <a:latin typeface="Open Sans"/>
              <a:cs typeface="Open Sans"/>
            </a:endParaRPr>
          </a:p>
        </p:txBody>
      </p:sp>
      <p:sp>
        <p:nvSpPr>
          <p:cNvPr id="5" name="Title 1"/>
          <p:cNvSpPr txBox="1">
            <a:spLocks/>
          </p:cNvSpPr>
          <p:nvPr/>
        </p:nvSpPr>
        <p:spPr>
          <a:xfrm>
            <a:off x="736918" y="571020"/>
            <a:ext cx="7658100" cy="907513"/>
          </a:xfrm>
          <a:prstGeom prst="rect">
            <a:avLst/>
          </a:prstGeom>
        </p:spPr>
        <p:txBody>
          <a:bodyPr vert="horz" lIns="91440" tIns="45720" rIns="91440" bIns="45720" rtlCol="0" anchor="ctr">
            <a:normAutofit fontScale="625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GB" sz="5800" b="1" dirty="0">
                <a:solidFill>
                  <a:srgbClr val="000000"/>
                </a:solidFill>
                <a:latin typeface="Open Sans"/>
                <a:ea typeface="ＭＳ Ｐゴシック" charset="0"/>
                <a:cs typeface="Open Sans"/>
              </a:rPr>
              <a:t>C</a:t>
            </a:r>
            <a:r>
              <a:rPr kumimoji="0" lang="en-GB" sz="5800" b="1" i="0" u="none" strike="noStrike" kern="1200" cap="none" spc="0" normalizeH="0" baseline="0" noProof="0" dirty="0" err="1">
                <a:ln>
                  <a:noFill/>
                </a:ln>
                <a:solidFill>
                  <a:srgbClr val="000000"/>
                </a:solidFill>
                <a:effectLst/>
                <a:uLnTx/>
                <a:uFillTx/>
                <a:latin typeface="Open Sans"/>
                <a:ea typeface="ＭＳ Ｐゴシック" charset="0"/>
                <a:cs typeface="Open Sans"/>
              </a:rPr>
              <a:t>ontact</a:t>
            </a:r>
            <a:r>
              <a:rPr kumimoji="0" lang="en-GB" sz="5800" b="1" i="0" u="none" strike="noStrike" kern="1200" cap="none" spc="0" normalizeH="0" baseline="0" noProof="0" dirty="0">
                <a:ln>
                  <a:noFill/>
                </a:ln>
                <a:solidFill>
                  <a:srgbClr val="000000"/>
                </a:solidFill>
                <a:effectLst/>
                <a:uLnTx/>
                <a:uFillTx/>
                <a:latin typeface="Open Sans"/>
                <a:ea typeface="ＭＳ Ｐゴシック" charset="0"/>
                <a:cs typeface="Open Sans"/>
              </a:rPr>
              <a:t> Details</a:t>
            </a:r>
            <a:br>
              <a:rPr kumimoji="0" lang="en-GB" sz="4400" b="1" i="0" u="none" strike="noStrike" kern="1200" cap="none" spc="0" normalizeH="0" baseline="0" noProof="0" dirty="0">
                <a:ln>
                  <a:noFill/>
                </a:ln>
                <a:solidFill>
                  <a:prstClr val="white"/>
                </a:solidFill>
                <a:effectLst/>
                <a:uLnTx/>
                <a:uFillTx/>
                <a:latin typeface="Open Sans"/>
                <a:ea typeface="ＭＳ Ｐゴシック" charset="0"/>
                <a:cs typeface="Open Sans"/>
              </a:rPr>
            </a:br>
            <a:endParaRPr kumimoji="0" lang="en-GB" sz="4400" b="1" i="0" u="none" strike="noStrike" kern="1200" cap="none" spc="0" normalizeH="0" baseline="0" noProof="0" dirty="0">
              <a:ln>
                <a:noFill/>
              </a:ln>
              <a:solidFill>
                <a:prstClr val="white"/>
              </a:solidFill>
              <a:effectLst/>
              <a:uLnTx/>
              <a:uFillTx/>
              <a:latin typeface="Open Sans"/>
              <a:ea typeface="ＭＳ Ｐゴシック" charset="0"/>
              <a:cs typeface="Open Sans"/>
            </a:endParaRPr>
          </a:p>
        </p:txBody>
      </p:sp>
      <p:sp>
        <p:nvSpPr>
          <p:cNvPr id="6" name="TextBox 5"/>
          <p:cNvSpPr txBox="1"/>
          <p:nvPr/>
        </p:nvSpPr>
        <p:spPr>
          <a:xfrm>
            <a:off x="498379" y="1202124"/>
            <a:ext cx="8215968" cy="3093154"/>
          </a:xfrm>
          <a:prstGeom prst="rect">
            <a:avLst/>
          </a:prstGeom>
          <a:noFill/>
        </p:spPr>
        <p:txBody>
          <a:bodyPr wrap="square" rtlCol="0">
            <a:spAutoFit/>
          </a:bodyPr>
          <a:lstStyle/>
          <a:p>
            <a:pPr lvl="1">
              <a:buClr>
                <a:srgbClr val="A0B419"/>
              </a:buClr>
              <a:defRPr/>
            </a:pPr>
            <a:endParaRPr lang="en-US" sz="2000" dirty="0">
              <a:solidFill>
                <a:prstClr val="black"/>
              </a:solidFill>
              <a:latin typeface="Open Sans"/>
              <a:cs typeface="Open Sans"/>
            </a:endParaRPr>
          </a:p>
          <a:p>
            <a:pPr>
              <a:spcAft>
                <a:spcPts val="1800"/>
              </a:spcAft>
              <a:buClr>
                <a:srgbClr val="A0B419"/>
              </a:buClr>
              <a:defRPr/>
            </a:pPr>
            <a:r>
              <a:rPr kumimoji="0" lang="en-US" sz="2000" b="1" i="0" u="none" strike="noStrike" kern="1200" cap="none" spc="0" normalizeH="0" baseline="0" noProof="0" dirty="0">
                <a:ln>
                  <a:noFill/>
                </a:ln>
                <a:solidFill>
                  <a:prstClr val="black"/>
                </a:solidFill>
                <a:effectLst/>
                <a:uLnTx/>
                <a:uFillTx/>
                <a:latin typeface="Open Sans"/>
                <a:ea typeface="+mn-ea"/>
                <a:cs typeface="Open Sans"/>
              </a:rPr>
              <a:t>Sarah Lane </a:t>
            </a:r>
            <a:r>
              <a:rPr lang="en-US" sz="2000" b="1" dirty="0">
                <a:solidFill>
                  <a:prstClr val="black"/>
                </a:solidFill>
                <a:latin typeface="Open Sans"/>
                <a:cs typeface="Open Sans"/>
              </a:rPr>
              <a:t>- </a:t>
            </a:r>
            <a:r>
              <a:rPr kumimoji="0" lang="en-US" sz="2000" b="1" i="0" u="none" strike="noStrike" kern="1200" cap="none" spc="0" normalizeH="0" baseline="0" noProof="0" dirty="0">
                <a:ln>
                  <a:noFill/>
                </a:ln>
                <a:solidFill>
                  <a:prstClr val="black"/>
                </a:solidFill>
                <a:effectLst/>
                <a:uLnTx/>
                <a:uFillTx/>
                <a:latin typeface="Open Sans"/>
                <a:ea typeface="+mn-ea"/>
                <a:cs typeface="Open Sans"/>
              </a:rPr>
              <a:t>Lincolnshire Virtual School Team Manager</a:t>
            </a:r>
          </a:p>
          <a:p>
            <a:pPr>
              <a:buClr>
                <a:srgbClr val="A0B419"/>
              </a:buClr>
              <a:defRPr/>
            </a:pPr>
            <a:r>
              <a:rPr lang="en-US" sz="2000" dirty="0">
                <a:solidFill>
                  <a:prstClr val="black"/>
                </a:solidFill>
                <a:latin typeface="Open Sans"/>
                <a:cs typeface="Open Sans"/>
                <a:hlinkClick r:id="rId3"/>
              </a:rPr>
              <a:t>Sarah.lane@lincolnshire.gov.uk</a:t>
            </a:r>
            <a:endParaRPr lang="en-US" sz="2000" dirty="0">
              <a:solidFill>
                <a:prstClr val="black"/>
              </a:solidFill>
              <a:latin typeface="Open Sans"/>
              <a:cs typeface="Open Sans"/>
            </a:endParaRPr>
          </a:p>
          <a:p>
            <a:pPr>
              <a:buClr>
                <a:srgbClr val="A0B419"/>
              </a:buClr>
              <a:defRPr/>
            </a:pPr>
            <a:r>
              <a:rPr kumimoji="0" lang="en-US" sz="2000" b="0" i="0" u="none" strike="noStrike" kern="1200" cap="none" spc="0" normalizeH="0" baseline="0" noProof="0" dirty="0">
                <a:ln>
                  <a:noFill/>
                </a:ln>
                <a:solidFill>
                  <a:prstClr val="black"/>
                </a:solidFill>
                <a:effectLst/>
                <a:uLnTx/>
                <a:uFillTx/>
                <a:latin typeface="Open Sans"/>
                <a:ea typeface="+mn-ea"/>
                <a:cs typeface="Open Sans"/>
              </a:rPr>
              <a:t>Tel: 07795 121469</a:t>
            </a:r>
          </a:p>
          <a:p>
            <a:pPr>
              <a:buClr>
                <a:srgbClr val="A0B419"/>
              </a:buClr>
              <a:defRPr/>
            </a:pPr>
            <a:endParaRPr lang="en-US" sz="2000" dirty="0">
              <a:solidFill>
                <a:prstClr val="black"/>
              </a:solidFill>
              <a:latin typeface="Open Sans"/>
              <a:cs typeface="Open Sans"/>
              <a:hlinkClick r:id="rId4"/>
            </a:endParaRPr>
          </a:p>
          <a:p>
            <a:pPr>
              <a:buClr>
                <a:srgbClr val="A0B419"/>
              </a:buClr>
              <a:defRPr/>
            </a:pPr>
            <a:endParaRPr lang="en-US" sz="2000" dirty="0">
              <a:solidFill>
                <a:prstClr val="black"/>
              </a:solidFill>
              <a:latin typeface="Open Sans"/>
              <a:cs typeface="Open Sans"/>
              <a:hlinkClick r:id="rId4"/>
            </a:endParaRPr>
          </a:p>
          <a:p>
            <a:pPr>
              <a:buClr>
                <a:srgbClr val="A0B419"/>
              </a:buClr>
              <a:defRPr/>
            </a:pPr>
            <a:endParaRPr lang="en-US" sz="2000">
              <a:solidFill>
                <a:prstClr val="black"/>
              </a:solidFill>
              <a:latin typeface="Open Sans"/>
              <a:cs typeface="Open Sans"/>
              <a:hlinkClick r:id="rId4"/>
            </a:endParaRPr>
          </a:p>
          <a:p>
            <a:pPr>
              <a:buClr>
                <a:srgbClr val="A0B419"/>
              </a:buClr>
              <a:defRPr/>
            </a:pPr>
            <a:r>
              <a:rPr lang="en-US" sz="2000">
                <a:solidFill>
                  <a:prstClr val="black"/>
                </a:solidFill>
                <a:latin typeface="Open Sans"/>
                <a:cs typeface="Open Sans"/>
                <a:hlinkClick r:id="rId4"/>
              </a:rPr>
              <a:t>VirtualSchool</a:t>
            </a:r>
            <a:r>
              <a:rPr lang="en-US" sz="2000" dirty="0">
                <a:solidFill>
                  <a:prstClr val="black"/>
                </a:solidFill>
                <a:latin typeface="Open Sans"/>
                <a:cs typeface="Open Sans"/>
                <a:hlinkClick r:id="rId4"/>
              </a:rPr>
              <a:t>@lincolnshire.gov.uk</a:t>
            </a:r>
            <a:r>
              <a:rPr lang="en-US" sz="2000" dirty="0">
                <a:solidFill>
                  <a:prstClr val="black"/>
                </a:solidFill>
                <a:latin typeface="Open Sans"/>
                <a:cs typeface="Open Sans"/>
              </a:rPr>
              <a:t> </a:t>
            </a:r>
            <a:endParaRPr kumimoji="0" lang="en-US" sz="2000" b="0" i="0" u="none" strike="noStrike" kern="1200" cap="none" spc="0" normalizeH="0" baseline="0" noProof="0" dirty="0">
              <a:ln>
                <a:noFill/>
              </a:ln>
              <a:solidFill>
                <a:prstClr val="black"/>
              </a:solidFill>
              <a:effectLst/>
              <a:uLnTx/>
              <a:uFillTx/>
              <a:latin typeface="Open Sans"/>
              <a:ea typeface="+mn-ea"/>
              <a:cs typeface="Open Sans"/>
            </a:endParaRPr>
          </a:p>
          <a:p>
            <a:pPr>
              <a:spcAft>
                <a:spcPts val="1800"/>
              </a:spcAft>
              <a:buClr>
                <a:srgbClr val="A0B419"/>
              </a:buClr>
              <a:defRPr/>
            </a:pPr>
            <a:endParaRPr kumimoji="0" lang="en-US" sz="2000" b="0" i="0" u="none" strike="noStrike" kern="1200" cap="none" spc="0" normalizeH="0" baseline="0" noProof="0" dirty="0">
              <a:ln>
                <a:noFill/>
              </a:ln>
              <a:solidFill>
                <a:prstClr val="black"/>
              </a:solidFill>
              <a:effectLst/>
              <a:uLnTx/>
              <a:uFillTx/>
              <a:latin typeface="Open Sans"/>
              <a:ea typeface="+mn-ea"/>
              <a:cs typeface="Open Sans"/>
            </a:endParaRPr>
          </a:p>
        </p:txBody>
      </p:sp>
    </p:spTree>
    <p:extLst>
      <p:ext uri="{BB962C8B-B14F-4D97-AF65-F5344CB8AC3E}">
        <p14:creationId xmlns:p14="http://schemas.microsoft.com/office/powerpoint/2010/main" val="2964976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ext slide background_v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32" y="-230115"/>
            <a:ext cx="9144000" cy="6858000"/>
          </a:xfrm>
          <a:prstGeom prst="rect">
            <a:avLst/>
          </a:prstGeom>
        </p:spPr>
      </p:pic>
      <p:sp>
        <p:nvSpPr>
          <p:cNvPr id="2" name="Title 1"/>
          <p:cNvSpPr>
            <a:spLocks noGrp="1"/>
          </p:cNvSpPr>
          <p:nvPr>
            <p:ph type="ctrTitle"/>
          </p:nvPr>
        </p:nvSpPr>
        <p:spPr>
          <a:xfrm>
            <a:off x="666847" y="2801410"/>
            <a:ext cx="4792070" cy="1470025"/>
          </a:xfrm>
        </p:spPr>
        <p:txBody>
          <a:bodyPr/>
          <a:lstStyle/>
          <a:p>
            <a:pPr algn="l"/>
            <a:r>
              <a:rPr lang="en-US" b="1" dirty="0">
                <a:solidFill>
                  <a:schemeClr val="bg1"/>
                </a:solidFill>
                <a:latin typeface="Open Sans"/>
                <a:ea typeface="ＭＳ Ｐゴシック" charset="0"/>
                <a:cs typeface="Open Sans"/>
              </a:rPr>
              <a:t>Implementation Briefing</a:t>
            </a:r>
            <a:endParaRPr lang="en-US" b="1" dirty="0">
              <a:solidFill>
                <a:schemeClr val="bg1"/>
              </a:solidFill>
              <a:latin typeface="Open Sans"/>
              <a:cs typeface="Open Sans"/>
            </a:endParaRPr>
          </a:p>
        </p:txBody>
      </p:sp>
      <p:sp>
        <p:nvSpPr>
          <p:cNvPr id="3" name="Subtitle 2"/>
          <p:cNvSpPr>
            <a:spLocks noGrp="1"/>
          </p:cNvSpPr>
          <p:nvPr>
            <p:ph type="subTitle" idx="1"/>
          </p:nvPr>
        </p:nvSpPr>
        <p:spPr>
          <a:xfrm>
            <a:off x="689240" y="4442232"/>
            <a:ext cx="4655952" cy="1752600"/>
          </a:xfrm>
        </p:spPr>
        <p:txBody>
          <a:bodyPr>
            <a:normAutofit/>
          </a:bodyPr>
          <a:lstStyle/>
          <a:p>
            <a:pPr algn="l"/>
            <a:r>
              <a:rPr lang="en-US" sz="2400" dirty="0">
                <a:solidFill>
                  <a:srgbClr val="FFFFFF"/>
                </a:solidFill>
                <a:latin typeface="Open Sans"/>
                <a:ea typeface="ＭＳ Ｐゴシック" charset="0"/>
                <a:cs typeface="Open Sans"/>
              </a:rPr>
              <a:t>Communication &amp; engagement</a:t>
            </a:r>
          </a:p>
          <a:p>
            <a:pPr algn="l"/>
            <a:br>
              <a:rPr lang="en-US" sz="2400" dirty="0">
                <a:solidFill>
                  <a:srgbClr val="FFFFFF"/>
                </a:solidFill>
                <a:latin typeface="Open Sans"/>
                <a:ea typeface="ＭＳ Ｐゴシック" charset="0"/>
                <a:cs typeface="Open Sans"/>
              </a:rPr>
            </a:br>
            <a:r>
              <a:rPr lang="en-US" sz="2400" dirty="0">
                <a:solidFill>
                  <a:srgbClr val="FFFFFF"/>
                </a:solidFill>
                <a:latin typeface="Open Sans"/>
                <a:ea typeface="ＭＳ Ｐゴシック" charset="0"/>
                <a:cs typeface="Open Sans"/>
              </a:rPr>
              <a:t>Friday 10 July, 2020</a:t>
            </a:r>
            <a:endParaRPr lang="en-US" sz="2400" dirty="0">
              <a:solidFill>
                <a:srgbClr val="FFFFFF"/>
              </a:solidFill>
              <a:latin typeface="Open Sans"/>
              <a:cs typeface="Open Sans"/>
            </a:endParaRPr>
          </a:p>
        </p:txBody>
      </p:sp>
      <p:sp>
        <p:nvSpPr>
          <p:cNvPr id="5" name="Title 1"/>
          <p:cNvSpPr txBox="1">
            <a:spLocks/>
          </p:cNvSpPr>
          <p:nvPr/>
        </p:nvSpPr>
        <p:spPr>
          <a:xfrm>
            <a:off x="736918" y="571020"/>
            <a:ext cx="7658100" cy="907513"/>
          </a:xfrm>
          <a:prstGeom prst="rect">
            <a:avLst/>
          </a:prstGeom>
        </p:spPr>
        <p:txBody>
          <a:bodyPr vert="horz" lIns="91440" tIns="45720" rIns="91440" bIns="45720" rtlCol="0" anchor="ctr">
            <a:normAutofit fontScale="625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GB" sz="5800" b="1" dirty="0">
                <a:solidFill>
                  <a:srgbClr val="000000"/>
                </a:solidFill>
                <a:latin typeface="Open Sans"/>
                <a:ea typeface="ＭＳ Ｐゴシック" charset="0"/>
                <a:cs typeface="Open Sans"/>
              </a:rPr>
              <a:t>L</a:t>
            </a:r>
            <a:r>
              <a:rPr kumimoji="0" lang="en-GB" sz="5800" b="1" i="0" u="none" strike="noStrike" kern="1200" cap="none" spc="0" normalizeH="0" baseline="0" noProof="0" dirty="0" err="1">
                <a:ln>
                  <a:noFill/>
                </a:ln>
                <a:solidFill>
                  <a:srgbClr val="000000"/>
                </a:solidFill>
                <a:effectLst/>
                <a:uLnTx/>
                <a:uFillTx/>
                <a:latin typeface="Open Sans"/>
                <a:ea typeface="ＭＳ Ｐゴシック" charset="0"/>
                <a:cs typeface="Open Sans"/>
              </a:rPr>
              <a:t>incolnshire</a:t>
            </a:r>
            <a:r>
              <a:rPr kumimoji="0" lang="en-GB" sz="5800" b="1" i="0" u="none" strike="noStrike" kern="1200" cap="none" spc="0" normalizeH="0" baseline="0" noProof="0" dirty="0">
                <a:ln>
                  <a:noFill/>
                </a:ln>
                <a:solidFill>
                  <a:srgbClr val="000000"/>
                </a:solidFill>
                <a:effectLst/>
                <a:uLnTx/>
                <a:uFillTx/>
                <a:latin typeface="Open Sans"/>
                <a:ea typeface="ＭＳ Ｐゴシック" charset="0"/>
                <a:cs typeface="Open Sans"/>
              </a:rPr>
              <a:t> Virtual School</a:t>
            </a:r>
            <a:br>
              <a:rPr kumimoji="0" lang="en-GB" sz="4400" b="1" i="0" u="none" strike="noStrike" kern="1200" cap="none" spc="0" normalizeH="0" baseline="0" noProof="0" dirty="0">
                <a:ln>
                  <a:noFill/>
                </a:ln>
                <a:solidFill>
                  <a:prstClr val="white"/>
                </a:solidFill>
                <a:effectLst/>
                <a:uLnTx/>
                <a:uFillTx/>
                <a:latin typeface="Open Sans"/>
                <a:ea typeface="ＭＳ Ｐゴシック" charset="0"/>
                <a:cs typeface="Open Sans"/>
              </a:rPr>
            </a:br>
            <a:endParaRPr kumimoji="0" lang="en-GB" sz="4400" b="1" i="0" u="none" strike="noStrike" kern="1200" cap="none" spc="0" normalizeH="0" baseline="0" noProof="0" dirty="0">
              <a:ln>
                <a:noFill/>
              </a:ln>
              <a:solidFill>
                <a:prstClr val="white"/>
              </a:solidFill>
              <a:effectLst/>
              <a:uLnTx/>
              <a:uFillTx/>
              <a:latin typeface="Open Sans"/>
              <a:ea typeface="ＭＳ Ｐゴシック" charset="0"/>
              <a:cs typeface="Open Sans"/>
            </a:endParaRPr>
          </a:p>
        </p:txBody>
      </p:sp>
      <p:sp>
        <p:nvSpPr>
          <p:cNvPr id="6" name="TextBox 5"/>
          <p:cNvSpPr txBox="1"/>
          <p:nvPr/>
        </p:nvSpPr>
        <p:spPr>
          <a:xfrm>
            <a:off x="575976" y="1024776"/>
            <a:ext cx="8215968" cy="5632311"/>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1800"/>
              </a:spcAft>
              <a:buClr>
                <a:srgbClr val="A0B419"/>
              </a:buClr>
              <a:buSzTx/>
              <a:buFont typeface="Arial"/>
              <a:buChar char="•"/>
              <a:tabLst/>
              <a:defRPr/>
            </a:pPr>
            <a:r>
              <a:rPr kumimoji="0" lang="en-US" altLang="en-US" sz="2000" b="0" i="0" u="none" strike="noStrike" kern="1200" cap="none" spc="0" normalizeH="0" baseline="0" noProof="0" dirty="0">
                <a:ln>
                  <a:noFill/>
                </a:ln>
                <a:solidFill>
                  <a:srgbClr val="000000"/>
                </a:solidFill>
                <a:effectLst/>
                <a:uLnTx/>
                <a:uFillTx/>
                <a:latin typeface="Open Sans"/>
                <a:ea typeface="+mn-ea"/>
                <a:cs typeface="Open Sans"/>
              </a:rPr>
              <a:t>The Virtual School is an </a:t>
            </a:r>
            <a:r>
              <a:rPr kumimoji="0" lang="en-US" altLang="en-US" sz="2000" b="0" i="0" u="none" strike="noStrike" kern="1200" cap="none" spc="0" normalizeH="0" baseline="0" noProof="0" dirty="0" err="1">
                <a:ln>
                  <a:noFill/>
                </a:ln>
                <a:solidFill>
                  <a:srgbClr val="000000"/>
                </a:solidFill>
                <a:effectLst/>
                <a:uLnTx/>
                <a:uFillTx/>
                <a:latin typeface="Open Sans"/>
                <a:ea typeface="+mn-ea"/>
                <a:cs typeface="Open Sans"/>
              </a:rPr>
              <a:t>organisational</a:t>
            </a:r>
            <a:r>
              <a:rPr kumimoji="0" lang="en-US" altLang="en-US" sz="2000" b="0" i="0" u="none" strike="noStrike" kern="1200" cap="none" spc="0" normalizeH="0" baseline="0" noProof="0" dirty="0">
                <a:ln>
                  <a:noFill/>
                </a:ln>
                <a:solidFill>
                  <a:srgbClr val="000000"/>
                </a:solidFill>
                <a:effectLst/>
                <a:uLnTx/>
                <a:uFillTx/>
                <a:latin typeface="Open Sans"/>
                <a:ea typeface="+mn-ea"/>
                <a:cs typeface="Open Sans"/>
              </a:rPr>
              <a:t> tool to enable effective coordination of educational services for Lincolnshire Children in Care, at a strategic and operational level.</a:t>
            </a:r>
          </a:p>
          <a:p>
            <a:pPr marL="342900" marR="0" lvl="0" indent="-342900" algn="l" defTabSz="457200" rtl="0" eaLnBrk="1" fontAlgn="auto" latinLnBrk="0" hangingPunct="1">
              <a:lnSpc>
                <a:spcPct val="100000"/>
              </a:lnSpc>
              <a:spcBef>
                <a:spcPts val="0"/>
              </a:spcBef>
              <a:spcAft>
                <a:spcPts val="1800"/>
              </a:spcAft>
              <a:buClr>
                <a:srgbClr val="A0B419"/>
              </a:buClr>
              <a:buSzTx/>
              <a:buFont typeface="Arial"/>
              <a:buChar char="•"/>
              <a:tabLst/>
              <a:defRPr/>
            </a:pPr>
            <a:r>
              <a:rPr kumimoji="0" lang="en-US" altLang="en-US" sz="2000" b="0" i="0" u="none" strike="noStrike" kern="1200" cap="none" spc="0" normalizeH="0" baseline="0" noProof="0" dirty="0">
                <a:ln>
                  <a:noFill/>
                </a:ln>
                <a:solidFill>
                  <a:srgbClr val="000000"/>
                </a:solidFill>
                <a:effectLst/>
                <a:uLnTx/>
                <a:uFillTx/>
                <a:latin typeface="Open Sans"/>
                <a:ea typeface="+mn-ea"/>
                <a:cs typeface="Open Sans"/>
              </a:rPr>
              <a:t> The school does not exist in real terms as a building and children do not attend; they remain the responsibility of the school at which they are enrolled within Lincolnshire and Out of County.</a:t>
            </a:r>
          </a:p>
          <a:p>
            <a:pPr marL="342900" marR="0" lvl="0" indent="-342900" algn="l" defTabSz="457200" rtl="0" eaLnBrk="1" fontAlgn="auto" latinLnBrk="0" hangingPunct="1">
              <a:lnSpc>
                <a:spcPct val="100000"/>
              </a:lnSpc>
              <a:spcBef>
                <a:spcPts val="0"/>
              </a:spcBef>
              <a:spcAft>
                <a:spcPts val="1800"/>
              </a:spcAft>
              <a:buClr>
                <a:srgbClr val="A0B419"/>
              </a:buClr>
              <a:buSzTx/>
              <a:buFont typeface="Arial"/>
              <a:buChar char="•"/>
              <a:tabLst/>
              <a:defRPr/>
            </a:pPr>
            <a:r>
              <a:rPr kumimoji="0" lang="en-US" altLang="en-US" sz="2000" b="0" i="0" u="none" strike="noStrike" kern="1200" cap="none" spc="0" normalizeH="0" baseline="0" noProof="0" dirty="0">
                <a:ln>
                  <a:noFill/>
                </a:ln>
                <a:solidFill>
                  <a:srgbClr val="000000"/>
                </a:solidFill>
                <a:effectLst/>
                <a:uLnTx/>
                <a:uFillTx/>
                <a:latin typeface="Open Sans"/>
                <a:ea typeface="+mn-ea"/>
                <a:cs typeface="Open Sans"/>
              </a:rPr>
              <a:t>We act as a local authority champion to bring about improvements in the education of Lincolnshire Children in Care and to promote their educational achievement as if they were in a single school. </a:t>
            </a:r>
          </a:p>
          <a:p>
            <a:pPr marL="342900" marR="0" lvl="0" indent="-342900" algn="l" defTabSz="457200" rtl="0" eaLnBrk="1" fontAlgn="auto" latinLnBrk="0" hangingPunct="1">
              <a:lnSpc>
                <a:spcPct val="100000"/>
              </a:lnSpc>
              <a:spcBef>
                <a:spcPts val="0"/>
              </a:spcBef>
              <a:spcAft>
                <a:spcPts val="1800"/>
              </a:spcAft>
              <a:buClr>
                <a:srgbClr val="A0B419"/>
              </a:buClr>
              <a:buSzTx/>
              <a:buFont typeface="Arial"/>
              <a:buChar char="•"/>
              <a:tabLst/>
              <a:defRPr/>
            </a:pPr>
            <a:r>
              <a:rPr kumimoji="0" lang="en-US" altLang="en-US" sz="2000" b="0" i="0" u="none" strike="noStrike" kern="1200" cap="none" spc="0" normalizeH="0" baseline="0" noProof="0" dirty="0">
                <a:ln>
                  <a:noFill/>
                </a:ln>
                <a:solidFill>
                  <a:srgbClr val="000000"/>
                </a:solidFill>
                <a:effectLst/>
                <a:uLnTx/>
                <a:uFillTx/>
                <a:latin typeface="Open Sans"/>
                <a:ea typeface="+mn-ea"/>
                <a:cs typeface="Open Sans"/>
              </a:rPr>
              <a:t>We work with real schools and other educational settings to ensure that all children and young people enjoy education and that they are fully engaged as learners.</a:t>
            </a:r>
          </a:p>
          <a:p>
            <a:pPr marL="342900" marR="0" lvl="0" indent="-342900" algn="l" defTabSz="457200" rtl="0" eaLnBrk="1" fontAlgn="auto" latinLnBrk="0" hangingPunct="1">
              <a:lnSpc>
                <a:spcPct val="100000"/>
              </a:lnSpc>
              <a:spcBef>
                <a:spcPts val="0"/>
              </a:spcBef>
              <a:spcAft>
                <a:spcPts val="1800"/>
              </a:spcAft>
              <a:buClr>
                <a:srgbClr val="A0B419"/>
              </a:buClr>
              <a:buSzTx/>
              <a:buFont typeface="Arial"/>
              <a:buChar char="•"/>
              <a:tabLst/>
              <a:defRPr/>
            </a:pPr>
            <a:endParaRPr kumimoji="0" lang="en-US" sz="2000" b="0" i="0" u="none" strike="noStrike" kern="1200" cap="none" spc="0" normalizeH="0" baseline="0" noProof="0" dirty="0">
              <a:ln>
                <a:noFill/>
              </a:ln>
              <a:solidFill>
                <a:prstClr val="black"/>
              </a:solidFill>
              <a:effectLst/>
              <a:uLnTx/>
              <a:uFillTx/>
              <a:latin typeface="Open Sans"/>
              <a:ea typeface="+mn-ea"/>
              <a:cs typeface="Open Sans"/>
            </a:endParaRPr>
          </a:p>
        </p:txBody>
      </p:sp>
    </p:spTree>
    <p:extLst>
      <p:ext uri="{BB962C8B-B14F-4D97-AF65-F5344CB8AC3E}">
        <p14:creationId xmlns:p14="http://schemas.microsoft.com/office/powerpoint/2010/main" val="1456023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5DEBB45B-D895-453B-BFF5-09C16C02BC6C}"/>
              </a:ext>
            </a:extLst>
          </p:cNvPr>
          <p:cNvSpPr>
            <a:spLocks noGrp="1"/>
          </p:cNvSpPr>
          <p:nvPr>
            <p:ph type="title"/>
          </p:nvPr>
        </p:nvSpPr>
        <p:spPr>
          <a:xfrm>
            <a:off x="457200" y="15875"/>
            <a:ext cx="8229600" cy="1143000"/>
          </a:xfrm>
        </p:spPr>
        <p:txBody>
          <a:bodyPr/>
          <a:lstStyle/>
          <a:p>
            <a:r>
              <a:rPr lang="en-US" altLang="en-US" sz="4000" b="1">
                <a:ea typeface="Gill Sans MT" panose="020B0502020104020203" pitchFamily="34" charset="0"/>
                <a:cs typeface="Gill Sans MT" panose="020B0502020104020203" pitchFamily="34" charset="0"/>
              </a:rPr>
              <a:t>The Lincolnshire Virtual School</a:t>
            </a:r>
          </a:p>
        </p:txBody>
      </p:sp>
      <p:cxnSp>
        <p:nvCxnSpPr>
          <p:cNvPr id="1222" name="Elbow Connector 1221">
            <a:extLst>
              <a:ext uri="{FF2B5EF4-FFF2-40B4-BE49-F238E27FC236}">
                <a16:creationId xmlns:a16="http://schemas.microsoft.com/office/drawing/2014/main" id="{281E4FA0-5EE8-43A2-BEF6-81C7DFEF5EDA}"/>
              </a:ext>
            </a:extLst>
          </p:cNvPr>
          <p:cNvCxnSpPr>
            <a:stCxn id="4100" idx="3"/>
            <a:endCxn id="4101" idx="0"/>
          </p:cNvCxnSpPr>
          <p:nvPr/>
        </p:nvCxnSpPr>
        <p:spPr>
          <a:xfrm>
            <a:off x="5368925" y="1418432"/>
            <a:ext cx="2922588" cy="1701005"/>
          </a:xfrm>
          <a:prstGeom prst="bentConnector2">
            <a:avLst/>
          </a:prstGeom>
          <a:ln w="22225">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4100" name="TextBox 1225">
            <a:extLst>
              <a:ext uri="{FF2B5EF4-FFF2-40B4-BE49-F238E27FC236}">
                <a16:creationId xmlns:a16="http://schemas.microsoft.com/office/drawing/2014/main" id="{03A823BE-9384-4186-B7A2-D7C0B353B682}"/>
              </a:ext>
            </a:extLst>
          </p:cNvPr>
          <p:cNvSpPr txBox="1">
            <a:spLocks noChangeArrowheads="1"/>
          </p:cNvSpPr>
          <p:nvPr/>
        </p:nvSpPr>
        <p:spPr bwMode="auto">
          <a:xfrm>
            <a:off x="3848100" y="1095375"/>
            <a:ext cx="1520825" cy="646113"/>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spcAft>
                <a:spcPts val="600"/>
              </a:spcAft>
              <a:buFontTx/>
              <a:buNone/>
            </a:pPr>
            <a:r>
              <a:rPr lang="en-GB" altLang="en-US" sz="1000" b="1"/>
              <a:t>Head of the Virtual School</a:t>
            </a:r>
            <a:endParaRPr lang="en-GB" altLang="en-US" sz="1000"/>
          </a:p>
          <a:p>
            <a:pPr algn="ctr">
              <a:spcBef>
                <a:spcPct val="0"/>
              </a:spcBef>
              <a:spcAft>
                <a:spcPts val="600"/>
              </a:spcAft>
              <a:buFontTx/>
              <a:buNone/>
            </a:pPr>
            <a:r>
              <a:rPr lang="en-GB" altLang="en-US" sz="1100"/>
              <a:t>Kieran Barnes</a:t>
            </a:r>
          </a:p>
        </p:txBody>
      </p:sp>
      <p:sp>
        <p:nvSpPr>
          <p:cNvPr id="4101" name="TextBox 235">
            <a:extLst>
              <a:ext uri="{FF2B5EF4-FFF2-40B4-BE49-F238E27FC236}">
                <a16:creationId xmlns:a16="http://schemas.microsoft.com/office/drawing/2014/main" id="{A9A996CF-11CC-4D84-AA1B-66C4BC30F6E8}"/>
              </a:ext>
            </a:extLst>
          </p:cNvPr>
          <p:cNvSpPr txBox="1">
            <a:spLocks noChangeArrowheads="1"/>
          </p:cNvSpPr>
          <p:nvPr/>
        </p:nvSpPr>
        <p:spPr bwMode="auto">
          <a:xfrm>
            <a:off x="7651750" y="3119437"/>
            <a:ext cx="1279525" cy="892175"/>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spcAft>
                <a:spcPts val="600"/>
              </a:spcAft>
              <a:buFontTx/>
              <a:buNone/>
            </a:pPr>
            <a:r>
              <a:rPr lang="en-GB" altLang="en-US" sz="1000" b="1" dirty="0"/>
              <a:t>Academic Progress Lead</a:t>
            </a:r>
            <a:endParaRPr lang="en-GB" altLang="en-US" sz="1000" dirty="0"/>
          </a:p>
          <a:p>
            <a:pPr algn="ctr">
              <a:spcBef>
                <a:spcPct val="0"/>
              </a:spcBef>
              <a:spcAft>
                <a:spcPts val="600"/>
              </a:spcAft>
              <a:buFontTx/>
              <a:buNone/>
            </a:pPr>
            <a:r>
              <a:rPr lang="en-GB" altLang="en-US" sz="1100" dirty="0"/>
              <a:t>Jen Dunning  </a:t>
            </a:r>
          </a:p>
          <a:p>
            <a:pPr algn="ctr">
              <a:spcBef>
                <a:spcPct val="0"/>
              </a:spcBef>
              <a:spcAft>
                <a:spcPts val="600"/>
              </a:spcAft>
              <a:buFontTx/>
              <a:buNone/>
            </a:pPr>
            <a:r>
              <a:rPr lang="en-GB" altLang="en-US" sz="1100" dirty="0"/>
              <a:t>Lee Brooks</a:t>
            </a:r>
          </a:p>
        </p:txBody>
      </p:sp>
      <p:sp>
        <p:nvSpPr>
          <p:cNvPr id="4102" name="TextBox 236">
            <a:extLst>
              <a:ext uri="{FF2B5EF4-FFF2-40B4-BE49-F238E27FC236}">
                <a16:creationId xmlns:a16="http://schemas.microsoft.com/office/drawing/2014/main" id="{A565B9D4-159A-4CEE-8442-6EFD2EA7B8C7}"/>
              </a:ext>
            </a:extLst>
          </p:cNvPr>
          <p:cNvSpPr txBox="1">
            <a:spLocks noChangeArrowheads="1"/>
          </p:cNvSpPr>
          <p:nvPr/>
        </p:nvSpPr>
        <p:spPr bwMode="auto">
          <a:xfrm>
            <a:off x="3933825" y="2051050"/>
            <a:ext cx="1349375" cy="646113"/>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spcAft>
                <a:spcPts val="600"/>
              </a:spcAft>
              <a:buFontTx/>
              <a:buNone/>
            </a:pPr>
            <a:r>
              <a:rPr lang="en-GB" altLang="en-US" sz="1000" b="1"/>
              <a:t>Virtual School Team Manager</a:t>
            </a:r>
          </a:p>
          <a:p>
            <a:pPr algn="ctr">
              <a:spcBef>
                <a:spcPct val="0"/>
              </a:spcBef>
              <a:spcAft>
                <a:spcPts val="600"/>
              </a:spcAft>
              <a:buFontTx/>
              <a:buNone/>
            </a:pPr>
            <a:r>
              <a:rPr lang="en-GB" altLang="en-US" sz="1100"/>
              <a:t>Sarah Lane</a:t>
            </a:r>
          </a:p>
        </p:txBody>
      </p:sp>
      <p:sp>
        <p:nvSpPr>
          <p:cNvPr id="4103" name="TextBox 241">
            <a:extLst>
              <a:ext uri="{FF2B5EF4-FFF2-40B4-BE49-F238E27FC236}">
                <a16:creationId xmlns:a16="http://schemas.microsoft.com/office/drawing/2014/main" id="{BBD3BF59-9F4C-436F-B9F2-8F6ED0CF2FFE}"/>
              </a:ext>
            </a:extLst>
          </p:cNvPr>
          <p:cNvSpPr txBox="1">
            <a:spLocks noChangeArrowheads="1"/>
          </p:cNvSpPr>
          <p:nvPr/>
        </p:nvSpPr>
        <p:spPr bwMode="auto">
          <a:xfrm>
            <a:off x="4884738" y="3048000"/>
            <a:ext cx="1631950" cy="646113"/>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spcAft>
                <a:spcPts val="600"/>
              </a:spcAft>
              <a:buFontTx/>
              <a:buNone/>
            </a:pPr>
            <a:r>
              <a:rPr lang="en-GB" altLang="en-US" sz="1000" b="1"/>
              <a:t>Education Progress Lead – North            </a:t>
            </a:r>
            <a:endParaRPr lang="en-GB" altLang="en-US" sz="1000"/>
          </a:p>
          <a:p>
            <a:pPr algn="ctr">
              <a:spcBef>
                <a:spcPct val="0"/>
              </a:spcBef>
              <a:spcAft>
                <a:spcPts val="600"/>
              </a:spcAft>
              <a:buFontTx/>
              <a:buNone/>
            </a:pPr>
            <a:r>
              <a:rPr lang="en-GB" altLang="en-US" sz="1100"/>
              <a:t>Trish McDonnell</a:t>
            </a:r>
          </a:p>
        </p:txBody>
      </p:sp>
      <p:sp>
        <p:nvSpPr>
          <p:cNvPr id="4104" name="TextBox 242">
            <a:extLst>
              <a:ext uri="{FF2B5EF4-FFF2-40B4-BE49-F238E27FC236}">
                <a16:creationId xmlns:a16="http://schemas.microsoft.com/office/drawing/2014/main" id="{E87C9475-435C-4989-81AA-584BB7D8D5B4}"/>
              </a:ext>
            </a:extLst>
          </p:cNvPr>
          <p:cNvSpPr txBox="1">
            <a:spLocks noChangeArrowheads="1"/>
          </p:cNvSpPr>
          <p:nvPr/>
        </p:nvSpPr>
        <p:spPr bwMode="auto">
          <a:xfrm>
            <a:off x="2700338" y="3038475"/>
            <a:ext cx="1633537" cy="646113"/>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spcAft>
                <a:spcPts val="600"/>
              </a:spcAft>
              <a:buFontTx/>
              <a:buNone/>
            </a:pPr>
            <a:r>
              <a:rPr lang="en-GB" altLang="en-US" sz="1000" b="1"/>
              <a:t>Education Progress Lead – South</a:t>
            </a:r>
          </a:p>
          <a:p>
            <a:pPr>
              <a:spcBef>
                <a:spcPct val="0"/>
              </a:spcBef>
              <a:spcAft>
                <a:spcPts val="600"/>
              </a:spcAft>
              <a:buFontTx/>
              <a:buNone/>
            </a:pPr>
            <a:r>
              <a:rPr lang="en-GB" altLang="en-US" sz="1000" b="1"/>
              <a:t>            </a:t>
            </a:r>
            <a:r>
              <a:rPr lang="en-GB" altLang="en-US" sz="1100"/>
              <a:t>Lois Daniels</a:t>
            </a:r>
          </a:p>
        </p:txBody>
      </p:sp>
      <p:cxnSp>
        <p:nvCxnSpPr>
          <p:cNvPr id="1231" name="Elbow Connector 1230">
            <a:extLst>
              <a:ext uri="{FF2B5EF4-FFF2-40B4-BE49-F238E27FC236}">
                <a16:creationId xmlns:a16="http://schemas.microsoft.com/office/drawing/2014/main" id="{54EA6844-9BA8-49DD-815F-B442550678CE}"/>
              </a:ext>
            </a:extLst>
          </p:cNvPr>
          <p:cNvCxnSpPr/>
          <p:nvPr/>
        </p:nvCxnSpPr>
        <p:spPr>
          <a:xfrm rot="16200000" flipH="1">
            <a:off x="4913313" y="2409825"/>
            <a:ext cx="328612" cy="915988"/>
          </a:xfrm>
          <a:prstGeom prst="bentConnector3">
            <a:avLst/>
          </a:prstGeom>
          <a:ln w="22225">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233" name="Elbow Connector 1232">
            <a:extLst>
              <a:ext uri="{FF2B5EF4-FFF2-40B4-BE49-F238E27FC236}">
                <a16:creationId xmlns:a16="http://schemas.microsoft.com/office/drawing/2014/main" id="{60F32050-0B52-45F0-9424-5C8E431543A8}"/>
              </a:ext>
            </a:extLst>
          </p:cNvPr>
          <p:cNvCxnSpPr>
            <a:endCxn id="4104" idx="0"/>
          </p:cNvCxnSpPr>
          <p:nvPr/>
        </p:nvCxnSpPr>
        <p:spPr>
          <a:xfrm rot="10800000" flipV="1">
            <a:off x="3516313" y="2878138"/>
            <a:ext cx="1111250" cy="160337"/>
          </a:xfrm>
          <a:prstGeom prst="bentConnector2">
            <a:avLst/>
          </a:prstGeom>
          <a:ln w="22225">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4107" name="TextBox 247">
            <a:extLst>
              <a:ext uri="{FF2B5EF4-FFF2-40B4-BE49-F238E27FC236}">
                <a16:creationId xmlns:a16="http://schemas.microsoft.com/office/drawing/2014/main" id="{199C5237-78FE-4F51-B423-CD6422441078}"/>
              </a:ext>
            </a:extLst>
          </p:cNvPr>
          <p:cNvSpPr txBox="1">
            <a:spLocks noChangeArrowheads="1"/>
          </p:cNvSpPr>
          <p:nvPr/>
        </p:nvSpPr>
        <p:spPr bwMode="auto">
          <a:xfrm>
            <a:off x="300038" y="4421188"/>
            <a:ext cx="995362" cy="923925"/>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spcAft>
                <a:spcPts val="600"/>
              </a:spcAft>
              <a:buFontTx/>
              <a:buNone/>
            </a:pPr>
            <a:r>
              <a:rPr lang="en-GB" altLang="en-US" sz="900" b="1"/>
              <a:t>Education Progress           Co-ordinator            </a:t>
            </a:r>
          </a:p>
          <a:p>
            <a:pPr algn="ctr">
              <a:spcBef>
                <a:spcPct val="0"/>
              </a:spcBef>
              <a:spcAft>
                <a:spcPts val="600"/>
              </a:spcAft>
              <a:buFontTx/>
              <a:buNone/>
            </a:pPr>
            <a:r>
              <a:rPr lang="en-GB" altLang="en-US" sz="1100"/>
              <a:t>Lisa         Hay</a:t>
            </a:r>
          </a:p>
        </p:txBody>
      </p:sp>
      <p:sp>
        <p:nvSpPr>
          <p:cNvPr id="4108" name="TextBox 249">
            <a:extLst>
              <a:ext uri="{FF2B5EF4-FFF2-40B4-BE49-F238E27FC236}">
                <a16:creationId xmlns:a16="http://schemas.microsoft.com/office/drawing/2014/main" id="{6689BF61-F824-45E6-9996-2DEB6DE1F84F}"/>
              </a:ext>
            </a:extLst>
          </p:cNvPr>
          <p:cNvSpPr txBox="1">
            <a:spLocks noChangeArrowheads="1"/>
          </p:cNvSpPr>
          <p:nvPr/>
        </p:nvSpPr>
        <p:spPr bwMode="auto">
          <a:xfrm>
            <a:off x="3441700" y="4421188"/>
            <a:ext cx="941388" cy="923925"/>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spcAft>
                <a:spcPts val="600"/>
              </a:spcAft>
              <a:buFontTx/>
              <a:buNone/>
            </a:pPr>
            <a:r>
              <a:rPr lang="en-GB" altLang="en-US" sz="900" b="1"/>
              <a:t>Education Progress         Co-ordinator            </a:t>
            </a:r>
          </a:p>
          <a:p>
            <a:pPr algn="ctr">
              <a:spcBef>
                <a:spcPct val="0"/>
              </a:spcBef>
              <a:spcAft>
                <a:spcPts val="600"/>
              </a:spcAft>
              <a:buFontTx/>
              <a:buNone/>
            </a:pPr>
            <a:r>
              <a:rPr lang="en-GB" altLang="en-US" sz="1100"/>
              <a:t>Wendy   Bond</a:t>
            </a:r>
          </a:p>
        </p:txBody>
      </p:sp>
      <p:sp>
        <p:nvSpPr>
          <p:cNvPr id="4109" name="TextBox 250">
            <a:extLst>
              <a:ext uri="{FF2B5EF4-FFF2-40B4-BE49-F238E27FC236}">
                <a16:creationId xmlns:a16="http://schemas.microsoft.com/office/drawing/2014/main" id="{0A16BAD4-3010-4B48-8811-F67474B0F92A}"/>
              </a:ext>
            </a:extLst>
          </p:cNvPr>
          <p:cNvSpPr txBox="1">
            <a:spLocks noChangeArrowheads="1"/>
          </p:cNvSpPr>
          <p:nvPr/>
        </p:nvSpPr>
        <p:spPr bwMode="auto">
          <a:xfrm>
            <a:off x="2395538" y="4421188"/>
            <a:ext cx="995362" cy="923925"/>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spcAft>
                <a:spcPts val="600"/>
              </a:spcAft>
              <a:buFontTx/>
              <a:buNone/>
            </a:pPr>
            <a:r>
              <a:rPr lang="en-GB" altLang="en-US" sz="900" b="1"/>
              <a:t>Education Progress            Co-ordinator            </a:t>
            </a:r>
          </a:p>
          <a:p>
            <a:pPr algn="ctr">
              <a:spcBef>
                <a:spcPct val="0"/>
              </a:spcBef>
              <a:spcAft>
                <a:spcPts val="600"/>
              </a:spcAft>
              <a:buFontTx/>
              <a:buNone/>
            </a:pPr>
            <a:r>
              <a:rPr lang="en-GB" altLang="en-US" sz="1100"/>
              <a:t>Stella     McKillop</a:t>
            </a:r>
          </a:p>
        </p:txBody>
      </p:sp>
      <p:sp>
        <p:nvSpPr>
          <p:cNvPr id="4110" name="TextBox 251">
            <a:extLst>
              <a:ext uri="{FF2B5EF4-FFF2-40B4-BE49-F238E27FC236}">
                <a16:creationId xmlns:a16="http://schemas.microsoft.com/office/drawing/2014/main" id="{5FB7C42F-CA67-428F-9992-9A14691B1AA8}"/>
              </a:ext>
            </a:extLst>
          </p:cNvPr>
          <p:cNvSpPr txBox="1">
            <a:spLocks noChangeArrowheads="1"/>
          </p:cNvSpPr>
          <p:nvPr/>
        </p:nvSpPr>
        <p:spPr bwMode="auto">
          <a:xfrm>
            <a:off x="4884738" y="4421188"/>
            <a:ext cx="936625" cy="923925"/>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spcAft>
                <a:spcPts val="600"/>
              </a:spcAft>
              <a:buFontTx/>
              <a:buNone/>
            </a:pPr>
            <a:r>
              <a:rPr lang="en-GB" altLang="en-US" sz="900" b="1"/>
              <a:t>Education Progress        Co-ordinator  </a:t>
            </a:r>
          </a:p>
          <a:p>
            <a:pPr algn="ctr">
              <a:spcBef>
                <a:spcPct val="0"/>
              </a:spcBef>
              <a:spcAft>
                <a:spcPts val="600"/>
              </a:spcAft>
              <a:buFontTx/>
              <a:buNone/>
            </a:pPr>
            <a:r>
              <a:rPr lang="en-GB" altLang="en-US" sz="1100"/>
              <a:t>Grace Cooper</a:t>
            </a:r>
            <a:r>
              <a:rPr lang="en-GB" altLang="en-US" sz="900" b="1"/>
              <a:t>        </a:t>
            </a:r>
          </a:p>
        </p:txBody>
      </p:sp>
      <p:sp>
        <p:nvSpPr>
          <p:cNvPr id="4111" name="TextBox 254">
            <a:extLst>
              <a:ext uri="{FF2B5EF4-FFF2-40B4-BE49-F238E27FC236}">
                <a16:creationId xmlns:a16="http://schemas.microsoft.com/office/drawing/2014/main" id="{CDB7284A-9A5C-4142-BD13-A0AD14BAD29B}"/>
              </a:ext>
            </a:extLst>
          </p:cNvPr>
          <p:cNvSpPr txBox="1">
            <a:spLocks noChangeArrowheads="1"/>
          </p:cNvSpPr>
          <p:nvPr/>
        </p:nvSpPr>
        <p:spPr bwMode="auto">
          <a:xfrm>
            <a:off x="7978775" y="4418013"/>
            <a:ext cx="1009650" cy="923925"/>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spcAft>
                <a:spcPts val="600"/>
              </a:spcAft>
              <a:buFontTx/>
              <a:buNone/>
            </a:pPr>
            <a:r>
              <a:rPr lang="en-GB" altLang="en-US" sz="900" b="1"/>
              <a:t>Education Progress           Co-ordinator</a:t>
            </a:r>
          </a:p>
          <a:p>
            <a:pPr algn="ctr">
              <a:spcBef>
                <a:spcPct val="0"/>
              </a:spcBef>
              <a:spcAft>
                <a:spcPts val="600"/>
              </a:spcAft>
              <a:buFontTx/>
              <a:buNone/>
            </a:pPr>
            <a:r>
              <a:rPr lang="en-GB" altLang="en-US" sz="1100"/>
              <a:t>Lucy          Brown</a:t>
            </a:r>
          </a:p>
        </p:txBody>
      </p:sp>
      <p:cxnSp>
        <p:nvCxnSpPr>
          <p:cNvPr id="1235" name="Elbow Connector 1234">
            <a:extLst>
              <a:ext uri="{FF2B5EF4-FFF2-40B4-BE49-F238E27FC236}">
                <a16:creationId xmlns:a16="http://schemas.microsoft.com/office/drawing/2014/main" id="{AC0AE2BD-5A5A-43F2-981F-0EF28A0F7B18}"/>
              </a:ext>
            </a:extLst>
          </p:cNvPr>
          <p:cNvCxnSpPr/>
          <p:nvPr/>
        </p:nvCxnSpPr>
        <p:spPr>
          <a:xfrm rot="16200000" flipH="1">
            <a:off x="6642100" y="2646363"/>
            <a:ext cx="723900" cy="2959100"/>
          </a:xfrm>
          <a:prstGeom prst="bentConnector3">
            <a:avLst>
              <a:gd name="adj1" fmla="val 50000"/>
            </a:avLst>
          </a:prstGeom>
          <a:ln w="22225">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237" name="Elbow Connector 1236">
            <a:extLst>
              <a:ext uri="{FF2B5EF4-FFF2-40B4-BE49-F238E27FC236}">
                <a16:creationId xmlns:a16="http://schemas.microsoft.com/office/drawing/2014/main" id="{F1F770A0-0201-42E4-8BEB-51EAD1BC8FEE}"/>
              </a:ext>
            </a:extLst>
          </p:cNvPr>
          <p:cNvCxnSpPr>
            <a:stCxn id="4104" idx="2"/>
            <a:endCxn id="4107" idx="0"/>
          </p:cNvCxnSpPr>
          <p:nvPr/>
        </p:nvCxnSpPr>
        <p:spPr>
          <a:xfrm rot="5400000">
            <a:off x="1789113" y="2693988"/>
            <a:ext cx="736600" cy="2717800"/>
          </a:xfrm>
          <a:prstGeom prst="bentConnector3">
            <a:avLst/>
          </a:prstGeom>
          <a:ln w="22225">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239" name="Elbow Connector 1238">
            <a:extLst>
              <a:ext uri="{FF2B5EF4-FFF2-40B4-BE49-F238E27FC236}">
                <a16:creationId xmlns:a16="http://schemas.microsoft.com/office/drawing/2014/main" id="{F9BB6A27-24E1-48AE-BC4E-3A93C85D1F84}"/>
              </a:ext>
            </a:extLst>
          </p:cNvPr>
          <p:cNvCxnSpPr>
            <a:stCxn id="4104" idx="2"/>
          </p:cNvCxnSpPr>
          <p:nvPr/>
        </p:nvCxnSpPr>
        <p:spPr>
          <a:xfrm rot="16200000" flipH="1">
            <a:off x="3345657" y="3855244"/>
            <a:ext cx="736600" cy="395287"/>
          </a:xfrm>
          <a:prstGeom prst="bentConnector3">
            <a:avLst>
              <a:gd name="adj1" fmla="val 50000"/>
            </a:avLst>
          </a:prstGeom>
          <a:ln w="22225">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242" name="Elbow Connector 1241">
            <a:extLst>
              <a:ext uri="{FF2B5EF4-FFF2-40B4-BE49-F238E27FC236}">
                <a16:creationId xmlns:a16="http://schemas.microsoft.com/office/drawing/2014/main" id="{A4A9FDBA-5D40-4DE6-A19B-74967A93040E}"/>
              </a:ext>
            </a:extLst>
          </p:cNvPr>
          <p:cNvCxnSpPr/>
          <p:nvPr/>
        </p:nvCxnSpPr>
        <p:spPr>
          <a:xfrm rot="5400000">
            <a:off x="5089525" y="3986213"/>
            <a:ext cx="582613" cy="287337"/>
          </a:xfrm>
          <a:prstGeom prst="bentConnector3">
            <a:avLst>
              <a:gd name="adj1" fmla="val 50000"/>
            </a:avLst>
          </a:prstGeom>
          <a:ln w="22225">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245" name="Straight Arrow Connector 1244">
            <a:extLst>
              <a:ext uri="{FF2B5EF4-FFF2-40B4-BE49-F238E27FC236}">
                <a16:creationId xmlns:a16="http://schemas.microsoft.com/office/drawing/2014/main" id="{44B84D5E-0C7F-4660-9F4F-6B78BD9B2F6A}"/>
              </a:ext>
            </a:extLst>
          </p:cNvPr>
          <p:cNvCxnSpPr/>
          <p:nvPr/>
        </p:nvCxnSpPr>
        <p:spPr>
          <a:xfrm>
            <a:off x="6375400" y="4135438"/>
            <a:ext cx="0" cy="296862"/>
          </a:xfrm>
          <a:prstGeom prst="straightConnector1">
            <a:avLst/>
          </a:prstGeom>
          <a:ln w="22225">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247" name="Straight Arrow Connector 1246">
            <a:extLst>
              <a:ext uri="{FF2B5EF4-FFF2-40B4-BE49-F238E27FC236}">
                <a16:creationId xmlns:a16="http://schemas.microsoft.com/office/drawing/2014/main" id="{3C240E4B-E821-42E0-8EDF-D82205EDCA65}"/>
              </a:ext>
            </a:extLst>
          </p:cNvPr>
          <p:cNvCxnSpPr/>
          <p:nvPr/>
        </p:nvCxnSpPr>
        <p:spPr>
          <a:xfrm>
            <a:off x="7424738" y="4137025"/>
            <a:ext cx="0" cy="295275"/>
          </a:xfrm>
          <a:prstGeom prst="straightConnector1">
            <a:avLst/>
          </a:prstGeom>
          <a:ln w="22225">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225" name="Straight Arrow Connector 224">
            <a:extLst>
              <a:ext uri="{FF2B5EF4-FFF2-40B4-BE49-F238E27FC236}">
                <a16:creationId xmlns:a16="http://schemas.microsoft.com/office/drawing/2014/main" id="{9F872304-197E-4C26-B16F-039CD0B2B12D}"/>
              </a:ext>
            </a:extLst>
          </p:cNvPr>
          <p:cNvCxnSpPr>
            <a:endCxn id="4109" idx="0"/>
          </p:cNvCxnSpPr>
          <p:nvPr/>
        </p:nvCxnSpPr>
        <p:spPr>
          <a:xfrm flipH="1">
            <a:off x="2894013" y="4052888"/>
            <a:ext cx="0" cy="368300"/>
          </a:xfrm>
          <a:prstGeom prst="straightConnector1">
            <a:avLst/>
          </a:prstGeom>
          <a:ln w="22225">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227" name="Straight Arrow Connector 226">
            <a:extLst>
              <a:ext uri="{FF2B5EF4-FFF2-40B4-BE49-F238E27FC236}">
                <a16:creationId xmlns:a16="http://schemas.microsoft.com/office/drawing/2014/main" id="{6495CE4E-C1CE-4EF4-9367-ECFEA25D96FB}"/>
              </a:ext>
            </a:extLst>
          </p:cNvPr>
          <p:cNvCxnSpPr>
            <a:endCxn id="4125" idx="0"/>
          </p:cNvCxnSpPr>
          <p:nvPr/>
        </p:nvCxnSpPr>
        <p:spPr>
          <a:xfrm>
            <a:off x="1843088" y="4052888"/>
            <a:ext cx="0" cy="388937"/>
          </a:xfrm>
          <a:prstGeom prst="straightConnector1">
            <a:avLst/>
          </a:prstGeom>
          <a:ln w="22225">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4120" name="TextBox 278">
            <a:extLst>
              <a:ext uri="{FF2B5EF4-FFF2-40B4-BE49-F238E27FC236}">
                <a16:creationId xmlns:a16="http://schemas.microsoft.com/office/drawing/2014/main" id="{951B6BF8-5D1A-407D-BF96-4303E8C8E65B}"/>
              </a:ext>
            </a:extLst>
          </p:cNvPr>
          <p:cNvSpPr txBox="1">
            <a:spLocks noChangeArrowheads="1"/>
          </p:cNvSpPr>
          <p:nvPr/>
        </p:nvSpPr>
        <p:spPr bwMode="auto">
          <a:xfrm>
            <a:off x="148431" y="3173412"/>
            <a:ext cx="1298575" cy="754062"/>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spcAft>
                <a:spcPts val="600"/>
              </a:spcAft>
              <a:buFontTx/>
              <a:buNone/>
            </a:pPr>
            <a:r>
              <a:rPr lang="en-GB" altLang="en-US" sz="900" b="1"/>
              <a:t>Education Services Co-ordinator            (ePEP)</a:t>
            </a:r>
          </a:p>
          <a:p>
            <a:pPr algn="ctr">
              <a:spcBef>
                <a:spcPct val="0"/>
              </a:spcBef>
              <a:spcAft>
                <a:spcPts val="600"/>
              </a:spcAft>
              <a:buFontTx/>
              <a:buNone/>
            </a:pPr>
            <a:r>
              <a:rPr lang="en-GB" altLang="en-US" sz="1100"/>
              <a:t>Pat Rushby</a:t>
            </a:r>
          </a:p>
        </p:txBody>
      </p:sp>
      <p:sp>
        <p:nvSpPr>
          <p:cNvPr id="4121" name="TextBox 279">
            <a:extLst>
              <a:ext uri="{FF2B5EF4-FFF2-40B4-BE49-F238E27FC236}">
                <a16:creationId xmlns:a16="http://schemas.microsoft.com/office/drawing/2014/main" id="{73822011-48A8-4A22-B836-941521C03BD9}"/>
              </a:ext>
            </a:extLst>
          </p:cNvPr>
          <p:cNvSpPr txBox="1">
            <a:spLocks noChangeArrowheads="1"/>
          </p:cNvSpPr>
          <p:nvPr/>
        </p:nvSpPr>
        <p:spPr bwMode="auto">
          <a:xfrm>
            <a:off x="6011863" y="2135188"/>
            <a:ext cx="1412875" cy="477837"/>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spcAft>
                <a:spcPts val="600"/>
              </a:spcAft>
              <a:buFontTx/>
              <a:buNone/>
            </a:pPr>
            <a:r>
              <a:rPr lang="en-GB" altLang="en-US" sz="900" b="1"/>
              <a:t>Business Support</a:t>
            </a:r>
          </a:p>
          <a:p>
            <a:pPr algn="ctr">
              <a:spcBef>
                <a:spcPct val="0"/>
              </a:spcBef>
              <a:spcAft>
                <a:spcPts val="600"/>
              </a:spcAft>
              <a:buFontTx/>
              <a:buNone/>
            </a:pPr>
            <a:r>
              <a:rPr lang="en-GB" altLang="en-US" sz="1100"/>
              <a:t>Rhiannon Wilson</a:t>
            </a:r>
          </a:p>
        </p:txBody>
      </p:sp>
      <p:cxnSp>
        <p:nvCxnSpPr>
          <p:cNvPr id="267" name="Straight Arrow Connector 266">
            <a:extLst>
              <a:ext uri="{FF2B5EF4-FFF2-40B4-BE49-F238E27FC236}">
                <a16:creationId xmlns:a16="http://schemas.microsoft.com/office/drawing/2014/main" id="{418E7C35-CB3B-4942-9B7C-D178523BCA03}"/>
              </a:ext>
            </a:extLst>
          </p:cNvPr>
          <p:cNvCxnSpPr>
            <a:stCxn id="4100" idx="2"/>
            <a:endCxn id="4102" idx="0"/>
          </p:cNvCxnSpPr>
          <p:nvPr/>
        </p:nvCxnSpPr>
        <p:spPr>
          <a:xfrm flipH="1">
            <a:off x="4608513" y="1741488"/>
            <a:ext cx="0" cy="309562"/>
          </a:xfrm>
          <a:prstGeom prst="straightConnector1">
            <a:avLst/>
          </a:prstGeom>
          <a:ln w="22225">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269" name="Elbow Connector 268">
            <a:extLst>
              <a:ext uri="{FF2B5EF4-FFF2-40B4-BE49-F238E27FC236}">
                <a16:creationId xmlns:a16="http://schemas.microsoft.com/office/drawing/2014/main" id="{A56F1154-C939-4465-82E7-67AC6B71B994}"/>
              </a:ext>
            </a:extLst>
          </p:cNvPr>
          <p:cNvCxnSpPr>
            <a:stCxn id="4100" idx="1"/>
            <a:endCxn id="4120" idx="0"/>
          </p:cNvCxnSpPr>
          <p:nvPr/>
        </p:nvCxnSpPr>
        <p:spPr>
          <a:xfrm rot="10800000" flipV="1">
            <a:off x="797720" y="1418432"/>
            <a:ext cx="3050381" cy="1754980"/>
          </a:xfrm>
          <a:prstGeom prst="bentConnector2">
            <a:avLst/>
          </a:prstGeom>
          <a:ln w="22225">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7" name="Straight Arrow Connector 6">
            <a:extLst>
              <a:ext uri="{FF2B5EF4-FFF2-40B4-BE49-F238E27FC236}">
                <a16:creationId xmlns:a16="http://schemas.microsoft.com/office/drawing/2014/main" id="{A83A3B62-A159-4926-9E77-46F267825C3F}"/>
              </a:ext>
            </a:extLst>
          </p:cNvPr>
          <p:cNvCxnSpPr>
            <a:endCxn id="4121" idx="1"/>
          </p:cNvCxnSpPr>
          <p:nvPr/>
        </p:nvCxnSpPr>
        <p:spPr>
          <a:xfrm>
            <a:off x="5280025" y="2374900"/>
            <a:ext cx="731838" cy="0"/>
          </a:xfrm>
          <a:prstGeom prst="straightConnector1">
            <a:avLst/>
          </a:prstGeom>
          <a:ln w="22225">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4125" name="TextBox 78">
            <a:extLst>
              <a:ext uri="{FF2B5EF4-FFF2-40B4-BE49-F238E27FC236}">
                <a16:creationId xmlns:a16="http://schemas.microsoft.com/office/drawing/2014/main" id="{4470206C-EAE6-424D-8353-BBECEEC5B580}"/>
              </a:ext>
            </a:extLst>
          </p:cNvPr>
          <p:cNvSpPr txBox="1">
            <a:spLocks noChangeArrowheads="1"/>
          </p:cNvSpPr>
          <p:nvPr/>
        </p:nvSpPr>
        <p:spPr bwMode="auto">
          <a:xfrm>
            <a:off x="1346200" y="4441825"/>
            <a:ext cx="995363" cy="923925"/>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spcAft>
                <a:spcPts val="600"/>
              </a:spcAft>
              <a:buFontTx/>
              <a:buNone/>
            </a:pPr>
            <a:r>
              <a:rPr lang="en-GB" altLang="en-US" sz="900" b="1"/>
              <a:t>Education Progress            Co-ordinator                            </a:t>
            </a:r>
          </a:p>
          <a:p>
            <a:pPr algn="ctr">
              <a:spcBef>
                <a:spcPct val="0"/>
              </a:spcBef>
              <a:spcAft>
                <a:spcPts val="600"/>
              </a:spcAft>
              <a:buFontTx/>
              <a:buNone/>
            </a:pPr>
            <a:r>
              <a:rPr lang="en-GB" altLang="en-US" sz="1100"/>
              <a:t>Mandy      Evans      </a:t>
            </a:r>
          </a:p>
        </p:txBody>
      </p:sp>
      <p:sp>
        <p:nvSpPr>
          <p:cNvPr id="4126" name="TextBox 254">
            <a:extLst>
              <a:ext uri="{FF2B5EF4-FFF2-40B4-BE49-F238E27FC236}">
                <a16:creationId xmlns:a16="http://schemas.microsoft.com/office/drawing/2014/main" id="{995DC27A-37FB-4BB7-ACEF-4119631F3EE2}"/>
              </a:ext>
            </a:extLst>
          </p:cNvPr>
          <p:cNvSpPr txBox="1">
            <a:spLocks noChangeArrowheads="1"/>
          </p:cNvSpPr>
          <p:nvPr/>
        </p:nvSpPr>
        <p:spPr bwMode="auto">
          <a:xfrm>
            <a:off x="5870575" y="4432300"/>
            <a:ext cx="1009650" cy="922338"/>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spcAft>
                <a:spcPts val="600"/>
              </a:spcAft>
              <a:buFontTx/>
              <a:buNone/>
            </a:pPr>
            <a:r>
              <a:rPr lang="en-GB" altLang="en-US" sz="900" b="1"/>
              <a:t>Education Progress           Co-ordinator</a:t>
            </a:r>
          </a:p>
          <a:p>
            <a:pPr algn="ctr">
              <a:spcBef>
                <a:spcPct val="0"/>
              </a:spcBef>
              <a:spcAft>
                <a:spcPts val="600"/>
              </a:spcAft>
              <a:buFontTx/>
              <a:buNone/>
            </a:pPr>
            <a:r>
              <a:rPr lang="en-GB" altLang="en-US" sz="1100"/>
              <a:t>Jon           Drake</a:t>
            </a:r>
          </a:p>
        </p:txBody>
      </p:sp>
      <p:sp>
        <p:nvSpPr>
          <p:cNvPr id="4127" name="TextBox 254">
            <a:extLst>
              <a:ext uri="{FF2B5EF4-FFF2-40B4-BE49-F238E27FC236}">
                <a16:creationId xmlns:a16="http://schemas.microsoft.com/office/drawing/2014/main" id="{77661B49-77BB-4C12-AF80-FDB4FCAF5FD4}"/>
              </a:ext>
            </a:extLst>
          </p:cNvPr>
          <p:cNvSpPr txBox="1">
            <a:spLocks noChangeArrowheads="1"/>
          </p:cNvSpPr>
          <p:nvPr/>
        </p:nvSpPr>
        <p:spPr bwMode="auto">
          <a:xfrm>
            <a:off x="6919913" y="4416425"/>
            <a:ext cx="1009650" cy="922338"/>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spcAft>
                <a:spcPts val="600"/>
              </a:spcAft>
              <a:buFontTx/>
              <a:buNone/>
            </a:pPr>
            <a:r>
              <a:rPr lang="en-GB" altLang="en-US" sz="900" b="1"/>
              <a:t>Education Progress           Co-ordinator</a:t>
            </a:r>
          </a:p>
          <a:p>
            <a:pPr algn="ctr">
              <a:spcBef>
                <a:spcPct val="0"/>
              </a:spcBef>
              <a:spcAft>
                <a:spcPts val="600"/>
              </a:spcAft>
              <a:buFontTx/>
              <a:buNone/>
            </a:pPr>
            <a:r>
              <a:rPr lang="en-GB" altLang="en-US" sz="1100"/>
              <a:t>Linda          Welch</a:t>
            </a:r>
          </a:p>
        </p:txBody>
      </p:sp>
      <p:cxnSp>
        <p:nvCxnSpPr>
          <p:cNvPr id="33" name="Straight Arrow Connector 32">
            <a:extLst>
              <a:ext uri="{FF2B5EF4-FFF2-40B4-BE49-F238E27FC236}">
                <a16:creationId xmlns:a16="http://schemas.microsoft.com/office/drawing/2014/main" id="{506E74C4-314C-4D8B-905C-B15EC66791CF}"/>
              </a:ext>
            </a:extLst>
          </p:cNvPr>
          <p:cNvCxnSpPr>
            <a:cxnSpLocks/>
          </p:cNvCxnSpPr>
          <p:nvPr/>
        </p:nvCxnSpPr>
        <p:spPr>
          <a:xfrm>
            <a:off x="2212181" y="1418431"/>
            <a:ext cx="0" cy="661988"/>
          </a:xfrm>
          <a:prstGeom prst="straightConnector1">
            <a:avLst/>
          </a:prstGeom>
          <a:ln w="22225">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34" name="TextBox 236">
            <a:extLst>
              <a:ext uri="{FF2B5EF4-FFF2-40B4-BE49-F238E27FC236}">
                <a16:creationId xmlns:a16="http://schemas.microsoft.com/office/drawing/2014/main" id="{3BCD6721-4D27-406E-8899-9C7F0B4F775B}"/>
              </a:ext>
            </a:extLst>
          </p:cNvPr>
          <p:cNvSpPr txBox="1">
            <a:spLocks noChangeArrowheads="1"/>
          </p:cNvSpPr>
          <p:nvPr/>
        </p:nvSpPr>
        <p:spPr bwMode="auto">
          <a:xfrm>
            <a:off x="1537494" y="2064224"/>
            <a:ext cx="1349375" cy="646331"/>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spcAft>
                <a:spcPts val="600"/>
              </a:spcAft>
              <a:buFontTx/>
              <a:buNone/>
            </a:pPr>
            <a:r>
              <a:rPr lang="en-GB" altLang="en-US" sz="1000" b="1" dirty="0"/>
              <a:t>Caring2Learn Project Manager</a:t>
            </a:r>
          </a:p>
          <a:p>
            <a:pPr algn="ctr">
              <a:spcBef>
                <a:spcPct val="0"/>
              </a:spcBef>
              <a:spcAft>
                <a:spcPts val="600"/>
              </a:spcAft>
              <a:buFontTx/>
              <a:buNone/>
            </a:pPr>
            <a:r>
              <a:rPr lang="en-GB" altLang="en-US" sz="1100" dirty="0"/>
              <a:t>Krysta Parsons</a:t>
            </a:r>
          </a:p>
        </p:txBody>
      </p:sp>
      <p:pic>
        <p:nvPicPr>
          <p:cNvPr id="8" name="Picture 7">
            <a:extLst>
              <a:ext uri="{FF2B5EF4-FFF2-40B4-BE49-F238E27FC236}">
                <a16:creationId xmlns:a16="http://schemas.microsoft.com/office/drawing/2014/main" id="{52C7E52D-14B8-4D2A-9169-93909004062A}"/>
              </a:ext>
            </a:extLst>
          </p:cNvPr>
          <p:cNvPicPr>
            <a:picLocks noChangeAspect="1"/>
          </p:cNvPicPr>
          <p:nvPr/>
        </p:nvPicPr>
        <p:blipFill>
          <a:blip r:embed="rId3"/>
          <a:stretch>
            <a:fillRect/>
          </a:stretch>
        </p:blipFill>
        <p:spPr>
          <a:xfrm>
            <a:off x="7043477" y="5991226"/>
            <a:ext cx="1933589" cy="68580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ext slide background_v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32" y="-230115"/>
            <a:ext cx="9144000" cy="6858000"/>
          </a:xfrm>
          <a:prstGeom prst="rect">
            <a:avLst/>
          </a:prstGeom>
        </p:spPr>
      </p:pic>
      <p:sp>
        <p:nvSpPr>
          <p:cNvPr id="2" name="Title 1"/>
          <p:cNvSpPr>
            <a:spLocks noGrp="1"/>
          </p:cNvSpPr>
          <p:nvPr>
            <p:ph type="ctrTitle"/>
          </p:nvPr>
        </p:nvSpPr>
        <p:spPr>
          <a:xfrm>
            <a:off x="666847" y="2801410"/>
            <a:ext cx="4792070" cy="1470025"/>
          </a:xfrm>
        </p:spPr>
        <p:txBody>
          <a:bodyPr/>
          <a:lstStyle/>
          <a:p>
            <a:pPr algn="l"/>
            <a:r>
              <a:rPr lang="en-US" b="1" dirty="0">
                <a:solidFill>
                  <a:schemeClr val="bg1"/>
                </a:solidFill>
                <a:latin typeface="Open Sans"/>
                <a:ea typeface="ＭＳ Ｐゴシック" charset="0"/>
                <a:cs typeface="Open Sans"/>
              </a:rPr>
              <a:t>Implementation Briefing</a:t>
            </a:r>
            <a:endParaRPr lang="en-US" b="1" dirty="0">
              <a:solidFill>
                <a:schemeClr val="bg1"/>
              </a:solidFill>
              <a:latin typeface="Open Sans"/>
              <a:cs typeface="Open Sans"/>
            </a:endParaRPr>
          </a:p>
        </p:txBody>
      </p:sp>
      <p:sp>
        <p:nvSpPr>
          <p:cNvPr id="3" name="Subtitle 2"/>
          <p:cNvSpPr>
            <a:spLocks noGrp="1"/>
          </p:cNvSpPr>
          <p:nvPr>
            <p:ph type="subTitle" idx="1"/>
          </p:nvPr>
        </p:nvSpPr>
        <p:spPr>
          <a:xfrm>
            <a:off x="689240" y="4442232"/>
            <a:ext cx="4655952" cy="1752600"/>
          </a:xfrm>
        </p:spPr>
        <p:txBody>
          <a:bodyPr>
            <a:normAutofit/>
          </a:bodyPr>
          <a:lstStyle/>
          <a:p>
            <a:pPr algn="l"/>
            <a:r>
              <a:rPr lang="en-US" sz="2400" dirty="0">
                <a:solidFill>
                  <a:srgbClr val="FFFFFF"/>
                </a:solidFill>
                <a:latin typeface="Open Sans"/>
                <a:ea typeface="ＭＳ Ｐゴシック" charset="0"/>
                <a:cs typeface="Open Sans"/>
              </a:rPr>
              <a:t>Communication &amp; engagement</a:t>
            </a:r>
          </a:p>
          <a:p>
            <a:pPr algn="l"/>
            <a:br>
              <a:rPr lang="en-US" sz="2400" dirty="0">
                <a:solidFill>
                  <a:srgbClr val="FFFFFF"/>
                </a:solidFill>
                <a:latin typeface="Open Sans"/>
                <a:ea typeface="ＭＳ Ｐゴシック" charset="0"/>
                <a:cs typeface="Open Sans"/>
              </a:rPr>
            </a:br>
            <a:r>
              <a:rPr lang="en-US" sz="2400" dirty="0">
                <a:solidFill>
                  <a:srgbClr val="FFFFFF"/>
                </a:solidFill>
                <a:latin typeface="Open Sans"/>
                <a:ea typeface="ＭＳ Ｐゴシック" charset="0"/>
                <a:cs typeface="Open Sans"/>
              </a:rPr>
              <a:t>Friday 10 July, 2020</a:t>
            </a:r>
            <a:endParaRPr lang="en-US" sz="2400" dirty="0">
              <a:solidFill>
                <a:srgbClr val="FFFFFF"/>
              </a:solidFill>
              <a:latin typeface="Open Sans"/>
              <a:cs typeface="Open Sans"/>
            </a:endParaRPr>
          </a:p>
        </p:txBody>
      </p:sp>
      <p:sp>
        <p:nvSpPr>
          <p:cNvPr id="5" name="Title 1"/>
          <p:cNvSpPr txBox="1">
            <a:spLocks/>
          </p:cNvSpPr>
          <p:nvPr/>
        </p:nvSpPr>
        <p:spPr>
          <a:xfrm>
            <a:off x="689240" y="200913"/>
            <a:ext cx="7658100" cy="907513"/>
          </a:xfrm>
          <a:prstGeom prst="rect">
            <a:avLst/>
          </a:prstGeom>
        </p:spPr>
        <p:txBody>
          <a:bodyPr vert="horz" lIns="91440" tIns="45720" rIns="91440" bIns="45720" rtlCol="0" anchor="ctr">
            <a:normAutofit fontScale="625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GB" sz="5800" b="1" dirty="0">
                <a:solidFill>
                  <a:srgbClr val="000000"/>
                </a:solidFill>
                <a:latin typeface="Open Sans"/>
                <a:ea typeface="ＭＳ Ｐゴシック" charset="0"/>
                <a:cs typeface="Open Sans"/>
              </a:rPr>
              <a:t>How do we </a:t>
            </a:r>
            <a:r>
              <a:rPr lang="en-GB" sz="5800" b="1">
                <a:solidFill>
                  <a:srgbClr val="000000"/>
                </a:solidFill>
                <a:latin typeface="Open Sans"/>
                <a:ea typeface="ＭＳ Ｐゴシック" charset="0"/>
                <a:cs typeface="Open Sans"/>
              </a:rPr>
              <a:t>provide support? </a:t>
            </a:r>
            <a:br>
              <a:rPr kumimoji="0" lang="en-GB" sz="4400" b="1" i="0" u="none" strike="noStrike" kern="1200" cap="none" spc="0" normalizeH="0" baseline="0" noProof="0" dirty="0">
                <a:ln>
                  <a:noFill/>
                </a:ln>
                <a:solidFill>
                  <a:prstClr val="white"/>
                </a:solidFill>
                <a:effectLst/>
                <a:uLnTx/>
                <a:uFillTx/>
                <a:latin typeface="Open Sans"/>
                <a:ea typeface="ＭＳ Ｐゴシック" charset="0"/>
                <a:cs typeface="Open Sans"/>
              </a:rPr>
            </a:br>
            <a:endParaRPr kumimoji="0" lang="en-GB" sz="4400" b="1" i="0" u="none" strike="noStrike" kern="1200" cap="none" spc="0" normalizeH="0" baseline="0" noProof="0" dirty="0">
              <a:ln>
                <a:noFill/>
              </a:ln>
              <a:solidFill>
                <a:prstClr val="white"/>
              </a:solidFill>
              <a:effectLst/>
              <a:uLnTx/>
              <a:uFillTx/>
              <a:latin typeface="Open Sans"/>
              <a:ea typeface="ＭＳ Ｐゴシック" charset="0"/>
              <a:cs typeface="Open Sans"/>
            </a:endParaRPr>
          </a:p>
        </p:txBody>
      </p:sp>
      <p:sp>
        <p:nvSpPr>
          <p:cNvPr id="6" name="TextBox 5"/>
          <p:cNvSpPr txBox="1"/>
          <p:nvPr/>
        </p:nvSpPr>
        <p:spPr>
          <a:xfrm>
            <a:off x="564617" y="916865"/>
            <a:ext cx="8215968" cy="4324261"/>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1800"/>
              </a:spcAft>
              <a:buClr>
                <a:srgbClr val="A0B419"/>
              </a:buClr>
              <a:buSzTx/>
              <a:buFont typeface="Arial"/>
              <a:buChar char="•"/>
              <a:tabLst/>
              <a:defRPr/>
            </a:pPr>
            <a:r>
              <a:rPr lang="en-US" altLang="en-US" sz="2000" dirty="0">
                <a:solidFill>
                  <a:srgbClr val="000000"/>
                </a:solidFill>
                <a:latin typeface="Open Sans"/>
                <a:cs typeface="Open Sans"/>
              </a:rPr>
              <a:t>A training pathway for Designated Teachers</a:t>
            </a:r>
            <a:endParaRPr kumimoji="0" lang="en-US" altLang="en-US" sz="2000" b="0" i="0" u="none" strike="noStrike" kern="1200" cap="none" spc="0" normalizeH="0" baseline="0" noProof="0" dirty="0">
              <a:ln>
                <a:noFill/>
              </a:ln>
              <a:solidFill>
                <a:srgbClr val="000000"/>
              </a:solidFill>
              <a:effectLst/>
              <a:uLnTx/>
              <a:uFillTx/>
              <a:latin typeface="Open Sans"/>
              <a:ea typeface="+mn-ea"/>
              <a:cs typeface="Open Sans"/>
            </a:endParaRPr>
          </a:p>
          <a:p>
            <a:pPr marL="342900" marR="0" lvl="0" indent="-342900" algn="l" defTabSz="457200" rtl="0" eaLnBrk="1" fontAlgn="auto" latinLnBrk="0" hangingPunct="1">
              <a:lnSpc>
                <a:spcPct val="100000"/>
              </a:lnSpc>
              <a:spcBef>
                <a:spcPts val="0"/>
              </a:spcBef>
              <a:spcAft>
                <a:spcPts val="1800"/>
              </a:spcAft>
              <a:buClr>
                <a:srgbClr val="A0B419"/>
              </a:buClr>
              <a:buSzTx/>
              <a:buFont typeface="Arial"/>
              <a:buChar char="•"/>
              <a:tabLst/>
              <a:defRPr/>
            </a:pPr>
            <a:r>
              <a:rPr kumimoji="0" lang="en-US" altLang="en-US" sz="2000" b="0" i="0" u="none" strike="noStrike" kern="1200" cap="none" spc="0" normalizeH="0" baseline="0" noProof="0" dirty="0">
                <a:ln>
                  <a:noFill/>
                </a:ln>
                <a:solidFill>
                  <a:srgbClr val="000000"/>
                </a:solidFill>
                <a:effectLst/>
                <a:uLnTx/>
                <a:uFillTx/>
                <a:latin typeface="Open Sans"/>
                <a:ea typeface="+mn-ea"/>
                <a:cs typeface="Open Sans"/>
              </a:rPr>
              <a:t>Termly PEP meetings and ongoing bespoke support for children in the care of Lincolnshire</a:t>
            </a:r>
          </a:p>
          <a:p>
            <a:pPr marL="342900" marR="0" lvl="0" indent="-342900" algn="l" defTabSz="457200" rtl="0" eaLnBrk="1" fontAlgn="auto" latinLnBrk="0" hangingPunct="1">
              <a:lnSpc>
                <a:spcPct val="100000"/>
              </a:lnSpc>
              <a:spcBef>
                <a:spcPts val="0"/>
              </a:spcBef>
              <a:spcAft>
                <a:spcPts val="1800"/>
              </a:spcAft>
              <a:buClr>
                <a:srgbClr val="A0B419"/>
              </a:buClr>
              <a:buSzTx/>
              <a:buFont typeface="Arial"/>
              <a:buChar char="•"/>
              <a:tabLst/>
              <a:defRPr/>
            </a:pPr>
            <a:r>
              <a:rPr kumimoji="0" lang="en-US" altLang="en-US" sz="2000" b="0" i="0" u="none" strike="noStrike" kern="1200" cap="none" spc="0" normalizeH="0" baseline="0" noProof="0" dirty="0">
                <a:ln>
                  <a:noFill/>
                </a:ln>
                <a:solidFill>
                  <a:srgbClr val="000000"/>
                </a:solidFill>
                <a:effectLst/>
                <a:uLnTx/>
                <a:uFillTx/>
                <a:latin typeface="Open Sans"/>
                <a:ea typeface="+mn-ea"/>
                <a:cs typeface="Open Sans"/>
              </a:rPr>
              <a:t>Distribution of Pupil Premium plus for children in the care of Lincolnshire</a:t>
            </a:r>
          </a:p>
          <a:p>
            <a:pPr marL="342900" marR="0" lvl="0" indent="-342900" algn="l" defTabSz="457200" rtl="0" eaLnBrk="1" fontAlgn="auto" latinLnBrk="0" hangingPunct="1">
              <a:lnSpc>
                <a:spcPct val="100000"/>
              </a:lnSpc>
              <a:spcBef>
                <a:spcPts val="0"/>
              </a:spcBef>
              <a:spcAft>
                <a:spcPts val="1800"/>
              </a:spcAft>
              <a:buClr>
                <a:srgbClr val="A0B419"/>
              </a:buClr>
              <a:buSzTx/>
              <a:buFont typeface="Arial"/>
              <a:buChar char="•"/>
              <a:tabLst/>
              <a:defRPr/>
            </a:pPr>
            <a:r>
              <a:rPr lang="en-US" altLang="en-US" sz="2000" dirty="0">
                <a:solidFill>
                  <a:srgbClr val="000000"/>
                </a:solidFill>
                <a:latin typeface="Open Sans"/>
                <a:cs typeface="Open Sans"/>
              </a:rPr>
              <a:t>Facilitating communication sharing to promote transitions and to remove educational barriers for individual pupils</a:t>
            </a:r>
            <a:endParaRPr kumimoji="0" lang="en-US" altLang="en-US" sz="2000" b="0" i="0" u="none" strike="noStrike" kern="1200" cap="none" spc="0" normalizeH="0" baseline="0" noProof="0" dirty="0">
              <a:ln>
                <a:noFill/>
              </a:ln>
              <a:solidFill>
                <a:srgbClr val="000000"/>
              </a:solidFill>
              <a:effectLst/>
              <a:uLnTx/>
              <a:uFillTx/>
              <a:latin typeface="Open Sans"/>
              <a:ea typeface="+mn-ea"/>
              <a:cs typeface="Open Sans"/>
            </a:endParaRPr>
          </a:p>
          <a:p>
            <a:pPr marL="342900" marR="0" lvl="0" indent="-342900" algn="l" defTabSz="457200" rtl="0" eaLnBrk="1" fontAlgn="auto" latinLnBrk="0" hangingPunct="1">
              <a:lnSpc>
                <a:spcPct val="100000"/>
              </a:lnSpc>
              <a:spcBef>
                <a:spcPts val="0"/>
              </a:spcBef>
              <a:spcAft>
                <a:spcPts val="1800"/>
              </a:spcAft>
              <a:buClr>
                <a:srgbClr val="A0B419"/>
              </a:buClr>
              <a:buSzTx/>
              <a:buFont typeface="Arial"/>
              <a:buChar char="•"/>
              <a:tabLst/>
              <a:defRPr/>
            </a:pPr>
            <a:r>
              <a:rPr kumimoji="0" lang="en-US" altLang="en-US" sz="2000" b="0" i="0" u="none" strike="noStrike" kern="1200" cap="none" spc="0" normalizeH="0" baseline="0" noProof="0" dirty="0">
                <a:ln>
                  <a:noFill/>
                </a:ln>
                <a:solidFill>
                  <a:srgbClr val="000000"/>
                </a:solidFill>
                <a:effectLst/>
                <a:uLnTx/>
                <a:uFillTx/>
                <a:latin typeface="Open Sans"/>
                <a:ea typeface="+mn-ea"/>
                <a:cs typeface="Open Sans"/>
              </a:rPr>
              <a:t>General advice and support on promoting educational outcomes for children who are previously looked after</a:t>
            </a:r>
          </a:p>
          <a:p>
            <a:pPr marL="342900" marR="0" lvl="0" indent="-342900" algn="l" defTabSz="457200" rtl="0" eaLnBrk="1" fontAlgn="auto" latinLnBrk="0" hangingPunct="1">
              <a:lnSpc>
                <a:spcPct val="100000"/>
              </a:lnSpc>
              <a:spcBef>
                <a:spcPts val="0"/>
              </a:spcBef>
              <a:spcAft>
                <a:spcPts val="1800"/>
              </a:spcAft>
              <a:buClr>
                <a:srgbClr val="A0B419"/>
              </a:buClr>
              <a:buSzTx/>
              <a:buFont typeface="Arial"/>
              <a:buChar char="•"/>
              <a:tabLst/>
              <a:defRPr/>
            </a:pPr>
            <a:r>
              <a:rPr kumimoji="0" lang="en-US" sz="2000" b="0" i="0" u="none" strike="noStrike" kern="1200" cap="none" spc="0" normalizeH="0" baseline="0" noProof="0" dirty="0">
                <a:ln>
                  <a:noFill/>
                </a:ln>
                <a:solidFill>
                  <a:prstClr val="black"/>
                </a:solidFill>
                <a:effectLst/>
                <a:uLnTx/>
                <a:uFillTx/>
                <a:latin typeface="Open Sans"/>
                <a:ea typeface="+mn-ea"/>
                <a:cs typeface="Open Sans"/>
              </a:rPr>
              <a:t>Caring2Learn</a:t>
            </a:r>
          </a:p>
        </p:txBody>
      </p:sp>
    </p:spTree>
    <p:extLst>
      <p:ext uri="{BB962C8B-B14F-4D97-AF65-F5344CB8AC3E}">
        <p14:creationId xmlns:p14="http://schemas.microsoft.com/office/powerpoint/2010/main" val="3849810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ext slide background_v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32" y="-230115"/>
            <a:ext cx="9144000" cy="6858000"/>
          </a:xfrm>
          <a:prstGeom prst="rect">
            <a:avLst/>
          </a:prstGeom>
        </p:spPr>
      </p:pic>
      <p:sp>
        <p:nvSpPr>
          <p:cNvPr id="2" name="Title 1"/>
          <p:cNvSpPr>
            <a:spLocks noGrp="1"/>
          </p:cNvSpPr>
          <p:nvPr>
            <p:ph type="ctrTitle"/>
          </p:nvPr>
        </p:nvSpPr>
        <p:spPr>
          <a:xfrm>
            <a:off x="666847" y="2801410"/>
            <a:ext cx="4792070" cy="1470025"/>
          </a:xfrm>
        </p:spPr>
        <p:txBody>
          <a:bodyPr/>
          <a:lstStyle/>
          <a:p>
            <a:pPr algn="l"/>
            <a:r>
              <a:rPr lang="en-US" b="1" dirty="0">
                <a:solidFill>
                  <a:schemeClr val="bg1"/>
                </a:solidFill>
                <a:latin typeface="Open Sans"/>
                <a:ea typeface="ＭＳ Ｐゴシック" charset="0"/>
                <a:cs typeface="Open Sans"/>
              </a:rPr>
              <a:t>Implementation Briefing</a:t>
            </a:r>
            <a:endParaRPr lang="en-US" b="1" dirty="0">
              <a:solidFill>
                <a:schemeClr val="bg1"/>
              </a:solidFill>
              <a:latin typeface="Open Sans"/>
              <a:cs typeface="Open Sans"/>
            </a:endParaRPr>
          </a:p>
        </p:txBody>
      </p:sp>
      <p:sp>
        <p:nvSpPr>
          <p:cNvPr id="3" name="Subtitle 2"/>
          <p:cNvSpPr>
            <a:spLocks noGrp="1"/>
          </p:cNvSpPr>
          <p:nvPr>
            <p:ph type="subTitle" idx="1"/>
          </p:nvPr>
        </p:nvSpPr>
        <p:spPr>
          <a:xfrm>
            <a:off x="689240" y="4442232"/>
            <a:ext cx="4655952" cy="1752600"/>
          </a:xfrm>
        </p:spPr>
        <p:txBody>
          <a:bodyPr>
            <a:normAutofit/>
          </a:bodyPr>
          <a:lstStyle/>
          <a:p>
            <a:pPr algn="l"/>
            <a:r>
              <a:rPr lang="en-US" sz="2400" dirty="0">
                <a:solidFill>
                  <a:srgbClr val="FFFFFF"/>
                </a:solidFill>
                <a:latin typeface="Open Sans"/>
                <a:ea typeface="ＭＳ Ｐゴシック" charset="0"/>
                <a:cs typeface="Open Sans"/>
              </a:rPr>
              <a:t>Communication &amp; engagement</a:t>
            </a:r>
          </a:p>
          <a:p>
            <a:pPr algn="l"/>
            <a:br>
              <a:rPr lang="en-US" sz="2400" dirty="0">
                <a:solidFill>
                  <a:srgbClr val="FFFFFF"/>
                </a:solidFill>
                <a:latin typeface="Open Sans"/>
                <a:ea typeface="ＭＳ Ｐゴシック" charset="0"/>
                <a:cs typeface="Open Sans"/>
              </a:rPr>
            </a:br>
            <a:r>
              <a:rPr lang="en-US" sz="2400" dirty="0">
                <a:solidFill>
                  <a:srgbClr val="FFFFFF"/>
                </a:solidFill>
                <a:latin typeface="Open Sans"/>
                <a:ea typeface="ＭＳ Ｐゴシック" charset="0"/>
                <a:cs typeface="Open Sans"/>
              </a:rPr>
              <a:t>Friday 10 July, 2020</a:t>
            </a:r>
            <a:endParaRPr lang="en-US" sz="2400" dirty="0">
              <a:solidFill>
                <a:srgbClr val="FFFFFF"/>
              </a:solidFill>
              <a:latin typeface="Open Sans"/>
              <a:cs typeface="Open Sans"/>
            </a:endParaRPr>
          </a:p>
        </p:txBody>
      </p:sp>
      <p:sp>
        <p:nvSpPr>
          <p:cNvPr id="5" name="Title 1"/>
          <p:cNvSpPr txBox="1">
            <a:spLocks/>
          </p:cNvSpPr>
          <p:nvPr/>
        </p:nvSpPr>
        <p:spPr>
          <a:xfrm>
            <a:off x="666847" y="43492"/>
            <a:ext cx="7658100" cy="907513"/>
          </a:xfrm>
          <a:prstGeom prst="rect">
            <a:avLst/>
          </a:prstGeom>
        </p:spPr>
        <p:txBody>
          <a:bodyPr vert="horz" lIns="91440" tIns="45720" rIns="91440" bIns="45720" rtlCol="0" anchor="ctr">
            <a:normAutofit fontScale="55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GB" sz="5800" b="1" dirty="0">
                <a:solidFill>
                  <a:srgbClr val="000000"/>
                </a:solidFill>
                <a:latin typeface="Open Sans"/>
                <a:ea typeface="ＭＳ Ｐゴシック" charset="0"/>
                <a:cs typeface="Open Sans"/>
              </a:rPr>
              <a:t>T</a:t>
            </a:r>
            <a:r>
              <a:rPr kumimoji="0" lang="en-GB" sz="5800" b="1" i="0" u="none" strike="noStrike" kern="1200" cap="none" spc="0" normalizeH="0" baseline="0" noProof="0" dirty="0">
                <a:ln>
                  <a:noFill/>
                </a:ln>
                <a:solidFill>
                  <a:srgbClr val="000000"/>
                </a:solidFill>
                <a:effectLst/>
                <a:uLnTx/>
                <a:uFillTx/>
                <a:latin typeface="Open Sans"/>
                <a:ea typeface="ＭＳ Ｐゴシック" charset="0"/>
                <a:cs typeface="Open Sans"/>
              </a:rPr>
              <a:t>he role of the Designated Teacher</a:t>
            </a:r>
            <a:br>
              <a:rPr kumimoji="0" lang="en-GB" sz="4400" b="1" i="0" u="none" strike="noStrike" kern="1200" cap="none" spc="0" normalizeH="0" baseline="0" noProof="0" dirty="0">
                <a:ln>
                  <a:noFill/>
                </a:ln>
                <a:solidFill>
                  <a:prstClr val="white"/>
                </a:solidFill>
                <a:effectLst/>
                <a:uLnTx/>
                <a:uFillTx/>
                <a:latin typeface="Open Sans"/>
                <a:ea typeface="ＭＳ Ｐゴシック" charset="0"/>
                <a:cs typeface="Open Sans"/>
              </a:rPr>
            </a:br>
            <a:endParaRPr kumimoji="0" lang="en-GB" sz="4400" b="1" i="0" u="none" strike="noStrike" kern="1200" cap="none" spc="0" normalizeH="0" baseline="0" noProof="0" dirty="0">
              <a:ln>
                <a:noFill/>
              </a:ln>
              <a:solidFill>
                <a:prstClr val="white"/>
              </a:solidFill>
              <a:effectLst/>
              <a:uLnTx/>
              <a:uFillTx/>
              <a:latin typeface="Open Sans"/>
              <a:ea typeface="ＭＳ Ｐゴシック" charset="0"/>
              <a:cs typeface="Open Sans"/>
            </a:endParaRPr>
          </a:p>
        </p:txBody>
      </p:sp>
      <p:sp>
        <p:nvSpPr>
          <p:cNvPr id="6" name="TextBox 5"/>
          <p:cNvSpPr txBox="1"/>
          <p:nvPr/>
        </p:nvSpPr>
        <p:spPr>
          <a:xfrm>
            <a:off x="564291" y="689670"/>
            <a:ext cx="8215968" cy="5724644"/>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1800"/>
              </a:spcAft>
              <a:buClr>
                <a:srgbClr val="A0B419"/>
              </a:buClr>
              <a:buSzTx/>
              <a:buFont typeface="Arial"/>
              <a:buChar char="•"/>
              <a:tabLst/>
              <a:defRPr/>
            </a:pPr>
            <a:r>
              <a:rPr kumimoji="0" lang="en-US" altLang="en-US" sz="2200" b="0" i="0" u="none" strike="noStrike" kern="1200" cap="none" spc="0" normalizeH="0" baseline="0" noProof="0" dirty="0">
                <a:ln>
                  <a:noFill/>
                </a:ln>
                <a:solidFill>
                  <a:srgbClr val="000000"/>
                </a:solidFill>
                <a:effectLst/>
                <a:uLnTx/>
                <a:uFillTx/>
                <a:latin typeface="Open Sans"/>
                <a:ea typeface="+mn-ea"/>
                <a:cs typeface="Open Sans"/>
              </a:rPr>
              <a:t>The governing bodies of all maintained schools are required to appoint a designated teacher (DT) to promote the educational achievement of looked after and previously looked after children on the school roll.</a:t>
            </a:r>
          </a:p>
          <a:p>
            <a:pPr marL="342900" marR="0" lvl="0" indent="-342900" algn="l" defTabSz="457200" rtl="0" eaLnBrk="1" fontAlgn="auto" latinLnBrk="0" hangingPunct="1">
              <a:lnSpc>
                <a:spcPct val="100000"/>
              </a:lnSpc>
              <a:spcBef>
                <a:spcPts val="0"/>
              </a:spcBef>
              <a:spcAft>
                <a:spcPts val="1800"/>
              </a:spcAft>
              <a:buClr>
                <a:srgbClr val="A0B419"/>
              </a:buClr>
              <a:buSzTx/>
              <a:buFont typeface="Arial"/>
              <a:buChar char="•"/>
              <a:tabLst/>
              <a:defRPr/>
            </a:pPr>
            <a:r>
              <a:rPr kumimoji="0" lang="en-US" altLang="en-US" sz="2200" b="0" i="0" u="none" strike="noStrike" kern="1200" cap="none" spc="0" normalizeH="0" baseline="0" noProof="0" dirty="0">
                <a:ln>
                  <a:noFill/>
                </a:ln>
                <a:solidFill>
                  <a:srgbClr val="000000"/>
                </a:solidFill>
                <a:effectLst/>
                <a:uLnTx/>
                <a:uFillTx/>
                <a:latin typeface="Open Sans"/>
                <a:ea typeface="+mn-ea"/>
                <a:cs typeface="Open Sans"/>
              </a:rPr>
              <a:t>The DT should have lead responsibility for helping school staff understand what may affect how looked after and previously looked after children learn and achieve</a:t>
            </a:r>
          </a:p>
          <a:p>
            <a:pPr marL="342900" marR="0" lvl="0" indent="-342900" algn="l" defTabSz="457200" rtl="0" eaLnBrk="1" fontAlgn="auto" latinLnBrk="0" hangingPunct="1">
              <a:lnSpc>
                <a:spcPct val="100000"/>
              </a:lnSpc>
              <a:spcBef>
                <a:spcPts val="0"/>
              </a:spcBef>
              <a:spcAft>
                <a:spcPts val="1800"/>
              </a:spcAft>
              <a:buClr>
                <a:srgbClr val="A0B419"/>
              </a:buClr>
              <a:buSzTx/>
              <a:buFont typeface="Arial"/>
              <a:buChar char="•"/>
              <a:tabLst/>
              <a:defRPr/>
            </a:pPr>
            <a:r>
              <a:rPr kumimoji="0" lang="en-US" altLang="en-US" sz="2200" b="0" i="0" u="none" strike="noStrike" kern="1200" cap="none" spc="0" normalizeH="0" baseline="0" noProof="0" dirty="0">
                <a:ln>
                  <a:noFill/>
                </a:ln>
                <a:solidFill>
                  <a:srgbClr val="000000"/>
                </a:solidFill>
                <a:effectLst/>
                <a:uLnTx/>
                <a:uFillTx/>
                <a:latin typeface="Open Sans"/>
                <a:ea typeface="+mn-ea"/>
                <a:cs typeface="Open Sans"/>
              </a:rPr>
              <a:t>Ensures the PEP is used as a tool in school to make sure the young person’s progress towards educational targets is monitored</a:t>
            </a:r>
          </a:p>
          <a:p>
            <a:pPr marL="342900" marR="0" lvl="0" indent="-342900" algn="l" defTabSz="457200" rtl="0" eaLnBrk="1" fontAlgn="auto" latinLnBrk="0" hangingPunct="1">
              <a:lnSpc>
                <a:spcPct val="100000"/>
              </a:lnSpc>
              <a:spcBef>
                <a:spcPts val="0"/>
              </a:spcBef>
              <a:spcAft>
                <a:spcPts val="1800"/>
              </a:spcAft>
              <a:buClr>
                <a:srgbClr val="A0B419"/>
              </a:buClr>
              <a:buSzTx/>
              <a:buFont typeface="Arial"/>
              <a:buChar char="•"/>
              <a:tabLst/>
              <a:defRPr/>
            </a:pPr>
            <a:r>
              <a:rPr kumimoji="0" lang="en-US" altLang="en-US" sz="2200" b="0" i="0" u="none" strike="noStrike" kern="1200" cap="none" spc="0" normalizeH="0" baseline="0" noProof="0" dirty="0">
                <a:ln>
                  <a:noFill/>
                </a:ln>
                <a:solidFill>
                  <a:srgbClr val="000000"/>
                </a:solidFill>
                <a:effectLst/>
                <a:uLnTx/>
                <a:uFillTx/>
                <a:latin typeface="Open Sans"/>
                <a:ea typeface="+mn-ea"/>
                <a:cs typeface="Open Sans"/>
              </a:rPr>
              <a:t>Co-ordinates sharing of information with social workers, </a:t>
            </a:r>
            <a:r>
              <a:rPr kumimoji="0" lang="en-US" altLang="en-US" sz="2200" b="0" i="0" u="none" strike="noStrike" kern="1200" cap="none" spc="0" normalizeH="0" baseline="0" noProof="0" dirty="0" err="1">
                <a:ln>
                  <a:noFill/>
                </a:ln>
                <a:solidFill>
                  <a:srgbClr val="000000"/>
                </a:solidFill>
                <a:effectLst/>
                <a:uLnTx/>
                <a:uFillTx/>
                <a:latin typeface="Open Sans"/>
                <a:ea typeface="+mn-ea"/>
                <a:cs typeface="Open Sans"/>
              </a:rPr>
              <a:t>carers</a:t>
            </a:r>
            <a:r>
              <a:rPr kumimoji="0" lang="en-US" altLang="en-US" sz="2200" b="0" i="0" u="none" strike="noStrike" kern="1200" cap="none" spc="0" normalizeH="0" baseline="0" noProof="0" dirty="0">
                <a:ln>
                  <a:noFill/>
                </a:ln>
                <a:solidFill>
                  <a:srgbClr val="000000"/>
                </a:solidFill>
                <a:effectLst/>
                <a:uLnTx/>
                <a:uFillTx/>
                <a:latin typeface="Open Sans"/>
                <a:ea typeface="+mn-ea"/>
                <a:cs typeface="Open Sans"/>
              </a:rPr>
              <a:t>/parents and relevant professionals involved with the young person</a:t>
            </a:r>
          </a:p>
          <a:p>
            <a:pPr marL="342900" marR="0" lvl="0" indent="-342900" algn="l" defTabSz="457200" rtl="0" eaLnBrk="1" fontAlgn="auto" latinLnBrk="0" hangingPunct="1">
              <a:lnSpc>
                <a:spcPct val="100000"/>
              </a:lnSpc>
              <a:spcBef>
                <a:spcPts val="0"/>
              </a:spcBef>
              <a:spcAft>
                <a:spcPts val="1800"/>
              </a:spcAft>
              <a:buClr>
                <a:srgbClr val="A0B419"/>
              </a:buClr>
              <a:buSzTx/>
              <a:buFont typeface="Arial"/>
              <a:buChar char="•"/>
              <a:tabLst/>
              <a:defRPr/>
            </a:pPr>
            <a:endParaRPr kumimoji="0" lang="en-US" sz="2000" b="0" i="0" u="none" strike="noStrike" kern="1200" cap="none" spc="0" normalizeH="0" baseline="0" noProof="0" dirty="0">
              <a:ln>
                <a:noFill/>
              </a:ln>
              <a:solidFill>
                <a:prstClr val="black"/>
              </a:solidFill>
              <a:effectLst/>
              <a:uLnTx/>
              <a:uFillTx/>
              <a:latin typeface="Open Sans"/>
              <a:ea typeface="+mn-ea"/>
              <a:cs typeface="Open Sans"/>
            </a:endParaRPr>
          </a:p>
        </p:txBody>
      </p:sp>
    </p:spTree>
    <p:extLst>
      <p:ext uri="{BB962C8B-B14F-4D97-AF65-F5344CB8AC3E}">
        <p14:creationId xmlns:p14="http://schemas.microsoft.com/office/powerpoint/2010/main" val="3636654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ext slide background_v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32" y="-230115"/>
            <a:ext cx="9144000" cy="6858000"/>
          </a:xfrm>
          <a:prstGeom prst="rect">
            <a:avLst/>
          </a:prstGeom>
        </p:spPr>
      </p:pic>
      <p:sp>
        <p:nvSpPr>
          <p:cNvPr id="2" name="Title 1"/>
          <p:cNvSpPr>
            <a:spLocks noGrp="1"/>
          </p:cNvSpPr>
          <p:nvPr>
            <p:ph type="ctrTitle"/>
          </p:nvPr>
        </p:nvSpPr>
        <p:spPr>
          <a:xfrm>
            <a:off x="666847" y="2801410"/>
            <a:ext cx="4792070" cy="1470025"/>
          </a:xfrm>
        </p:spPr>
        <p:txBody>
          <a:bodyPr/>
          <a:lstStyle/>
          <a:p>
            <a:pPr algn="l"/>
            <a:r>
              <a:rPr lang="en-US" b="1" dirty="0">
                <a:solidFill>
                  <a:schemeClr val="bg1"/>
                </a:solidFill>
                <a:latin typeface="Open Sans"/>
                <a:ea typeface="ＭＳ Ｐゴシック" charset="0"/>
                <a:cs typeface="Open Sans"/>
              </a:rPr>
              <a:t>Implementation Briefing</a:t>
            </a:r>
            <a:endParaRPr lang="en-US" b="1" dirty="0">
              <a:solidFill>
                <a:schemeClr val="bg1"/>
              </a:solidFill>
              <a:latin typeface="Open Sans"/>
              <a:cs typeface="Open Sans"/>
            </a:endParaRPr>
          </a:p>
        </p:txBody>
      </p:sp>
      <p:sp>
        <p:nvSpPr>
          <p:cNvPr id="3" name="Subtitle 2"/>
          <p:cNvSpPr>
            <a:spLocks noGrp="1"/>
          </p:cNvSpPr>
          <p:nvPr>
            <p:ph type="subTitle" idx="1"/>
          </p:nvPr>
        </p:nvSpPr>
        <p:spPr>
          <a:xfrm>
            <a:off x="689240" y="4442232"/>
            <a:ext cx="4655952" cy="1752600"/>
          </a:xfrm>
        </p:spPr>
        <p:txBody>
          <a:bodyPr>
            <a:normAutofit/>
          </a:bodyPr>
          <a:lstStyle/>
          <a:p>
            <a:pPr algn="l"/>
            <a:r>
              <a:rPr lang="en-US" sz="2400" dirty="0">
                <a:solidFill>
                  <a:srgbClr val="FFFFFF"/>
                </a:solidFill>
                <a:latin typeface="Open Sans"/>
                <a:ea typeface="ＭＳ Ｐゴシック" charset="0"/>
                <a:cs typeface="Open Sans"/>
              </a:rPr>
              <a:t>Communication &amp; engagement</a:t>
            </a:r>
          </a:p>
          <a:p>
            <a:pPr algn="l"/>
            <a:br>
              <a:rPr lang="en-US" sz="2400" dirty="0">
                <a:solidFill>
                  <a:srgbClr val="FFFFFF"/>
                </a:solidFill>
                <a:latin typeface="Open Sans"/>
                <a:ea typeface="ＭＳ Ｐゴシック" charset="0"/>
                <a:cs typeface="Open Sans"/>
              </a:rPr>
            </a:br>
            <a:r>
              <a:rPr lang="en-US" sz="2400" dirty="0">
                <a:solidFill>
                  <a:srgbClr val="FFFFFF"/>
                </a:solidFill>
                <a:latin typeface="Open Sans"/>
                <a:ea typeface="ＭＳ Ｐゴシック" charset="0"/>
                <a:cs typeface="Open Sans"/>
              </a:rPr>
              <a:t>Friday 10 July, 2020</a:t>
            </a:r>
            <a:endParaRPr lang="en-US" sz="2400" dirty="0">
              <a:solidFill>
                <a:srgbClr val="FFFFFF"/>
              </a:solidFill>
              <a:latin typeface="Open Sans"/>
              <a:cs typeface="Open Sans"/>
            </a:endParaRPr>
          </a:p>
        </p:txBody>
      </p:sp>
      <p:sp>
        <p:nvSpPr>
          <p:cNvPr id="5" name="Title 1"/>
          <p:cNvSpPr txBox="1">
            <a:spLocks/>
          </p:cNvSpPr>
          <p:nvPr/>
        </p:nvSpPr>
        <p:spPr>
          <a:xfrm>
            <a:off x="606290" y="117625"/>
            <a:ext cx="7658100" cy="907513"/>
          </a:xfrm>
          <a:prstGeom prst="rect">
            <a:avLst/>
          </a:prstGeom>
        </p:spPr>
        <p:txBody>
          <a:bodyPr vert="horz" lIns="91440" tIns="45720" rIns="91440" bIns="45720" rtlCol="0" anchor="ctr">
            <a:normAutofit fontScale="625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GB" sz="5800" b="1" i="0" u="none" strike="noStrike" kern="1200" cap="none" spc="0" normalizeH="0" baseline="0" noProof="0" dirty="0">
                <a:ln>
                  <a:noFill/>
                </a:ln>
                <a:solidFill>
                  <a:srgbClr val="000000"/>
                </a:solidFill>
                <a:effectLst/>
                <a:uLnTx/>
                <a:uFillTx/>
                <a:latin typeface="Open Sans"/>
                <a:ea typeface="ＭＳ Ｐゴシック" charset="0"/>
                <a:cs typeface="Open Sans"/>
              </a:rPr>
              <a:t>Personal Education Plans (PEPs)</a:t>
            </a:r>
            <a:br>
              <a:rPr kumimoji="0" lang="en-GB" sz="4400" b="1" i="0" u="none" strike="noStrike" kern="1200" cap="none" spc="0" normalizeH="0" baseline="0" noProof="0" dirty="0">
                <a:ln>
                  <a:noFill/>
                </a:ln>
                <a:solidFill>
                  <a:prstClr val="white"/>
                </a:solidFill>
                <a:effectLst/>
                <a:uLnTx/>
                <a:uFillTx/>
                <a:latin typeface="Open Sans"/>
                <a:ea typeface="ＭＳ Ｐゴシック" charset="0"/>
                <a:cs typeface="Open Sans"/>
              </a:rPr>
            </a:br>
            <a:endParaRPr kumimoji="0" lang="en-GB" sz="4400" b="1" i="0" u="none" strike="noStrike" kern="1200" cap="none" spc="0" normalizeH="0" baseline="0" noProof="0" dirty="0">
              <a:ln>
                <a:noFill/>
              </a:ln>
              <a:solidFill>
                <a:prstClr val="white"/>
              </a:solidFill>
              <a:effectLst/>
              <a:uLnTx/>
              <a:uFillTx/>
              <a:latin typeface="Open Sans"/>
              <a:ea typeface="ＭＳ Ｐゴシック" charset="0"/>
              <a:cs typeface="Open Sans"/>
            </a:endParaRPr>
          </a:p>
        </p:txBody>
      </p:sp>
      <p:sp>
        <p:nvSpPr>
          <p:cNvPr id="6" name="TextBox 5"/>
          <p:cNvSpPr txBox="1"/>
          <p:nvPr/>
        </p:nvSpPr>
        <p:spPr>
          <a:xfrm>
            <a:off x="666847" y="815203"/>
            <a:ext cx="8215968" cy="5247590"/>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1800"/>
              </a:spcAft>
              <a:buClr>
                <a:srgbClr val="A0B419"/>
              </a:buClr>
              <a:buSzTx/>
              <a:buFont typeface="Arial"/>
              <a:buChar char="•"/>
              <a:tabLst/>
              <a:defRPr/>
            </a:pPr>
            <a:r>
              <a:rPr kumimoji="0" lang="en-US" altLang="en-US" sz="2000" b="0" i="0" u="none" strike="noStrike" kern="1200" cap="none" spc="0" normalizeH="0" baseline="0" noProof="0" dirty="0">
                <a:ln>
                  <a:noFill/>
                </a:ln>
                <a:solidFill>
                  <a:srgbClr val="000000"/>
                </a:solidFill>
                <a:effectLst/>
                <a:uLnTx/>
                <a:uFillTx/>
                <a:latin typeface="Open Sans"/>
                <a:ea typeface="+mn-ea"/>
                <a:cs typeface="Open Sans"/>
              </a:rPr>
              <a:t>All looked after children between the ages of 3 and 18 years must have a PEP as part of their overall care plan or detention placement plan.</a:t>
            </a:r>
          </a:p>
          <a:p>
            <a:pPr marL="342900" marR="0" lvl="0" indent="-342900" algn="l" defTabSz="457200" rtl="0" eaLnBrk="1" fontAlgn="auto" latinLnBrk="0" hangingPunct="1">
              <a:lnSpc>
                <a:spcPct val="100000"/>
              </a:lnSpc>
              <a:spcBef>
                <a:spcPts val="0"/>
              </a:spcBef>
              <a:spcAft>
                <a:spcPts val="1800"/>
              </a:spcAft>
              <a:buClr>
                <a:srgbClr val="A0B419"/>
              </a:buClr>
              <a:buSzTx/>
              <a:buFont typeface="Arial"/>
              <a:buChar char="•"/>
              <a:tabLst/>
              <a:defRPr/>
            </a:pPr>
            <a:r>
              <a:rPr kumimoji="0" lang="en-US" altLang="en-US" sz="2000" b="0" i="0" u="none" strike="noStrike" kern="1200" cap="none" spc="0" normalizeH="0" baseline="0" noProof="0" dirty="0">
                <a:ln>
                  <a:noFill/>
                </a:ln>
                <a:solidFill>
                  <a:srgbClr val="000000"/>
                </a:solidFill>
                <a:effectLst/>
                <a:uLnTx/>
                <a:uFillTx/>
                <a:latin typeface="Open Sans"/>
                <a:ea typeface="+mn-ea"/>
                <a:cs typeface="Open Sans"/>
              </a:rPr>
              <a:t>PEPs for Lincolnshire Looked After Children are recorded electronically and known as </a:t>
            </a:r>
            <a:r>
              <a:rPr kumimoji="0" lang="en-US" altLang="en-US" sz="2000" b="0" i="0" u="none" strike="noStrike" kern="1200" cap="none" spc="0" normalizeH="0" baseline="0" noProof="0" dirty="0" err="1">
                <a:ln>
                  <a:noFill/>
                </a:ln>
                <a:solidFill>
                  <a:srgbClr val="000000"/>
                </a:solidFill>
                <a:effectLst/>
                <a:uLnTx/>
                <a:uFillTx/>
                <a:latin typeface="Open Sans"/>
                <a:ea typeface="+mn-ea"/>
                <a:cs typeface="Open Sans"/>
              </a:rPr>
              <a:t>ePEPs</a:t>
            </a:r>
            <a:r>
              <a:rPr kumimoji="0" lang="en-US" altLang="en-US" sz="2000" b="0" i="0" u="none" strike="noStrike" kern="1200" cap="none" spc="0" normalizeH="0" baseline="0" noProof="0" dirty="0">
                <a:ln>
                  <a:noFill/>
                </a:ln>
                <a:solidFill>
                  <a:srgbClr val="000000"/>
                </a:solidFill>
                <a:effectLst/>
                <a:uLnTx/>
                <a:uFillTx/>
                <a:latin typeface="Open Sans"/>
                <a:ea typeface="+mn-ea"/>
                <a:cs typeface="Open Sans"/>
              </a:rPr>
              <a:t>.</a:t>
            </a:r>
          </a:p>
          <a:p>
            <a:pPr marL="342900" marR="0" lvl="0" indent="-342900" algn="l" defTabSz="457200" rtl="0" eaLnBrk="1" fontAlgn="auto" latinLnBrk="0" hangingPunct="1">
              <a:lnSpc>
                <a:spcPct val="100000"/>
              </a:lnSpc>
              <a:spcBef>
                <a:spcPts val="0"/>
              </a:spcBef>
              <a:spcAft>
                <a:spcPts val="1800"/>
              </a:spcAft>
              <a:buClr>
                <a:srgbClr val="A0B419"/>
              </a:buClr>
              <a:buSzTx/>
              <a:buFont typeface="Arial"/>
              <a:buChar char="•"/>
              <a:tabLst/>
              <a:defRPr/>
            </a:pPr>
            <a:r>
              <a:rPr kumimoji="0" lang="en-US" altLang="en-US" sz="2000" b="0" i="0" u="none" strike="noStrike" kern="1200" cap="none" spc="0" normalizeH="0" baseline="0" noProof="0" dirty="0">
                <a:ln>
                  <a:noFill/>
                </a:ln>
                <a:solidFill>
                  <a:srgbClr val="000000"/>
                </a:solidFill>
                <a:effectLst/>
                <a:uLnTx/>
                <a:uFillTx/>
                <a:latin typeface="Open Sans"/>
                <a:ea typeface="+mn-ea"/>
                <a:cs typeface="Open Sans"/>
              </a:rPr>
              <a:t>PEPs are updated during a termly meeting with the young person, </a:t>
            </a:r>
            <a:r>
              <a:rPr kumimoji="0" lang="en-US" altLang="en-US" sz="2000" b="0" i="0" u="none" strike="noStrike" kern="1200" cap="none" spc="0" normalizeH="0" baseline="0" noProof="0" dirty="0" err="1">
                <a:ln>
                  <a:noFill/>
                </a:ln>
                <a:solidFill>
                  <a:srgbClr val="000000"/>
                </a:solidFill>
                <a:effectLst/>
                <a:uLnTx/>
                <a:uFillTx/>
                <a:latin typeface="Open Sans"/>
                <a:ea typeface="+mn-ea"/>
                <a:cs typeface="Open Sans"/>
              </a:rPr>
              <a:t>carer</a:t>
            </a:r>
            <a:r>
              <a:rPr kumimoji="0" lang="en-US" altLang="en-US" sz="2000" b="0" i="0" u="none" strike="noStrike" kern="1200" cap="none" spc="0" normalizeH="0" baseline="0" noProof="0" dirty="0">
                <a:ln>
                  <a:noFill/>
                </a:ln>
                <a:solidFill>
                  <a:srgbClr val="000000"/>
                </a:solidFill>
                <a:effectLst/>
                <a:uLnTx/>
                <a:uFillTx/>
                <a:latin typeface="Open Sans"/>
                <a:ea typeface="+mn-ea"/>
                <a:cs typeface="Open Sans"/>
              </a:rPr>
              <a:t>, Virtual School, Social Worker, other relevant professionals and educational setting and reviewed as part of the child’s wider care plan.</a:t>
            </a:r>
          </a:p>
          <a:p>
            <a:pPr marL="342900" marR="0" lvl="0" indent="-342900" algn="l" defTabSz="457200" rtl="0" eaLnBrk="1" fontAlgn="auto" latinLnBrk="0" hangingPunct="1">
              <a:lnSpc>
                <a:spcPct val="100000"/>
              </a:lnSpc>
              <a:spcBef>
                <a:spcPts val="0"/>
              </a:spcBef>
              <a:spcAft>
                <a:spcPts val="1800"/>
              </a:spcAft>
              <a:buClr>
                <a:srgbClr val="A0B419"/>
              </a:buClr>
              <a:buSzTx/>
              <a:buFont typeface="Arial"/>
              <a:buChar char="•"/>
              <a:tabLst/>
              <a:defRPr/>
            </a:pPr>
            <a:r>
              <a:rPr lang="en-US" altLang="en-US" sz="2000" dirty="0">
                <a:solidFill>
                  <a:srgbClr val="000000"/>
                </a:solidFill>
                <a:latin typeface="Open Sans"/>
                <a:cs typeface="Open Sans"/>
              </a:rPr>
              <a:t>They include information on attendance, attainment, interventions and agreed targets.</a:t>
            </a:r>
            <a:endParaRPr kumimoji="0" lang="en-US" altLang="en-US" sz="2000" b="0" i="0" u="none" strike="noStrike" kern="1200" cap="none" spc="0" normalizeH="0" baseline="0" noProof="0" dirty="0">
              <a:ln>
                <a:noFill/>
              </a:ln>
              <a:solidFill>
                <a:srgbClr val="000000"/>
              </a:solidFill>
              <a:effectLst/>
              <a:uLnTx/>
              <a:uFillTx/>
              <a:latin typeface="Open Sans"/>
              <a:ea typeface="+mn-ea"/>
              <a:cs typeface="Open Sans"/>
            </a:endParaRPr>
          </a:p>
          <a:p>
            <a:pPr marL="342900" marR="0" lvl="0" indent="-342900" algn="l" defTabSz="457200" rtl="0" eaLnBrk="1" fontAlgn="auto" latinLnBrk="0" hangingPunct="1">
              <a:lnSpc>
                <a:spcPct val="100000"/>
              </a:lnSpc>
              <a:spcBef>
                <a:spcPts val="0"/>
              </a:spcBef>
              <a:spcAft>
                <a:spcPts val="1800"/>
              </a:spcAft>
              <a:buClr>
                <a:srgbClr val="A0B419"/>
              </a:buClr>
              <a:buSzTx/>
              <a:buFont typeface="Arial"/>
              <a:buChar char="•"/>
              <a:tabLst/>
              <a:defRPr/>
            </a:pPr>
            <a:r>
              <a:rPr kumimoji="0" lang="en-US" altLang="en-US" sz="2000" b="0" i="0" u="none" strike="noStrike" kern="1200" cap="none" spc="0" normalizeH="0" baseline="0" noProof="0" dirty="0">
                <a:ln>
                  <a:noFill/>
                </a:ln>
                <a:solidFill>
                  <a:srgbClr val="000000"/>
                </a:solidFill>
                <a:effectLst/>
                <a:uLnTx/>
                <a:uFillTx/>
                <a:latin typeface="Open Sans"/>
                <a:ea typeface="+mn-ea"/>
                <a:cs typeface="Open Sans"/>
              </a:rPr>
              <a:t>PEPs may provide evidence of the assess, plan, do, review cycle.</a:t>
            </a:r>
          </a:p>
          <a:p>
            <a:pPr marL="342900" marR="0" lvl="0" indent="-342900" algn="l" defTabSz="457200" rtl="0" eaLnBrk="1" fontAlgn="auto" latinLnBrk="0" hangingPunct="1">
              <a:lnSpc>
                <a:spcPct val="100000"/>
              </a:lnSpc>
              <a:spcBef>
                <a:spcPts val="0"/>
              </a:spcBef>
              <a:spcAft>
                <a:spcPts val="1800"/>
              </a:spcAft>
              <a:buClr>
                <a:srgbClr val="A0B419"/>
              </a:buClr>
              <a:buSzTx/>
              <a:buFont typeface="Arial"/>
              <a:buChar char="•"/>
              <a:tabLst/>
              <a:defRPr/>
            </a:pPr>
            <a:endParaRPr kumimoji="0" lang="en-US" sz="2000" b="0" i="0" u="none" strike="noStrike" kern="1200" cap="none" spc="0" normalizeH="0" baseline="0" noProof="0" dirty="0">
              <a:ln>
                <a:noFill/>
              </a:ln>
              <a:solidFill>
                <a:prstClr val="black"/>
              </a:solidFill>
              <a:effectLst/>
              <a:uLnTx/>
              <a:uFillTx/>
              <a:latin typeface="Open Sans"/>
              <a:ea typeface="+mn-ea"/>
              <a:cs typeface="Open Sans"/>
            </a:endParaRPr>
          </a:p>
        </p:txBody>
      </p:sp>
    </p:spTree>
    <p:extLst>
      <p:ext uri="{BB962C8B-B14F-4D97-AF65-F5344CB8AC3E}">
        <p14:creationId xmlns:p14="http://schemas.microsoft.com/office/powerpoint/2010/main" val="974241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ext slide background_v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32" y="-230115"/>
            <a:ext cx="9144000" cy="6858000"/>
          </a:xfrm>
          <a:prstGeom prst="rect">
            <a:avLst/>
          </a:prstGeom>
        </p:spPr>
      </p:pic>
      <p:sp>
        <p:nvSpPr>
          <p:cNvPr id="2" name="Title 1"/>
          <p:cNvSpPr>
            <a:spLocks noGrp="1"/>
          </p:cNvSpPr>
          <p:nvPr>
            <p:ph type="ctrTitle"/>
          </p:nvPr>
        </p:nvSpPr>
        <p:spPr>
          <a:xfrm>
            <a:off x="666847" y="2801410"/>
            <a:ext cx="4792070" cy="1470025"/>
          </a:xfrm>
        </p:spPr>
        <p:txBody>
          <a:bodyPr/>
          <a:lstStyle/>
          <a:p>
            <a:pPr algn="l"/>
            <a:r>
              <a:rPr lang="en-US" b="1" dirty="0">
                <a:solidFill>
                  <a:schemeClr val="bg1"/>
                </a:solidFill>
                <a:latin typeface="Open Sans"/>
                <a:ea typeface="ＭＳ Ｐゴシック" charset="0"/>
                <a:cs typeface="Open Sans"/>
              </a:rPr>
              <a:t>Implementation Briefing</a:t>
            </a:r>
            <a:endParaRPr lang="en-US" b="1" dirty="0">
              <a:solidFill>
                <a:schemeClr val="bg1"/>
              </a:solidFill>
              <a:latin typeface="Open Sans"/>
              <a:cs typeface="Open Sans"/>
            </a:endParaRPr>
          </a:p>
        </p:txBody>
      </p:sp>
      <p:sp>
        <p:nvSpPr>
          <p:cNvPr id="3" name="Subtitle 2"/>
          <p:cNvSpPr>
            <a:spLocks noGrp="1"/>
          </p:cNvSpPr>
          <p:nvPr>
            <p:ph type="subTitle" idx="1"/>
          </p:nvPr>
        </p:nvSpPr>
        <p:spPr>
          <a:xfrm>
            <a:off x="689240" y="4442232"/>
            <a:ext cx="4655952" cy="1752600"/>
          </a:xfrm>
        </p:spPr>
        <p:txBody>
          <a:bodyPr>
            <a:normAutofit/>
          </a:bodyPr>
          <a:lstStyle/>
          <a:p>
            <a:pPr algn="l"/>
            <a:r>
              <a:rPr lang="en-US" sz="2400" dirty="0">
                <a:solidFill>
                  <a:srgbClr val="FFFFFF"/>
                </a:solidFill>
                <a:latin typeface="Open Sans"/>
                <a:ea typeface="ＭＳ Ｐゴシック" charset="0"/>
                <a:cs typeface="Open Sans"/>
              </a:rPr>
              <a:t>Communication &amp; engagement</a:t>
            </a:r>
          </a:p>
          <a:p>
            <a:pPr algn="l"/>
            <a:br>
              <a:rPr lang="en-US" sz="2400" dirty="0">
                <a:solidFill>
                  <a:srgbClr val="FFFFFF"/>
                </a:solidFill>
                <a:latin typeface="Open Sans"/>
                <a:ea typeface="ＭＳ Ｐゴシック" charset="0"/>
                <a:cs typeface="Open Sans"/>
              </a:rPr>
            </a:br>
            <a:r>
              <a:rPr lang="en-US" sz="2400" dirty="0">
                <a:solidFill>
                  <a:srgbClr val="FFFFFF"/>
                </a:solidFill>
                <a:latin typeface="Open Sans"/>
                <a:ea typeface="ＭＳ Ｐゴシック" charset="0"/>
                <a:cs typeface="Open Sans"/>
              </a:rPr>
              <a:t>Friday 10 July, 2020</a:t>
            </a:r>
            <a:endParaRPr lang="en-US" sz="2400" dirty="0">
              <a:solidFill>
                <a:srgbClr val="FFFFFF"/>
              </a:solidFill>
              <a:latin typeface="Open Sans"/>
              <a:cs typeface="Open Sans"/>
            </a:endParaRPr>
          </a:p>
        </p:txBody>
      </p:sp>
      <p:sp>
        <p:nvSpPr>
          <p:cNvPr id="5" name="Title 1"/>
          <p:cNvSpPr txBox="1">
            <a:spLocks/>
          </p:cNvSpPr>
          <p:nvPr/>
        </p:nvSpPr>
        <p:spPr>
          <a:xfrm>
            <a:off x="736918" y="230115"/>
            <a:ext cx="7658100" cy="907513"/>
          </a:xfrm>
          <a:prstGeom prst="rect">
            <a:avLst/>
          </a:prstGeom>
        </p:spPr>
        <p:txBody>
          <a:bodyPr vert="horz" lIns="91440" tIns="45720" rIns="91440" bIns="45720" rtlCol="0" anchor="ctr">
            <a:normAutofit fontScale="625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GB" sz="5800" b="1" i="0" u="none" strike="noStrike" kern="1200" cap="none" spc="0" normalizeH="0" baseline="0" noProof="0" dirty="0">
                <a:ln>
                  <a:noFill/>
                </a:ln>
                <a:solidFill>
                  <a:srgbClr val="000000"/>
                </a:solidFill>
                <a:effectLst/>
                <a:uLnTx/>
                <a:uFillTx/>
                <a:latin typeface="Open Sans"/>
                <a:ea typeface="ＭＳ Ｐゴシック" charset="0"/>
                <a:cs typeface="Open Sans"/>
              </a:rPr>
              <a:t>Pupil Premium Plus (PP+)</a:t>
            </a:r>
            <a:br>
              <a:rPr kumimoji="0" lang="en-GB" sz="4400" b="1" i="0" u="none" strike="noStrike" kern="1200" cap="none" spc="0" normalizeH="0" baseline="0" noProof="0" dirty="0">
                <a:ln>
                  <a:noFill/>
                </a:ln>
                <a:solidFill>
                  <a:prstClr val="white"/>
                </a:solidFill>
                <a:effectLst/>
                <a:uLnTx/>
                <a:uFillTx/>
                <a:latin typeface="Open Sans"/>
                <a:ea typeface="ＭＳ Ｐゴシック" charset="0"/>
                <a:cs typeface="Open Sans"/>
              </a:rPr>
            </a:br>
            <a:endParaRPr kumimoji="0" lang="en-GB" sz="4400" b="1" i="0" u="none" strike="noStrike" kern="1200" cap="none" spc="0" normalizeH="0" baseline="0" noProof="0" dirty="0">
              <a:ln>
                <a:noFill/>
              </a:ln>
              <a:solidFill>
                <a:prstClr val="white"/>
              </a:solidFill>
              <a:effectLst/>
              <a:uLnTx/>
              <a:uFillTx/>
              <a:latin typeface="Open Sans"/>
              <a:ea typeface="ＭＳ Ｐゴシック" charset="0"/>
              <a:cs typeface="Open Sans"/>
            </a:endParaRPr>
          </a:p>
        </p:txBody>
      </p:sp>
      <p:sp>
        <p:nvSpPr>
          <p:cNvPr id="6" name="TextBox 5"/>
          <p:cNvSpPr txBox="1"/>
          <p:nvPr/>
        </p:nvSpPr>
        <p:spPr>
          <a:xfrm>
            <a:off x="666847" y="1110537"/>
            <a:ext cx="8215968" cy="5016758"/>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1800"/>
              </a:spcAft>
              <a:buClr>
                <a:srgbClr val="A0B419"/>
              </a:buClr>
              <a:buSzTx/>
              <a:buFont typeface="Arial"/>
              <a:buChar char="•"/>
              <a:tabLst/>
              <a:defRPr/>
            </a:pPr>
            <a:r>
              <a:rPr lang="en-US" altLang="en-US" sz="2400" dirty="0">
                <a:solidFill>
                  <a:srgbClr val="000000"/>
                </a:solidFill>
                <a:latin typeface="Open Sans"/>
                <a:cs typeface="Open Sans"/>
              </a:rPr>
              <a:t>A</a:t>
            </a:r>
            <a:r>
              <a:rPr kumimoji="0" lang="en-US" altLang="en-US" sz="2400" b="0" i="0" u="none" strike="noStrike" kern="1200" cap="none" spc="0" normalizeH="0" baseline="0" noProof="0" dirty="0" err="1">
                <a:ln>
                  <a:noFill/>
                </a:ln>
                <a:solidFill>
                  <a:srgbClr val="000000"/>
                </a:solidFill>
                <a:effectLst/>
                <a:uLnTx/>
                <a:uFillTx/>
                <a:latin typeface="Open Sans"/>
                <a:ea typeface="+mn-ea"/>
                <a:cs typeface="Open Sans"/>
              </a:rPr>
              <a:t>dditional</a:t>
            </a:r>
            <a:r>
              <a:rPr kumimoji="0" lang="en-US" altLang="en-US" sz="2400" b="0" i="0" u="none" strike="noStrike" kern="1200" cap="none" spc="0" normalizeH="0" baseline="0" noProof="0" dirty="0">
                <a:ln>
                  <a:noFill/>
                </a:ln>
                <a:solidFill>
                  <a:srgbClr val="000000"/>
                </a:solidFill>
                <a:effectLst/>
                <a:uLnTx/>
                <a:uFillTx/>
                <a:latin typeface="Open Sans"/>
                <a:ea typeface="+mn-ea"/>
                <a:cs typeface="Open Sans"/>
              </a:rPr>
              <a:t> funding  provided to help improve the attainment of looked after children and close the attainment gap between this group and their peers</a:t>
            </a:r>
          </a:p>
          <a:p>
            <a:pPr marL="342900" marR="0" lvl="0" indent="-342900" algn="l" defTabSz="457200" rtl="0" eaLnBrk="1" fontAlgn="auto" latinLnBrk="0" hangingPunct="1">
              <a:lnSpc>
                <a:spcPct val="100000"/>
              </a:lnSpc>
              <a:spcBef>
                <a:spcPts val="0"/>
              </a:spcBef>
              <a:spcAft>
                <a:spcPts val="1800"/>
              </a:spcAft>
              <a:buClr>
                <a:srgbClr val="A0B419"/>
              </a:buClr>
              <a:buSzTx/>
              <a:buFont typeface="Arial"/>
              <a:buChar char="•"/>
              <a:tabLst/>
              <a:defRPr/>
            </a:pPr>
            <a:r>
              <a:rPr kumimoji="0" lang="en-US" altLang="en-US" sz="2400" b="0" i="0" u="none" strike="noStrike" kern="1200" cap="none" spc="0" normalizeH="0" baseline="0" noProof="0" dirty="0">
                <a:ln>
                  <a:noFill/>
                </a:ln>
                <a:solidFill>
                  <a:srgbClr val="000000"/>
                </a:solidFill>
                <a:effectLst/>
                <a:uLnTx/>
                <a:uFillTx/>
                <a:latin typeface="Open Sans"/>
                <a:ea typeface="+mn-ea"/>
                <a:cs typeface="Open Sans"/>
              </a:rPr>
              <a:t>£2345 for statutory school aged eligible young people; £302 for Early Years children in care aged 3-5</a:t>
            </a:r>
          </a:p>
          <a:p>
            <a:pPr marL="342900" marR="0" lvl="0" indent="-342900" algn="l" defTabSz="457200" rtl="0" eaLnBrk="1" fontAlgn="auto" latinLnBrk="0" hangingPunct="1">
              <a:lnSpc>
                <a:spcPct val="100000"/>
              </a:lnSpc>
              <a:spcBef>
                <a:spcPts val="0"/>
              </a:spcBef>
              <a:spcAft>
                <a:spcPts val="1800"/>
              </a:spcAft>
              <a:buClr>
                <a:srgbClr val="A0B419"/>
              </a:buClr>
              <a:buSzTx/>
              <a:buFont typeface="Arial"/>
              <a:buChar char="•"/>
              <a:tabLst/>
              <a:defRPr/>
            </a:pPr>
            <a:r>
              <a:rPr kumimoji="0" lang="en-US" altLang="en-US" sz="2400" b="0" i="0" u="none" strike="noStrike" kern="1200" cap="none" spc="0" normalizeH="0" baseline="0" noProof="0" dirty="0">
                <a:ln>
                  <a:noFill/>
                </a:ln>
                <a:solidFill>
                  <a:srgbClr val="000000"/>
                </a:solidFill>
                <a:effectLst/>
                <a:uLnTx/>
                <a:uFillTx/>
                <a:latin typeface="Open Sans"/>
                <a:ea typeface="+mn-ea"/>
                <a:cs typeface="Open Sans"/>
              </a:rPr>
              <a:t>Targets on PEPs evidence what interventions have been funded by PP and the impact</a:t>
            </a:r>
          </a:p>
          <a:p>
            <a:pPr marL="342900" marR="0" lvl="0" indent="-342900" algn="l" defTabSz="457200" rtl="0" eaLnBrk="1" fontAlgn="auto" latinLnBrk="0" hangingPunct="1">
              <a:lnSpc>
                <a:spcPct val="100000"/>
              </a:lnSpc>
              <a:spcBef>
                <a:spcPts val="0"/>
              </a:spcBef>
              <a:spcAft>
                <a:spcPts val="1800"/>
              </a:spcAft>
              <a:buClr>
                <a:srgbClr val="A0B419"/>
              </a:buClr>
              <a:buSzTx/>
              <a:buFont typeface="Arial"/>
              <a:buChar char="•"/>
              <a:tabLst/>
              <a:defRPr/>
            </a:pPr>
            <a:r>
              <a:rPr kumimoji="0" lang="en-US" altLang="en-US" sz="2400" b="0" i="0" u="none" strike="noStrike" kern="1200" cap="none" spc="0" normalizeH="0" baseline="0" noProof="0" dirty="0">
                <a:ln>
                  <a:noFill/>
                </a:ln>
                <a:solidFill>
                  <a:srgbClr val="000000"/>
                </a:solidFill>
                <a:effectLst/>
                <a:uLnTx/>
                <a:uFillTx/>
                <a:latin typeface="Open Sans"/>
                <a:ea typeface="+mn-ea"/>
                <a:cs typeface="Open Sans"/>
              </a:rPr>
              <a:t>Provides specific cohort interventions identified by Virtual School </a:t>
            </a:r>
            <a:r>
              <a:rPr kumimoji="0" lang="en-US" altLang="en-US" sz="2400" b="0" i="0" u="none" strike="noStrike" kern="1200" cap="none" spc="0" normalizeH="0" baseline="0" noProof="0" dirty="0" err="1">
                <a:ln>
                  <a:noFill/>
                </a:ln>
                <a:solidFill>
                  <a:srgbClr val="000000"/>
                </a:solidFill>
                <a:effectLst/>
                <a:uLnTx/>
                <a:uFillTx/>
                <a:latin typeface="Open Sans"/>
                <a:ea typeface="+mn-ea"/>
                <a:cs typeface="Open Sans"/>
              </a:rPr>
              <a:t>eg</a:t>
            </a:r>
            <a:r>
              <a:rPr kumimoji="0" lang="en-US" altLang="en-US" sz="2400" b="0" i="0" u="none" strike="noStrike" kern="1200" cap="none" spc="0" normalizeH="0" baseline="0" noProof="0" dirty="0">
                <a:ln>
                  <a:noFill/>
                </a:ln>
                <a:solidFill>
                  <a:srgbClr val="000000"/>
                </a:solidFill>
                <a:effectLst/>
                <a:uLnTx/>
                <a:uFillTx/>
                <a:latin typeface="Open Sans"/>
                <a:ea typeface="+mn-ea"/>
                <a:cs typeface="Open Sans"/>
              </a:rPr>
              <a:t> tuition for KS4 pupils, STT assessments for children new into care</a:t>
            </a:r>
          </a:p>
          <a:p>
            <a:pPr marL="342900" marR="0" lvl="0" indent="-342900" algn="l" defTabSz="457200" rtl="0" eaLnBrk="1" fontAlgn="auto" latinLnBrk="0" hangingPunct="1">
              <a:lnSpc>
                <a:spcPct val="100000"/>
              </a:lnSpc>
              <a:spcBef>
                <a:spcPts val="0"/>
              </a:spcBef>
              <a:spcAft>
                <a:spcPts val="1800"/>
              </a:spcAft>
              <a:buClr>
                <a:srgbClr val="A0B419"/>
              </a:buClr>
              <a:buSzTx/>
              <a:buFont typeface="Arial"/>
              <a:buChar char="•"/>
              <a:tabLst/>
              <a:defRPr/>
            </a:pPr>
            <a:endParaRPr kumimoji="0" lang="en-US" sz="2000" b="0" i="0" u="none" strike="noStrike" kern="1200" cap="none" spc="0" normalizeH="0" baseline="0" noProof="0" dirty="0">
              <a:ln>
                <a:noFill/>
              </a:ln>
              <a:solidFill>
                <a:prstClr val="black"/>
              </a:solidFill>
              <a:effectLst/>
              <a:uLnTx/>
              <a:uFillTx/>
              <a:latin typeface="Open Sans"/>
              <a:ea typeface="+mn-ea"/>
              <a:cs typeface="Open Sans"/>
            </a:endParaRPr>
          </a:p>
        </p:txBody>
      </p:sp>
    </p:spTree>
    <p:extLst>
      <p:ext uri="{BB962C8B-B14F-4D97-AF65-F5344CB8AC3E}">
        <p14:creationId xmlns:p14="http://schemas.microsoft.com/office/powerpoint/2010/main" val="3761335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ext slide background_v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32" y="-230115"/>
            <a:ext cx="9144000" cy="6858000"/>
          </a:xfrm>
          <a:prstGeom prst="rect">
            <a:avLst/>
          </a:prstGeom>
        </p:spPr>
      </p:pic>
      <p:sp>
        <p:nvSpPr>
          <p:cNvPr id="2" name="Title 1"/>
          <p:cNvSpPr>
            <a:spLocks noGrp="1"/>
          </p:cNvSpPr>
          <p:nvPr>
            <p:ph type="ctrTitle"/>
          </p:nvPr>
        </p:nvSpPr>
        <p:spPr>
          <a:xfrm>
            <a:off x="666847" y="2801410"/>
            <a:ext cx="4792070" cy="1470025"/>
          </a:xfrm>
        </p:spPr>
        <p:txBody>
          <a:bodyPr/>
          <a:lstStyle/>
          <a:p>
            <a:pPr algn="l"/>
            <a:r>
              <a:rPr lang="en-US" b="1" dirty="0">
                <a:solidFill>
                  <a:schemeClr val="bg1"/>
                </a:solidFill>
                <a:latin typeface="Open Sans"/>
                <a:ea typeface="ＭＳ Ｐゴシック" charset="0"/>
                <a:cs typeface="Open Sans"/>
              </a:rPr>
              <a:t>Implementation Briefing</a:t>
            </a:r>
            <a:endParaRPr lang="en-US" b="1" dirty="0">
              <a:solidFill>
                <a:schemeClr val="bg1"/>
              </a:solidFill>
              <a:latin typeface="Open Sans"/>
              <a:cs typeface="Open Sans"/>
            </a:endParaRPr>
          </a:p>
        </p:txBody>
      </p:sp>
      <p:sp>
        <p:nvSpPr>
          <p:cNvPr id="3" name="Subtitle 2"/>
          <p:cNvSpPr>
            <a:spLocks noGrp="1"/>
          </p:cNvSpPr>
          <p:nvPr>
            <p:ph type="subTitle" idx="1"/>
          </p:nvPr>
        </p:nvSpPr>
        <p:spPr>
          <a:xfrm>
            <a:off x="689240" y="4442232"/>
            <a:ext cx="4655952" cy="1752600"/>
          </a:xfrm>
        </p:spPr>
        <p:txBody>
          <a:bodyPr>
            <a:normAutofit/>
          </a:bodyPr>
          <a:lstStyle/>
          <a:p>
            <a:pPr algn="l"/>
            <a:r>
              <a:rPr lang="en-US" sz="2400" dirty="0">
                <a:solidFill>
                  <a:srgbClr val="FFFFFF"/>
                </a:solidFill>
                <a:latin typeface="Open Sans"/>
                <a:ea typeface="ＭＳ Ｐゴシック" charset="0"/>
                <a:cs typeface="Open Sans"/>
              </a:rPr>
              <a:t>Communication &amp; engagement</a:t>
            </a:r>
          </a:p>
          <a:p>
            <a:pPr algn="l"/>
            <a:br>
              <a:rPr lang="en-US" sz="2400" dirty="0">
                <a:solidFill>
                  <a:srgbClr val="FFFFFF"/>
                </a:solidFill>
                <a:latin typeface="Open Sans"/>
                <a:ea typeface="ＭＳ Ｐゴシック" charset="0"/>
                <a:cs typeface="Open Sans"/>
              </a:rPr>
            </a:br>
            <a:r>
              <a:rPr lang="en-US" sz="2400" dirty="0">
                <a:solidFill>
                  <a:srgbClr val="FFFFFF"/>
                </a:solidFill>
                <a:latin typeface="Open Sans"/>
                <a:ea typeface="ＭＳ Ｐゴシック" charset="0"/>
                <a:cs typeface="Open Sans"/>
              </a:rPr>
              <a:t>Friday 10 July, 2020</a:t>
            </a:r>
            <a:endParaRPr lang="en-US" sz="2400" dirty="0">
              <a:solidFill>
                <a:srgbClr val="FFFFFF"/>
              </a:solidFill>
              <a:latin typeface="Open Sans"/>
              <a:cs typeface="Open Sans"/>
            </a:endParaRPr>
          </a:p>
        </p:txBody>
      </p:sp>
      <p:sp>
        <p:nvSpPr>
          <p:cNvPr id="5" name="Title 1"/>
          <p:cNvSpPr txBox="1">
            <a:spLocks/>
          </p:cNvSpPr>
          <p:nvPr/>
        </p:nvSpPr>
        <p:spPr>
          <a:xfrm>
            <a:off x="736918" y="571020"/>
            <a:ext cx="7658100" cy="907513"/>
          </a:xfrm>
          <a:prstGeom prst="rect">
            <a:avLst/>
          </a:prstGeom>
        </p:spPr>
        <p:txBody>
          <a:bodyPr vert="horz" lIns="91440" tIns="45720" rIns="91440" bIns="45720" rtlCol="0" anchor="ctr">
            <a:normAutofit fontScale="625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GB" sz="5800" b="1" dirty="0">
                <a:solidFill>
                  <a:srgbClr val="000000"/>
                </a:solidFill>
                <a:latin typeface="Open Sans"/>
                <a:ea typeface="ＭＳ Ｐゴシック" charset="0"/>
                <a:cs typeface="Open Sans"/>
              </a:rPr>
              <a:t>Previously looked after children</a:t>
            </a:r>
            <a:br>
              <a:rPr lang="en-GB" b="1" dirty="0">
                <a:solidFill>
                  <a:schemeClr val="bg1"/>
                </a:solidFill>
                <a:latin typeface="Open Sans"/>
                <a:ea typeface="ＭＳ Ｐゴシック" charset="0"/>
                <a:cs typeface="Open Sans"/>
              </a:rPr>
            </a:br>
            <a:endParaRPr lang="en-GB" b="1" dirty="0">
              <a:solidFill>
                <a:schemeClr val="bg1"/>
              </a:solidFill>
              <a:latin typeface="Open Sans"/>
              <a:ea typeface="ＭＳ Ｐゴシック" charset="0"/>
              <a:cs typeface="Open Sans"/>
            </a:endParaRPr>
          </a:p>
        </p:txBody>
      </p:sp>
      <p:sp>
        <p:nvSpPr>
          <p:cNvPr id="6" name="TextBox 5"/>
          <p:cNvSpPr txBox="1"/>
          <p:nvPr/>
        </p:nvSpPr>
        <p:spPr>
          <a:xfrm>
            <a:off x="736918" y="1478533"/>
            <a:ext cx="7994608" cy="5509200"/>
          </a:xfrm>
          <a:prstGeom prst="rect">
            <a:avLst/>
          </a:prstGeom>
          <a:noFill/>
        </p:spPr>
        <p:txBody>
          <a:bodyPr wrap="square" rtlCol="0">
            <a:spAutoFit/>
          </a:bodyPr>
          <a:lstStyle/>
          <a:p>
            <a:pPr>
              <a:spcAft>
                <a:spcPts val="1800"/>
              </a:spcAft>
              <a:buClr>
                <a:srgbClr val="A0B419"/>
              </a:buClr>
              <a:defRPr/>
            </a:pPr>
            <a:r>
              <a:rPr lang="en-GB" altLang="en-US" sz="2400" dirty="0">
                <a:solidFill>
                  <a:srgbClr val="000000"/>
                </a:solidFill>
                <a:latin typeface="Open Sans"/>
                <a:cs typeface="Open Sans"/>
              </a:rPr>
              <a:t>‘</a:t>
            </a:r>
            <a:r>
              <a:rPr lang="en-GB" sz="2400" dirty="0"/>
              <a:t>A previously looked after child is one who is no longer looked after in England and Wales because s/he is the subject of:</a:t>
            </a:r>
            <a:endParaRPr lang="en-GB" altLang="en-US" sz="2400" dirty="0">
              <a:solidFill>
                <a:srgbClr val="000000"/>
              </a:solidFill>
              <a:latin typeface="Open Sans"/>
              <a:cs typeface="Open Sans"/>
            </a:endParaRPr>
          </a:p>
          <a:p>
            <a:pPr marL="342900" indent="-342900">
              <a:spcAft>
                <a:spcPts val="1800"/>
              </a:spcAft>
              <a:buClr>
                <a:srgbClr val="A0B419"/>
              </a:buClr>
              <a:buFont typeface="Arial"/>
              <a:buChar char="•"/>
              <a:defRPr/>
            </a:pPr>
            <a:r>
              <a:rPr lang="en-GB" altLang="en-US" sz="2400" dirty="0">
                <a:solidFill>
                  <a:srgbClr val="000000"/>
                </a:solidFill>
                <a:latin typeface="Open Sans"/>
                <a:cs typeface="Open Sans"/>
              </a:rPr>
              <a:t>An Adoption Order</a:t>
            </a:r>
          </a:p>
          <a:p>
            <a:pPr marL="342900" indent="-342900">
              <a:spcAft>
                <a:spcPts val="1800"/>
              </a:spcAft>
              <a:buClr>
                <a:srgbClr val="A0B419"/>
              </a:buClr>
              <a:buFont typeface="Arial"/>
              <a:buChar char="•"/>
              <a:defRPr/>
            </a:pPr>
            <a:r>
              <a:rPr lang="en-GB" altLang="en-US" sz="2400" dirty="0">
                <a:solidFill>
                  <a:srgbClr val="000000"/>
                </a:solidFill>
                <a:latin typeface="Open Sans"/>
                <a:cs typeface="Open Sans"/>
              </a:rPr>
              <a:t>Special Guardianship Order</a:t>
            </a:r>
          </a:p>
          <a:p>
            <a:pPr marL="342900" indent="-342900">
              <a:spcAft>
                <a:spcPts val="1800"/>
              </a:spcAft>
              <a:buClr>
                <a:srgbClr val="A0B419"/>
              </a:buClr>
              <a:buFont typeface="Arial"/>
              <a:buChar char="•"/>
              <a:defRPr/>
            </a:pPr>
            <a:r>
              <a:rPr lang="en-GB" altLang="en-US" sz="2400" dirty="0">
                <a:solidFill>
                  <a:srgbClr val="000000"/>
                </a:solidFill>
                <a:latin typeface="Open Sans"/>
                <a:cs typeface="Open Sans"/>
              </a:rPr>
              <a:t>Child Arrangement Order*</a:t>
            </a:r>
          </a:p>
          <a:p>
            <a:pPr lvl="0">
              <a:spcBef>
                <a:spcPct val="20000"/>
              </a:spcBef>
            </a:pPr>
            <a:r>
              <a:rPr lang="en-GB" sz="2000" dirty="0">
                <a:solidFill>
                  <a:prstClr val="black"/>
                </a:solidFill>
              </a:rPr>
              <a:t>*Includes arrangements relating to with whom the child is to live, or when the child is to live with any person, or has been adopted from ‘state care’ outside England and Wales</a:t>
            </a:r>
          </a:p>
          <a:p>
            <a:pPr>
              <a:spcAft>
                <a:spcPts val="1800"/>
              </a:spcAft>
              <a:buClr>
                <a:srgbClr val="A0B419"/>
              </a:buClr>
              <a:defRPr/>
            </a:pPr>
            <a:endParaRPr lang="en-GB" altLang="en-US" sz="2400" dirty="0">
              <a:solidFill>
                <a:srgbClr val="000000"/>
              </a:solidFill>
              <a:latin typeface="Open Sans"/>
              <a:cs typeface="Open Sans"/>
            </a:endParaRPr>
          </a:p>
          <a:p>
            <a:pPr marL="342900" indent="-342900">
              <a:spcAft>
                <a:spcPts val="1800"/>
              </a:spcAft>
              <a:buClr>
                <a:srgbClr val="A0B419"/>
              </a:buClr>
              <a:buFont typeface="Arial"/>
              <a:buChar char="•"/>
              <a:defRPr/>
            </a:pPr>
            <a:endParaRPr lang="en-GB" altLang="en-US" sz="2400" dirty="0">
              <a:solidFill>
                <a:srgbClr val="000000"/>
              </a:solidFill>
              <a:latin typeface="Open Sans"/>
              <a:cs typeface="Open Sans"/>
            </a:endParaRPr>
          </a:p>
          <a:p>
            <a:pPr>
              <a:lnSpc>
                <a:spcPct val="150000"/>
              </a:lnSpc>
            </a:pPr>
            <a:endParaRPr lang="en-US" sz="2000" dirty="0">
              <a:latin typeface="Open Sans"/>
              <a:cs typeface="Open Sans"/>
            </a:endParaRPr>
          </a:p>
        </p:txBody>
      </p:sp>
    </p:spTree>
    <p:extLst>
      <p:ext uri="{BB962C8B-B14F-4D97-AF65-F5344CB8AC3E}">
        <p14:creationId xmlns:p14="http://schemas.microsoft.com/office/powerpoint/2010/main" val="4044501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ext slide background_v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32" y="-230115"/>
            <a:ext cx="9144000" cy="6858000"/>
          </a:xfrm>
          <a:prstGeom prst="rect">
            <a:avLst/>
          </a:prstGeom>
        </p:spPr>
      </p:pic>
      <p:sp>
        <p:nvSpPr>
          <p:cNvPr id="2" name="Title 1"/>
          <p:cNvSpPr>
            <a:spLocks noGrp="1"/>
          </p:cNvSpPr>
          <p:nvPr>
            <p:ph type="ctrTitle"/>
          </p:nvPr>
        </p:nvSpPr>
        <p:spPr>
          <a:xfrm>
            <a:off x="666847" y="2801410"/>
            <a:ext cx="4792070" cy="1470025"/>
          </a:xfrm>
        </p:spPr>
        <p:txBody>
          <a:bodyPr/>
          <a:lstStyle/>
          <a:p>
            <a:pPr algn="l"/>
            <a:r>
              <a:rPr lang="en-US" b="1" dirty="0">
                <a:solidFill>
                  <a:schemeClr val="bg1"/>
                </a:solidFill>
                <a:latin typeface="Open Sans"/>
                <a:ea typeface="ＭＳ Ｐゴシック" charset="0"/>
                <a:cs typeface="Open Sans"/>
              </a:rPr>
              <a:t>Implementation Briefing</a:t>
            </a:r>
            <a:endParaRPr lang="en-US" b="1" dirty="0">
              <a:solidFill>
                <a:schemeClr val="bg1"/>
              </a:solidFill>
              <a:latin typeface="Open Sans"/>
              <a:cs typeface="Open Sans"/>
            </a:endParaRPr>
          </a:p>
        </p:txBody>
      </p:sp>
      <p:sp>
        <p:nvSpPr>
          <p:cNvPr id="3" name="Subtitle 2"/>
          <p:cNvSpPr>
            <a:spLocks noGrp="1"/>
          </p:cNvSpPr>
          <p:nvPr>
            <p:ph type="subTitle" idx="1"/>
          </p:nvPr>
        </p:nvSpPr>
        <p:spPr>
          <a:xfrm>
            <a:off x="689240" y="4442232"/>
            <a:ext cx="4655952" cy="1752600"/>
          </a:xfrm>
        </p:spPr>
        <p:txBody>
          <a:bodyPr>
            <a:normAutofit/>
          </a:bodyPr>
          <a:lstStyle/>
          <a:p>
            <a:pPr algn="l"/>
            <a:r>
              <a:rPr lang="en-US" sz="2400" dirty="0">
                <a:solidFill>
                  <a:srgbClr val="FFFFFF"/>
                </a:solidFill>
                <a:latin typeface="Open Sans"/>
                <a:ea typeface="ＭＳ Ｐゴシック" charset="0"/>
                <a:cs typeface="Open Sans"/>
              </a:rPr>
              <a:t>Communication &amp; engagement</a:t>
            </a:r>
          </a:p>
          <a:p>
            <a:pPr algn="l"/>
            <a:br>
              <a:rPr lang="en-US" sz="2400" dirty="0">
                <a:solidFill>
                  <a:srgbClr val="FFFFFF"/>
                </a:solidFill>
                <a:latin typeface="Open Sans"/>
                <a:ea typeface="ＭＳ Ｐゴシック" charset="0"/>
                <a:cs typeface="Open Sans"/>
              </a:rPr>
            </a:br>
            <a:r>
              <a:rPr lang="en-US" sz="2400" dirty="0">
                <a:solidFill>
                  <a:srgbClr val="FFFFFF"/>
                </a:solidFill>
                <a:latin typeface="Open Sans"/>
                <a:ea typeface="ＭＳ Ｐゴシック" charset="0"/>
                <a:cs typeface="Open Sans"/>
              </a:rPr>
              <a:t>Friday 10 July, 2020</a:t>
            </a:r>
            <a:endParaRPr lang="en-US" sz="2400" dirty="0">
              <a:solidFill>
                <a:srgbClr val="FFFFFF"/>
              </a:solidFill>
              <a:latin typeface="Open Sans"/>
              <a:cs typeface="Open Sans"/>
            </a:endParaRPr>
          </a:p>
        </p:txBody>
      </p:sp>
      <p:sp>
        <p:nvSpPr>
          <p:cNvPr id="5" name="Title 1"/>
          <p:cNvSpPr txBox="1">
            <a:spLocks/>
          </p:cNvSpPr>
          <p:nvPr/>
        </p:nvSpPr>
        <p:spPr>
          <a:xfrm>
            <a:off x="736918" y="571020"/>
            <a:ext cx="7658100" cy="907513"/>
          </a:xfrm>
          <a:prstGeom prst="rect">
            <a:avLst/>
          </a:prstGeom>
        </p:spPr>
        <p:txBody>
          <a:bodyPr vert="horz" lIns="91440" tIns="45720" rIns="91440" bIns="45720" rtlCol="0" anchor="ctr">
            <a:normAutofit fontScale="625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GB" sz="5800" b="1" dirty="0">
                <a:solidFill>
                  <a:srgbClr val="000000"/>
                </a:solidFill>
                <a:latin typeface="Open Sans"/>
                <a:ea typeface="ＭＳ Ｐゴシック" charset="0"/>
                <a:cs typeface="Open Sans"/>
              </a:rPr>
              <a:t>The role of the Virtual School</a:t>
            </a:r>
            <a:br>
              <a:rPr lang="en-GB" b="1" dirty="0">
                <a:solidFill>
                  <a:schemeClr val="bg1"/>
                </a:solidFill>
                <a:latin typeface="Open Sans"/>
                <a:ea typeface="ＭＳ Ｐゴシック" charset="0"/>
                <a:cs typeface="Open Sans"/>
              </a:rPr>
            </a:br>
            <a:endParaRPr lang="en-GB" b="1" dirty="0">
              <a:solidFill>
                <a:schemeClr val="bg1"/>
              </a:solidFill>
              <a:latin typeface="Open Sans"/>
              <a:ea typeface="ＭＳ Ｐゴシック" charset="0"/>
              <a:cs typeface="Open Sans"/>
            </a:endParaRPr>
          </a:p>
        </p:txBody>
      </p:sp>
      <p:sp>
        <p:nvSpPr>
          <p:cNvPr id="6" name="TextBox 5"/>
          <p:cNvSpPr txBox="1"/>
          <p:nvPr/>
        </p:nvSpPr>
        <p:spPr>
          <a:xfrm>
            <a:off x="736917" y="1244964"/>
            <a:ext cx="7959821" cy="7340471"/>
          </a:xfrm>
          <a:prstGeom prst="rect">
            <a:avLst/>
          </a:prstGeom>
          <a:noFill/>
        </p:spPr>
        <p:txBody>
          <a:bodyPr wrap="square" rtlCol="0">
            <a:spAutoFit/>
          </a:bodyPr>
          <a:lstStyle/>
          <a:p>
            <a:pPr>
              <a:spcAft>
                <a:spcPts val="1800"/>
              </a:spcAft>
              <a:buClr>
                <a:srgbClr val="A0B419"/>
              </a:buClr>
              <a:defRPr/>
            </a:pPr>
            <a:r>
              <a:rPr lang="en-US" altLang="en-US" sz="2400" dirty="0">
                <a:solidFill>
                  <a:srgbClr val="000000"/>
                </a:solidFill>
                <a:latin typeface="Open Sans"/>
                <a:cs typeface="Open Sans"/>
              </a:rPr>
              <a:t>Promotes the educational achievement of previously looked after children who attend Lincolnshire schools and settings by providing information and advice to:</a:t>
            </a:r>
          </a:p>
          <a:p>
            <a:pPr marL="342900" indent="-342900">
              <a:spcAft>
                <a:spcPts val="1800"/>
              </a:spcAft>
              <a:buClr>
                <a:srgbClr val="A0B419"/>
              </a:buClr>
              <a:buFont typeface="Arial"/>
              <a:buChar char="•"/>
              <a:defRPr/>
            </a:pPr>
            <a:r>
              <a:rPr lang="en-US" altLang="en-US" sz="2400" dirty="0">
                <a:solidFill>
                  <a:srgbClr val="000000"/>
                </a:solidFill>
                <a:latin typeface="Open Sans"/>
                <a:cs typeface="Open Sans"/>
              </a:rPr>
              <a:t>Any person that has parental responsibility for the child:</a:t>
            </a:r>
          </a:p>
          <a:p>
            <a:pPr marL="342900" indent="-342900">
              <a:spcAft>
                <a:spcPts val="1800"/>
              </a:spcAft>
              <a:buClr>
                <a:srgbClr val="A0B419"/>
              </a:buClr>
              <a:buFont typeface="Arial"/>
              <a:buChar char="•"/>
              <a:defRPr/>
            </a:pPr>
            <a:r>
              <a:rPr lang="en-US" altLang="en-US" sz="2400" dirty="0">
                <a:solidFill>
                  <a:srgbClr val="000000"/>
                </a:solidFill>
                <a:latin typeface="Open Sans"/>
                <a:cs typeface="Open Sans"/>
              </a:rPr>
              <a:t>providers of funded early years education, designated teachers for previously looked-after children in maintained schools and academies; and</a:t>
            </a:r>
          </a:p>
          <a:p>
            <a:pPr marL="342900" indent="-342900">
              <a:spcAft>
                <a:spcPts val="1800"/>
              </a:spcAft>
              <a:buClr>
                <a:srgbClr val="A0B419"/>
              </a:buClr>
              <a:buFont typeface="Arial"/>
              <a:buChar char="•"/>
              <a:defRPr/>
            </a:pPr>
            <a:r>
              <a:rPr lang="en-US" altLang="en-US" sz="2400" dirty="0">
                <a:solidFill>
                  <a:srgbClr val="000000"/>
                </a:solidFill>
                <a:latin typeface="Open Sans"/>
                <a:cs typeface="Open Sans"/>
              </a:rPr>
              <a:t>any other person the authority considers appropriate for promoting the educational achievement of relevant children.</a:t>
            </a:r>
          </a:p>
          <a:p>
            <a:pPr marL="342900" indent="-342900">
              <a:spcAft>
                <a:spcPts val="1800"/>
              </a:spcAft>
              <a:buClr>
                <a:srgbClr val="A0B419"/>
              </a:buClr>
              <a:buFont typeface="Arial"/>
              <a:buChar char="•"/>
              <a:defRPr/>
            </a:pPr>
            <a:endParaRPr lang="en-US" altLang="en-US" sz="2400" dirty="0">
              <a:solidFill>
                <a:srgbClr val="000000"/>
              </a:solidFill>
              <a:latin typeface="Open Sans"/>
              <a:cs typeface="Open Sans"/>
            </a:endParaRPr>
          </a:p>
          <a:p>
            <a:pPr marL="342900" indent="-342900">
              <a:spcAft>
                <a:spcPts val="1800"/>
              </a:spcAft>
              <a:buClr>
                <a:srgbClr val="A0B419"/>
              </a:buClr>
              <a:buFont typeface="Arial"/>
              <a:buChar char="•"/>
              <a:defRPr/>
            </a:pPr>
            <a:endParaRPr lang="en-US" altLang="en-US" sz="2400" dirty="0">
              <a:solidFill>
                <a:srgbClr val="000000"/>
              </a:solidFill>
              <a:latin typeface="Open Sans"/>
              <a:cs typeface="Open Sans"/>
            </a:endParaRPr>
          </a:p>
          <a:p>
            <a:pPr marL="342900" indent="-342900">
              <a:spcAft>
                <a:spcPts val="1800"/>
              </a:spcAft>
              <a:buClr>
                <a:srgbClr val="A0B419"/>
              </a:buClr>
              <a:buFont typeface="Arial"/>
              <a:buChar char="•"/>
              <a:defRPr/>
            </a:pPr>
            <a:endParaRPr lang="en-GB" altLang="en-US" sz="2400" dirty="0">
              <a:solidFill>
                <a:srgbClr val="000000"/>
              </a:solidFill>
              <a:latin typeface="Open Sans"/>
              <a:cs typeface="Open Sans"/>
            </a:endParaRPr>
          </a:p>
          <a:p>
            <a:pPr>
              <a:lnSpc>
                <a:spcPct val="150000"/>
              </a:lnSpc>
            </a:pPr>
            <a:endParaRPr lang="en-US" sz="2000" dirty="0">
              <a:latin typeface="Open Sans"/>
              <a:cs typeface="Open Sans"/>
            </a:endParaRPr>
          </a:p>
        </p:txBody>
      </p:sp>
    </p:spTree>
    <p:extLst>
      <p:ext uri="{BB962C8B-B14F-4D97-AF65-F5344CB8AC3E}">
        <p14:creationId xmlns:p14="http://schemas.microsoft.com/office/powerpoint/2010/main" val="3178228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423F7790C75FE4B8A68B2E51078F498" ma:contentTypeVersion="12" ma:contentTypeDescription="Create a new document." ma:contentTypeScope="" ma:versionID="9cfba356da66458cb084191e99446956">
  <xsd:schema xmlns:xsd="http://www.w3.org/2001/XMLSchema" xmlns:xs="http://www.w3.org/2001/XMLSchema" xmlns:p="http://schemas.microsoft.com/office/2006/metadata/properties" xmlns:ns2="11d7dfa7-68bf-4d7b-85e3-cfc91e21ee89" xmlns:ns3="72917732-a0b1-4e85-b943-6cbb0711772b" targetNamespace="http://schemas.microsoft.com/office/2006/metadata/properties" ma:root="true" ma:fieldsID="5b19389230b268e8402295b29483c179" ns2:_="" ns3:_="">
    <xsd:import namespace="11d7dfa7-68bf-4d7b-85e3-cfc91e21ee89"/>
    <xsd:import namespace="72917732-a0b1-4e85-b943-6cbb0711772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d7dfa7-68bf-4d7b-85e3-cfc91e21ee8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_Flow_SignoffStatus" ma:index="19" nillable="true" ma:displayName="Sign-off status" ma:internalName="Sign_x002d_off_x0020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2917732-a0b1-4e85-b943-6cbb0711772b"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Flow_SignoffStatus xmlns="11d7dfa7-68bf-4d7b-85e3-cfc91e21ee8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CFEB54D-3508-46A8-B4A8-650D7DAFC7C5}">
  <ds:schemaRefs>
    <ds:schemaRef ds:uri="11d7dfa7-68bf-4d7b-85e3-cfc91e21ee89"/>
    <ds:schemaRef ds:uri="72917732-a0b1-4e85-b943-6cbb0711772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4E92C59C-AAA1-4C57-A2B9-092A0F45055A}">
  <ds:schemaRefs>
    <ds:schemaRef ds:uri="http://purl.org/dc/dcmitype/"/>
    <ds:schemaRef ds:uri="http://purl.org/dc/terms/"/>
    <ds:schemaRef ds:uri="11d7dfa7-68bf-4d7b-85e3-cfc91e21ee89"/>
    <ds:schemaRef ds:uri="http://schemas.microsoft.com/office/infopath/2007/PartnerControls"/>
    <ds:schemaRef ds:uri="http://schemas.microsoft.com/office/2006/documentManagement/types"/>
    <ds:schemaRef ds:uri="http://www.w3.org/XML/1998/namespace"/>
    <ds:schemaRef ds:uri="72917732-a0b1-4e85-b943-6cbb0711772b"/>
    <ds:schemaRef ds:uri="http://schemas.microsoft.com/office/2006/metadata/properties"/>
    <ds:schemaRef ds:uri="http://schemas.openxmlformats.org/package/2006/metadata/core-properties"/>
    <ds:schemaRef ds:uri="http://purl.org/dc/elements/1.1/"/>
  </ds:schemaRefs>
</ds:datastoreItem>
</file>

<file path=customXml/itemProps3.xml><?xml version="1.0" encoding="utf-8"?>
<ds:datastoreItem xmlns:ds="http://schemas.openxmlformats.org/officeDocument/2006/customXml" ds:itemID="{04F9F33D-3347-4010-8DA2-87C1F024A99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664</TotalTime>
  <Words>1881</Words>
  <Application>Microsoft Office PowerPoint</Application>
  <PresentationFormat>On-screen Show (4:3)</PresentationFormat>
  <Paragraphs>180</Paragraphs>
  <Slides>12</Slides>
  <Notes>9</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12</vt:i4>
      </vt:variant>
    </vt:vector>
  </HeadingPairs>
  <TitlesOfParts>
    <vt:vector size="20" baseType="lpstr">
      <vt:lpstr>Arial</vt:lpstr>
      <vt:lpstr>Calibri</vt:lpstr>
      <vt:lpstr>Calibri Light</vt:lpstr>
      <vt:lpstr>Open Sans</vt:lpstr>
      <vt:lpstr>Times New Roman</vt:lpstr>
      <vt:lpstr>Office Theme</vt:lpstr>
      <vt:lpstr>1_Office Theme</vt:lpstr>
      <vt:lpstr>Custom Design</vt:lpstr>
      <vt:lpstr>The Virtual School and support for children in care</vt:lpstr>
      <vt:lpstr>Implementation Briefing</vt:lpstr>
      <vt:lpstr>The Lincolnshire Virtual School</vt:lpstr>
      <vt:lpstr>Implementation Briefing</vt:lpstr>
      <vt:lpstr>Implementation Briefing</vt:lpstr>
      <vt:lpstr>Implementation Briefing</vt:lpstr>
      <vt:lpstr>Implementation Briefing</vt:lpstr>
      <vt:lpstr>Implementation Briefing</vt:lpstr>
      <vt:lpstr>Implementation Briefing</vt:lpstr>
      <vt:lpstr>Implementation Briefing</vt:lpstr>
      <vt:lpstr>Implementation Briefing</vt:lpstr>
      <vt:lpstr>Implementation Briefing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Neil2</dc:creator>
  <cp:lastModifiedBy>Nicola Carter</cp:lastModifiedBy>
  <cp:revision>59</cp:revision>
  <dcterms:created xsi:type="dcterms:W3CDTF">2020-10-29T15:13:27Z</dcterms:created>
  <dcterms:modified xsi:type="dcterms:W3CDTF">2021-11-10T17:34:26Z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0x0101007423F7790C75FE4B8A68B2E51078F498</vt:lpwstr>
  </property>
</Properties>
</file>