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0"/>
  </p:notesMasterIdLst>
  <p:sldIdLst>
    <p:sldId id="269" r:id="rId2"/>
    <p:sldId id="261" r:id="rId3"/>
    <p:sldId id="270" r:id="rId4"/>
    <p:sldId id="262" r:id="rId5"/>
    <p:sldId id="271" r:id="rId6"/>
    <p:sldId id="274" r:id="rId7"/>
    <p:sldId id="267"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23" d="100"/>
          <a:sy n="123" d="100"/>
        </p:scale>
        <p:origin x="12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2DB7D-6E6E-4524-9D4A-55F620513596}" type="datetimeFigureOut">
              <a:rPr lang="en-GB" smtClean="0"/>
              <a:t>22/11/2021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D25A2-3FDD-498B-9FFA-E862CF244AAE}" type="slidenum">
              <a:rPr lang="en-GB" smtClean="0"/>
              <a:t>‹#›</a:t>
            </a:fld>
            <a:endParaRPr lang="en-GB" dirty="0"/>
          </a:p>
        </p:txBody>
      </p:sp>
    </p:spTree>
    <p:extLst>
      <p:ext uri="{BB962C8B-B14F-4D97-AF65-F5344CB8AC3E}">
        <p14:creationId xmlns:p14="http://schemas.microsoft.com/office/powerpoint/2010/main" val="113721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D25A2-3FDD-498B-9FFA-E862CF244AAE}" type="slidenum">
              <a:rPr lang="en-GB" smtClean="0"/>
              <a:t>1</a:t>
            </a:fld>
            <a:endParaRPr lang="en-GB" dirty="0"/>
          </a:p>
        </p:txBody>
      </p:sp>
    </p:spTree>
    <p:extLst>
      <p:ext uri="{BB962C8B-B14F-4D97-AF65-F5344CB8AC3E}">
        <p14:creationId xmlns:p14="http://schemas.microsoft.com/office/powerpoint/2010/main" val="97341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Commissioned</a:t>
            </a:r>
            <a:r>
              <a:rPr lang="en-GB" baseline="0" dirty="0"/>
              <a:t> to </a:t>
            </a:r>
            <a:r>
              <a:rPr lang="en-GB" u="sng" baseline="0" dirty="0"/>
              <a:t>EMPOWER</a:t>
            </a:r>
            <a:r>
              <a:rPr lang="en-GB" baseline="0" dirty="0"/>
              <a:t> settings</a:t>
            </a:r>
            <a:endParaRPr lang="en-GB" dirty="0"/>
          </a:p>
        </p:txBody>
      </p:sp>
      <p:sp>
        <p:nvSpPr>
          <p:cNvPr id="4" name="Slide Number Placeholder 3"/>
          <p:cNvSpPr>
            <a:spLocks noGrp="1"/>
          </p:cNvSpPr>
          <p:nvPr>
            <p:ph type="sldNum" sz="quarter" idx="10"/>
          </p:nvPr>
        </p:nvSpPr>
        <p:spPr/>
        <p:txBody>
          <a:bodyPr/>
          <a:lstStyle/>
          <a:p>
            <a:fld id="{E8CD25A2-3FDD-498B-9FFA-E862CF244AAE}" type="slidenum">
              <a:rPr lang="en-GB" smtClean="0"/>
              <a:t>3</a:t>
            </a:fld>
            <a:endParaRPr lang="en-GB" dirty="0"/>
          </a:p>
        </p:txBody>
      </p:sp>
    </p:spTree>
    <p:extLst>
      <p:ext uri="{BB962C8B-B14F-4D97-AF65-F5344CB8AC3E}">
        <p14:creationId xmlns:p14="http://schemas.microsoft.com/office/powerpoint/2010/main" val="129643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Settings</a:t>
            </a:r>
            <a:r>
              <a:rPr lang="en-GB" baseline="0" dirty="0"/>
              <a:t> must have completed and reflected upon tier 1 training</a:t>
            </a:r>
          </a:p>
          <a:p>
            <a:r>
              <a:rPr lang="en-GB" baseline="0" dirty="0"/>
              <a:t>Setting must be asking for support and feel they can’t meet needs without further support</a:t>
            </a:r>
          </a:p>
          <a:p>
            <a:r>
              <a:rPr lang="en-GB" baseline="0" dirty="0"/>
              <a:t>Should have discussed the referral with WTT-this saves unnecessary form filling if initial advice can be given or the referral is unlikely to be approved.</a:t>
            </a:r>
          </a:p>
          <a:p>
            <a:r>
              <a:rPr lang="en-GB" baseline="0" dirty="0"/>
              <a:t>School concerns should have been discussed with us first to prevent unnecessary referrals (pre-referral stage completed if necessary)</a:t>
            </a:r>
          </a:p>
          <a:p>
            <a:endParaRPr lang="en-GB" dirty="0"/>
          </a:p>
        </p:txBody>
      </p:sp>
      <p:sp>
        <p:nvSpPr>
          <p:cNvPr id="4" name="Slide Number Placeholder 3"/>
          <p:cNvSpPr>
            <a:spLocks noGrp="1"/>
          </p:cNvSpPr>
          <p:nvPr>
            <p:ph type="sldNum" sz="quarter" idx="10"/>
          </p:nvPr>
        </p:nvSpPr>
        <p:spPr/>
        <p:txBody>
          <a:bodyPr/>
          <a:lstStyle/>
          <a:p>
            <a:fld id="{E8CD25A2-3FDD-498B-9FFA-E862CF244AAE}" type="slidenum">
              <a:rPr lang="en-GB" smtClean="0"/>
              <a:t>5</a:t>
            </a:fld>
            <a:endParaRPr lang="en-GB" dirty="0"/>
          </a:p>
        </p:txBody>
      </p:sp>
    </p:spTree>
    <p:extLst>
      <p:ext uri="{BB962C8B-B14F-4D97-AF65-F5344CB8AC3E}">
        <p14:creationId xmlns:p14="http://schemas.microsoft.com/office/powerpoint/2010/main" val="64092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2318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025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536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5404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718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8202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691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6224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967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893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217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874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762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
        <p:nvSpPr>
          <p:cNvPr id="8" name="TextBox 7">
            <a:extLst>
              <a:ext uri="{FF2B5EF4-FFF2-40B4-BE49-F238E27FC236}">
                <a16:creationId xmlns:a16="http://schemas.microsoft.com/office/drawing/2014/main" id="{D2B4A970-7A49-41E6-91C4-F72A722C95B2}"/>
              </a:ext>
            </a:extLst>
          </p:cNvPr>
          <p:cNvSpPr txBox="1"/>
          <p:nvPr userDrawn="1"/>
        </p:nvSpPr>
        <p:spPr>
          <a:xfrm>
            <a:off x="502754" y="1556792"/>
            <a:ext cx="8136904" cy="4524315"/>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9" name="Picture 2">
            <a:extLst>
              <a:ext uri="{FF2B5EF4-FFF2-40B4-BE49-F238E27FC236}">
                <a16:creationId xmlns:a16="http://schemas.microsoft.com/office/drawing/2014/main" id="{A6E68348-8A9D-440A-9844-5E0823DA52F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6376" y="188640"/>
            <a:ext cx="1008187" cy="10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2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131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pic>
        <p:nvPicPr>
          <p:cNvPr id="8" name="Picture 2">
            <a:extLst>
              <a:ext uri="{FF2B5EF4-FFF2-40B4-BE49-F238E27FC236}">
                <a16:creationId xmlns:a16="http://schemas.microsoft.com/office/drawing/2014/main" id="{18B147AA-21C2-4101-997A-CFAF807BC0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8384" y="116632"/>
            <a:ext cx="1011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5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pic>
        <p:nvPicPr>
          <p:cNvPr id="8" name="Picture 3">
            <a:extLst>
              <a:ext uri="{FF2B5EF4-FFF2-40B4-BE49-F238E27FC236}">
                <a16:creationId xmlns:a16="http://schemas.microsoft.com/office/drawing/2014/main" id="{6729457B-655A-4535-AC39-FDC416B97D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376" y="116632"/>
            <a:ext cx="1011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2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11/22/2021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
        <p:nvSpPr>
          <p:cNvPr id="13" name="TextBox 1">
            <a:extLst>
              <a:ext uri="{FF2B5EF4-FFF2-40B4-BE49-F238E27FC236}">
                <a16:creationId xmlns:a16="http://schemas.microsoft.com/office/drawing/2014/main" id="{6DFD0CD1-A0FB-4D7D-BEF9-335EF0430DE4}"/>
              </a:ext>
            </a:extLst>
          </p:cNvPr>
          <p:cNvSpPr txBox="1">
            <a:spLocks noChangeArrowheads="1"/>
          </p:cNvSpPr>
          <p:nvPr userDrawn="1"/>
        </p:nvSpPr>
        <p:spPr bwMode="auto">
          <a:xfrm>
            <a:off x="682797" y="6046395"/>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dirty="0">
                <a:latin typeface="Comic Sans MS" pitchFamily="66" charset="0"/>
              </a:rPr>
              <a:t>Working Together Team</a:t>
            </a:r>
          </a:p>
          <a:p>
            <a:pPr algn="ctr" eaLnBrk="1" hangingPunct="1">
              <a:spcBef>
                <a:spcPct val="0"/>
              </a:spcBef>
              <a:buFontTx/>
              <a:buNone/>
            </a:pPr>
            <a:r>
              <a:rPr lang="en-GB" altLang="en-US" sz="1600" dirty="0">
                <a:latin typeface="Comic Sans MS" pitchFamily="66" charset="0"/>
              </a:rPr>
              <a:t>An NAS Accredited Service and Professional Excellence Award Winners 2014</a:t>
            </a:r>
          </a:p>
          <a:p>
            <a:pPr algn="ctr" eaLnBrk="1" hangingPunct="1">
              <a:spcBef>
                <a:spcPct val="0"/>
              </a:spcBef>
              <a:buFontTx/>
              <a:buNone/>
            </a:pPr>
            <a:r>
              <a:rPr lang="en-GB" altLang="en-US" sz="1600" dirty="0">
                <a:latin typeface="Comic Sans MS" pitchFamily="66" charset="0"/>
              </a:rPr>
              <a:t>Awarded Commended Practice 2016 and Advanced Status 2019</a:t>
            </a:r>
          </a:p>
        </p:txBody>
      </p:sp>
      <p:pic>
        <p:nvPicPr>
          <p:cNvPr id="14" name="Picture 2">
            <a:extLst>
              <a:ext uri="{FF2B5EF4-FFF2-40B4-BE49-F238E27FC236}">
                <a16:creationId xmlns:a16="http://schemas.microsoft.com/office/drawing/2014/main" id="{220F7F3D-E168-41A4-9060-37AA5798DD7D}"/>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60452" y="116632"/>
            <a:ext cx="1307161" cy="130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6834AD90-BEBA-47F3-8C78-2B19ECF0EC1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23528" y="274638"/>
            <a:ext cx="2001164" cy="1143000"/>
          </a:xfrm>
          <a:prstGeom prst="rect">
            <a:avLst/>
          </a:prstGeom>
        </p:spPr>
      </p:pic>
    </p:spTree>
    <p:extLst>
      <p:ext uri="{BB962C8B-B14F-4D97-AF65-F5344CB8AC3E}">
        <p14:creationId xmlns:p14="http://schemas.microsoft.com/office/powerpoint/2010/main" val="2682418231"/>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outreach@gosberton-house.lincs.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27584" y="764704"/>
            <a:ext cx="7772400" cy="1470025"/>
          </a:xfrm>
        </p:spPr>
        <p:txBody>
          <a:bodyPr>
            <a:normAutofit/>
          </a:bodyPr>
          <a:lstStyle/>
          <a:p>
            <a:pPr algn="ctr"/>
            <a:r>
              <a:rPr lang="en-GB" altLang="en-US" sz="2400" dirty="0">
                <a:solidFill>
                  <a:srgbClr val="00B050"/>
                </a:solidFill>
                <a:latin typeface="Comic Sans MS" panose="030F0702030302020204" pitchFamily="66" charset="0"/>
              </a:rPr>
              <a:t>Working Together Team</a:t>
            </a:r>
            <a:br>
              <a:rPr lang="en-GB" altLang="en-US" sz="2400" dirty="0">
                <a:solidFill>
                  <a:srgbClr val="00B050"/>
                </a:solidFill>
                <a:latin typeface="Comic Sans MS" panose="030F0702030302020204" pitchFamily="66" charset="0"/>
              </a:rPr>
            </a:br>
            <a:r>
              <a:rPr lang="en-GB" altLang="en-US" sz="2400" dirty="0">
                <a:solidFill>
                  <a:srgbClr val="00B050"/>
                </a:solidFill>
                <a:latin typeface="Comic Sans MS" panose="030F0702030302020204" pitchFamily="66" charset="0"/>
              </a:rPr>
              <a:t>Lincolnshire’s Autism, Social Communication SEND Outreach Service</a:t>
            </a:r>
          </a:p>
        </p:txBody>
      </p:sp>
      <p:sp>
        <p:nvSpPr>
          <p:cNvPr id="2051" name="Subtitle 2"/>
          <p:cNvSpPr>
            <a:spLocks noGrp="1"/>
          </p:cNvSpPr>
          <p:nvPr>
            <p:ph type="subTitle" idx="1"/>
          </p:nvPr>
        </p:nvSpPr>
        <p:spPr>
          <a:xfrm>
            <a:off x="3419871" y="2348880"/>
            <a:ext cx="5472609" cy="3240360"/>
          </a:xfrm>
        </p:spPr>
        <p:txBody>
          <a:bodyPr>
            <a:normAutofit/>
          </a:bodyPr>
          <a:lstStyle/>
          <a:p>
            <a:endParaRPr lang="en-GB" dirty="0"/>
          </a:p>
          <a:p>
            <a:r>
              <a:rPr lang="en-GB" dirty="0"/>
              <a:t> ‘</a:t>
            </a:r>
            <a:r>
              <a:rPr lang="en-GB" b="1" cap="none" dirty="0">
                <a:latin typeface="Comic Sans MS" panose="030F0702030302020204" pitchFamily="66" charset="0"/>
              </a:rPr>
              <a:t>The Working Towards Team can be considered an exemplary model of an educational outreach team that can demonstrate it has a significant impact on the quality and inclusiveness of mainstream provision across the whole county. ‘</a:t>
            </a:r>
          </a:p>
          <a:p>
            <a:r>
              <a:rPr lang="en-GB" altLang="en-US" b="1" cap="none" dirty="0">
                <a:latin typeface="Comic Sans MS" panose="030F0702030302020204" pitchFamily="66" charset="0"/>
              </a:rPr>
              <a:t>Head of Accreditation Dec 2019</a:t>
            </a:r>
          </a:p>
          <a:p>
            <a:endParaRPr lang="en-GB" altLang="en-US" sz="800" cap="none" dirty="0"/>
          </a:p>
          <a:p>
            <a:endParaRPr lang="en-GB" altLang="en-US" dirty="0"/>
          </a:p>
          <a:p>
            <a:endParaRPr lang="en-GB" altLang="en-US" dirty="0"/>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36912"/>
            <a:ext cx="2755900" cy="2757488"/>
          </a:xfrm>
          <a:prstGeom prst="rect">
            <a:avLst/>
          </a:prstGeom>
          <a:noFill/>
          <a:ln>
            <a:noFill/>
          </a:ln>
          <a:effectLst>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12531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76313" y="548680"/>
            <a:ext cx="7772400" cy="1109563"/>
          </a:xfrm>
        </p:spPr>
        <p:txBody>
          <a:bodyPr>
            <a:normAutofit/>
          </a:bodyPr>
          <a:lstStyle/>
          <a:p>
            <a:pPr algn="ctr"/>
            <a:r>
              <a:rPr lang="en-GB" altLang="en-US" sz="3200" dirty="0">
                <a:solidFill>
                  <a:srgbClr val="92D050"/>
                </a:solidFill>
                <a:latin typeface="Comic Sans MS" panose="030F0702030302020204" pitchFamily="66" charset="0"/>
              </a:rPr>
              <a:t>Lincolnshire’s </a:t>
            </a:r>
            <a:br>
              <a:rPr lang="en-GB" altLang="en-US" sz="3200" dirty="0">
                <a:solidFill>
                  <a:srgbClr val="92D050"/>
                </a:solidFill>
                <a:latin typeface="Comic Sans MS" panose="030F0702030302020204" pitchFamily="66" charset="0"/>
              </a:rPr>
            </a:br>
            <a:r>
              <a:rPr lang="en-GB" altLang="en-US" sz="3200" dirty="0">
                <a:solidFill>
                  <a:srgbClr val="92D050"/>
                </a:solidFill>
                <a:latin typeface="Comic Sans MS" panose="030F0702030302020204" pitchFamily="66" charset="0"/>
              </a:rPr>
              <a:t>Working Together Team</a:t>
            </a:r>
          </a:p>
        </p:txBody>
      </p:sp>
      <p:sp>
        <p:nvSpPr>
          <p:cNvPr id="4" name="Content Placeholder 2"/>
          <p:cNvSpPr>
            <a:spLocks noGrp="1"/>
          </p:cNvSpPr>
          <p:nvPr>
            <p:ph type="subTitle" idx="1"/>
          </p:nvPr>
        </p:nvSpPr>
        <p:spPr>
          <a:xfrm>
            <a:off x="323850" y="1989138"/>
            <a:ext cx="8424863" cy="3744118"/>
          </a:xfrm>
        </p:spPr>
        <p:txBody>
          <a:bodyPr>
            <a:noAutofit/>
          </a:bodyPr>
          <a:lstStyle/>
          <a:p>
            <a:pPr marL="342900" indent="-342900" algn="l">
              <a:buFont typeface="Arial" panose="020B0604020202020204" pitchFamily="34" charset="0"/>
              <a:buChar char="•"/>
              <a:defRPr/>
            </a:pPr>
            <a:r>
              <a:rPr lang="en-GB" sz="2800" cap="none" dirty="0">
                <a:solidFill>
                  <a:schemeClr val="tx1"/>
                </a:solidFill>
                <a:latin typeface="Comic Sans MS" panose="030F0702030302020204" pitchFamily="66" charset="0"/>
              </a:rPr>
              <a:t>The Working Together Team is a National Autistic Society (NAS) Advanced STATUS Accredited service. </a:t>
            </a:r>
          </a:p>
          <a:p>
            <a:pPr marL="342900" indent="-342900" algn="l">
              <a:buFont typeface="Arial" panose="020B0604020202020204" pitchFamily="34" charset="0"/>
              <a:buChar char="•"/>
              <a:defRPr/>
            </a:pPr>
            <a:endParaRPr lang="en-GB" sz="2800" cap="none" dirty="0">
              <a:solidFill>
                <a:schemeClr val="tx1"/>
              </a:solidFill>
              <a:latin typeface="Comic Sans MS" panose="030F0702030302020204" pitchFamily="66" charset="0"/>
            </a:endParaRPr>
          </a:p>
          <a:p>
            <a:pPr marL="342900" indent="-342900" algn="l">
              <a:buFont typeface="Arial" panose="020B0604020202020204" pitchFamily="34" charset="0"/>
              <a:buChar char="•"/>
              <a:defRPr/>
            </a:pPr>
            <a:r>
              <a:rPr lang="en-GB" sz="2800" cap="none" dirty="0">
                <a:solidFill>
                  <a:schemeClr val="tx1"/>
                </a:solidFill>
                <a:latin typeface="Comic Sans MS" panose="030F0702030302020204" pitchFamily="66" charset="0"/>
              </a:rPr>
              <a:t>A Lincolnshire County Council commissioned service to offer specialist Autism and Social Communication SEND support to mainstream education settings </a:t>
            </a:r>
          </a:p>
        </p:txBody>
      </p:sp>
    </p:spTree>
    <p:extLst>
      <p:ext uri="{BB962C8B-B14F-4D97-AF65-F5344CB8AC3E}">
        <p14:creationId xmlns:p14="http://schemas.microsoft.com/office/powerpoint/2010/main" val="214866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95288" y="548681"/>
            <a:ext cx="7772400" cy="936104"/>
          </a:xfrm>
        </p:spPr>
        <p:txBody>
          <a:bodyPr/>
          <a:lstStyle/>
          <a:p>
            <a:pPr algn="ctr"/>
            <a:r>
              <a:rPr lang="en-GB" altLang="en-US" sz="3600" dirty="0">
                <a:solidFill>
                  <a:srgbClr val="00B050"/>
                </a:solidFill>
                <a:latin typeface="Comic Sans MS" panose="030F0702030302020204" pitchFamily="66" charset="0"/>
              </a:rPr>
              <a:t>What do we do?</a:t>
            </a:r>
            <a:endParaRPr lang="en-GB" altLang="en-US" sz="3600" dirty="0">
              <a:latin typeface="Comic Sans MS" panose="030F0702030302020204" pitchFamily="66" charset="0"/>
            </a:endParaRPr>
          </a:p>
        </p:txBody>
      </p:sp>
      <p:sp>
        <p:nvSpPr>
          <p:cNvPr id="5123" name="Content Placeholder 2"/>
          <p:cNvSpPr txBox="1">
            <a:spLocks/>
          </p:cNvSpPr>
          <p:nvPr/>
        </p:nvSpPr>
        <p:spPr bwMode="auto">
          <a:xfrm>
            <a:off x="395288" y="1916832"/>
            <a:ext cx="820896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r>
              <a:rPr lang="en-GB" altLang="en-US" sz="2800" dirty="0">
                <a:latin typeface="Comic Sans MS" panose="030F0702030302020204" pitchFamily="66" charset="0"/>
              </a:rPr>
              <a:t>We are a service to </a:t>
            </a:r>
            <a:r>
              <a:rPr lang="en-GB" altLang="en-US" sz="2800" b="1" i="1" dirty="0">
                <a:latin typeface="Comic Sans MS" panose="030F0702030302020204" pitchFamily="66" charset="0"/>
              </a:rPr>
              <a:t>upskill</a:t>
            </a:r>
            <a:r>
              <a:rPr lang="en-GB" altLang="en-US" sz="2800" dirty="0">
                <a:latin typeface="Comic Sans MS" panose="030F0702030302020204" pitchFamily="66" charset="0"/>
              </a:rPr>
              <a:t> staff and </a:t>
            </a:r>
            <a:r>
              <a:rPr lang="en-GB" altLang="en-US" sz="2800" b="1" i="1" dirty="0">
                <a:latin typeface="Comic Sans MS" panose="030F0702030302020204" pitchFamily="66" charset="0"/>
              </a:rPr>
              <a:t>empower</a:t>
            </a:r>
            <a:r>
              <a:rPr lang="en-GB" altLang="en-US" sz="2800" dirty="0">
                <a:latin typeface="Comic Sans MS" panose="030F0702030302020204" pitchFamily="66" charset="0"/>
              </a:rPr>
              <a:t> schools and academies.</a:t>
            </a:r>
          </a:p>
          <a:p>
            <a:pPr marL="0" indent="0">
              <a:buNone/>
            </a:pPr>
            <a:r>
              <a:rPr lang="en-GB" altLang="en-US" sz="2800" dirty="0">
                <a:latin typeface="Comic Sans MS" panose="030F0702030302020204" pitchFamily="66" charset="0"/>
              </a:rPr>
              <a:t> </a:t>
            </a:r>
          </a:p>
          <a:p>
            <a:r>
              <a:rPr lang="en-GB" altLang="en-US" sz="2800" dirty="0">
                <a:latin typeface="Comic Sans MS" panose="030F0702030302020204" pitchFamily="66" charset="0"/>
              </a:rPr>
              <a:t>We support the settings to identify the needs of the young person and work with staff and families in schools to tailor approaches to create specific programmes of intervention for the setting to implement.</a:t>
            </a:r>
          </a:p>
          <a:p>
            <a:pPr marL="0" indent="0">
              <a:buNone/>
            </a:pPr>
            <a:endParaRPr lang="en-GB" altLang="en-US" sz="2000" dirty="0">
              <a:latin typeface="Comic Sans MS" panose="030F0702030302020204" pitchFamily="66" charset="0"/>
            </a:endParaRPr>
          </a:p>
        </p:txBody>
      </p:sp>
    </p:spTree>
    <p:extLst>
      <p:ext uri="{BB962C8B-B14F-4D97-AF65-F5344CB8AC3E}">
        <p14:creationId xmlns:p14="http://schemas.microsoft.com/office/powerpoint/2010/main" val="4584169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71600" y="216956"/>
            <a:ext cx="7772400" cy="1080542"/>
          </a:xfrm>
        </p:spPr>
        <p:txBody>
          <a:bodyPr/>
          <a:lstStyle/>
          <a:p>
            <a:pPr algn="ctr"/>
            <a:r>
              <a:rPr lang="en-GB" altLang="en-US" sz="4000" dirty="0">
                <a:solidFill>
                  <a:srgbClr val="00B050"/>
                </a:solidFill>
                <a:latin typeface="Comic Sans MS" panose="030F0702030302020204" pitchFamily="66" charset="0"/>
              </a:rPr>
              <a:t>Who are we?</a:t>
            </a:r>
            <a:endParaRPr lang="en-GB" altLang="en-US" sz="4000" dirty="0">
              <a:latin typeface="Comic Sans MS" panose="030F0702030302020204" pitchFamily="66" charset="0"/>
            </a:endParaRPr>
          </a:p>
        </p:txBody>
      </p:sp>
      <p:sp>
        <p:nvSpPr>
          <p:cNvPr id="4099" name="Content Placeholder 2"/>
          <p:cNvSpPr txBox="1">
            <a:spLocks/>
          </p:cNvSpPr>
          <p:nvPr/>
        </p:nvSpPr>
        <p:spPr bwMode="auto">
          <a:xfrm>
            <a:off x="575469" y="1700808"/>
            <a:ext cx="799306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r>
              <a:rPr lang="en-GB" altLang="en-US" dirty="0">
                <a:latin typeface="Comic Sans MS" panose="030F0702030302020204" pitchFamily="66" charset="0"/>
              </a:rPr>
              <a:t>The team are all skilled practitioners with specialist training and day-to-day hands on experience of working with youngsters with Autism, Social Communication and a wealth of special educational needs.</a:t>
            </a:r>
          </a:p>
          <a:p>
            <a:pPr marL="0" indent="0">
              <a:buNone/>
            </a:pPr>
            <a:endParaRPr lang="en-GB" altLang="en-US" sz="1000" dirty="0">
              <a:latin typeface="Comic Sans MS" panose="030F0702030302020204" pitchFamily="66" charset="0"/>
            </a:endParaRPr>
          </a:p>
          <a:p>
            <a:r>
              <a:rPr lang="en-GB" altLang="en-US" dirty="0">
                <a:latin typeface="Comic Sans MS" panose="030F0702030302020204" pitchFamily="66" charset="0"/>
              </a:rPr>
              <a:t>We provide expertise and practical specialised advice, to settings and families, that enables children and young people to achieve the best possible social and educational outcomes and make the successful transitions to adulthood</a:t>
            </a:r>
          </a:p>
        </p:txBody>
      </p:sp>
    </p:spTree>
    <p:extLst>
      <p:ext uri="{BB962C8B-B14F-4D97-AF65-F5344CB8AC3E}">
        <p14:creationId xmlns:p14="http://schemas.microsoft.com/office/powerpoint/2010/main" val="168004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68313" y="476673"/>
            <a:ext cx="7772400" cy="648072"/>
          </a:xfrm>
        </p:spPr>
        <p:txBody>
          <a:bodyPr>
            <a:normAutofit/>
          </a:bodyPr>
          <a:lstStyle/>
          <a:p>
            <a:pPr algn="ctr"/>
            <a:r>
              <a:rPr lang="en-GB" altLang="en-US" sz="2000" b="1" dirty="0">
                <a:solidFill>
                  <a:srgbClr val="00B050"/>
                </a:solidFill>
                <a:latin typeface="Comic Sans MS" panose="030F0702030302020204" pitchFamily="66" charset="0"/>
              </a:rPr>
              <a:t>          </a:t>
            </a:r>
            <a:r>
              <a:rPr lang="en-GB" altLang="en-US" sz="2400" b="1" dirty="0">
                <a:solidFill>
                  <a:srgbClr val="00B050"/>
                </a:solidFill>
                <a:latin typeface="Comic Sans MS" panose="030F0702030302020204" pitchFamily="66" charset="0"/>
              </a:rPr>
              <a:t>Criteria for individual referral</a:t>
            </a:r>
            <a:endParaRPr lang="en-GB" altLang="en-US" sz="2400" b="1" dirty="0">
              <a:latin typeface="Comic Sans MS" panose="030F0702030302020204" pitchFamily="66" charset="0"/>
            </a:endParaRPr>
          </a:p>
        </p:txBody>
      </p:sp>
      <p:sp>
        <p:nvSpPr>
          <p:cNvPr id="6147" name="Content Placeholder 2"/>
          <p:cNvSpPr txBox="1">
            <a:spLocks/>
          </p:cNvSpPr>
          <p:nvPr/>
        </p:nvSpPr>
        <p:spPr bwMode="auto">
          <a:xfrm>
            <a:off x="468313" y="1772816"/>
            <a:ext cx="82073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lvl="0"/>
            <a:r>
              <a:rPr lang="en-GB" sz="1300" dirty="0">
                <a:latin typeface="Comic Sans MS" panose="030F0702030302020204" pitchFamily="66" charset="0"/>
              </a:rPr>
              <a:t>The setting has completed whole setting, Autism Education Trust training in Making Sense of Autism, provided free of charge by WTT.</a:t>
            </a:r>
          </a:p>
          <a:p>
            <a:pPr lvl="0"/>
            <a:r>
              <a:rPr lang="en-GB" sz="1300" dirty="0">
                <a:latin typeface="Comic Sans MS" panose="030F0702030302020204" pitchFamily="66" charset="0"/>
              </a:rPr>
              <a:t>The child or young person is aged 4-19 and in a maintained mainstream school, academy or college.</a:t>
            </a:r>
          </a:p>
          <a:p>
            <a:pPr lvl="0"/>
            <a:r>
              <a:rPr lang="en-GB" sz="1300" dirty="0">
                <a:latin typeface="Comic Sans MS" panose="030F0702030302020204" pitchFamily="66" charset="0"/>
              </a:rPr>
              <a:t>The needs of the young person have been discussed with WTT and a referral agreed in principle. </a:t>
            </a:r>
          </a:p>
          <a:p>
            <a:pPr lvl="0"/>
            <a:r>
              <a:rPr lang="en-GB" sz="1300" dirty="0">
                <a:latin typeface="Comic Sans MS" panose="030F0702030302020204" pitchFamily="66" charset="0"/>
              </a:rPr>
              <a:t>The young person’s needs are within the area of Social Communication.</a:t>
            </a:r>
          </a:p>
          <a:p>
            <a:pPr lvl="0"/>
            <a:r>
              <a:rPr lang="en-GB" sz="1300" dirty="0">
                <a:latin typeface="Comic Sans MS" panose="030F0702030302020204" pitchFamily="66" charset="0"/>
              </a:rPr>
              <a:t>The young person’s needs are a concern to both the setting and family (and possibly the young person themselves) and the setting do not feel they are able to fully meet the young person’s needs without further support.</a:t>
            </a:r>
          </a:p>
          <a:p>
            <a:pPr lvl="0"/>
            <a:r>
              <a:rPr lang="en-GB" sz="1300" dirty="0">
                <a:latin typeface="Comic Sans MS" panose="030F0702030302020204" pitchFamily="66" charset="0"/>
              </a:rPr>
              <a:t>The referral document has been completed with school, family and young person’s views. All parties have signed and dated to give consent including the Head teacher. </a:t>
            </a:r>
          </a:p>
          <a:p>
            <a:pPr lvl="0"/>
            <a:r>
              <a:rPr lang="en-GB" sz="1300" dirty="0">
                <a:latin typeface="Comic Sans MS" panose="030F0702030302020204" pitchFamily="66" charset="0"/>
              </a:rPr>
              <a:t>School and family have confirmed that they have read the roles and responsibilities section within the service booklet.</a:t>
            </a:r>
          </a:p>
          <a:p>
            <a:pPr lvl="0"/>
            <a:r>
              <a:rPr lang="en-GB" sz="1300" dirty="0">
                <a:latin typeface="Comic Sans MS" panose="030F0702030302020204" pitchFamily="66" charset="0"/>
              </a:rPr>
              <a:t>Supporting documents, including individual learning plans and reports from any external agencies that are involved, are included to show what has been put in place and the impact. Minimum of 2 cycles of assess, plan, do, review.  (SEN CoP p100-102)</a:t>
            </a:r>
          </a:p>
          <a:p>
            <a:pPr lvl="0"/>
            <a:r>
              <a:rPr lang="en-GB" sz="1300" dirty="0">
                <a:latin typeface="Comic Sans MS" panose="030F0702030302020204" pitchFamily="66" charset="0"/>
              </a:rPr>
              <a:t>Training has been reflected upon and strategies have been trialled and impact described</a:t>
            </a:r>
          </a:p>
          <a:p>
            <a:pPr lvl="0"/>
            <a:r>
              <a:rPr lang="en-GB" sz="1300" dirty="0">
                <a:latin typeface="Comic Sans MS" panose="030F0702030302020204" pitchFamily="66" charset="0"/>
              </a:rPr>
              <a:t>One named person within the school has been identified as point of contact.</a:t>
            </a:r>
          </a:p>
          <a:p>
            <a:pPr lvl="0"/>
            <a:r>
              <a:rPr lang="en-GB" sz="1300" dirty="0">
                <a:latin typeface="Comic Sans MS" panose="030F0702030302020204" pitchFamily="66" charset="0"/>
              </a:rPr>
              <a:t>The setting are agreeing to work towards the AIM4Lincs award. </a:t>
            </a:r>
          </a:p>
          <a:p>
            <a:pPr>
              <a:lnSpc>
                <a:spcPct val="90000"/>
              </a:lnSpc>
            </a:pPr>
            <a:endParaRPr lang="en-GB" altLang="en-US" sz="2200" dirty="0">
              <a:latin typeface="+mn-lt"/>
            </a:endParaRPr>
          </a:p>
        </p:txBody>
      </p:sp>
    </p:spTree>
    <p:extLst>
      <p:ext uri="{BB962C8B-B14F-4D97-AF65-F5344CB8AC3E}">
        <p14:creationId xmlns:p14="http://schemas.microsoft.com/office/powerpoint/2010/main" val="16612469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AB33C1-FB62-4F6C-8779-1386CA4305F7}"/>
              </a:ext>
            </a:extLst>
          </p:cNvPr>
          <p:cNvSpPr>
            <a:spLocks noGrp="1"/>
          </p:cNvSpPr>
          <p:nvPr>
            <p:ph type="title"/>
          </p:nvPr>
        </p:nvSpPr>
        <p:spPr/>
        <p:txBody>
          <a:bodyPr/>
          <a:lstStyle/>
          <a:p>
            <a:r>
              <a:rPr lang="en-GB" dirty="0"/>
              <a:t>               </a:t>
            </a:r>
            <a:r>
              <a:rPr lang="en-GB" b="1" dirty="0">
                <a:solidFill>
                  <a:srgbClr val="00B050"/>
                </a:solidFill>
                <a:latin typeface="Comic Sans MS" panose="030F0702030302020204" pitchFamily="66" charset="0"/>
              </a:rPr>
              <a:t>Referral Process</a:t>
            </a:r>
          </a:p>
        </p:txBody>
      </p:sp>
      <p:sp>
        <p:nvSpPr>
          <p:cNvPr id="8" name="Content Placeholder 7">
            <a:extLst>
              <a:ext uri="{FF2B5EF4-FFF2-40B4-BE49-F238E27FC236}">
                <a16:creationId xmlns:a16="http://schemas.microsoft.com/office/drawing/2014/main" id="{A25F90E3-B2FB-4FC1-A31D-365523B314C1}"/>
              </a:ext>
            </a:extLst>
          </p:cNvPr>
          <p:cNvSpPr>
            <a:spLocks noGrp="1"/>
          </p:cNvSpPr>
          <p:nvPr>
            <p:ph idx="1"/>
          </p:nvPr>
        </p:nvSpPr>
        <p:spPr>
          <a:xfrm>
            <a:off x="251520" y="1628801"/>
            <a:ext cx="8424936" cy="4619606"/>
          </a:xfrm>
        </p:spPr>
        <p:txBody>
          <a:bodyPr/>
          <a:lstStyle/>
          <a:p>
            <a:r>
              <a:rPr lang="en-GB" dirty="0">
                <a:latin typeface="Comic Sans MS" panose="030F0702030302020204" pitchFamily="66" charset="0"/>
              </a:rPr>
              <a:t>Contact your WTT teacher directly (or via </a:t>
            </a:r>
            <a:r>
              <a:rPr lang="en-GB" dirty="0">
                <a:solidFill>
                  <a:srgbClr val="00B0F0"/>
                </a:solidFill>
                <a:latin typeface="Comic Sans MS" panose="030F0702030302020204" pitchFamily="66" charset="0"/>
                <a:hlinkClick r:id="rId2">
                  <a:extLst>
                    <a:ext uri="{A12FA001-AC4F-418D-AE19-62706E023703}">
                      <ahyp:hlinkClr xmlns:ahyp="http://schemas.microsoft.com/office/drawing/2018/hyperlinkcolor" val="tx"/>
                    </a:ext>
                  </a:extLst>
                </a:hlinkClick>
              </a:rPr>
              <a:t>outreach@gosberton-house.lincs.sch.uk</a:t>
            </a:r>
            <a:r>
              <a:rPr lang="en-GB" dirty="0">
                <a:latin typeface="Comic Sans MS" panose="030F0702030302020204" pitchFamily="66" charset="0"/>
              </a:rPr>
              <a:t>) to discuss your concerns, reasons for referral and support in place for the CYP already.  </a:t>
            </a:r>
          </a:p>
          <a:p>
            <a:r>
              <a:rPr lang="en-GB" dirty="0">
                <a:latin typeface="Comic Sans MS" panose="030F0702030302020204" pitchFamily="66" charset="0"/>
              </a:rPr>
              <a:t>If a referral is deemed appropriate, then the referral forms will be shared via email</a:t>
            </a:r>
          </a:p>
          <a:p>
            <a:r>
              <a:rPr lang="en-GB" dirty="0">
                <a:latin typeface="Comic Sans MS" panose="030F0702030302020204" pitchFamily="66" charset="0"/>
              </a:rPr>
              <a:t>Complete the referral form with relevant staff, family and the young person and send a WORD copy and supporting documents via email to </a:t>
            </a:r>
            <a:r>
              <a:rPr lang="en-GB" dirty="0">
                <a:solidFill>
                  <a:srgbClr val="00B0F0"/>
                </a:solidFill>
                <a:latin typeface="Comic Sans MS" panose="030F0702030302020204" pitchFamily="66" charset="0"/>
                <a:hlinkClick r:id="rId2">
                  <a:extLst>
                    <a:ext uri="{A12FA001-AC4F-418D-AE19-62706E023703}">
                      <ahyp:hlinkClr xmlns:ahyp="http://schemas.microsoft.com/office/drawing/2018/hyperlinkcolor" val="tx"/>
                    </a:ext>
                  </a:extLst>
                </a:hlinkClick>
              </a:rPr>
              <a:t>outreach@gosberton-house.lincs.sch.uk</a:t>
            </a:r>
            <a:r>
              <a:rPr lang="en-GB" dirty="0">
                <a:solidFill>
                  <a:srgbClr val="00B0F0"/>
                </a:solidFill>
                <a:latin typeface="Comic Sans MS" panose="030F0702030302020204" pitchFamily="66" charset="0"/>
              </a:rPr>
              <a:t> </a:t>
            </a:r>
          </a:p>
          <a:p>
            <a:r>
              <a:rPr lang="en-GB" dirty="0">
                <a:latin typeface="Comic Sans MS" panose="030F0702030302020204" pitchFamily="66" charset="0"/>
              </a:rPr>
              <a:t>Submission deadlines are shared by the WTT and are on our website (new website pending!)</a:t>
            </a:r>
            <a:endParaRPr lang="en-GB" dirty="0">
              <a:solidFill>
                <a:srgbClr val="00B0F0"/>
              </a:solidFill>
              <a:latin typeface="Comic Sans MS" panose="030F0702030302020204" pitchFamily="66" charset="0"/>
            </a:endParaRPr>
          </a:p>
          <a:p>
            <a:r>
              <a:rPr lang="en-GB" dirty="0">
                <a:latin typeface="Comic Sans MS" panose="030F0702030302020204" pitchFamily="66" charset="0"/>
              </a:rPr>
              <a:t>Referrals reviewed by panel 5 times a year</a:t>
            </a:r>
          </a:p>
          <a:p>
            <a:r>
              <a:rPr lang="en-GB" dirty="0">
                <a:latin typeface="Comic Sans MS" panose="030F0702030302020204" pitchFamily="66" charset="0"/>
              </a:rPr>
              <a:t>Email confirmation sent out to contacts on the form. Next steps</a:t>
            </a:r>
            <a:endParaRPr lang="en-GB" dirty="0">
              <a:solidFill>
                <a:srgbClr val="00B0F0"/>
              </a:solidFill>
              <a:latin typeface="Comic Sans MS" panose="030F0702030302020204" pitchFamily="66" charset="0"/>
            </a:endParaRPr>
          </a:p>
          <a:p>
            <a:endParaRPr lang="en-GB" dirty="0">
              <a:solidFill>
                <a:srgbClr val="00B0F0"/>
              </a:solidFill>
              <a:latin typeface="Comic Sans MS" panose="030F0702030302020204" pitchFamily="66" charset="0"/>
            </a:endParaRPr>
          </a:p>
          <a:p>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195184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23850" y="692697"/>
            <a:ext cx="7772400" cy="604292"/>
          </a:xfrm>
        </p:spPr>
        <p:txBody>
          <a:bodyPr/>
          <a:lstStyle/>
          <a:p>
            <a:pPr algn="ctr"/>
            <a:r>
              <a:rPr lang="en-GB" altLang="en-US" sz="3600" dirty="0">
                <a:solidFill>
                  <a:srgbClr val="00B050"/>
                </a:solidFill>
                <a:latin typeface="Comic Sans MS" panose="030F0702030302020204" pitchFamily="66" charset="0"/>
              </a:rPr>
              <a:t>          ‘Empowerment</a:t>
            </a:r>
            <a:r>
              <a:rPr lang="en-GB" altLang="en-US" sz="3600" dirty="0">
                <a:solidFill>
                  <a:srgbClr val="00B050"/>
                </a:solidFill>
              </a:rPr>
              <a:t>’</a:t>
            </a:r>
            <a:endParaRPr lang="en-GB" altLang="en-US" sz="3600" dirty="0"/>
          </a:p>
        </p:txBody>
      </p:sp>
      <p:sp>
        <p:nvSpPr>
          <p:cNvPr id="3" name="Subtitle 2"/>
          <p:cNvSpPr>
            <a:spLocks noGrp="1"/>
          </p:cNvSpPr>
          <p:nvPr>
            <p:ph type="subTitle" idx="1"/>
          </p:nvPr>
        </p:nvSpPr>
        <p:spPr>
          <a:xfrm>
            <a:off x="611560" y="1772816"/>
            <a:ext cx="8028955" cy="4032250"/>
          </a:xfrm>
        </p:spPr>
        <p:txBody>
          <a:bodyPr/>
          <a:lstStyle/>
          <a:p>
            <a:pPr marL="342900" indent="-342900" algn="l">
              <a:buFont typeface="Arial" panose="020B0604020202020204" pitchFamily="34" charset="0"/>
              <a:buChar char="•"/>
              <a:defRPr/>
            </a:pPr>
            <a:r>
              <a:rPr lang="en-GB" sz="3200" cap="none" dirty="0">
                <a:solidFill>
                  <a:schemeClr val="tx1"/>
                </a:solidFill>
                <a:latin typeface="Comic Sans MS" panose="030F0702030302020204" pitchFamily="66" charset="0"/>
              </a:rPr>
              <a:t>Autism Education Trust Training          </a:t>
            </a:r>
            <a:r>
              <a:rPr lang="en-GB" cap="none" dirty="0">
                <a:solidFill>
                  <a:schemeClr val="tx1"/>
                </a:solidFill>
                <a:latin typeface="Comic Sans MS" panose="030F0702030302020204" pitchFamily="66" charset="0"/>
              </a:rPr>
              <a:t>3 phases, Standards/Competencies, Progression Framework                    </a:t>
            </a:r>
          </a:p>
          <a:p>
            <a:pPr algn="l">
              <a:defRPr/>
            </a:pPr>
            <a:r>
              <a:rPr lang="en-GB" cap="none" dirty="0">
                <a:solidFill>
                  <a:schemeClr val="tx1"/>
                </a:solidFill>
                <a:latin typeface="Comic Sans MS" panose="030F0702030302020204" pitchFamily="66" charset="0"/>
              </a:rPr>
              <a:t>     www.autismeducationtrust.org.uk</a:t>
            </a:r>
          </a:p>
          <a:p>
            <a:pPr marL="342900" indent="-342900" algn="l">
              <a:buFont typeface="Arial" panose="020B0604020202020204" pitchFamily="34" charset="0"/>
              <a:buChar char="•"/>
              <a:defRPr/>
            </a:pPr>
            <a:r>
              <a:rPr lang="en-GB" sz="3200" cap="none" dirty="0">
                <a:solidFill>
                  <a:schemeClr val="tx1"/>
                </a:solidFill>
                <a:latin typeface="Comic Sans MS" panose="030F0702030302020204" pitchFamily="66" charset="0"/>
              </a:rPr>
              <a:t>WTT Themed training</a:t>
            </a:r>
          </a:p>
          <a:p>
            <a:pPr marL="342900" indent="-342900" algn="l">
              <a:buFont typeface="Arial" panose="020B0604020202020204" pitchFamily="34" charset="0"/>
              <a:buChar char="•"/>
              <a:defRPr/>
            </a:pPr>
            <a:r>
              <a:rPr lang="en-GB" sz="3200" cap="none" dirty="0">
                <a:solidFill>
                  <a:schemeClr val="tx1"/>
                </a:solidFill>
                <a:latin typeface="Comic Sans MS" panose="030F0702030302020204" pitchFamily="66" charset="0"/>
              </a:rPr>
              <a:t>Autism Inclusion Mark (AIM4LINCS)</a:t>
            </a:r>
          </a:p>
          <a:p>
            <a:pPr marL="411480" indent="-342900" algn="l">
              <a:buFont typeface="Arial" panose="020B0604020202020204" pitchFamily="34" charset="0"/>
              <a:buChar char="•"/>
              <a:defRPr/>
            </a:pPr>
            <a:endParaRPr lang="en-GB" sz="3200" cap="none" dirty="0">
              <a:solidFill>
                <a:schemeClr val="tx1"/>
              </a:solidFill>
              <a:latin typeface="Comic Sans MS" panose="030F0702030302020204" pitchFamily="66" charset="0"/>
            </a:endParaRPr>
          </a:p>
          <a:p>
            <a:pPr marL="342900" indent="-342900" algn="l">
              <a:buFont typeface="Arial" panose="020B0604020202020204" pitchFamily="34" charset="0"/>
              <a:buChar char="•"/>
              <a:defRPr/>
            </a:pPr>
            <a:endParaRPr lang="en-GB"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70" y="4509120"/>
            <a:ext cx="15843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105" y="4569234"/>
            <a:ext cx="1584325" cy="139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4" descr="image004">
            <a:extLst>
              <a:ext uri="{FF2B5EF4-FFF2-40B4-BE49-F238E27FC236}">
                <a16:creationId xmlns:a16="http://schemas.microsoft.com/office/drawing/2014/main" id="{40935CE9-A139-424A-A249-569E4E545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851" y="4664695"/>
            <a:ext cx="2800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18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411759" y="188913"/>
            <a:ext cx="5184577" cy="975013"/>
          </a:xfrm>
        </p:spPr>
        <p:txBody>
          <a:bodyPr/>
          <a:lstStyle/>
          <a:p>
            <a:pPr algn="ctr"/>
            <a:r>
              <a:rPr lang="en-GB" altLang="en-US" sz="2800" dirty="0">
                <a:solidFill>
                  <a:srgbClr val="00B050"/>
                </a:solidFill>
                <a:latin typeface="Comic Sans MS" panose="030F0702030302020204" pitchFamily="66" charset="0"/>
              </a:rPr>
              <a:t>NAS Accreditation Dec 2019</a:t>
            </a:r>
            <a:endParaRPr lang="en-GB" altLang="en-US" sz="2800" dirty="0">
              <a:latin typeface="Comic Sans MS" panose="030F0702030302020204" pitchFamily="66" charset="0"/>
            </a:endParaRPr>
          </a:p>
        </p:txBody>
      </p:sp>
      <p:sp>
        <p:nvSpPr>
          <p:cNvPr id="3" name="Subtitle 2"/>
          <p:cNvSpPr>
            <a:spLocks noGrp="1"/>
          </p:cNvSpPr>
          <p:nvPr>
            <p:ph type="subTitle" idx="1"/>
          </p:nvPr>
        </p:nvSpPr>
        <p:spPr>
          <a:xfrm>
            <a:off x="143669" y="1163926"/>
            <a:ext cx="8856662" cy="4680866"/>
          </a:xfrm>
        </p:spPr>
        <p:txBody>
          <a:bodyPr>
            <a:normAutofit fontScale="25000" lnSpcReduction="20000"/>
          </a:bodyPr>
          <a:lstStyle/>
          <a:p>
            <a:pPr>
              <a:defRPr/>
            </a:pPr>
            <a:r>
              <a:rPr lang="en-GB" sz="2000" b="1" i="1" dirty="0">
                <a:latin typeface="Comic Sans MS" panose="030F0702030302020204" pitchFamily="66" charset="0"/>
              </a:rPr>
              <a:t>“</a:t>
            </a:r>
          </a:p>
          <a:p>
            <a:pPr>
              <a:defRPr/>
            </a:pPr>
            <a:endParaRPr lang="en-GB" cap="none" dirty="0">
              <a:latin typeface="Comic Sans MS" panose="030F0702030302020204" pitchFamily="66" charset="0"/>
            </a:endParaRPr>
          </a:p>
          <a:p>
            <a:pPr>
              <a:defRPr/>
            </a:pPr>
            <a:endParaRPr lang="en-GB" cap="none" dirty="0">
              <a:latin typeface="Comic Sans MS" panose="030F0702030302020204" pitchFamily="66" charset="0"/>
            </a:endParaRPr>
          </a:p>
          <a:p>
            <a:pPr>
              <a:defRPr/>
            </a:pPr>
            <a:endParaRPr lang="en-GB" cap="none" dirty="0">
              <a:latin typeface="Comic Sans MS" panose="030F0702030302020204" pitchFamily="66" charset="0"/>
            </a:endParaRPr>
          </a:p>
          <a:p>
            <a:pPr>
              <a:defRPr/>
            </a:pPr>
            <a:r>
              <a:rPr lang="en-GB" sz="8000" cap="none" dirty="0">
                <a:latin typeface="Comic Sans MS" panose="030F0702030302020204" pitchFamily="66" charset="0"/>
              </a:rPr>
              <a:t>‘The Working Together Team are an invaluable source of support for our autistic pupils. . . very informative and knowledgeable, offering practical, useful advice to enable our staff to support the children more effectively.’	</a:t>
            </a:r>
          </a:p>
          <a:p>
            <a:pPr>
              <a:defRPr/>
            </a:pPr>
            <a:endParaRPr lang="en-GB" sz="3200" cap="none" dirty="0">
              <a:latin typeface="Comic Sans MS" panose="030F0702030302020204" pitchFamily="66" charset="0"/>
            </a:endParaRPr>
          </a:p>
          <a:p>
            <a:r>
              <a:rPr lang="en-GB" sz="8000" dirty="0"/>
              <a:t>‘</a:t>
            </a:r>
            <a:r>
              <a:rPr lang="en-GB" sz="8000" cap="none" dirty="0">
                <a:latin typeface="Comic Sans MS" panose="030F0702030302020204" pitchFamily="66" charset="0"/>
              </a:rPr>
              <a:t>The training is excellent, my staff come back buzzing’. </a:t>
            </a:r>
          </a:p>
          <a:p>
            <a:endParaRPr lang="en-GB" sz="3200" cap="none" dirty="0">
              <a:latin typeface="Comic Sans MS" panose="030F0702030302020204" pitchFamily="66" charset="0"/>
            </a:endParaRPr>
          </a:p>
          <a:p>
            <a:r>
              <a:rPr lang="en-GB" sz="8000" cap="none" dirty="0">
                <a:latin typeface="Comic Sans MS" panose="030F0702030302020204" pitchFamily="66" charset="0"/>
              </a:rPr>
              <a:t>‘Excellent service and staff members. Always willing to discuss any issues and offer appropriate and sound advice. Very knowledgeable team, highly rated service.’</a:t>
            </a:r>
          </a:p>
          <a:p>
            <a:endParaRPr lang="en-GB" sz="3200" cap="none" dirty="0">
              <a:latin typeface="Comic Sans MS" panose="030F0702030302020204" pitchFamily="66" charset="0"/>
            </a:endParaRPr>
          </a:p>
          <a:p>
            <a:r>
              <a:rPr lang="en-GB" sz="8000" cap="none" dirty="0">
                <a:latin typeface="Comic Sans MS" panose="030F0702030302020204" pitchFamily="66" charset="0"/>
              </a:rPr>
              <a:t>‘Staff are always available at the end of an email or call when advice is needed. Visits to school are prompt and incredibly valuable in supporting the children, staff and parents. Courses organised are full of advice and strategies that can be used. ‘</a:t>
            </a:r>
          </a:p>
        </p:txBody>
      </p:sp>
      <p:sp>
        <p:nvSpPr>
          <p:cNvPr id="2" name="Rectangle 1"/>
          <p:cNvSpPr/>
          <p:nvPr/>
        </p:nvSpPr>
        <p:spPr>
          <a:xfrm>
            <a:off x="467544" y="1443841"/>
            <a:ext cx="7992888" cy="461665"/>
          </a:xfrm>
          <a:prstGeom prst="rect">
            <a:avLst/>
          </a:prstGeom>
        </p:spPr>
        <p:txBody>
          <a:bodyPr wrap="square">
            <a:spAutoFit/>
          </a:bodyPr>
          <a:lstStyle/>
          <a:p>
            <a:r>
              <a:rPr lang="en-GB" sz="2400" i="1" dirty="0">
                <a:latin typeface="Comic Sans MS" panose="030F0702030302020204" pitchFamily="66" charset="0"/>
              </a:rPr>
              <a:t>Some quotes from Lincolnshire SENDCos</a:t>
            </a:r>
          </a:p>
        </p:txBody>
      </p:sp>
    </p:spTree>
    <p:extLst>
      <p:ext uri="{BB962C8B-B14F-4D97-AF65-F5344CB8AC3E}">
        <p14:creationId xmlns:p14="http://schemas.microsoft.com/office/powerpoint/2010/main" val="420223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197</TotalTime>
  <Words>850</Words>
  <Application>Microsoft Office PowerPoint</Application>
  <PresentationFormat>On-screen Show (4:3)</PresentationFormat>
  <Paragraphs>63</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Comic Sans MS</vt:lpstr>
      <vt:lpstr>Wingdings 3</vt:lpstr>
      <vt:lpstr>Ion</vt:lpstr>
      <vt:lpstr>Working Together Team Lincolnshire’s Autism, Social Communication SEND Outreach Service</vt:lpstr>
      <vt:lpstr>Lincolnshire’s  Working Together Team</vt:lpstr>
      <vt:lpstr>What do we do?</vt:lpstr>
      <vt:lpstr>Who are we?</vt:lpstr>
      <vt:lpstr>          Criteria for individual referral</vt:lpstr>
      <vt:lpstr>               Referral Process</vt:lpstr>
      <vt:lpstr>          ‘Empowerment’</vt:lpstr>
      <vt:lpstr>NAS Accreditation Dec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Nicola Carter</cp:lastModifiedBy>
  <cp:revision>24</cp:revision>
  <dcterms:created xsi:type="dcterms:W3CDTF">2017-01-18T10:50:45Z</dcterms:created>
  <dcterms:modified xsi:type="dcterms:W3CDTF">2021-11-22T08:42:45Z</dcterms:modified>
</cp:coreProperties>
</file>