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3" r:id="rId2"/>
    <p:sldId id="465" r:id="rId3"/>
    <p:sldId id="463" r:id="rId4"/>
    <p:sldId id="466" r:id="rId5"/>
    <p:sldId id="291" r:id="rId6"/>
    <p:sldId id="292" r:id="rId7"/>
    <p:sldId id="293" r:id="rId8"/>
    <p:sldId id="464" r:id="rId9"/>
    <p:sldId id="467" r:id="rId10"/>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15C"/>
    <a:srgbClr val="88125E"/>
    <a:srgbClr val="A62A33"/>
    <a:srgbClr val="B12D43"/>
    <a:srgbClr val="052257"/>
    <a:srgbClr val="190044"/>
    <a:srgbClr val="1B4367"/>
    <a:srgbClr val="2A2E59"/>
    <a:srgbClr val="D6D0A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90" autoAdjust="0"/>
  </p:normalViewPr>
  <p:slideViewPr>
    <p:cSldViewPr snapToGrid="0">
      <p:cViewPr varScale="1">
        <p:scale>
          <a:sx n="97" d="100"/>
          <a:sy n="97" d="100"/>
        </p:scale>
        <p:origin x="11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5"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5" cy="497976"/>
          </a:xfrm>
          <a:prstGeom prst="rect">
            <a:avLst/>
          </a:prstGeom>
        </p:spPr>
        <p:txBody>
          <a:bodyPr vert="horz" lIns="91440" tIns="45720" rIns="91440" bIns="45720" rtlCol="0"/>
          <a:lstStyle>
            <a:lvl1pPr algn="r">
              <a:defRPr sz="1200"/>
            </a:lvl1pPr>
          </a:lstStyle>
          <a:p>
            <a:fld id="{14D4EB91-0D23-4A17-A5AD-947FB266355E}" type="datetimeFigureOut">
              <a:rPr lang="en-GB" smtClean="0"/>
              <a:t>23/11/2021</a:t>
            </a:fld>
            <a:endParaRPr lang="en-GB"/>
          </a:p>
        </p:txBody>
      </p:sp>
      <p:sp>
        <p:nvSpPr>
          <p:cNvPr id="4" name="Slide Image Placeholder 3"/>
          <p:cNvSpPr>
            <a:spLocks noGrp="1" noRot="1" noChangeAspect="1"/>
          </p:cNvSpPr>
          <p:nvPr>
            <p:ph type="sldImg" idx="2"/>
          </p:nvPr>
        </p:nvSpPr>
        <p:spPr>
          <a:xfrm>
            <a:off x="417513" y="1239838"/>
            <a:ext cx="5957887"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7"/>
            <a:ext cx="2943595"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7"/>
            <a:ext cx="2943595" cy="497975"/>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1</a:t>
            </a:fld>
            <a:endParaRPr lang="en-GB" dirty="0"/>
          </a:p>
        </p:txBody>
      </p:sp>
    </p:spTree>
    <p:extLst>
      <p:ext uri="{BB962C8B-B14F-4D97-AF65-F5344CB8AC3E}">
        <p14:creationId xmlns:p14="http://schemas.microsoft.com/office/powerpoint/2010/main" val="79627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2</a:t>
            </a:fld>
            <a:endParaRPr lang="en-GB" dirty="0"/>
          </a:p>
        </p:txBody>
      </p:sp>
    </p:spTree>
    <p:extLst>
      <p:ext uri="{BB962C8B-B14F-4D97-AF65-F5344CB8AC3E}">
        <p14:creationId xmlns:p14="http://schemas.microsoft.com/office/powerpoint/2010/main" val="395297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two months of operation, L.E.A.D. Teaching School Hub and Partners are encouraged by the positive feedback- 98% good or better across all areas. </a:t>
            </a:r>
          </a:p>
          <a:p>
            <a:r>
              <a:rPr lang="en-GB" dirty="0"/>
              <a:t>Catch Up / Recovery / Pupil Premium / Tutoring - Clarifying the Funding Streams Following feedback from a number of schools, many have been asking for clarity around the complex landscape of catch up/tutoring/recovery funding streams. To support this, the Teaching School Hub has produced a simple document. We hope that you find this useful. CLICK HERE to access your copy.</a:t>
            </a:r>
          </a:p>
          <a:p>
            <a:endParaRPr lang="en-GB" dirty="0"/>
          </a:p>
          <a:p>
            <a:r>
              <a:rPr lang="en-GB" dirty="0"/>
              <a:t>file:///C:/Users/LisaCassidy/Downloads/school%20newsletter_6a%20(2).pdf</a:t>
            </a:r>
          </a:p>
          <a:p>
            <a:endParaRPr lang="en-GB" dirty="0"/>
          </a:p>
          <a:p>
            <a:r>
              <a:rPr lang="en-GB" dirty="0"/>
              <a:t>Reading Framework</a:t>
            </a:r>
          </a:p>
        </p:txBody>
      </p:sp>
      <p:sp>
        <p:nvSpPr>
          <p:cNvPr id="4" name="Slide Number Placeholder 3"/>
          <p:cNvSpPr>
            <a:spLocks noGrp="1"/>
          </p:cNvSpPr>
          <p:nvPr>
            <p:ph type="sldNum" sz="quarter" idx="10"/>
          </p:nvPr>
        </p:nvSpPr>
        <p:spPr/>
        <p:txBody>
          <a:bodyPr/>
          <a:lstStyle/>
          <a:p>
            <a:fld id="{17F049C0-298F-4F58-A0A9-C98EE3D2B6DF}" type="slidenum">
              <a:rPr lang="en-GB" smtClean="0"/>
              <a:t>3</a:t>
            </a:fld>
            <a:endParaRPr lang="en-GB"/>
          </a:p>
        </p:txBody>
      </p:sp>
    </p:spTree>
    <p:extLst>
      <p:ext uri="{BB962C8B-B14F-4D97-AF65-F5344CB8AC3E}">
        <p14:creationId xmlns:p14="http://schemas.microsoft.com/office/powerpoint/2010/main" val="47072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4</a:t>
            </a:fld>
            <a:endParaRPr lang="en-GB" dirty="0"/>
          </a:p>
        </p:txBody>
      </p:sp>
    </p:spTree>
    <p:extLst>
      <p:ext uri="{BB962C8B-B14F-4D97-AF65-F5344CB8AC3E}">
        <p14:creationId xmlns:p14="http://schemas.microsoft.com/office/powerpoint/2010/main" val="32881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 applicants for NPQs – started the introductory 1:1 </a:t>
            </a:r>
            <a:r>
              <a:rPr lang="en-GB" dirty="0" err="1"/>
              <a:t>phonecalls</a:t>
            </a:r>
            <a:r>
              <a:rPr lang="en-GB" dirty="0"/>
              <a:t> this week getting</a:t>
            </a:r>
            <a:r>
              <a:rPr lang="en-GB" baseline="0" dirty="0"/>
              <a:t> to know the people we will be working with,</a:t>
            </a:r>
          </a:p>
          <a:p>
            <a:endParaRPr lang="en-GB" baseline="0" dirty="0"/>
          </a:p>
          <a:p>
            <a:r>
              <a:rPr lang="en-GB" dirty="0"/>
              <a:t>Thank you to those of you who have applied, we look forward to working closely with you as you embark upon your specified programme. If you did not apply but you would like to be part of the February Cohort, it is not too late! ALL PROGRAMMES ARE STILL FULLY FUNDED- APPLY HERE</a:t>
            </a:r>
          </a:p>
          <a:p>
            <a:endParaRPr lang="en-GB" dirty="0"/>
          </a:p>
          <a:p>
            <a:endParaRPr lang="en-GB" dirty="0"/>
          </a:p>
        </p:txBody>
      </p:sp>
      <p:sp>
        <p:nvSpPr>
          <p:cNvPr id="4" name="Slide Number Placeholder 3"/>
          <p:cNvSpPr>
            <a:spLocks noGrp="1"/>
          </p:cNvSpPr>
          <p:nvPr>
            <p:ph type="sldNum" sz="quarter" idx="10"/>
          </p:nvPr>
        </p:nvSpPr>
        <p:spPr/>
        <p:txBody>
          <a:bodyPr/>
          <a:lstStyle/>
          <a:p>
            <a:fld id="{2434BFAE-FCC8-4DC5-AD50-30A385AF3881}" type="slidenum">
              <a:rPr lang="en-GB" smtClean="0"/>
              <a:t>5</a:t>
            </a:fld>
            <a:endParaRPr lang="en-GB"/>
          </a:p>
        </p:txBody>
      </p:sp>
    </p:spTree>
    <p:extLst>
      <p:ext uri="{BB962C8B-B14F-4D97-AF65-F5344CB8AC3E}">
        <p14:creationId xmlns:p14="http://schemas.microsoft.com/office/powerpoint/2010/main" val="318283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Following a number of enquiries in relation to the most appropriate phonics programme, in line with the latest </a:t>
            </a:r>
            <a:r>
              <a:rPr lang="en-GB" dirty="0" err="1"/>
              <a:t>DfE</a:t>
            </a:r>
            <a:r>
              <a:rPr lang="en-GB" dirty="0"/>
              <a:t> guidance, the English Hub has produced a document which outlines the most up to date messages in this area. The introduction to this can be found below</a:t>
            </a:r>
          </a:p>
          <a:p>
            <a:pPr lvl="0"/>
            <a:endParaRPr lang="en-GB" sz="1200" b="1" kern="1200" baseline="0" dirty="0">
              <a:solidFill>
                <a:schemeClr val="tx1"/>
              </a:solidFill>
              <a:effectLst/>
              <a:latin typeface="+mn-lt"/>
              <a:ea typeface="+mn-ea"/>
              <a:cs typeface="+mn-cs"/>
            </a:endParaRPr>
          </a:p>
          <a:p>
            <a:pPr lvl="0"/>
            <a:r>
              <a:rPr lang="en-US" sz="1200" b="1" kern="1200" baseline="0" dirty="0">
                <a:solidFill>
                  <a:schemeClr val="tx1"/>
                </a:solidFill>
                <a:effectLst/>
                <a:latin typeface="+mn-lt"/>
                <a:ea typeface="+mn-ea"/>
                <a:cs typeface="+mn-cs"/>
              </a:rPr>
              <a:t>https://drive.google.com/file/d/1Pi5w4FJ6awOE-FgMDrZe-GOvWXoVgx6F/view</a:t>
            </a:r>
          </a:p>
        </p:txBody>
      </p:sp>
      <p:sp>
        <p:nvSpPr>
          <p:cNvPr id="4" name="Slide Number Placeholder 3"/>
          <p:cNvSpPr>
            <a:spLocks noGrp="1"/>
          </p:cNvSpPr>
          <p:nvPr>
            <p:ph type="sldNum" sz="quarter" idx="10"/>
          </p:nvPr>
        </p:nvSpPr>
        <p:spPr/>
        <p:txBody>
          <a:bodyPr/>
          <a:lstStyle/>
          <a:p>
            <a:fld id="{17F049C0-298F-4F58-A0A9-C98EE3D2B6DF}" type="slidenum">
              <a:rPr lang="en-GB" smtClean="0"/>
              <a:t>6</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Responded to schools and how tricky it is currently to release staff for CPD.</a:t>
            </a:r>
          </a:p>
          <a:p>
            <a:pPr lvl="0"/>
            <a:r>
              <a:rPr lang="en-US" sz="1200" b="1" kern="1200" baseline="0" dirty="0">
                <a:solidFill>
                  <a:schemeClr val="tx1"/>
                </a:solidFill>
                <a:effectLst/>
                <a:latin typeface="+mn-lt"/>
                <a:ea typeface="+mn-ea"/>
                <a:cs typeface="+mn-cs"/>
              </a:rPr>
              <a:t>We have blended the two </a:t>
            </a:r>
            <a:r>
              <a:rPr lang="en-US" sz="1200" b="1" kern="1200" baseline="0" dirty="0" err="1">
                <a:solidFill>
                  <a:schemeClr val="tx1"/>
                </a:solidFill>
                <a:effectLst/>
                <a:latin typeface="+mn-lt"/>
                <a:ea typeface="+mn-ea"/>
                <a:cs typeface="+mn-cs"/>
              </a:rPr>
              <a:t>programmes</a:t>
            </a:r>
            <a:r>
              <a:rPr lang="en-US" sz="1200" b="1" kern="1200" baseline="0" dirty="0">
                <a:solidFill>
                  <a:schemeClr val="tx1"/>
                </a:solidFill>
                <a:effectLst/>
                <a:latin typeface="+mn-lt"/>
                <a:ea typeface="+mn-ea"/>
                <a:cs typeface="+mn-cs"/>
              </a:rPr>
              <a:t> – self regulation / supporting disadvantaged in the Early Years to enable schools t access both </a:t>
            </a:r>
            <a:r>
              <a:rPr lang="en-US" sz="1200" b="1" kern="1200" baseline="0" dirty="0" err="1">
                <a:solidFill>
                  <a:schemeClr val="tx1"/>
                </a:solidFill>
                <a:effectLst/>
                <a:latin typeface="+mn-lt"/>
                <a:ea typeface="+mn-ea"/>
                <a:cs typeface="+mn-cs"/>
              </a:rPr>
              <a:t>programmes</a:t>
            </a:r>
            <a:r>
              <a:rPr lang="en-US" sz="1200" b="1" kern="1200" baseline="0" dirty="0">
                <a:solidFill>
                  <a:schemeClr val="tx1"/>
                </a:solidFill>
                <a:effectLst/>
                <a:latin typeface="+mn-lt"/>
                <a:ea typeface="+mn-ea"/>
                <a:cs typeface="+mn-cs"/>
              </a:rPr>
              <a:t> in one</a:t>
            </a:r>
          </a:p>
          <a:p>
            <a:pPr lvl="0"/>
            <a:endParaRPr lang="en-US" sz="1200" b="1" kern="1200" baseline="0" dirty="0">
              <a:solidFill>
                <a:schemeClr val="tx1"/>
              </a:solidFill>
              <a:effectLst/>
              <a:latin typeface="+mn-lt"/>
              <a:ea typeface="+mn-ea"/>
              <a:cs typeface="+mn-cs"/>
            </a:endParaRPr>
          </a:p>
          <a:p>
            <a:pPr lvl="0"/>
            <a:r>
              <a:rPr lang="en-US" sz="1200" b="1" kern="1200" baseline="0" dirty="0">
                <a:solidFill>
                  <a:schemeClr val="tx1"/>
                </a:solidFill>
                <a:effectLst/>
                <a:latin typeface="+mn-lt"/>
                <a:ea typeface="+mn-ea"/>
                <a:cs typeface="+mn-cs"/>
              </a:rPr>
              <a:t>Subject leadership – we have made it possible for schools to access individual sessions with national speakers outside of the subject leadership </a:t>
            </a:r>
            <a:r>
              <a:rPr lang="en-US" sz="1200" b="1" kern="1200" baseline="0" dirty="0" err="1">
                <a:solidFill>
                  <a:schemeClr val="tx1"/>
                </a:solidFill>
                <a:effectLst/>
                <a:latin typeface="+mn-lt"/>
                <a:ea typeface="+mn-ea"/>
                <a:cs typeface="+mn-cs"/>
              </a:rPr>
              <a:t>programme</a:t>
            </a:r>
            <a:r>
              <a:rPr lang="en-US" sz="1200" b="1" kern="1200" baseline="0" dirty="0">
                <a:solidFill>
                  <a:schemeClr val="tx1"/>
                </a:solidFill>
                <a:effectLst/>
                <a:latin typeface="+mn-lt"/>
                <a:ea typeface="+mn-ea"/>
                <a:cs typeface="+mn-cs"/>
              </a:rPr>
              <a:t> – with a an offer of a morning with Mary Myatt and or C </a:t>
            </a:r>
            <a:r>
              <a:rPr lang="en-US" sz="1200" b="1" kern="1200" baseline="0" dirty="0" err="1">
                <a:solidFill>
                  <a:schemeClr val="tx1"/>
                </a:solidFill>
                <a:effectLst/>
                <a:latin typeface="+mn-lt"/>
                <a:ea typeface="+mn-ea"/>
                <a:cs typeface="+mn-cs"/>
              </a:rPr>
              <a:t>Counsell</a:t>
            </a:r>
            <a:r>
              <a:rPr lang="en-US" sz="1200" b="1" kern="1200" baseline="0" dirty="0">
                <a:solidFill>
                  <a:schemeClr val="tx1"/>
                </a:solidFill>
                <a:effectLst/>
                <a:latin typeface="+mn-lt"/>
                <a:ea typeface="+mn-ea"/>
                <a:cs typeface="+mn-cs"/>
              </a:rPr>
              <a:t> to look in depth at subject leadership – with a particular focus on foundation subjects – to support schools with ensuring their curriculum is progressive in each curricular area</a:t>
            </a:r>
          </a:p>
        </p:txBody>
      </p:sp>
      <p:sp>
        <p:nvSpPr>
          <p:cNvPr id="4" name="Slide Number Placeholder 3"/>
          <p:cNvSpPr>
            <a:spLocks noGrp="1"/>
          </p:cNvSpPr>
          <p:nvPr>
            <p:ph type="sldNum" sz="quarter" idx="10"/>
          </p:nvPr>
        </p:nvSpPr>
        <p:spPr/>
        <p:txBody>
          <a:bodyPr/>
          <a:lstStyle/>
          <a:p>
            <a:fld id="{17F049C0-298F-4F58-A0A9-C98EE3D2B6DF}" type="slidenum">
              <a:rPr lang="en-GB" smtClean="0"/>
              <a:t>7</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Bespoke CPD – staff meetings / twilights</a:t>
            </a:r>
          </a:p>
          <a:p>
            <a:r>
              <a:rPr lang="en-GB" dirty="0"/>
              <a:t>Individual support / work</a:t>
            </a:r>
            <a:r>
              <a:rPr lang="en-GB" baseline="0" dirty="0"/>
              <a:t> with groups of teachers in house to support with accessing PD</a:t>
            </a:r>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8</a:t>
            </a:fld>
            <a:endParaRPr lang="en-GB"/>
          </a:p>
        </p:txBody>
      </p:sp>
    </p:spTree>
    <p:extLst>
      <p:ext uri="{BB962C8B-B14F-4D97-AF65-F5344CB8AC3E}">
        <p14:creationId xmlns:p14="http://schemas.microsoft.com/office/powerpoint/2010/main" val="380483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6222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89267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0766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51762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FCDE71-42AF-435E-A365-7FFA9278C9DA}"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5130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FCDE71-42AF-435E-A365-7FFA9278C9DA}"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74505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FCDE71-42AF-435E-A365-7FFA9278C9DA}" type="datetimeFigureOut">
              <a:rPr lang="en-GB" smtClean="0"/>
              <a:t>23/11/2021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0420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FCDE71-42AF-435E-A365-7FFA9278C9DA}" type="datetimeFigureOut">
              <a:rPr lang="en-GB" smtClean="0"/>
              <a:t>23/11/2021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1939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DE71-42AF-435E-A365-7FFA9278C9DA}"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94487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32338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86817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23/11/2021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a:p>
        </p:txBody>
      </p:sp>
    </p:spTree>
    <p:extLst>
      <p:ext uri="{BB962C8B-B14F-4D97-AF65-F5344CB8AC3E}">
        <p14:creationId xmlns:p14="http://schemas.microsoft.com/office/powerpoint/2010/main" val="31988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075679" y="4757056"/>
            <a:ext cx="9177525" cy="892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solidFill>
                <a:srgbClr val="002060"/>
              </a:solidFill>
            </a:endParaRPr>
          </a:p>
          <a:p>
            <a:r>
              <a:rPr lang="en-GB" sz="3200" b="1" i="1" dirty="0">
                <a:solidFill>
                  <a:srgbClr val="002060"/>
                </a:solidFill>
              </a:rPr>
              <a:t>Managing the changes together…</a:t>
            </a:r>
          </a:p>
          <a:p>
            <a:endParaRPr lang="en-GB" sz="3200" b="1" dirty="0">
              <a:solidFill>
                <a:srgbClr val="002060"/>
              </a:solidFill>
            </a:endParaRP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8416" y="2165599"/>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Teaching School Hub</a:t>
            </a:r>
          </a:p>
          <a:p>
            <a:pPr algn="ctr"/>
            <a:r>
              <a:rPr lang="en-GB" sz="6000" b="1" dirty="0">
                <a:solidFill>
                  <a:schemeClr val="accent1">
                    <a:lumMod val="75000"/>
                  </a:schemeClr>
                </a:solidFill>
              </a:rPr>
              <a:t>Professional Development</a:t>
            </a:r>
          </a:p>
        </p:txBody>
      </p:sp>
    </p:spTree>
    <p:extLst>
      <p:ext uri="{BB962C8B-B14F-4D97-AF65-F5344CB8AC3E}">
        <p14:creationId xmlns:p14="http://schemas.microsoft.com/office/powerpoint/2010/main" val="4139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in partnership, achieving the highest outcomes for all’</a:t>
            </a: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3070101" y="342093"/>
            <a:ext cx="6194469" cy="72008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solidFill>
                  <a:srgbClr val="002060"/>
                </a:solidFill>
              </a:rPr>
              <a:t>Schools Engaged</a:t>
            </a:r>
          </a:p>
        </p:txBody>
      </p:sp>
      <p:sp>
        <p:nvSpPr>
          <p:cNvPr id="5" name="Rectangle 4"/>
          <p:cNvSpPr/>
          <p:nvPr/>
        </p:nvSpPr>
        <p:spPr>
          <a:xfrm>
            <a:off x="3631434" y="4466741"/>
            <a:ext cx="4856804" cy="11977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181/365  schools on a programme NPQ/ECF/CPD</a:t>
            </a:r>
          </a:p>
        </p:txBody>
      </p:sp>
      <p:pic>
        <p:nvPicPr>
          <p:cNvPr id="3" name="Picture 2"/>
          <p:cNvPicPr>
            <a:picLocks noChangeAspect="1"/>
          </p:cNvPicPr>
          <p:nvPr/>
        </p:nvPicPr>
        <p:blipFill rotWithShape="1">
          <a:blip r:embed="rId4"/>
          <a:srcRect l="58959" t="42222" r="9792" b="24444"/>
          <a:stretch/>
        </p:blipFill>
        <p:spPr>
          <a:xfrm>
            <a:off x="4050492" y="1062173"/>
            <a:ext cx="4517412" cy="2710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123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rotWithShape="1">
          <a:blip r:embed="rId3"/>
          <a:srcRect l="20718" t="18029" r="21844" b="15144"/>
          <a:stretch/>
        </p:blipFill>
        <p:spPr>
          <a:xfrm>
            <a:off x="587816" y="1670538"/>
            <a:ext cx="7473463" cy="4888523"/>
          </a:xfrm>
          <a:prstGeom prst="rect">
            <a:avLst/>
          </a:prstGeom>
          <a:ln w="88900" cap="sq" cmpd="thickThin">
            <a:solidFill>
              <a:srgbClr val="000000"/>
            </a:solidFill>
            <a:prstDash val="solid"/>
            <a:miter lim="800000"/>
          </a:ln>
          <a:effectLst>
            <a:innerShdw blurRad="76200">
              <a:srgbClr val="000000"/>
            </a:innerShdw>
          </a:effectLst>
        </p:spPr>
      </p:pic>
      <p:pic>
        <p:nvPicPr>
          <p:cNvPr id="4" name="Picture 2" descr="C:\Users\stag010.WSTHU\Pictures\New folder\Super Hub\logo\LTS Hub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54" y="237420"/>
            <a:ext cx="1767884" cy="883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srcRect l="47071" t="21875" r="27251" b="16106"/>
          <a:stretch/>
        </p:blipFill>
        <p:spPr>
          <a:xfrm>
            <a:off x="8408793" y="1873005"/>
            <a:ext cx="3341078" cy="4536831"/>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2481001" y="237420"/>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7" name="Rectangle 6"/>
          <p:cNvSpPr/>
          <p:nvPr/>
        </p:nvSpPr>
        <p:spPr>
          <a:xfrm>
            <a:off x="2742205" y="408991"/>
            <a:ext cx="6635261" cy="949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ACA15C"/>
                </a:solidFill>
              </a:rPr>
              <a:t>       Catch Up Funding</a:t>
            </a:r>
          </a:p>
        </p:txBody>
      </p:sp>
    </p:spTree>
    <p:extLst>
      <p:ext uri="{BB962C8B-B14F-4D97-AF65-F5344CB8AC3E}">
        <p14:creationId xmlns:p14="http://schemas.microsoft.com/office/powerpoint/2010/main" val="327808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in partnership, achieving the highest outcomes for all’</a:t>
            </a: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8416" y="2165599"/>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a:t>
            </a:r>
          </a:p>
        </p:txBody>
      </p:sp>
      <p:sp>
        <p:nvSpPr>
          <p:cNvPr id="9" name="Subtitle 2"/>
          <p:cNvSpPr txBox="1">
            <a:spLocks/>
          </p:cNvSpPr>
          <p:nvPr/>
        </p:nvSpPr>
        <p:spPr>
          <a:xfrm>
            <a:off x="2998764" y="385930"/>
            <a:ext cx="6194469" cy="72008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solidFill>
                  <a:srgbClr val="ACA15C"/>
                </a:solidFill>
              </a:rPr>
              <a:t>Facts so far…</a:t>
            </a:r>
          </a:p>
        </p:txBody>
      </p:sp>
      <p:pic>
        <p:nvPicPr>
          <p:cNvPr id="10" name="Picture 2" descr="C:\Users\stag010.WSTHU\Pictures\New folder\Super Hub\logo\npq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364" y="544326"/>
            <a:ext cx="1822450" cy="1755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nvGraphicFramePr>
        <p:xfrm>
          <a:off x="1060313" y="1507788"/>
          <a:ext cx="4854103" cy="4220313"/>
        </p:xfrm>
        <a:graphic>
          <a:graphicData uri="http://schemas.openxmlformats.org/drawingml/2006/table">
            <a:tbl>
              <a:tblPr firstRow="1" firstCol="1" bandRow="1">
                <a:tableStyleId>{5C22544A-7EE6-4342-B048-85BDC9FD1C3A}</a:tableStyleId>
              </a:tblPr>
              <a:tblGrid>
                <a:gridCol w="1818181">
                  <a:extLst>
                    <a:ext uri="{9D8B030D-6E8A-4147-A177-3AD203B41FA5}">
                      <a16:colId xmlns:a16="http://schemas.microsoft.com/office/drawing/2014/main" val="20000"/>
                    </a:ext>
                  </a:extLst>
                </a:gridCol>
                <a:gridCol w="1579562">
                  <a:extLst>
                    <a:ext uri="{9D8B030D-6E8A-4147-A177-3AD203B41FA5}">
                      <a16:colId xmlns:a16="http://schemas.microsoft.com/office/drawing/2014/main" val="20001"/>
                    </a:ext>
                  </a:extLst>
                </a:gridCol>
                <a:gridCol w="1456360">
                  <a:extLst>
                    <a:ext uri="{9D8B030D-6E8A-4147-A177-3AD203B41FA5}">
                      <a16:colId xmlns:a16="http://schemas.microsoft.com/office/drawing/2014/main" val="20002"/>
                    </a:ext>
                  </a:extLst>
                </a:gridCol>
              </a:tblGrid>
              <a:tr h="943312">
                <a:tc>
                  <a:txBody>
                    <a:bodyPr/>
                    <a:lstStyle/>
                    <a:p>
                      <a:pPr algn="ctr">
                        <a:spcAft>
                          <a:spcPts val="0"/>
                        </a:spcAft>
                      </a:pPr>
                      <a:r>
                        <a:rPr lang="en-US" sz="1800" dirty="0" err="1">
                          <a:effectLst/>
                        </a:rPr>
                        <a:t>Programme</a:t>
                      </a:r>
                      <a:endParaRPr lang="en-GB" sz="2000" dirty="0">
                        <a:effectLst/>
                        <a:latin typeface="Times New Roman"/>
                        <a:ea typeface="Times New Roman"/>
                      </a:endParaRPr>
                    </a:p>
                  </a:txBody>
                  <a:tcPr marL="68580" marR="68580" marT="0" marB="0">
                    <a:solidFill>
                      <a:srgbClr val="002060"/>
                    </a:solidFill>
                  </a:tcPr>
                </a:tc>
                <a:tc>
                  <a:txBody>
                    <a:bodyPr/>
                    <a:lstStyle/>
                    <a:p>
                      <a:pPr algn="ctr">
                        <a:spcAft>
                          <a:spcPts val="0"/>
                        </a:spcAft>
                      </a:pPr>
                      <a:r>
                        <a:rPr lang="en-US" sz="1800" dirty="0">
                          <a:effectLst/>
                        </a:rPr>
                        <a:t>Participant Target</a:t>
                      </a:r>
                      <a:endParaRPr lang="en-GB" sz="2000" dirty="0">
                        <a:effectLst/>
                        <a:latin typeface="Times New Roman"/>
                        <a:ea typeface="Times New Roman"/>
                      </a:endParaRPr>
                    </a:p>
                  </a:txBody>
                  <a:tcPr marL="68580" marR="68580" marT="0" marB="0">
                    <a:solidFill>
                      <a:srgbClr val="002060"/>
                    </a:solidFill>
                  </a:tcPr>
                </a:tc>
                <a:tc>
                  <a:txBody>
                    <a:bodyPr/>
                    <a:lstStyle/>
                    <a:p>
                      <a:pPr algn="ctr">
                        <a:spcAft>
                          <a:spcPts val="0"/>
                        </a:spcAft>
                      </a:pPr>
                      <a:r>
                        <a:rPr lang="en-US" sz="1800" dirty="0">
                          <a:effectLst/>
                          <a:latin typeface="+mn-lt"/>
                          <a:ea typeface="+mn-ea"/>
                        </a:rPr>
                        <a:t>Actual</a:t>
                      </a:r>
                      <a:endParaRPr lang="en-GB" sz="2000" dirty="0">
                        <a:effectLst/>
                        <a:latin typeface="Times New Roman"/>
                        <a:ea typeface="Times New Roman"/>
                      </a:endParaRPr>
                    </a:p>
                  </a:txBody>
                  <a:tcPr marL="68580" marR="68580" marT="0" marB="0">
                    <a:solidFill>
                      <a:srgbClr val="002060"/>
                    </a:solidFill>
                  </a:tcPr>
                </a:tc>
                <a:extLst>
                  <a:ext uri="{0D108BD9-81ED-4DB2-BD59-A6C34878D82A}">
                    <a16:rowId xmlns:a16="http://schemas.microsoft.com/office/drawing/2014/main" val="10000"/>
                  </a:ext>
                </a:extLst>
              </a:tr>
              <a:tr h="468143">
                <a:tc>
                  <a:txBody>
                    <a:bodyPr/>
                    <a:lstStyle/>
                    <a:p>
                      <a:pPr algn="ctr">
                        <a:spcAft>
                          <a:spcPts val="0"/>
                        </a:spcAft>
                      </a:pPr>
                      <a:r>
                        <a:rPr lang="en-US" sz="1800">
                          <a:effectLst/>
                        </a:rPr>
                        <a:t>NPQEL</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latin typeface="+mn-lt"/>
                          <a:ea typeface="+mn-ea"/>
                        </a:rPr>
                        <a:t>3</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3</a:t>
                      </a:r>
                    </a:p>
                  </a:txBody>
                  <a:tcPr marL="68580" marR="68580" marT="0" marB="0"/>
                </a:tc>
                <a:extLst>
                  <a:ext uri="{0D108BD9-81ED-4DB2-BD59-A6C34878D82A}">
                    <a16:rowId xmlns:a16="http://schemas.microsoft.com/office/drawing/2014/main" val="10001"/>
                  </a:ext>
                </a:extLst>
              </a:tr>
              <a:tr h="468143">
                <a:tc>
                  <a:txBody>
                    <a:bodyPr/>
                    <a:lstStyle/>
                    <a:p>
                      <a:pPr algn="ctr">
                        <a:spcAft>
                          <a:spcPts val="0"/>
                        </a:spcAft>
                      </a:pPr>
                      <a:r>
                        <a:rPr lang="en-US" sz="1800">
                          <a:effectLst/>
                        </a:rPr>
                        <a:t>NPQH</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20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24</a:t>
                      </a:r>
                    </a:p>
                  </a:txBody>
                  <a:tcPr marL="68580" marR="68580" marT="0" marB="0"/>
                </a:tc>
                <a:extLst>
                  <a:ext uri="{0D108BD9-81ED-4DB2-BD59-A6C34878D82A}">
                    <a16:rowId xmlns:a16="http://schemas.microsoft.com/office/drawing/2014/main" val="10002"/>
                  </a:ext>
                </a:extLst>
              </a:tr>
              <a:tr h="468143">
                <a:tc>
                  <a:txBody>
                    <a:bodyPr/>
                    <a:lstStyle/>
                    <a:p>
                      <a:pPr algn="ctr">
                        <a:spcAft>
                          <a:spcPts val="0"/>
                        </a:spcAft>
                      </a:pPr>
                      <a:r>
                        <a:rPr lang="en-US" sz="1800">
                          <a:effectLst/>
                        </a:rPr>
                        <a:t>NPQSL</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40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44</a:t>
                      </a:r>
                    </a:p>
                  </a:txBody>
                  <a:tcPr marL="68580" marR="68580" marT="0" marB="0"/>
                </a:tc>
                <a:extLst>
                  <a:ext uri="{0D108BD9-81ED-4DB2-BD59-A6C34878D82A}">
                    <a16:rowId xmlns:a16="http://schemas.microsoft.com/office/drawing/2014/main" val="10003"/>
                  </a:ext>
                </a:extLst>
              </a:tr>
              <a:tr h="468143">
                <a:tc>
                  <a:txBody>
                    <a:bodyPr/>
                    <a:lstStyle/>
                    <a:p>
                      <a:pPr algn="ctr">
                        <a:spcAft>
                          <a:spcPts val="0"/>
                        </a:spcAft>
                      </a:pPr>
                      <a:r>
                        <a:rPr lang="en-US" sz="1800">
                          <a:effectLst/>
                        </a:rPr>
                        <a:t>NPQLTD</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50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42</a:t>
                      </a:r>
                    </a:p>
                  </a:txBody>
                  <a:tcPr marL="68580" marR="68580" marT="0" marB="0"/>
                </a:tc>
                <a:extLst>
                  <a:ext uri="{0D108BD9-81ED-4DB2-BD59-A6C34878D82A}">
                    <a16:rowId xmlns:a16="http://schemas.microsoft.com/office/drawing/2014/main" val="10004"/>
                  </a:ext>
                </a:extLst>
              </a:tr>
              <a:tr h="468143">
                <a:tc>
                  <a:txBody>
                    <a:bodyPr/>
                    <a:lstStyle/>
                    <a:p>
                      <a:pPr algn="ctr">
                        <a:spcAft>
                          <a:spcPts val="0"/>
                        </a:spcAft>
                      </a:pPr>
                      <a:r>
                        <a:rPr lang="en-US" sz="1800">
                          <a:effectLst/>
                        </a:rPr>
                        <a:t>NPQBC</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30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21</a:t>
                      </a:r>
                    </a:p>
                  </a:txBody>
                  <a:tcPr marL="68580" marR="68580" marT="0" marB="0"/>
                </a:tc>
                <a:extLst>
                  <a:ext uri="{0D108BD9-81ED-4DB2-BD59-A6C34878D82A}">
                    <a16:rowId xmlns:a16="http://schemas.microsoft.com/office/drawing/2014/main" val="10005"/>
                  </a:ext>
                </a:extLst>
              </a:tr>
              <a:tr h="468143">
                <a:tc>
                  <a:txBody>
                    <a:bodyPr/>
                    <a:lstStyle/>
                    <a:p>
                      <a:pPr algn="ctr">
                        <a:spcAft>
                          <a:spcPts val="0"/>
                        </a:spcAft>
                      </a:pPr>
                      <a:r>
                        <a:rPr lang="en-US" sz="1800">
                          <a:effectLst/>
                        </a:rPr>
                        <a:t>NPQLT</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30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67</a:t>
                      </a:r>
                    </a:p>
                  </a:txBody>
                  <a:tcPr marL="68580" marR="68580" marT="0" marB="0"/>
                </a:tc>
                <a:extLst>
                  <a:ext uri="{0D108BD9-81ED-4DB2-BD59-A6C34878D82A}">
                    <a16:rowId xmlns:a16="http://schemas.microsoft.com/office/drawing/2014/main" val="10006"/>
                  </a:ext>
                </a:extLst>
              </a:tr>
              <a:tr h="468143">
                <a:tc>
                  <a:txBody>
                    <a:bodyPr/>
                    <a:lstStyle/>
                    <a:p>
                      <a:pPr algn="ctr">
                        <a:spcAft>
                          <a:spcPts val="0"/>
                        </a:spcAft>
                      </a:pPr>
                      <a:r>
                        <a:rPr lang="en-GB" sz="2000" dirty="0">
                          <a:effectLst/>
                          <a:latin typeface="Times New Roman"/>
                          <a:ea typeface="Times New Roman"/>
                        </a:rPr>
                        <a:t>TOTAL</a:t>
                      </a:r>
                    </a:p>
                  </a:txBody>
                  <a:tcPr marL="68580" marR="68580" marT="0" marB="0"/>
                </a:tc>
                <a:tc>
                  <a:txBody>
                    <a:bodyPr/>
                    <a:lstStyle/>
                    <a:p>
                      <a:pPr algn="ctr">
                        <a:spcAft>
                          <a:spcPts val="0"/>
                        </a:spcAft>
                      </a:pPr>
                      <a:r>
                        <a:rPr lang="en-GB" sz="2000" dirty="0">
                          <a:effectLst/>
                          <a:latin typeface="Times New Roman"/>
                          <a:ea typeface="Times New Roman"/>
                        </a:rPr>
                        <a:t>173</a:t>
                      </a:r>
                    </a:p>
                  </a:txBody>
                  <a:tcPr marL="68580" marR="68580" marT="0" marB="0"/>
                </a:tc>
                <a:tc>
                  <a:txBody>
                    <a:bodyPr/>
                    <a:lstStyle/>
                    <a:p>
                      <a:pPr algn="ctr">
                        <a:spcAft>
                          <a:spcPts val="0"/>
                        </a:spcAft>
                      </a:pPr>
                      <a:r>
                        <a:rPr lang="en-GB" sz="2000" b="1" dirty="0">
                          <a:effectLst/>
                          <a:latin typeface="Times New Roman"/>
                          <a:ea typeface="Times New Roman"/>
                        </a:rPr>
                        <a:t>201</a:t>
                      </a:r>
                    </a:p>
                  </a:txBody>
                  <a:tcPr marL="68580" marR="68580" marT="0" marB="0"/>
                </a:tc>
                <a:extLst>
                  <a:ext uri="{0D108BD9-81ED-4DB2-BD59-A6C34878D82A}">
                    <a16:rowId xmlns:a16="http://schemas.microsoft.com/office/drawing/2014/main" val="598572050"/>
                  </a:ext>
                </a:extLst>
              </a:tr>
            </a:tbl>
          </a:graphicData>
        </a:graphic>
      </p:graphicFrame>
      <p:sp>
        <p:nvSpPr>
          <p:cNvPr id="4" name="Oval 3"/>
          <p:cNvSpPr/>
          <p:nvPr/>
        </p:nvSpPr>
        <p:spPr>
          <a:xfrm>
            <a:off x="6521985" y="2165599"/>
            <a:ext cx="1981188" cy="186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178 Participants</a:t>
            </a:r>
          </a:p>
        </p:txBody>
      </p:sp>
    </p:spTree>
    <p:extLst>
      <p:ext uri="{BB962C8B-B14F-4D97-AF65-F5344CB8AC3E}">
        <p14:creationId xmlns:p14="http://schemas.microsoft.com/office/powerpoint/2010/main" val="277702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60" y="244441"/>
            <a:ext cx="216024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tag010.WSTHU\Pictures\New folder\Super Hub\logo\npq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21" y="1720605"/>
            <a:ext cx="1822450" cy="175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A6EAE00-8F44-4E6B-A26F-8536ED0A298C}"/>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rotWithShape="1">
          <a:blip r:embed="rId5"/>
          <a:srcRect l="30178" t="22456" r="9410" b="12260"/>
          <a:stretch/>
        </p:blipFill>
        <p:spPr>
          <a:xfrm>
            <a:off x="2514600" y="1861851"/>
            <a:ext cx="7860323" cy="47757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Rectangle 14"/>
          <p:cNvSpPr/>
          <p:nvPr/>
        </p:nvSpPr>
        <p:spPr>
          <a:xfrm>
            <a:off x="3084515" y="329171"/>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5" name="Rectangle 4"/>
          <p:cNvSpPr/>
          <p:nvPr/>
        </p:nvSpPr>
        <p:spPr>
          <a:xfrm>
            <a:off x="3706331" y="517320"/>
            <a:ext cx="5914038" cy="9161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800" dirty="0">
                <a:solidFill>
                  <a:srgbClr val="ACA15C"/>
                </a:solidFill>
              </a:rPr>
              <a:t>             </a:t>
            </a:r>
            <a:r>
              <a:rPr lang="en-GB" sz="4400" dirty="0">
                <a:solidFill>
                  <a:srgbClr val="ACA15C"/>
                </a:solidFill>
              </a:rPr>
              <a:t>NPQ update</a:t>
            </a:r>
          </a:p>
        </p:txBody>
      </p:sp>
    </p:spTree>
    <p:extLst>
      <p:ext uri="{BB962C8B-B14F-4D97-AF65-F5344CB8AC3E}">
        <p14:creationId xmlns:p14="http://schemas.microsoft.com/office/powerpoint/2010/main" val="329134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9062953-7F3E-4EC8-8BDF-FF6A6D711C30}"/>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stretch>
            <a:fillRect/>
          </a:stretch>
        </p:blipFill>
        <p:spPr>
          <a:xfrm>
            <a:off x="307018" y="357471"/>
            <a:ext cx="1556951" cy="778476"/>
          </a:xfrm>
          <a:prstGeom prst="rect">
            <a:avLst/>
          </a:prstGeom>
        </p:spPr>
      </p:pic>
      <p:pic>
        <p:nvPicPr>
          <p:cNvPr id="6" name="Picture 5"/>
          <p:cNvPicPr>
            <a:picLocks noChangeAspect="1"/>
          </p:cNvPicPr>
          <p:nvPr/>
        </p:nvPicPr>
        <p:blipFill rotWithShape="1">
          <a:blip r:embed="rId4"/>
          <a:srcRect l="20718" t="21635" r="21303" b="13942"/>
          <a:stretch/>
        </p:blipFill>
        <p:spPr>
          <a:xfrm>
            <a:off x="307018" y="1861675"/>
            <a:ext cx="7543801" cy="4712678"/>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rotWithShape="1">
          <a:blip r:embed="rId5"/>
          <a:srcRect l="47071" t="21875" r="27251" b="16106"/>
          <a:stretch/>
        </p:blipFill>
        <p:spPr>
          <a:xfrm>
            <a:off x="8346829" y="1849150"/>
            <a:ext cx="3341078" cy="4536831"/>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11"/>
          <p:cNvSpPr/>
          <p:nvPr/>
        </p:nvSpPr>
        <p:spPr>
          <a:xfrm>
            <a:off x="2233246" y="236595"/>
            <a:ext cx="7051430" cy="12106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13" name="Rectangle 12"/>
          <p:cNvSpPr/>
          <p:nvPr/>
        </p:nvSpPr>
        <p:spPr>
          <a:xfrm>
            <a:off x="2848707" y="408331"/>
            <a:ext cx="5820507" cy="8671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rgbClr val="ACA15C"/>
                </a:solidFill>
              </a:rPr>
              <a:t>           </a:t>
            </a:r>
            <a:r>
              <a:rPr lang="en-GB" sz="4800" dirty="0">
                <a:solidFill>
                  <a:srgbClr val="ACA15C"/>
                </a:solidFill>
              </a:rPr>
              <a:t>English Hub</a:t>
            </a:r>
          </a:p>
        </p:txBody>
      </p:sp>
    </p:spTree>
    <p:extLst>
      <p:ext uri="{BB962C8B-B14F-4D97-AF65-F5344CB8AC3E}">
        <p14:creationId xmlns:p14="http://schemas.microsoft.com/office/powerpoint/2010/main" val="10654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rotWithShape="1">
          <a:blip r:embed="rId3"/>
          <a:srcRect l="30178" t="26442" r="17924" b="19471"/>
          <a:stretch/>
        </p:blipFill>
        <p:spPr>
          <a:xfrm>
            <a:off x="2683589" y="1620077"/>
            <a:ext cx="7798967" cy="4569707"/>
          </a:xfrm>
          <a:prstGeom prst="rect">
            <a:avLst/>
          </a:prstGeom>
          <a:ln w="88900" cap="sq" cmpd="thickThin">
            <a:solidFill>
              <a:srgbClr val="000000"/>
            </a:solidFill>
            <a:prstDash val="solid"/>
            <a:miter lim="800000"/>
          </a:ln>
          <a:effectLst>
            <a:innerShdw blurRad="76200">
              <a:srgbClr val="000000"/>
            </a:innerShdw>
          </a:effectLst>
        </p:spPr>
      </p:pic>
      <p:pic>
        <p:nvPicPr>
          <p:cNvPr id="8" name="Picture 2" descr="C:\Users\stag010.WSTHU\Pictures\New folder\Super Hub\logo\cpd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26"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23402" y="181978"/>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4" name="Rectangle 3"/>
          <p:cNvSpPr/>
          <p:nvPr/>
        </p:nvSpPr>
        <p:spPr>
          <a:xfrm>
            <a:off x="3323492" y="387155"/>
            <a:ext cx="6101862" cy="898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a:solidFill>
                  <a:srgbClr val="ACA15C"/>
                </a:solidFill>
              </a:rPr>
              <a:t>CPD offers</a:t>
            </a:r>
          </a:p>
        </p:txBody>
      </p:sp>
    </p:spTree>
    <p:extLst>
      <p:ext uri="{BB962C8B-B14F-4D97-AF65-F5344CB8AC3E}">
        <p14:creationId xmlns:p14="http://schemas.microsoft.com/office/powerpoint/2010/main" val="42429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26"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descr="Bespoke Training Courses for UK Staff - Live And Learn Consultan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2104" y="436737"/>
            <a:ext cx="3638550" cy="4629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3286" t="39182" r="50765" b="26442"/>
          <a:stretch/>
        </p:blipFill>
        <p:spPr>
          <a:xfrm>
            <a:off x="913591" y="2465413"/>
            <a:ext cx="3376247" cy="2514600"/>
          </a:xfrm>
          <a:prstGeom prst="rect">
            <a:avLst/>
          </a:prstGeom>
          <a:ln w="88900" cap="sq" cmpd="thickThin">
            <a:solidFill>
              <a:srgbClr val="000000"/>
            </a:solidFill>
            <a:prstDash val="solid"/>
            <a:miter lim="800000"/>
          </a:ln>
          <a:effectLst>
            <a:innerShdw blurRad="76200">
              <a:srgbClr val="000000"/>
            </a:innerShdw>
          </a:effectLst>
        </p:spPr>
      </p:pic>
      <p:cxnSp>
        <p:nvCxnSpPr>
          <p:cNvPr id="9" name="Straight Arrow Connector 8"/>
          <p:cNvCxnSpPr/>
          <p:nvPr/>
        </p:nvCxnSpPr>
        <p:spPr>
          <a:xfrm flipH="1">
            <a:off x="6488723" y="1340674"/>
            <a:ext cx="2486759" cy="36764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rotWithShape="1">
          <a:blip r:embed="rId6"/>
          <a:srcRect l="53965" t="43510" r="13194" b="16346"/>
          <a:stretch/>
        </p:blipFill>
        <p:spPr>
          <a:xfrm>
            <a:off x="4906072" y="2224607"/>
            <a:ext cx="4273062" cy="2936632"/>
          </a:xfrm>
          <a:prstGeom prst="rect">
            <a:avLst/>
          </a:prstGeom>
          <a:ln w="88900" cap="sq" cmpd="thickThin">
            <a:solidFill>
              <a:srgbClr val="000000"/>
            </a:solidFill>
            <a:prstDash val="solid"/>
            <a:miter lim="800000"/>
          </a:ln>
          <a:effectLst>
            <a:innerShdw blurRad="76200">
              <a:srgbClr val="000000"/>
            </a:innerShdw>
          </a:effectLst>
        </p:spPr>
      </p:pic>
      <p:sp>
        <p:nvSpPr>
          <p:cNvPr id="18" name="Rectangle 17"/>
          <p:cNvSpPr/>
          <p:nvPr/>
        </p:nvSpPr>
        <p:spPr>
          <a:xfrm>
            <a:off x="8169518" y="5378954"/>
            <a:ext cx="2268415" cy="52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Coaching</a:t>
            </a:r>
          </a:p>
        </p:txBody>
      </p:sp>
      <p:sp>
        <p:nvSpPr>
          <p:cNvPr id="19" name="Rectangle 18"/>
          <p:cNvSpPr/>
          <p:nvPr/>
        </p:nvSpPr>
        <p:spPr>
          <a:xfrm>
            <a:off x="2907566" y="6134158"/>
            <a:ext cx="2268415" cy="527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a:p>
            <a:r>
              <a:rPr lang="en-GB" sz="2800" dirty="0"/>
              <a:t>  Individuals</a:t>
            </a:r>
          </a:p>
          <a:p>
            <a:endParaRPr lang="en-GB" dirty="0"/>
          </a:p>
        </p:txBody>
      </p:sp>
      <p:sp>
        <p:nvSpPr>
          <p:cNvPr id="20" name="Rectangle 19"/>
          <p:cNvSpPr/>
          <p:nvPr/>
        </p:nvSpPr>
        <p:spPr>
          <a:xfrm>
            <a:off x="289338" y="6120057"/>
            <a:ext cx="2268415" cy="527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a:p>
            <a:r>
              <a:rPr lang="en-GB" sz="2800" dirty="0"/>
              <a:t>     Groups</a:t>
            </a:r>
          </a:p>
          <a:p>
            <a:endParaRPr lang="en-GB" dirty="0"/>
          </a:p>
        </p:txBody>
      </p:sp>
      <p:sp>
        <p:nvSpPr>
          <p:cNvPr id="21" name="Rectangle 20"/>
          <p:cNvSpPr/>
          <p:nvPr/>
        </p:nvSpPr>
        <p:spPr>
          <a:xfrm>
            <a:off x="1693604" y="5408114"/>
            <a:ext cx="2268415" cy="52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Whole staff</a:t>
            </a:r>
          </a:p>
        </p:txBody>
      </p:sp>
      <p:sp>
        <p:nvSpPr>
          <p:cNvPr id="22" name="Rectangle 21"/>
          <p:cNvSpPr/>
          <p:nvPr/>
        </p:nvSpPr>
        <p:spPr>
          <a:xfrm>
            <a:off x="2233247" y="428163"/>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23" name="Rectangle 22"/>
          <p:cNvSpPr/>
          <p:nvPr/>
        </p:nvSpPr>
        <p:spPr>
          <a:xfrm>
            <a:off x="6859465" y="6158349"/>
            <a:ext cx="2268415" cy="52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Training</a:t>
            </a:r>
          </a:p>
        </p:txBody>
      </p:sp>
      <p:sp>
        <p:nvSpPr>
          <p:cNvPr id="24" name="Rectangle 23"/>
          <p:cNvSpPr/>
          <p:nvPr/>
        </p:nvSpPr>
        <p:spPr>
          <a:xfrm>
            <a:off x="9390917" y="6167214"/>
            <a:ext cx="2268415" cy="52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Mentoring</a:t>
            </a:r>
          </a:p>
        </p:txBody>
      </p:sp>
      <p:sp>
        <p:nvSpPr>
          <p:cNvPr id="16" name="Rectangle 15"/>
          <p:cNvSpPr/>
          <p:nvPr/>
        </p:nvSpPr>
        <p:spPr>
          <a:xfrm>
            <a:off x="2409092" y="622323"/>
            <a:ext cx="6718788" cy="8432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800" b="1" dirty="0">
                <a:solidFill>
                  <a:srgbClr val="ACA15C"/>
                </a:solidFill>
              </a:rPr>
              <a:t>     </a:t>
            </a:r>
            <a:r>
              <a:rPr lang="en-GB" sz="3200" dirty="0">
                <a:solidFill>
                  <a:srgbClr val="ACA15C"/>
                </a:solidFill>
              </a:rPr>
              <a:t>Bespoke professional development</a:t>
            </a:r>
          </a:p>
        </p:txBody>
      </p:sp>
    </p:spTree>
    <p:extLst>
      <p:ext uri="{BB962C8B-B14F-4D97-AF65-F5344CB8AC3E}">
        <p14:creationId xmlns:p14="http://schemas.microsoft.com/office/powerpoint/2010/main" val="82546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6931" y="959108"/>
            <a:ext cx="5768309" cy="4539668"/>
          </a:xfrm>
          <a:prstGeom prst="rect">
            <a:avLst/>
          </a:prstGeom>
        </p:spPr>
      </p:pic>
      <p:sp>
        <p:nvSpPr>
          <p:cNvPr id="3" name="Oval 2"/>
          <p:cNvSpPr/>
          <p:nvPr/>
        </p:nvSpPr>
        <p:spPr>
          <a:xfrm>
            <a:off x="4737100" y="1739900"/>
            <a:ext cx="241300" cy="2667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Oval 3"/>
          <p:cNvSpPr/>
          <p:nvPr/>
        </p:nvSpPr>
        <p:spPr>
          <a:xfrm>
            <a:off x="6769100" y="2273300"/>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Oval 4"/>
          <p:cNvSpPr/>
          <p:nvPr/>
        </p:nvSpPr>
        <p:spPr>
          <a:xfrm>
            <a:off x="4883150" y="3038442"/>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Oval 5"/>
          <p:cNvSpPr/>
          <p:nvPr/>
        </p:nvSpPr>
        <p:spPr>
          <a:xfrm>
            <a:off x="6070600" y="3803392"/>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Oval 6"/>
          <p:cNvSpPr/>
          <p:nvPr/>
        </p:nvSpPr>
        <p:spPr>
          <a:xfrm>
            <a:off x="4673600" y="4114509"/>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Oval 7"/>
          <p:cNvSpPr/>
          <p:nvPr/>
        </p:nvSpPr>
        <p:spPr>
          <a:xfrm>
            <a:off x="5956300" y="4543134"/>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Subtitle 2"/>
          <p:cNvSpPr txBox="1">
            <a:spLocks/>
          </p:cNvSpPr>
          <p:nvPr/>
        </p:nvSpPr>
        <p:spPr>
          <a:xfrm>
            <a:off x="2446990" y="235466"/>
            <a:ext cx="6194469" cy="54006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GB" sz="4400" dirty="0">
                <a:solidFill>
                  <a:srgbClr val="002060"/>
                </a:solidFill>
                <a:latin typeface="Calibri"/>
              </a:rPr>
              <a:t>‘Sector Led Specialists’</a:t>
            </a:r>
          </a:p>
        </p:txBody>
      </p:sp>
      <p:sp>
        <p:nvSpPr>
          <p:cNvPr id="10" name="Oval 9"/>
          <p:cNvSpPr/>
          <p:nvPr/>
        </p:nvSpPr>
        <p:spPr>
          <a:xfrm>
            <a:off x="5302924" y="1739900"/>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1" name="Oval 10"/>
          <p:cNvSpPr/>
          <p:nvPr/>
        </p:nvSpPr>
        <p:spPr>
          <a:xfrm>
            <a:off x="5182274" y="2987642"/>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2" name="Oval 11"/>
          <p:cNvSpPr/>
          <p:nvPr/>
        </p:nvSpPr>
        <p:spPr>
          <a:xfrm>
            <a:off x="6883400" y="2695542"/>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3" name="Oval 12"/>
          <p:cNvSpPr/>
          <p:nvPr/>
        </p:nvSpPr>
        <p:spPr>
          <a:xfrm>
            <a:off x="6299200" y="3847809"/>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4" name="Oval 13"/>
          <p:cNvSpPr/>
          <p:nvPr/>
        </p:nvSpPr>
        <p:spPr>
          <a:xfrm>
            <a:off x="6242724" y="4587584"/>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5" name="Oval 14"/>
          <p:cNvSpPr/>
          <p:nvPr/>
        </p:nvSpPr>
        <p:spPr>
          <a:xfrm>
            <a:off x="4826674" y="4492334"/>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6" name="Oval 15"/>
          <p:cNvSpPr/>
          <p:nvPr/>
        </p:nvSpPr>
        <p:spPr>
          <a:xfrm>
            <a:off x="4563486" y="2109771"/>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Oval 16"/>
          <p:cNvSpPr/>
          <p:nvPr/>
        </p:nvSpPr>
        <p:spPr>
          <a:xfrm>
            <a:off x="6431283" y="2911425"/>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val 17"/>
          <p:cNvSpPr/>
          <p:nvPr/>
        </p:nvSpPr>
        <p:spPr>
          <a:xfrm>
            <a:off x="5111750" y="3316108"/>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Oval 18"/>
          <p:cNvSpPr/>
          <p:nvPr/>
        </p:nvSpPr>
        <p:spPr>
          <a:xfrm>
            <a:off x="5150187" y="4625684"/>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val 19"/>
          <p:cNvSpPr/>
          <p:nvPr/>
        </p:nvSpPr>
        <p:spPr>
          <a:xfrm>
            <a:off x="6484024" y="4358984"/>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229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15091</TotalTime>
  <Words>517</Words>
  <Application>Microsoft Office PowerPoint</Application>
  <PresentationFormat>Widescreen</PresentationFormat>
  <Paragraphs>75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Nicola Carter</cp:lastModifiedBy>
  <cp:revision>330</cp:revision>
  <cp:lastPrinted>2021-10-12T15:43:41Z</cp:lastPrinted>
  <dcterms:created xsi:type="dcterms:W3CDTF">2020-10-22T21:41:26Z</dcterms:created>
  <dcterms:modified xsi:type="dcterms:W3CDTF">2021-11-23T10:41:52Z</dcterms:modified>
</cp:coreProperties>
</file>