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61" r:id="rId2"/>
    <p:sldId id="263" r:id="rId3"/>
    <p:sldId id="275" r:id="rId4"/>
    <p:sldId id="262" r:id="rId5"/>
    <p:sldId id="274" r:id="rId6"/>
    <p:sldId id="276" r:id="rId7"/>
    <p:sldId id="277" r:id="rId8"/>
    <p:sldId id="272"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Odette Read" initials="OR" lastIdx="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99CC00"/>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55E318-833D-447D-95C2-5EDC7BA1C60E}" v="10" dt="2021-11-12T17:14:46.1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381" autoAdjust="0"/>
  </p:normalViewPr>
  <p:slideViewPr>
    <p:cSldViewPr>
      <p:cViewPr varScale="1">
        <p:scale>
          <a:sx n="110" d="100"/>
          <a:sy n="110" d="100"/>
        </p:scale>
        <p:origin x="164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2CB394-FA9A-4B8C-AD67-D1082185BFE8}" type="datetimeFigureOut">
              <a:rPr lang="en-GB" smtClean="0"/>
              <a:t>15/11/2021</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9795FC-20EC-4D1C-9DA1-ECCB8809CD40}" type="slidenum">
              <a:rPr lang="en-GB" smtClean="0"/>
              <a:t>‹#›</a:t>
            </a:fld>
            <a:endParaRPr lang="en-GB" dirty="0"/>
          </a:p>
        </p:txBody>
      </p:sp>
    </p:spTree>
    <p:extLst>
      <p:ext uri="{BB962C8B-B14F-4D97-AF65-F5344CB8AC3E}">
        <p14:creationId xmlns:p14="http://schemas.microsoft.com/office/powerpoint/2010/main" val="33215796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159795FC-20EC-4D1C-9DA1-ECCB8809CD40}" type="slidenum">
              <a:rPr lang="en-GB" smtClean="0"/>
              <a:t>1</a:t>
            </a:fld>
            <a:endParaRPr lang="en-GB" dirty="0"/>
          </a:p>
        </p:txBody>
      </p:sp>
    </p:spTree>
    <p:extLst>
      <p:ext uri="{BB962C8B-B14F-4D97-AF65-F5344CB8AC3E}">
        <p14:creationId xmlns:p14="http://schemas.microsoft.com/office/powerpoint/2010/main" val="13969639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are a traded team, which means that settings need to pay for our services but it also means that there is no restriction on which children we can work with or what we can do. So, the list here provides a guide to what we can offer but if you think of something else you would like to be provided, and it is within our expertise, we will be happy to deliver.  All of the team are qualified Specialist Teachers and they hold current Assessment Practising Certificates or are working towards that.  We work with children from the age of 4 years right through to adults of any age.</a:t>
            </a:r>
          </a:p>
          <a:p>
            <a:r>
              <a:rPr lang="en-GB" dirty="0"/>
              <a:t>Specialist Teaching packages are charged by the hour and you have to buy in either a full morning or full afternoon for this.  We can work with individuals or small groups and we are happy for TAs to join the sessions so that they can follow up what has been done in the session and embed it across the curriculum.</a:t>
            </a:r>
          </a:p>
          <a:p>
            <a:r>
              <a:rPr lang="en-GB" dirty="0"/>
              <a:t>We can deliver training during the school day or in twilight sessions.</a:t>
            </a:r>
          </a:p>
          <a:p>
            <a:r>
              <a:rPr lang="en-GB" dirty="0"/>
              <a:t>Anything you want – just ask and we will do our best.</a:t>
            </a:r>
          </a:p>
        </p:txBody>
      </p:sp>
      <p:sp>
        <p:nvSpPr>
          <p:cNvPr id="4" name="Slide Number Placeholder 3"/>
          <p:cNvSpPr>
            <a:spLocks noGrp="1"/>
          </p:cNvSpPr>
          <p:nvPr>
            <p:ph type="sldNum" sz="quarter" idx="10"/>
          </p:nvPr>
        </p:nvSpPr>
        <p:spPr/>
        <p:txBody>
          <a:bodyPr/>
          <a:lstStyle/>
          <a:p>
            <a:fld id="{159795FC-20EC-4D1C-9DA1-ECCB8809CD40}" type="slidenum">
              <a:rPr lang="en-GB" smtClean="0"/>
              <a:t>2</a:t>
            </a:fld>
            <a:endParaRPr lang="en-GB" dirty="0"/>
          </a:p>
        </p:txBody>
      </p:sp>
    </p:spTree>
    <p:extLst>
      <p:ext uri="{BB962C8B-B14F-4D97-AF65-F5344CB8AC3E}">
        <p14:creationId xmlns:p14="http://schemas.microsoft.com/office/powerpoint/2010/main" val="38097193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can be found within the School Support and Specialist Services section if you Google </a:t>
            </a:r>
            <a:r>
              <a:rPr lang="en-GB" dirty="0" err="1"/>
              <a:t>edulincs</a:t>
            </a:r>
            <a:r>
              <a:rPr lang="en-GB" dirty="0"/>
              <a:t>.</a:t>
            </a:r>
          </a:p>
          <a:p>
            <a:r>
              <a:rPr lang="en-GB" dirty="0"/>
              <a:t>We send out information about the new buy back in early January each year via School News and the </a:t>
            </a:r>
            <a:r>
              <a:rPr lang="en-GB" dirty="0" err="1"/>
              <a:t>Edulincs</a:t>
            </a:r>
            <a:r>
              <a:rPr lang="en-GB" dirty="0"/>
              <a:t> newsletter and also via our own specialist teachers if you already buy in to the service.  Settings have until around about the end of February to submit their requests.  For all requests for annual hours, we will allocate a named specialist teacher for that financial year.  Please try to be accurate when working out how many hours you are likely to need because that helps with our planning and means that you have sufficient cover for the full year rather than having to purchase additional hours and go on the waiting list.</a:t>
            </a:r>
          </a:p>
          <a:p>
            <a:endParaRPr lang="en-GB" dirty="0"/>
          </a:p>
          <a:p>
            <a:r>
              <a:rPr lang="en-GB" dirty="0"/>
              <a:t>Once we have sorted out all the allocations, your named specialist teacher will make contact in order to agree dates for her visits, starting in the Summer term after Easter.</a:t>
            </a:r>
          </a:p>
          <a:p>
            <a:r>
              <a:rPr lang="en-GB" dirty="0"/>
              <a:t>After 1</a:t>
            </a:r>
            <a:r>
              <a:rPr lang="en-GB" baseline="30000" dirty="0"/>
              <a:t>st</a:t>
            </a:r>
            <a:r>
              <a:rPr lang="en-GB" dirty="0"/>
              <a:t> April, schools may only purchase ad hoc hours and, whilst we do our utmost to meet these requests in a timely manner, we do have to operate a waiting list, which is usually quite long by this point in the year due to schools running out of their annual hours.</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339AA3"/>
                </a:solidFill>
                <a:effectLst/>
                <a:uLnTx/>
                <a:uFillTx/>
                <a:latin typeface="verdana" panose="020B0604030504040204" pitchFamily="34" charset="0"/>
                <a:ea typeface="+mn-ea"/>
                <a:cs typeface="+mn-cs"/>
              </a:rPr>
              <a:t>Our current hourly rate is £69 for those schools that have committed to an annual agreement and £71 for ad hoc hours, which covers the extra administration required.</a:t>
            </a:r>
          </a:p>
          <a:p>
            <a:endParaRPr lang="en-GB" dirty="0"/>
          </a:p>
        </p:txBody>
      </p:sp>
      <p:sp>
        <p:nvSpPr>
          <p:cNvPr id="4" name="Slide Number Placeholder 3"/>
          <p:cNvSpPr>
            <a:spLocks noGrp="1"/>
          </p:cNvSpPr>
          <p:nvPr>
            <p:ph type="sldNum" sz="quarter" idx="10"/>
          </p:nvPr>
        </p:nvSpPr>
        <p:spPr/>
        <p:txBody>
          <a:bodyPr/>
          <a:lstStyle/>
          <a:p>
            <a:fld id="{159795FC-20EC-4D1C-9DA1-ECCB8809CD40}" type="slidenum">
              <a:rPr lang="en-GB" smtClean="0"/>
              <a:t>3</a:t>
            </a:fld>
            <a:endParaRPr lang="en-GB" dirty="0"/>
          </a:p>
        </p:txBody>
      </p:sp>
    </p:spTree>
    <p:extLst>
      <p:ext uri="{BB962C8B-B14F-4D97-AF65-F5344CB8AC3E}">
        <p14:creationId xmlns:p14="http://schemas.microsoft.com/office/powerpoint/2010/main" val="8983617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We can offer a range of assessments, which I will go into a bit more detail about now.  </a:t>
            </a:r>
            <a:endParaRPr lang="en-GB" b="0" i="0" dirty="0">
              <a:solidFill>
                <a:srgbClr val="339AA3"/>
              </a:solidFill>
              <a:effectLst/>
              <a:latin typeface="verdana" panose="020B0604030504040204" pitchFamily="34" charset="0"/>
            </a:endParaRPr>
          </a:p>
          <a:p>
            <a:endParaRPr lang="en-GB" sz="1200" dirty="0"/>
          </a:p>
          <a:p>
            <a:endParaRPr lang="en-GB" dirty="0"/>
          </a:p>
          <a:p>
            <a:endParaRPr lang="en-GB" dirty="0"/>
          </a:p>
        </p:txBody>
      </p:sp>
      <p:sp>
        <p:nvSpPr>
          <p:cNvPr id="4" name="Slide Number Placeholder 3"/>
          <p:cNvSpPr>
            <a:spLocks noGrp="1"/>
          </p:cNvSpPr>
          <p:nvPr>
            <p:ph type="sldNum" sz="quarter" idx="10"/>
          </p:nvPr>
        </p:nvSpPr>
        <p:spPr/>
        <p:txBody>
          <a:bodyPr/>
          <a:lstStyle/>
          <a:p>
            <a:fld id="{159795FC-20EC-4D1C-9DA1-ECCB8809CD40}" type="slidenum">
              <a:rPr lang="en-GB" smtClean="0"/>
              <a:t>4</a:t>
            </a:fld>
            <a:endParaRPr lang="en-GB" dirty="0"/>
          </a:p>
        </p:txBody>
      </p:sp>
    </p:spTree>
    <p:extLst>
      <p:ext uri="{BB962C8B-B14F-4D97-AF65-F5344CB8AC3E}">
        <p14:creationId xmlns:p14="http://schemas.microsoft.com/office/powerpoint/2010/main" val="38417520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Full diagnostic dyslexia and dyscalculia assessments are valid throughout a child or young person’s life now (this has been the case since July 2020) and the report has to be written in accordance with the </a:t>
            </a:r>
            <a:r>
              <a:rPr lang="en-GB" b="0" i="0" dirty="0">
                <a:solidFill>
                  <a:srgbClr val="339AA3"/>
                </a:solidFill>
                <a:effectLst/>
                <a:latin typeface="verdana" panose="020B0604030504040204" pitchFamily="34" charset="0"/>
              </a:rPr>
              <a:t>SpLD Assessment Standards Committee guidance, following their set format.  They are detailed reports and this is why we have to charge this amount.  </a:t>
            </a:r>
          </a:p>
          <a:p>
            <a:endParaRPr lang="en-GB" sz="1200" dirty="0"/>
          </a:p>
          <a:p>
            <a:endParaRPr lang="en-GB" dirty="0"/>
          </a:p>
          <a:p>
            <a:endParaRPr lang="en-GB" dirty="0"/>
          </a:p>
        </p:txBody>
      </p:sp>
      <p:sp>
        <p:nvSpPr>
          <p:cNvPr id="4" name="Slide Number Placeholder 3"/>
          <p:cNvSpPr>
            <a:spLocks noGrp="1"/>
          </p:cNvSpPr>
          <p:nvPr>
            <p:ph type="sldNum" sz="quarter" idx="10"/>
          </p:nvPr>
        </p:nvSpPr>
        <p:spPr/>
        <p:txBody>
          <a:bodyPr/>
          <a:lstStyle/>
          <a:p>
            <a:fld id="{159795FC-20EC-4D1C-9DA1-ECCB8809CD40}" type="slidenum">
              <a:rPr lang="en-GB" smtClean="0"/>
              <a:t>5</a:t>
            </a:fld>
            <a:endParaRPr lang="en-GB" dirty="0"/>
          </a:p>
        </p:txBody>
      </p:sp>
    </p:spTree>
    <p:extLst>
      <p:ext uri="{BB962C8B-B14F-4D97-AF65-F5344CB8AC3E}">
        <p14:creationId xmlns:p14="http://schemas.microsoft.com/office/powerpoint/2010/main" val="7342424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We only charge for the time it takes for our assessments and this depends on the complexity of needs and what evidence you are asking us to support with.  </a:t>
            </a:r>
          </a:p>
          <a:p>
            <a:endParaRPr lang="en-GB" dirty="0"/>
          </a:p>
          <a:p>
            <a:endParaRPr lang="en-GB" dirty="0"/>
          </a:p>
        </p:txBody>
      </p:sp>
      <p:sp>
        <p:nvSpPr>
          <p:cNvPr id="4" name="Slide Number Placeholder 3"/>
          <p:cNvSpPr>
            <a:spLocks noGrp="1"/>
          </p:cNvSpPr>
          <p:nvPr>
            <p:ph type="sldNum" sz="quarter" idx="10"/>
          </p:nvPr>
        </p:nvSpPr>
        <p:spPr/>
        <p:txBody>
          <a:bodyPr/>
          <a:lstStyle/>
          <a:p>
            <a:fld id="{159795FC-20EC-4D1C-9DA1-ECCB8809CD40}" type="slidenum">
              <a:rPr lang="en-GB" smtClean="0"/>
              <a:t>6</a:t>
            </a:fld>
            <a:endParaRPr lang="en-GB" dirty="0"/>
          </a:p>
        </p:txBody>
      </p:sp>
    </p:spTree>
    <p:extLst>
      <p:ext uri="{BB962C8B-B14F-4D97-AF65-F5344CB8AC3E}">
        <p14:creationId xmlns:p14="http://schemas.microsoft.com/office/powerpoint/2010/main" val="36333509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t>If you are purchasing such an assessment as ad hoc hours, it’s always a good idea to have a chat with me before placing your order in </a:t>
            </a:r>
            <a:r>
              <a:rPr lang="en-GB" sz="1200" dirty="0" err="1"/>
              <a:t>Edulincs</a:t>
            </a:r>
            <a:r>
              <a:rPr lang="en-GB" sz="1200" dirty="0"/>
              <a:t> so that I can advise you on what would be best to meet your needs.  You can contact me through the STTEnquiries address, which was on the first page.</a:t>
            </a:r>
          </a:p>
          <a:p>
            <a:endParaRPr lang="en-GB" dirty="0"/>
          </a:p>
          <a:p>
            <a:endParaRPr lang="en-GB" dirty="0"/>
          </a:p>
        </p:txBody>
      </p:sp>
      <p:sp>
        <p:nvSpPr>
          <p:cNvPr id="4" name="Slide Number Placeholder 3"/>
          <p:cNvSpPr>
            <a:spLocks noGrp="1"/>
          </p:cNvSpPr>
          <p:nvPr>
            <p:ph type="sldNum" sz="quarter" idx="10"/>
          </p:nvPr>
        </p:nvSpPr>
        <p:spPr/>
        <p:txBody>
          <a:bodyPr/>
          <a:lstStyle/>
          <a:p>
            <a:fld id="{159795FC-20EC-4D1C-9DA1-ECCB8809CD40}" type="slidenum">
              <a:rPr lang="en-GB" smtClean="0"/>
              <a:t>7</a:t>
            </a:fld>
            <a:endParaRPr lang="en-GB" dirty="0"/>
          </a:p>
        </p:txBody>
      </p:sp>
    </p:spTree>
    <p:extLst>
      <p:ext uri="{BB962C8B-B14F-4D97-AF65-F5344CB8AC3E}">
        <p14:creationId xmlns:p14="http://schemas.microsoft.com/office/powerpoint/2010/main" val="30652707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GB" dirty="0"/>
              <a:t>The team have a huge amount of experience between them.  We keep ourselves up to date with current research and resources so that we can pass this on not only in our reports </a:t>
            </a:r>
            <a:r>
              <a:rPr lang="en-GB" sz="1800" dirty="0">
                <a:effectLst/>
                <a:latin typeface="Calibri" panose="020F0502020204030204" pitchFamily="34" charset="0"/>
                <a:ea typeface="Calibri" panose="020F0502020204030204" pitchFamily="34" charset="0"/>
                <a:cs typeface="Times New Roman" panose="02020603050405020304" pitchFamily="18" charset="0"/>
              </a:rPr>
              <a:t>but also in our advice, which you can ask for at </a:t>
            </a:r>
            <a:r>
              <a:rPr lang="en-GB" sz="1800">
                <a:effectLst/>
                <a:latin typeface="Calibri" panose="020F0502020204030204" pitchFamily="34" charset="0"/>
                <a:ea typeface="Calibri" panose="020F0502020204030204" pitchFamily="34" charset="0"/>
                <a:cs typeface="Times New Roman" panose="02020603050405020304" pitchFamily="18" charset="0"/>
              </a:rPr>
              <a:t>any time, </a:t>
            </a:r>
            <a:r>
              <a:rPr lang="en-GB" sz="1800" dirty="0">
                <a:effectLst/>
                <a:latin typeface="Calibri" panose="020F0502020204030204" pitchFamily="34" charset="0"/>
                <a:ea typeface="Calibri" panose="020F0502020204030204" pitchFamily="34" charset="0"/>
                <a:cs typeface="Times New Roman" panose="02020603050405020304" pitchFamily="18" charset="0"/>
              </a:rPr>
              <a:t>and is not restricted to the child we are working with at the time.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And finally, the team are all absolutely lovely to work with.</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159795FC-20EC-4D1C-9DA1-ECCB8809CD40}" type="slidenum">
              <a:rPr lang="en-GB" smtClean="0"/>
              <a:t>8</a:t>
            </a:fld>
            <a:endParaRPr lang="en-GB" dirty="0"/>
          </a:p>
        </p:txBody>
      </p:sp>
    </p:spTree>
    <p:extLst>
      <p:ext uri="{BB962C8B-B14F-4D97-AF65-F5344CB8AC3E}">
        <p14:creationId xmlns:p14="http://schemas.microsoft.com/office/powerpoint/2010/main" val="1148470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a:t>Click to edit Master subtitle style</a:t>
            </a:r>
            <a:endParaRPr lang="en-US"/>
          </a:p>
        </p:txBody>
      </p:sp>
    </p:spTree>
    <p:extLst>
      <p:ext uri="{BB962C8B-B14F-4D97-AF65-F5344CB8AC3E}">
        <p14:creationId xmlns:p14="http://schemas.microsoft.com/office/powerpoint/2010/main" val="3434041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1573296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4800"/>
            <a:ext cx="1943100" cy="4800600"/>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685800" y="304800"/>
            <a:ext cx="5676900" cy="480060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1521973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4192610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t>Click to edit Master text styles</a:t>
            </a:r>
          </a:p>
        </p:txBody>
      </p:sp>
    </p:spTree>
    <p:extLst>
      <p:ext uri="{BB962C8B-B14F-4D97-AF65-F5344CB8AC3E}">
        <p14:creationId xmlns:p14="http://schemas.microsoft.com/office/powerpoint/2010/main" val="1449345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685800" y="304800"/>
            <a:ext cx="3810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304800"/>
            <a:ext cx="3810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1991139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1631196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72400" cy="4780384"/>
          </a:xfrm>
        </p:spPr>
        <p:txBody>
          <a:bodyPr anchor="t"/>
          <a:lstStyle>
            <a:lvl1pPr algn="l">
              <a:defRPr>
                <a:latin typeface="Arial"/>
                <a:cs typeface="Arial"/>
              </a:defRPr>
            </a:lvl1pPr>
          </a:lstStyle>
          <a:p>
            <a:r>
              <a:rPr lang="en-GB" dirty="0"/>
              <a:t>Click to edit</a:t>
            </a:r>
            <a:endParaRPr lang="en-US" dirty="0"/>
          </a:p>
        </p:txBody>
      </p:sp>
    </p:spTree>
    <p:extLst>
      <p:ext uri="{BB962C8B-B14F-4D97-AF65-F5344CB8AC3E}">
        <p14:creationId xmlns:p14="http://schemas.microsoft.com/office/powerpoint/2010/main" val="5249463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04264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Tree>
    <p:extLst>
      <p:ext uri="{BB962C8B-B14F-4D97-AF65-F5344CB8AC3E}">
        <p14:creationId xmlns:p14="http://schemas.microsoft.com/office/powerpoint/2010/main" val="649953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Tree>
    <p:extLst>
      <p:ext uri="{BB962C8B-B14F-4D97-AF65-F5344CB8AC3E}">
        <p14:creationId xmlns:p14="http://schemas.microsoft.com/office/powerpoint/2010/main" val="1953767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95000"/>
          </a:schemeClr>
        </a:solidFill>
        <a:effectLst/>
      </p:bgPr>
    </p:bg>
    <p:spTree>
      <p:nvGrpSpPr>
        <p:cNvPr id="1" name=""/>
        <p:cNvGrpSpPr/>
        <p:nvPr/>
      </p:nvGrpSpPr>
      <p:grpSpPr>
        <a:xfrm>
          <a:off x="0" y="0"/>
          <a:ext cx="0" cy="0"/>
          <a:chOff x="0" y="0"/>
          <a:chExt cx="0" cy="0"/>
        </a:xfrm>
      </p:grpSpPr>
      <p:pic>
        <p:nvPicPr>
          <p:cNvPr id="1026" name="Picture 1" descr="LCC Powerpoint footer with strapline.jpg"/>
          <p:cNvPicPr>
            <a:picLocks noChangeAspect="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0" y="5422900"/>
            <a:ext cx="9144000" cy="16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685800" y="3048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3"/>
          <p:cNvSpPr>
            <a:spLocks noGrp="1" noChangeArrowheads="1"/>
          </p:cNvSpPr>
          <p:nvPr>
            <p:ph type="body" idx="1"/>
          </p:nvPr>
        </p:nvSpPr>
        <p:spPr bwMode="auto">
          <a:xfrm>
            <a:off x="685800" y="304800"/>
            <a:ext cx="7772400" cy="480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extLst>
      <p:ext uri="{BB962C8B-B14F-4D97-AF65-F5344CB8AC3E}">
        <p14:creationId xmlns:p14="http://schemas.microsoft.com/office/powerpoint/2010/main" val="14056757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3400">
          <a:solidFill>
            <a:schemeClr val="tx2"/>
          </a:solidFill>
          <a:latin typeface="+mj-lt"/>
          <a:ea typeface="+mj-ea"/>
          <a:cs typeface="+mj-cs"/>
        </a:defRPr>
      </a:lvl1pPr>
      <a:lvl2pPr algn="ctr" rtl="0" eaLnBrk="0" fontAlgn="base" hangingPunct="0">
        <a:spcBef>
          <a:spcPct val="0"/>
        </a:spcBef>
        <a:spcAft>
          <a:spcPct val="0"/>
        </a:spcAft>
        <a:defRPr sz="3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3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3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3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3400">
          <a:solidFill>
            <a:schemeClr val="tx2"/>
          </a:solidFill>
          <a:latin typeface="Arial" charset="0"/>
          <a:ea typeface="ＭＳ Ｐゴシック" charset="0"/>
          <a:cs typeface="ＭＳ Ｐゴシック" charset="0"/>
        </a:defRPr>
      </a:lvl6pPr>
      <a:lvl7pPr marL="914400" algn="ctr" rtl="0" fontAlgn="base">
        <a:spcBef>
          <a:spcPct val="0"/>
        </a:spcBef>
        <a:spcAft>
          <a:spcPct val="0"/>
        </a:spcAft>
        <a:defRPr sz="3400">
          <a:solidFill>
            <a:schemeClr val="tx2"/>
          </a:solidFill>
          <a:latin typeface="Arial" charset="0"/>
          <a:ea typeface="ＭＳ Ｐゴシック" charset="0"/>
          <a:cs typeface="ＭＳ Ｐゴシック" charset="0"/>
        </a:defRPr>
      </a:lvl7pPr>
      <a:lvl8pPr marL="1371600" algn="ctr" rtl="0" fontAlgn="base">
        <a:spcBef>
          <a:spcPct val="0"/>
        </a:spcBef>
        <a:spcAft>
          <a:spcPct val="0"/>
        </a:spcAft>
        <a:defRPr sz="3400">
          <a:solidFill>
            <a:schemeClr val="tx2"/>
          </a:solidFill>
          <a:latin typeface="Arial" charset="0"/>
          <a:ea typeface="ＭＳ Ｐゴシック" charset="0"/>
          <a:cs typeface="ＭＳ Ｐゴシック" charset="0"/>
        </a:defRPr>
      </a:lvl8pPr>
      <a:lvl9pPr marL="1828800" algn="ctr" rtl="0" fontAlgn="base">
        <a:spcBef>
          <a:spcPct val="0"/>
        </a:spcBef>
        <a:spcAft>
          <a:spcPct val="0"/>
        </a:spcAft>
        <a:defRPr sz="3400">
          <a:solidFill>
            <a:schemeClr val="tx2"/>
          </a:solidFill>
          <a:latin typeface="Arial" charset="0"/>
          <a:ea typeface="ＭＳ Ｐゴシック" charset="0"/>
          <a:cs typeface="ＭＳ Ｐゴシック"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ea typeface="+mn-ea"/>
        </a:defRPr>
      </a:lvl2pPr>
      <a:lvl3pPr marL="1143000" indent="-228600" algn="l" rtl="0" eaLnBrk="0" fontAlgn="base" hangingPunct="0">
        <a:spcBef>
          <a:spcPct val="20000"/>
        </a:spcBef>
        <a:spcAft>
          <a:spcPct val="0"/>
        </a:spcAft>
        <a:buChar char="•"/>
        <a:defRPr sz="1600">
          <a:solidFill>
            <a:schemeClr val="tx1"/>
          </a:solidFill>
          <a:latin typeface="+mn-lt"/>
          <a:ea typeface="+mn-ea"/>
        </a:defRPr>
      </a:lvl3pPr>
      <a:lvl4pPr marL="1600200" indent="-228600" algn="l" rtl="0" eaLnBrk="0" fontAlgn="base" hangingPunct="0">
        <a:spcBef>
          <a:spcPct val="20000"/>
        </a:spcBef>
        <a:spcAft>
          <a:spcPct val="0"/>
        </a:spcAft>
        <a:buChar char="–"/>
        <a:defRPr sz="1200">
          <a:solidFill>
            <a:schemeClr val="tx1"/>
          </a:solidFill>
          <a:latin typeface="+mn-lt"/>
          <a:ea typeface="+mn-ea"/>
        </a:defRPr>
      </a:lvl4pPr>
      <a:lvl5pPr marL="2057400" indent="-228600" algn="l" rtl="0" eaLnBrk="0" fontAlgn="base" hangingPunct="0">
        <a:spcBef>
          <a:spcPct val="20000"/>
        </a:spcBef>
        <a:spcAft>
          <a:spcPct val="0"/>
        </a:spcAft>
        <a:buChar char="»"/>
        <a:defRPr sz="1000">
          <a:solidFill>
            <a:schemeClr val="tx1"/>
          </a:solidFill>
          <a:latin typeface="+mn-lt"/>
          <a:ea typeface="+mn-ea"/>
        </a:defRPr>
      </a:lvl5pPr>
      <a:lvl6pPr marL="2514600" indent="-228600" algn="l" rtl="0" fontAlgn="base">
        <a:spcBef>
          <a:spcPct val="20000"/>
        </a:spcBef>
        <a:spcAft>
          <a:spcPct val="0"/>
        </a:spcAft>
        <a:buChar char="»"/>
        <a:defRPr sz="1000">
          <a:solidFill>
            <a:schemeClr val="tx1"/>
          </a:solidFill>
          <a:latin typeface="+mn-lt"/>
          <a:ea typeface="+mn-ea"/>
        </a:defRPr>
      </a:lvl6pPr>
      <a:lvl7pPr marL="2971800" indent="-228600" algn="l" rtl="0" fontAlgn="base">
        <a:spcBef>
          <a:spcPct val="20000"/>
        </a:spcBef>
        <a:spcAft>
          <a:spcPct val="0"/>
        </a:spcAft>
        <a:buChar char="»"/>
        <a:defRPr sz="1000">
          <a:solidFill>
            <a:schemeClr val="tx1"/>
          </a:solidFill>
          <a:latin typeface="+mn-lt"/>
          <a:ea typeface="+mn-ea"/>
        </a:defRPr>
      </a:lvl7pPr>
      <a:lvl8pPr marL="3429000" indent="-228600" algn="l" rtl="0" fontAlgn="base">
        <a:spcBef>
          <a:spcPct val="20000"/>
        </a:spcBef>
        <a:spcAft>
          <a:spcPct val="0"/>
        </a:spcAft>
        <a:buChar char="»"/>
        <a:defRPr sz="1000">
          <a:solidFill>
            <a:schemeClr val="tx1"/>
          </a:solidFill>
          <a:latin typeface="+mn-lt"/>
          <a:ea typeface="+mn-ea"/>
        </a:defRPr>
      </a:lvl8pPr>
      <a:lvl9pPr marL="3886200" indent="-228600" algn="l" rtl="0" fontAlgn="base">
        <a:spcBef>
          <a:spcPct val="20000"/>
        </a:spcBef>
        <a:spcAft>
          <a:spcPct val="0"/>
        </a:spcAft>
        <a:buChar char="»"/>
        <a:defRPr sz="1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lincolnshire.gov.uk/directory-record/63946/specialist-teaching-tea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539552" y="476672"/>
            <a:ext cx="7918648" cy="1971650"/>
          </a:xfrm>
        </p:spPr>
        <p:txBody>
          <a:bodyPr/>
          <a:lstStyle/>
          <a:p>
            <a:r>
              <a:rPr lang="en-GB" b="1" dirty="0">
                <a:solidFill>
                  <a:schemeClr val="tx1"/>
                </a:solidFill>
              </a:rPr>
              <a:t>Specialist Teaching Team</a:t>
            </a:r>
          </a:p>
        </p:txBody>
      </p:sp>
      <p:sp>
        <p:nvSpPr>
          <p:cNvPr id="7" name="Subtitle 6"/>
          <p:cNvSpPr>
            <a:spLocks noGrp="1"/>
          </p:cNvSpPr>
          <p:nvPr>
            <p:ph type="subTitle" idx="1"/>
          </p:nvPr>
        </p:nvSpPr>
        <p:spPr>
          <a:xfrm>
            <a:off x="1187624" y="2420888"/>
            <a:ext cx="7056784" cy="2785864"/>
          </a:xfrm>
        </p:spPr>
        <p:txBody>
          <a:bodyPr/>
          <a:lstStyle/>
          <a:p>
            <a:r>
              <a:rPr lang="en-GB" sz="2800" b="1" dirty="0"/>
              <a:t>STTEnquiries@lincolnshire.gov.uk</a:t>
            </a:r>
            <a:endParaRPr lang="en-GB" sz="2800" dirty="0"/>
          </a:p>
        </p:txBody>
      </p:sp>
    </p:spTree>
    <p:extLst>
      <p:ext uri="{BB962C8B-B14F-4D97-AF65-F5344CB8AC3E}">
        <p14:creationId xmlns:p14="http://schemas.microsoft.com/office/powerpoint/2010/main" val="54657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sz="4800" b="1" dirty="0"/>
              <a:t>Traded Team</a:t>
            </a:r>
          </a:p>
        </p:txBody>
      </p:sp>
      <p:sp>
        <p:nvSpPr>
          <p:cNvPr id="5" name="Content Placeholder 4"/>
          <p:cNvSpPr>
            <a:spLocks noGrp="1"/>
          </p:cNvSpPr>
          <p:nvPr>
            <p:ph idx="1"/>
          </p:nvPr>
        </p:nvSpPr>
        <p:spPr>
          <a:xfrm>
            <a:off x="755576" y="1498073"/>
            <a:ext cx="7704856" cy="3888432"/>
          </a:xfrm>
        </p:spPr>
        <p:txBody>
          <a:bodyPr/>
          <a:lstStyle/>
          <a:p>
            <a:pPr marL="0" indent="0" algn="l">
              <a:buNone/>
            </a:pPr>
            <a:r>
              <a:rPr lang="en-US" b="0" i="0" dirty="0">
                <a:solidFill>
                  <a:srgbClr val="383835"/>
                </a:solidFill>
                <a:effectLst/>
              </a:rPr>
              <a:t>The range of services we offer includes:</a:t>
            </a:r>
          </a:p>
          <a:p>
            <a:pPr marL="0" indent="0" algn="l">
              <a:buNone/>
            </a:pPr>
            <a:endParaRPr lang="en-US" sz="1600" b="0" i="0" dirty="0">
              <a:solidFill>
                <a:srgbClr val="383835"/>
              </a:solidFill>
              <a:effectLst/>
            </a:endParaRPr>
          </a:p>
          <a:p>
            <a:pPr algn="l">
              <a:buFont typeface="Arial" panose="020B0604020202020204" pitchFamily="34" charset="0"/>
              <a:buChar char="•"/>
            </a:pPr>
            <a:r>
              <a:rPr lang="en-US" b="0" i="0" dirty="0">
                <a:solidFill>
                  <a:srgbClr val="383835"/>
                </a:solidFill>
                <a:effectLst/>
              </a:rPr>
              <a:t>Direct specialist teaching</a:t>
            </a:r>
          </a:p>
          <a:p>
            <a:pPr algn="l">
              <a:buFont typeface="Arial" panose="020B0604020202020204" pitchFamily="34" charset="0"/>
              <a:buChar char="•"/>
            </a:pPr>
            <a:r>
              <a:rPr lang="en-US" b="0" i="0" dirty="0" err="1">
                <a:solidFill>
                  <a:srgbClr val="383835"/>
                </a:solidFill>
                <a:effectLst/>
              </a:rPr>
              <a:t>Standardised</a:t>
            </a:r>
            <a:r>
              <a:rPr lang="en-US" b="0" i="0" dirty="0">
                <a:solidFill>
                  <a:srgbClr val="383835"/>
                </a:solidFill>
                <a:effectLst/>
              </a:rPr>
              <a:t> Assessments</a:t>
            </a:r>
          </a:p>
          <a:p>
            <a:pPr algn="l">
              <a:buFont typeface="Arial" panose="020B0604020202020204" pitchFamily="34" charset="0"/>
              <a:buChar char="•"/>
            </a:pPr>
            <a:r>
              <a:rPr lang="en-GB" dirty="0">
                <a:solidFill>
                  <a:srgbClr val="383835"/>
                </a:solidFill>
                <a:effectLst/>
                <a:ea typeface="Times New Roman" panose="02020603050405020304" pitchFamily="18" charset="0"/>
                <a:cs typeface="Times New Roman" panose="02020603050405020304" pitchFamily="18" charset="0"/>
              </a:rPr>
              <a:t>training for teachers and teaching assistants</a:t>
            </a:r>
          </a:p>
          <a:p>
            <a:pPr algn="l">
              <a:buFont typeface="Arial" panose="020B0604020202020204" pitchFamily="34" charset="0"/>
              <a:buChar char="•"/>
            </a:pPr>
            <a:r>
              <a:rPr lang="en-GB" dirty="0">
                <a:solidFill>
                  <a:srgbClr val="383835"/>
                </a:solidFill>
                <a:effectLst/>
                <a:ea typeface="Times New Roman" panose="02020603050405020304" pitchFamily="18" charset="0"/>
                <a:cs typeface="Times New Roman" panose="02020603050405020304" pitchFamily="18" charset="0"/>
              </a:rPr>
              <a:t>parental liaison and workshops</a:t>
            </a:r>
          </a:p>
          <a:p>
            <a:pPr algn="l">
              <a:buFont typeface="Arial" panose="020B0604020202020204" pitchFamily="34" charset="0"/>
              <a:buChar char="•"/>
            </a:pPr>
            <a:r>
              <a:rPr lang="en-GB" dirty="0">
                <a:solidFill>
                  <a:srgbClr val="383835"/>
                </a:solidFill>
                <a:effectLst/>
                <a:ea typeface="Times New Roman" panose="02020603050405020304" pitchFamily="18" charset="0"/>
                <a:cs typeface="Times New Roman" panose="02020603050405020304" pitchFamily="18" charset="0"/>
              </a:rPr>
              <a:t>SEN consultancy and advice on specialist support equipment</a:t>
            </a:r>
          </a:p>
          <a:p>
            <a:pPr algn="l">
              <a:buFont typeface="Arial" panose="020B0604020202020204" pitchFamily="34" charset="0"/>
              <a:buChar char="•"/>
            </a:pPr>
            <a:r>
              <a:rPr lang="en-GB" dirty="0">
                <a:solidFill>
                  <a:srgbClr val="383835"/>
                </a:solidFill>
                <a:effectLst/>
                <a:ea typeface="Times New Roman" panose="02020603050405020304" pitchFamily="18" charset="0"/>
                <a:cs typeface="Times New Roman" panose="02020603050405020304" pitchFamily="18" charset="0"/>
              </a:rPr>
              <a:t>SENDCo support and support for SEN administration</a:t>
            </a:r>
            <a:endParaRPr lang="en-GB" dirty="0">
              <a:solidFill>
                <a:srgbClr val="383835"/>
              </a:solidFill>
              <a:effectLst/>
              <a:ea typeface="Calibri" panose="020F0502020204030204" pitchFamily="34" charset="0"/>
              <a:cs typeface="Times New Roman" panose="02020603050405020304" pitchFamily="18" charset="0"/>
            </a:endParaRPr>
          </a:p>
          <a:p>
            <a:pPr algn="l">
              <a:buFont typeface="Arial" panose="020B0604020202020204" pitchFamily="34" charset="0"/>
              <a:buChar char="•"/>
            </a:pPr>
            <a:endParaRPr lang="en-GB" sz="4800" dirty="0"/>
          </a:p>
        </p:txBody>
      </p:sp>
    </p:spTree>
    <p:extLst>
      <p:ext uri="{BB962C8B-B14F-4D97-AF65-F5344CB8AC3E}">
        <p14:creationId xmlns:p14="http://schemas.microsoft.com/office/powerpoint/2010/main" val="718680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sz="3600" b="1" dirty="0"/>
              <a:t>How to access our service:</a:t>
            </a:r>
          </a:p>
        </p:txBody>
      </p:sp>
      <p:sp>
        <p:nvSpPr>
          <p:cNvPr id="5" name="Content Placeholder 4"/>
          <p:cNvSpPr>
            <a:spLocks noGrp="1"/>
          </p:cNvSpPr>
          <p:nvPr>
            <p:ph idx="1"/>
          </p:nvPr>
        </p:nvSpPr>
        <p:spPr>
          <a:xfrm>
            <a:off x="755576" y="1498073"/>
            <a:ext cx="7704856" cy="3888432"/>
          </a:xfrm>
        </p:spPr>
        <p:txBody>
          <a:bodyPr/>
          <a:lstStyle/>
          <a:p>
            <a:pPr marL="0" indent="0" algn="l">
              <a:buNone/>
            </a:pPr>
            <a:r>
              <a:rPr lang="en-GB" dirty="0">
                <a:solidFill>
                  <a:srgbClr val="383835"/>
                </a:solidFill>
                <a:ea typeface="Calibri" panose="020F0502020204030204" pitchFamily="34" charset="0"/>
                <a:cs typeface="Times New Roman" panose="02020603050405020304" pitchFamily="18" charset="0"/>
              </a:rPr>
              <a:t>All settings can access our services through </a:t>
            </a:r>
            <a:r>
              <a:rPr lang="en-GB" dirty="0" err="1">
                <a:solidFill>
                  <a:srgbClr val="383835"/>
                </a:solidFill>
                <a:ea typeface="Calibri" panose="020F0502020204030204" pitchFamily="34" charset="0"/>
                <a:cs typeface="Times New Roman" panose="02020603050405020304" pitchFamily="18" charset="0"/>
              </a:rPr>
              <a:t>Edulincs</a:t>
            </a:r>
            <a:r>
              <a:rPr lang="en-GB" dirty="0">
                <a:solidFill>
                  <a:srgbClr val="383835"/>
                </a:solidFill>
                <a:ea typeface="Calibri" panose="020F0502020204030204" pitchFamily="34" charset="0"/>
                <a:cs typeface="Times New Roman" panose="02020603050405020304" pitchFamily="18" charset="0"/>
              </a:rPr>
              <a:t>:</a:t>
            </a:r>
          </a:p>
          <a:p>
            <a:pPr marL="0" indent="0" algn="l">
              <a:buNone/>
            </a:pPr>
            <a:r>
              <a:rPr lang="en-US" dirty="0">
                <a:hlinkClick r:id="rId3"/>
              </a:rPr>
              <a:t>https://www.lincolnshire.gov.uk/directory-record/63946/specialist-teaching-team</a:t>
            </a:r>
            <a:endParaRPr lang="en-US" dirty="0"/>
          </a:p>
          <a:p>
            <a:pPr marL="0" indent="0" algn="l">
              <a:buNone/>
            </a:pPr>
            <a:endParaRPr lang="en-US" dirty="0"/>
          </a:p>
          <a:p>
            <a:pPr marL="0" indent="0" algn="l">
              <a:buNone/>
            </a:pPr>
            <a:r>
              <a:rPr lang="en-US" dirty="0"/>
              <a:t>And you can choose to purchase either:</a:t>
            </a:r>
          </a:p>
          <a:p>
            <a:r>
              <a:rPr lang="en-US" dirty="0"/>
              <a:t>Annual hours (up to 31</a:t>
            </a:r>
            <a:r>
              <a:rPr lang="en-US" baseline="30000" dirty="0"/>
              <a:t>st</a:t>
            </a:r>
            <a:r>
              <a:rPr lang="en-US" dirty="0"/>
              <a:t> March each year)</a:t>
            </a:r>
          </a:p>
          <a:p>
            <a:pPr marL="0" indent="0">
              <a:buNone/>
            </a:pPr>
            <a:r>
              <a:rPr lang="en-US" dirty="0"/>
              <a:t>or</a:t>
            </a:r>
          </a:p>
          <a:p>
            <a:r>
              <a:rPr lang="en-US" dirty="0"/>
              <a:t>Ad hoc hours (any time, subject to availability, during the financial year)</a:t>
            </a:r>
          </a:p>
          <a:p>
            <a:pPr marL="0" indent="0" algn="l">
              <a:buNone/>
            </a:pPr>
            <a:endParaRPr lang="en-GB" sz="4800" dirty="0"/>
          </a:p>
        </p:txBody>
      </p:sp>
    </p:spTree>
    <p:extLst>
      <p:ext uri="{BB962C8B-B14F-4D97-AF65-F5344CB8AC3E}">
        <p14:creationId xmlns:p14="http://schemas.microsoft.com/office/powerpoint/2010/main" val="1772616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3568" y="0"/>
            <a:ext cx="7772400" cy="1628800"/>
          </a:xfrm>
        </p:spPr>
        <p:txBody>
          <a:bodyPr/>
          <a:lstStyle/>
          <a:p>
            <a:r>
              <a:rPr lang="en-GB" sz="3200" b="1" dirty="0"/>
              <a:t>Assessments we can offer…</a:t>
            </a:r>
            <a:endParaRPr lang="en-GB" b="1" dirty="0"/>
          </a:p>
        </p:txBody>
      </p:sp>
      <p:sp>
        <p:nvSpPr>
          <p:cNvPr id="5" name="Content Placeholder 4"/>
          <p:cNvSpPr>
            <a:spLocks noGrp="1"/>
          </p:cNvSpPr>
          <p:nvPr>
            <p:ph idx="1"/>
          </p:nvPr>
        </p:nvSpPr>
        <p:spPr>
          <a:xfrm>
            <a:off x="755576" y="1700808"/>
            <a:ext cx="7704856" cy="3672408"/>
          </a:xfrm>
        </p:spPr>
        <p: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en-GB" sz="2000" dirty="0">
                <a:solidFill>
                  <a:srgbClr val="383835"/>
                </a:solidFill>
                <a:effectLst/>
                <a:ea typeface="Times New Roman" panose="02020603050405020304" pitchFamily="18" charset="0"/>
                <a:cs typeface="Times New Roman" panose="02020603050405020304" pitchFamily="18" charset="0"/>
              </a:rPr>
              <a:t>Assessments to identify dyslexia and/or specific learning difficulties in maths including full diagnostic assessments for dyscalculia. </a:t>
            </a:r>
            <a:r>
              <a:rPr lang="en-GB" sz="2000" i="1" dirty="0">
                <a:solidFill>
                  <a:srgbClr val="383835"/>
                </a:solidFill>
                <a:effectLst/>
                <a:ea typeface="Times New Roman" panose="02020603050405020304" pitchFamily="18" charset="0"/>
                <a:cs typeface="Times New Roman" panose="02020603050405020304" pitchFamily="18" charset="0"/>
              </a:rPr>
              <a:t>The subsequent reports comply with the requirements of the SpLD Assessment Standards Committee (SASC).</a:t>
            </a:r>
            <a:endParaRPr lang="en-GB" sz="2000" i="1" dirty="0">
              <a:solidFill>
                <a:srgbClr val="383835"/>
              </a:solidFill>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000" dirty="0">
                <a:solidFill>
                  <a:srgbClr val="383835"/>
                </a:solidFill>
                <a:effectLst/>
                <a:ea typeface="Times New Roman" panose="02020603050405020304" pitchFamily="18" charset="0"/>
                <a:cs typeface="Times New Roman" panose="02020603050405020304" pitchFamily="18" charset="0"/>
              </a:rPr>
              <a:t>Assessments for access arrangements for GCSE and GCE</a:t>
            </a:r>
            <a:endParaRPr lang="en-GB" sz="2000" dirty="0">
              <a:solidFill>
                <a:srgbClr val="383835"/>
              </a:solidFill>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000" dirty="0">
                <a:solidFill>
                  <a:srgbClr val="383835"/>
                </a:solidFill>
                <a:effectLst/>
                <a:ea typeface="Times New Roman" panose="02020603050405020304" pitchFamily="18" charset="0"/>
                <a:cs typeface="Times New Roman" panose="02020603050405020304" pitchFamily="18" charset="0"/>
              </a:rPr>
              <a:t>Specialist learning profiles detailing learning differences, strengths and weaknesses – we refer to these as core assessments.</a:t>
            </a:r>
            <a:endParaRPr lang="en-GB" sz="2000" dirty="0">
              <a:solidFill>
                <a:srgbClr val="383835"/>
              </a:solidFill>
              <a:effectLst/>
              <a:ea typeface="Calibri" panose="020F0502020204030204" pitchFamily="34" charset="0"/>
              <a:cs typeface="Times New Roman" panose="02020603050405020304" pitchFamily="18" charset="0"/>
            </a:endParaRPr>
          </a:p>
          <a:p>
            <a:pPr marL="0" indent="0">
              <a:buNone/>
            </a:pPr>
            <a:endParaRPr lang="en-GB" sz="2800" dirty="0"/>
          </a:p>
        </p:txBody>
      </p:sp>
    </p:spTree>
    <p:extLst>
      <p:ext uri="{BB962C8B-B14F-4D97-AF65-F5344CB8AC3E}">
        <p14:creationId xmlns:p14="http://schemas.microsoft.com/office/powerpoint/2010/main" val="3998750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3568" y="0"/>
            <a:ext cx="7772400" cy="1628800"/>
          </a:xfrm>
        </p:spPr>
        <p:txBody>
          <a:bodyPr/>
          <a:lstStyle/>
          <a:p>
            <a:r>
              <a:rPr lang="en-GB" sz="3200" b="1" dirty="0"/>
              <a:t>Assessments we can offer…</a:t>
            </a:r>
            <a:endParaRPr lang="en-GB" b="1" dirty="0"/>
          </a:p>
        </p:txBody>
      </p:sp>
      <p:sp>
        <p:nvSpPr>
          <p:cNvPr id="5" name="Content Placeholder 4"/>
          <p:cNvSpPr>
            <a:spLocks noGrp="1"/>
          </p:cNvSpPr>
          <p:nvPr>
            <p:ph idx="1"/>
          </p:nvPr>
        </p:nvSpPr>
        <p:spPr>
          <a:xfrm>
            <a:off x="755576" y="1700808"/>
            <a:ext cx="7704856" cy="3672408"/>
          </a:xfrm>
        </p:spPr>
        <p:txBody>
          <a:bodyPr/>
          <a:lstStyle/>
          <a:p>
            <a:pPr marL="0" lvl="0" indent="0">
              <a:lnSpc>
                <a:spcPct val="107000"/>
              </a:lnSpc>
              <a:spcAft>
                <a:spcPts val="800"/>
              </a:spcAft>
              <a:buSzPts val="1000"/>
              <a:buNone/>
              <a:tabLst>
                <a:tab pos="457200" algn="l"/>
              </a:tabLst>
            </a:pPr>
            <a:r>
              <a:rPr lang="en-GB" sz="2000" dirty="0">
                <a:solidFill>
                  <a:srgbClr val="383835"/>
                </a:solidFill>
                <a:effectLst/>
                <a:ea typeface="Times New Roman" panose="02020603050405020304" pitchFamily="18" charset="0"/>
                <a:cs typeface="Times New Roman" panose="02020603050405020304" pitchFamily="18" charset="0"/>
              </a:rPr>
              <a:t>Assessments to identify dyslexia and/or specific learning difficulties in maths including full diagnostic assessments for dyscalculia. </a:t>
            </a:r>
          </a:p>
          <a:p>
            <a:pPr lvl="0">
              <a:lnSpc>
                <a:spcPct val="107000"/>
              </a:lnSpc>
              <a:spcAft>
                <a:spcPts val="800"/>
              </a:spcAft>
              <a:buSzPts val="1000"/>
              <a:buFont typeface="Wingdings" panose="05000000000000000000" pitchFamily="2" charset="2"/>
              <a:buChar char="v"/>
              <a:tabLst>
                <a:tab pos="457200" algn="l"/>
              </a:tabLst>
            </a:pPr>
            <a:r>
              <a:rPr lang="en-GB" sz="2000" i="1" dirty="0">
                <a:solidFill>
                  <a:srgbClr val="383835"/>
                </a:solidFill>
                <a:effectLst/>
                <a:ea typeface="Times New Roman" panose="02020603050405020304" pitchFamily="18" charset="0"/>
                <a:cs typeface="Times New Roman" panose="02020603050405020304" pitchFamily="18" charset="0"/>
              </a:rPr>
              <a:t>The subsequent reports comply with the requirements of the SpLD Assessment Standards Committee (SASC).</a:t>
            </a:r>
          </a:p>
          <a:p>
            <a:pPr lvl="0">
              <a:lnSpc>
                <a:spcPct val="107000"/>
              </a:lnSpc>
              <a:spcAft>
                <a:spcPts val="800"/>
              </a:spcAft>
              <a:buSzPts val="1000"/>
              <a:buFont typeface="Wingdings" panose="05000000000000000000" pitchFamily="2" charset="2"/>
              <a:buChar char="v"/>
              <a:tabLst>
                <a:tab pos="457200" algn="l"/>
              </a:tabLst>
            </a:pPr>
            <a:r>
              <a:rPr lang="en-GB" sz="2000" i="1" dirty="0">
                <a:solidFill>
                  <a:srgbClr val="383835"/>
                </a:solidFill>
                <a:ea typeface="Calibri" panose="020F0502020204030204" pitchFamily="34" charset="0"/>
                <a:cs typeface="Times New Roman" panose="02020603050405020304" pitchFamily="18" charset="0"/>
              </a:rPr>
              <a:t>Dyslexia assessments are charged at 7 hours to include the carrying out of a F2F assessment using only approved tests and the writing of the report.</a:t>
            </a:r>
          </a:p>
          <a:p>
            <a:pPr lvl="0">
              <a:lnSpc>
                <a:spcPct val="107000"/>
              </a:lnSpc>
              <a:spcAft>
                <a:spcPts val="800"/>
              </a:spcAft>
              <a:buSzPts val="1000"/>
              <a:buFont typeface="Wingdings" panose="05000000000000000000" pitchFamily="2" charset="2"/>
              <a:buChar char="v"/>
              <a:tabLst>
                <a:tab pos="457200" algn="l"/>
              </a:tabLst>
            </a:pPr>
            <a:r>
              <a:rPr lang="en-GB" sz="2000" i="1" dirty="0">
                <a:solidFill>
                  <a:srgbClr val="383835"/>
                </a:solidFill>
                <a:effectLst/>
                <a:ea typeface="Calibri" panose="020F0502020204030204" pitchFamily="34" charset="0"/>
                <a:cs typeface="Times New Roman" panose="02020603050405020304" pitchFamily="18" charset="0"/>
              </a:rPr>
              <a:t>If maths is added, </a:t>
            </a:r>
            <a:r>
              <a:rPr lang="en-GB" sz="2000" i="1" dirty="0">
                <a:solidFill>
                  <a:srgbClr val="383835"/>
                </a:solidFill>
                <a:ea typeface="Calibri" panose="020F0502020204030204" pitchFamily="34" charset="0"/>
                <a:cs typeface="Times New Roman" panose="02020603050405020304" pitchFamily="18" charset="0"/>
              </a:rPr>
              <a:t>this is charged at 8 hours.</a:t>
            </a:r>
            <a:endParaRPr lang="en-GB" sz="2000" i="1" dirty="0">
              <a:solidFill>
                <a:srgbClr val="383835"/>
              </a:solidFill>
              <a:effectLst/>
              <a:ea typeface="Calibri" panose="020F0502020204030204" pitchFamily="34" charset="0"/>
              <a:cs typeface="Times New Roman" panose="02020603050405020304" pitchFamily="18" charset="0"/>
            </a:endParaRPr>
          </a:p>
          <a:p>
            <a:endParaRPr lang="en-GB" sz="2800" dirty="0"/>
          </a:p>
        </p:txBody>
      </p:sp>
    </p:spTree>
    <p:extLst>
      <p:ext uri="{BB962C8B-B14F-4D97-AF65-F5344CB8AC3E}">
        <p14:creationId xmlns:p14="http://schemas.microsoft.com/office/powerpoint/2010/main" val="3286084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3568" y="0"/>
            <a:ext cx="7772400" cy="1628800"/>
          </a:xfrm>
        </p:spPr>
        <p:txBody>
          <a:bodyPr/>
          <a:lstStyle/>
          <a:p>
            <a:r>
              <a:rPr lang="en-GB" sz="3200" b="1" dirty="0"/>
              <a:t>Assessments we can offer…</a:t>
            </a:r>
            <a:endParaRPr lang="en-GB" b="1" dirty="0"/>
          </a:p>
        </p:txBody>
      </p:sp>
      <p:sp>
        <p:nvSpPr>
          <p:cNvPr id="5" name="Content Placeholder 4"/>
          <p:cNvSpPr>
            <a:spLocks noGrp="1"/>
          </p:cNvSpPr>
          <p:nvPr>
            <p:ph idx="1"/>
          </p:nvPr>
        </p:nvSpPr>
        <p:spPr>
          <a:xfrm>
            <a:off x="755576" y="1700808"/>
            <a:ext cx="7704856" cy="3672408"/>
          </a:xfrm>
        </p:spPr>
        <p:txBody>
          <a:bodyPr/>
          <a:lstStyle/>
          <a:p>
            <a:pPr marL="0" indent="0">
              <a:lnSpc>
                <a:spcPct val="107000"/>
              </a:lnSpc>
              <a:spcAft>
                <a:spcPts val="800"/>
              </a:spcAft>
              <a:buSzPts val="1000"/>
              <a:buNone/>
              <a:tabLst>
                <a:tab pos="457200" algn="l"/>
              </a:tabLst>
            </a:pPr>
            <a:r>
              <a:rPr lang="en-GB" sz="2000" dirty="0">
                <a:solidFill>
                  <a:srgbClr val="383835"/>
                </a:solidFill>
                <a:effectLst/>
                <a:ea typeface="Times New Roman" panose="02020603050405020304" pitchFamily="18" charset="0"/>
                <a:cs typeface="Times New Roman" panose="02020603050405020304" pitchFamily="18" charset="0"/>
              </a:rPr>
              <a:t>Assessments for access arrangements for GCSE and GCE</a:t>
            </a:r>
            <a:endParaRPr lang="en-GB" sz="2000" dirty="0">
              <a:solidFill>
                <a:srgbClr val="383835"/>
              </a:solidFill>
              <a:effectLst/>
              <a:ea typeface="Calibri" panose="020F0502020204030204" pitchFamily="34" charset="0"/>
              <a:cs typeface="Times New Roman" panose="02020603050405020304" pitchFamily="18" charset="0"/>
            </a:endParaRPr>
          </a:p>
          <a:p>
            <a:pPr lvl="0">
              <a:lnSpc>
                <a:spcPct val="107000"/>
              </a:lnSpc>
              <a:spcAft>
                <a:spcPts val="800"/>
              </a:spcAft>
              <a:buSzPts val="1000"/>
              <a:buFont typeface="Wingdings" panose="05000000000000000000" pitchFamily="2" charset="2"/>
              <a:buChar char="v"/>
              <a:tabLst>
                <a:tab pos="457200" algn="l"/>
              </a:tabLst>
            </a:pPr>
            <a:r>
              <a:rPr lang="en-GB" sz="2000" i="1" dirty="0">
                <a:solidFill>
                  <a:srgbClr val="383835"/>
                </a:solidFill>
                <a:effectLst/>
                <a:ea typeface="Times New Roman" panose="02020603050405020304" pitchFamily="18" charset="0"/>
                <a:cs typeface="Times New Roman" panose="02020603050405020304" pitchFamily="18" charset="0"/>
              </a:rPr>
              <a:t>Assessments are carried out in line with JCQ guidance.</a:t>
            </a:r>
          </a:p>
          <a:p>
            <a:pPr lvl="0">
              <a:lnSpc>
                <a:spcPct val="107000"/>
              </a:lnSpc>
              <a:spcAft>
                <a:spcPts val="800"/>
              </a:spcAft>
              <a:buSzPts val="1000"/>
              <a:buFont typeface="Wingdings" panose="05000000000000000000" pitchFamily="2" charset="2"/>
              <a:buChar char="v"/>
              <a:tabLst>
                <a:tab pos="457200" algn="l"/>
              </a:tabLst>
            </a:pPr>
            <a:r>
              <a:rPr lang="en-GB" sz="2000" i="1" dirty="0">
                <a:solidFill>
                  <a:srgbClr val="383835"/>
                </a:solidFill>
                <a:ea typeface="Calibri" panose="020F0502020204030204" pitchFamily="34" charset="0"/>
                <a:cs typeface="Times New Roman" panose="02020603050405020304" pitchFamily="18" charset="0"/>
              </a:rPr>
              <a:t>Access Arrangements’ assessments are charged at between 1 and 1½  hours to include the carrying out of a F2F assessment using only approved tests and the completion of the Form 8.</a:t>
            </a:r>
          </a:p>
          <a:p>
            <a:pPr marL="0" indent="0">
              <a:buNone/>
            </a:pPr>
            <a:endParaRPr lang="en-GB" sz="2800" dirty="0"/>
          </a:p>
        </p:txBody>
      </p:sp>
    </p:spTree>
    <p:extLst>
      <p:ext uri="{BB962C8B-B14F-4D97-AF65-F5344CB8AC3E}">
        <p14:creationId xmlns:p14="http://schemas.microsoft.com/office/powerpoint/2010/main" val="6896511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3568" y="0"/>
            <a:ext cx="7772400" cy="1628800"/>
          </a:xfrm>
        </p:spPr>
        <p:txBody>
          <a:bodyPr/>
          <a:lstStyle/>
          <a:p>
            <a:r>
              <a:rPr lang="en-GB" sz="3200" b="1" dirty="0"/>
              <a:t>Assessments we can offer…</a:t>
            </a:r>
            <a:endParaRPr lang="en-GB" b="1" dirty="0"/>
          </a:p>
        </p:txBody>
      </p:sp>
      <p:sp>
        <p:nvSpPr>
          <p:cNvPr id="5" name="Content Placeholder 4"/>
          <p:cNvSpPr>
            <a:spLocks noGrp="1"/>
          </p:cNvSpPr>
          <p:nvPr>
            <p:ph idx="1"/>
          </p:nvPr>
        </p:nvSpPr>
        <p:spPr>
          <a:xfrm>
            <a:off x="755576" y="1700808"/>
            <a:ext cx="7704856" cy="3672408"/>
          </a:xfrm>
        </p:spPr>
        <p:txBody>
          <a:bodyPr/>
          <a:lstStyle/>
          <a:p>
            <a:pPr marL="0" lvl="0" indent="0">
              <a:lnSpc>
                <a:spcPct val="107000"/>
              </a:lnSpc>
              <a:spcAft>
                <a:spcPts val="800"/>
              </a:spcAft>
              <a:buSzPts val="1000"/>
              <a:buNone/>
              <a:tabLst>
                <a:tab pos="457200" algn="l"/>
              </a:tabLst>
            </a:pPr>
            <a:r>
              <a:rPr lang="en-GB" sz="2000" dirty="0">
                <a:solidFill>
                  <a:srgbClr val="383835"/>
                </a:solidFill>
                <a:effectLst/>
                <a:ea typeface="Times New Roman" panose="02020603050405020304" pitchFamily="18" charset="0"/>
                <a:cs typeface="Times New Roman" panose="02020603050405020304" pitchFamily="18" charset="0"/>
              </a:rPr>
              <a:t>Specialist learning profiles detailing learning differences, strengths and weaknesses – we refer to these as core assessments.</a:t>
            </a:r>
            <a:endParaRPr lang="en-GB" sz="2000" dirty="0">
              <a:solidFill>
                <a:srgbClr val="383835"/>
              </a:solidFill>
              <a:effectLst/>
              <a:ea typeface="Calibri" panose="020F0502020204030204" pitchFamily="34" charset="0"/>
              <a:cs typeface="Times New Roman" panose="02020603050405020304" pitchFamily="18" charset="0"/>
            </a:endParaRPr>
          </a:p>
          <a:p>
            <a:pPr lvl="0">
              <a:lnSpc>
                <a:spcPct val="107000"/>
              </a:lnSpc>
              <a:spcAft>
                <a:spcPts val="800"/>
              </a:spcAft>
              <a:buSzPts val="1000"/>
              <a:buFont typeface="Wingdings" panose="05000000000000000000" pitchFamily="2" charset="2"/>
              <a:buChar char="v"/>
              <a:tabLst>
                <a:tab pos="457200" algn="l"/>
              </a:tabLst>
            </a:pPr>
            <a:r>
              <a:rPr lang="en-GB" sz="2000" i="1" dirty="0">
                <a:solidFill>
                  <a:srgbClr val="383835"/>
                </a:solidFill>
                <a:ea typeface="Times New Roman" panose="02020603050405020304" pitchFamily="18" charset="0"/>
                <a:cs typeface="Times New Roman" panose="02020603050405020304" pitchFamily="18" charset="0"/>
              </a:rPr>
              <a:t>These include underlying verbal and non-verbal ability, memory skills, visual skills and single word reading and spelling.</a:t>
            </a:r>
            <a:endParaRPr lang="en-GB" sz="2000" i="1" dirty="0">
              <a:solidFill>
                <a:srgbClr val="383835"/>
              </a:solidFill>
              <a:effectLst/>
              <a:ea typeface="Times New Roman" panose="02020603050405020304" pitchFamily="18" charset="0"/>
              <a:cs typeface="Times New Roman" panose="02020603050405020304" pitchFamily="18" charset="0"/>
            </a:endParaRPr>
          </a:p>
          <a:p>
            <a:pPr lvl="0">
              <a:lnSpc>
                <a:spcPct val="107000"/>
              </a:lnSpc>
              <a:spcAft>
                <a:spcPts val="800"/>
              </a:spcAft>
              <a:buSzPts val="1000"/>
              <a:buFont typeface="Wingdings" panose="05000000000000000000" pitchFamily="2" charset="2"/>
              <a:buChar char="v"/>
              <a:tabLst>
                <a:tab pos="457200" algn="l"/>
              </a:tabLst>
            </a:pPr>
            <a:r>
              <a:rPr lang="en-GB" sz="2000" i="1" dirty="0">
                <a:solidFill>
                  <a:srgbClr val="383835"/>
                </a:solidFill>
                <a:ea typeface="Calibri" panose="020F0502020204030204" pitchFamily="34" charset="0"/>
                <a:cs typeface="Times New Roman" panose="02020603050405020304" pitchFamily="18" charset="0"/>
              </a:rPr>
              <a:t>Core assessments start at 4 hours for the above.  </a:t>
            </a:r>
          </a:p>
          <a:p>
            <a:pPr lvl="0">
              <a:lnSpc>
                <a:spcPct val="107000"/>
              </a:lnSpc>
              <a:spcAft>
                <a:spcPts val="800"/>
              </a:spcAft>
              <a:buSzPts val="1000"/>
              <a:buFont typeface="Wingdings" panose="05000000000000000000" pitchFamily="2" charset="2"/>
              <a:buChar char="v"/>
              <a:tabLst>
                <a:tab pos="457200" algn="l"/>
              </a:tabLst>
            </a:pPr>
            <a:r>
              <a:rPr lang="en-GB" sz="2000" i="1" dirty="0">
                <a:solidFill>
                  <a:srgbClr val="383835"/>
                </a:solidFill>
                <a:ea typeface="Calibri" panose="020F0502020204030204" pitchFamily="34" charset="0"/>
                <a:cs typeface="Times New Roman" panose="02020603050405020304" pitchFamily="18" charset="0"/>
              </a:rPr>
              <a:t>If you want to include maths or reading comprehension (as examples), your specialist teacher will let you know how much will be charged, based on the time taken up to a maximum of 5 hours.</a:t>
            </a:r>
          </a:p>
          <a:p>
            <a:pPr marL="0" indent="0">
              <a:buNone/>
            </a:pPr>
            <a:endParaRPr lang="en-GB" sz="2800" dirty="0"/>
          </a:p>
        </p:txBody>
      </p:sp>
    </p:spTree>
    <p:extLst>
      <p:ext uri="{BB962C8B-B14F-4D97-AF65-F5344CB8AC3E}">
        <p14:creationId xmlns:p14="http://schemas.microsoft.com/office/powerpoint/2010/main" val="3984048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3568" y="116632"/>
            <a:ext cx="7772400" cy="792088"/>
          </a:xfrm>
        </p:spPr>
        <p:txBody>
          <a:bodyPr/>
          <a:lstStyle/>
          <a:p>
            <a:r>
              <a:rPr lang="en-GB" b="1" dirty="0"/>
              <a:t>Why choose STT?</a:t>
            </a:r>
            <a:endParaRPr lang="en-GB" b="1" dirty="0">
              <a:solidFill>
                <a:srgbClr val="FFC000"/>
              </a:solidFill>
            </a:endParaRPr>
          </a:p>
        </p:txBody>
      </p:sp>
      <p:sp>
        <p:nvSpPr>
          <p:cNvPr id="5" name="Content Placeholder 4"/>
          <p:cNvSpPr>
            <a:spLocks noGrp="1"/>
          </p:cNvSpPr>
          <p:nvPr>
            <p:ph idx="1"/>
          </p:nvPr>
        </p:nvSpPr>
        <p:spPr>
          <a:xfrm>
            <a:off x="467544" y="1052736"/>
            <a:ext cx="8424936" cy="4464496"/>
          </a:xfrm>
        </p:spPr>
        <p:txBody>
          <a:bodyPr/>
          <a:lstStyle/>
          <a:p>
            <a:pPr marL="0" indent="0">
              <a:buNone/>
            </a:pPr>
            <a:r>
              <a:rPr lang="en-US" sz="1800" dirty="0"/>
              <a:t>Team members have </a:t>
            </a:r>
            <a:r>
              <a:rPr lang="en-US" sz="1800"/>
              <a:t>experience in teaching </a:t>
            </a:r>
            <a:r>
              <a:rPr lang="en-US" sz="1800" dirty="0"/>
              <a:t>and assessing learners with the following specific learning differences:</a:t>
            </a:r>
          </a:p>
          <a:p>
            <a:r>
              <a:rPr lang="en-US" sz="1800" dirty="0"/>
              <a:t>Dyslexia</a:t>
            </a:r>
          </a:p>
          <a:p>
            <a:r>
              <a:rPr lang="en-US" sz="1800" dirty="0"/>
              <a:t>Dyscalculia</a:t>
            </a:r>
          </a:p>
          <a:p>
            <a:r>
              <a:rPr lang="en-US" sz="1800" dirty="0"/>
              <a:t>ASD, ADHD and Developmental Co-ordination Disorder (DCD) / dyspraxia</a:t>
            </a:r>
          </a:p>
          <a:p>
            <a:r>
              <a:rPr lang="en-US" sz="1800" dirty="0"/>
              <a:t>Speech and language communication needs</a:t>
            </a:r>
          </a:p>
          <a:p>
            <a:pPr marL="0" indent="0">
              <a:buNone/>
            </a:pPr>
            <a:r>
              <a:rPr lang="en-US" sz="1800" b="1" u="sng" dirty="0"/>
              <a:t>Benefits</a:t>
            </a:r>
          </a:p>
          <a:p>
            <a:r>
              <a:rPr lang="en-US" sz="1800" dirty="0"/>
              <a:t>Following assessment of a pupil, your Specialist Teacher will provide you with a comprehensive individual learning profile and targeted recommendations to support pupil progress within the graduated approach.</a:t>
            </a:r>
          </a:p>
          <a:p>
            <a:r>
              <a:rPr lang="en-US" sz="1800" dirty="0"/>
              <a:t>STT recommends well-founded strategies and evidence-based interventions, which are known to support pupils with dyslexia and other specific learning differences. This means that you can put in the right support to enable children in your school to engage and achieve.</a:t>
            </a:r>
            <a:endParaRPr lang="en-GB" sz="1800" dirty="0"/>
          </a:p>
        </p:txBody>
      </p:sp>
    </p:spTree>
    <p:extLst>
      <p:ext uri="{BB962C8B-B14F-4D97-AF65-F5344CB8AC3E}">
        <p14:creationId xmlns:p14="http://schemas.microsoft.com/office/powerpoint/2010/main" val="2653287642"/>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cs typeface="ＭＳ Ｐゴシック"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429</TotalTime>
  <Words>1245</Words>
  <Application>Microsoft Office PowerPoint</Application>
  <PresentationFormat>On-screen Show (4:3)</PresentationFormat>
  <Paragraphs>73</Paragraphs>
  <Slides>8</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Symbol</vt:lpstr>
      <vt:lpstr>verdana</vt:lpstr>
      <vt:lpstr>Wingdings</vt:lpstr>
      <vt:lpstr>Blank Presentation</vt:lpstr>
      <vt:lpstr>Specialist Teaching Team</vt:lpstr>
      <vt:lpstr>Traded Team</vt:lpstr>
      <vt:lpstr>How to access our service:</vt:lpstr>
      <vt:lpstr>Assessments we can offer…</vt:lpstr>
      <vt:lpstr>Assessments we can offer…</vt:lpstr>
      <vt:lpstr>Assessments we can offer…</vt:lpstr>
      <vt:lpstr>Assessments we can offer…</vt:lpstr>
      <vt:lpstr>Why choose STT?</vt:lpstr>
    </vt:vector>
  </TitlesOfParts>
  <Company>Lincolnshire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Helen Lane</dc:creator>
  <cp:lastModifiedBy>Nicola Carter</cp:lastModifiedBy>
  <cp:revision>47</cp:revision>
  <dcterms:created xsi:type="dcterms:W3CDTF">2016-05-03T10:13:33Z</dcterms:created>
  <dcterms:modified xsi:type="dcterms:W3CDTF">2021-11-15T15:35:26Z</dcterms:modified>
</cp:coreProperties>
</file>