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ventbrite.co.uk/o/lincolnshire-pd-outreach-3217218280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Clair.Swinton@st-francis.lincs.sch.uk" TargetMode="External"/><Relationship Id="rId2" Type="http://schemas.openxmlformats.org/officeDocument/2006/relationships/hyperlink" Target="https://www.st-francis.lincs.sch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DF4A500-927E-4AEC-B984-F7D60218C4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2689" y="4289197"/>
            <a:ext cx="9081923" cy="1614466"/>
          </a:xfrm>
        </p:spPr>
        <p:txBody>
          <a:bodyPr>
            <a:normAutofit/>
          </a:bodyPr>
          <a:lstStyle/>
          <a:p>
            <a:r>
              <a:rPr lang="en-GB" sz="2400" b="1" dirty="0"/>
              <a:t>Outreach support for Pupils with Profound and Multiple Physical Disabilities, including those resulting in Cognitive Disabilities and Life Limiting Conditions.</a:t>
            </a:r>
            <a:endParaRPr lang="en-GB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FEB1257-1AF7-4F5D-B62D-FB5EF76E8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" t="26463" r="22536" b="9189"/>
          <a:stretch>
            <a:fillRect/>
          </a:stretch>
        </p:blipFill>
        <p:spPr bwMode="auto">
          <a:xfrm>
            <a:off x="2918801" y="392481"/>
            <a:ext cx="6354398" cy="3217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455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107AF-4C2C-41A3-B2C6-02C86A5A6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177" y="624110"/>
            <a:ext cx="8911687" cy="1280890"/>
          </a:xfrm>
        </p:spPr>
        <p:txBody>
          <a:bodyPr/>
          <a:lstStyle/>
          <a:p>
            <a:r>
              <a:rPr lang="en-GB" dirty="0"/>
              <a:t>Access to Service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F2BFB-F7D5-40B8-8D65-E0590C71E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2177" y="1630837"/>
            <a:ext cx="9402435" cy="42803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Support for pupils:</a:t>
            </a:r>
          </a:p>
          <a:p>
            <a:endParaRPr lang="en-GB" dirty="0"/>
          </a:p>
          <a:p>
            <a:r>
              <a:rPr lang="en-GB" dirty="0"/>
              <a:t>In school aged between  4-19</a:t>
            </a:r>
          </a:p>
          <a:p>
            <a:r>
              <a:rPr lang="en-GB" dirty="0"/>
              <a:t>Transition from nursery to Reception</a:t>
            </a:r>
          </a:p>
          <a:p>
            <a:r>
              <a:rPr lang="en-GB" dirty="0"/>
              <a:t>Transition from school to college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Pupil must have 1 or more of the following:</a:t>
            </a:r>
          </a:p>
          <a:p>
            <a:endParaRPr lang="en-GB" dirty="0"/>
          </a:p>
          <a:p>
            <a:r>
              <a:rPr lang="en-GB" dirty="0"/>
              <a:t>A profound and multiple physical disability</a:t>
            </a:r>
          </a:p>
          <a:p>
            <a:r>
              <a:rPr lang="en-GB" dirty="0"/>
              <a:t>A profound cognitive disability (e.g. Down Syndrome, brain injury)</a:t>
            </a:r>
          </a:p>
          <a:p>
            <a:r>
              <a:rPr lang="en-GB" dirty="0"/>
              <a:t>A life limiting condition (e.g. Muscular Dystrophy)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124FD0E-6B34-4E62-8BB2-6031F56E3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" t="26463" r="22536" b="9189"/>
          <a:stretch>
            <a:fillRect/>
          </a:stretch>
        </p:blipFill>
        <p:spPr bwMode="auto">
          <a:xfrm>
            <a:off x="8633116" y="272801"/>
            <a:ext cx="3223026" cy="163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582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1C0C8-F206-4230-98BD-8475E416C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Offer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411BF-46B1-4065-A089-E8CD8760BD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100" dirty="0"/>
              <a:t>Curriculum Support </a:t>
            </a:r>
          </a:p>
          <a:p>
            <a:pPr marL="285750" indent="-285750"/>
            <a:endParaRPr lang="en-GB" sz="2100" dirty="0"/>
          </a:p>
          <a:p>
            <a:r>
              <a:rPr lang="en-GB" dirty="0"/>
              <a:t>Target and goal setting</a:t>
            </a:r>
          </a:p>
          <a:p>
            <a:r>
              <a:rPr lang="en-GB" dirty="0"/>
              <a:t>Advice on and/ or loan of Assistive  technology (AT) for practical inclusion in classroom activities and access to IT.</a:t>
            </a:r>
          </a:p>
          <a:p>
            <a:r>
              <a:rPr lang="en-GB" dirty="0"/>
              <a:t>Equipment to support inclusion available to loan</a:t>
            </a:r>
          </a:p>
          <a:p>
            <a:r>
              <a:rPr lang="en-GB" dirty="0"/>
              <a:t>Support in assessment of progress</a:t>
            </a:r>
          </a:p>
          <a:p>
            <a:r>
              <a:rPr lang="en-GB" dirty="0"/>
              <a:t>Attending meetings (where possible) to contribute towards EHC’s, ESCO meetings etc</a:t>
            </a:r>
          </a:p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7336E4-50D7-4163-A2EC-565755811C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Moving and handling support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Moving and handling/postural awareness and training (small charge for this) </a:t>
            </a:r>
          </a:p>
          <a:p>
            <a:r>
              <a:rPr lang="en-GB" dirty="0"/>
              <a:t>Attending meetings (where possible) to contribute towards EHC’s, ESCO meetings etc</a:t>
            </a:r>
          </a:p>
          <a:p>
            <a:r>
              <a:rPr lang="en-GB" dirty="0"/>
              <a:t>Equipment available to loan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6168E13-CA2B-4E30-BD63-B7301B2BD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" t="26463" r="22536" b="9189"/>
          <a:stretch>
            <a:fillRect/>
          </a:stretch>
        </p:blipFill>
        <p:spPr bwMode="auto">
          <a:xfrm>
            <a:off x="8831079" y="138056"/>
            <a:ext cx="3223026" cy="163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544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9A3AFD-F5A4-451A-B8B9-D8F53207E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Equipment available for short term loan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D4F6F1B-2635-48A7-9F51-72B5C144AE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7745" y="2519352"/>
            <a:ext cx="2698604" cy="12808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A2B312-F13D-4087-92E0-E45A462B2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191" y="1773602"/>
            <a:ext cx="1970204" cy="16432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71E76B-F447-46C7-A60B-B85F7EC7C4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615" y="1487892"/>
            <a:ext cx="2399613" cy="16781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84CD97-8FDA-4A69-BB5A-29935051DC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3412" y="3948509"/>
            <a:ext cx="1203635" cy="12822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488DC0-B66A-4E4E-88BE-EFA3D38989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1873" y="4157220"/>
            <a:ext cx="2850637" cy="18889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3100393-76B5-4BAD-879E-23AD1B001E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1443" y="3693722"/>
            <a:ext cx="3523317" cy="281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9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0348F-C54F-4FA1-9102-69A50815F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3897" y="567549"/>
            <a:ext cx="8911687" cy="1280890"/>
          </a:xfrm>
        </p:spPr>
        <p:txBody>
          <a:bodyPr/>
          <a:lstStyle/>
          <a:p>
            <a:r>
              <a:rPr lang="en-GB" dirty="0"/>
              <a:t>How to Access the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1A247-005A-43A0-B626-0608C6A17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3897" y="1630837"/>
            <a:ext cx="9430715" cy="436461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/>
              <a:t>Step 1 Contact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Give us a ring, drop us an email or speak to any member of the team.  </a:t>
            </a:r>
          </a:p>
          <a:p>
            <a:endParaRPr lang="en-GB" b="1" dirty="0"/>
          </a:p>
          <a:p>
            <a:pPr marL="0" indent="0">
              <a:buNone/>
            </a:pPr>
            <a:r>
              <a:rPr lang="en-GB" b="1" dirty="0"/>
              <a:t>Step 2 Complete referrals</a:t>
            </a:r>
          </a:p>
          <a:p>
            <a:pPr marL="0" indent="0">
              <a:buNone/>
            </a:pPr>
            <a:r>
              <a:rPr lang="en-GB" dirty="0"/>
              <a:t>Try to be specific with the support required.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Step 3 Make Arrangements </a:t>
            </a:r>
          </a:p>
          <a:p>
            <a:pPr marL="0" indent="0">
              <a:buNone/>
            </a:pPr>
            <a:r>
              <a:rPr lang="en-GB" dirty="0"/>
              <a:t>A Member of the team will make contact</a:t>
            </a:r>
          </a:p>
          <a:p>
            <a:endParaRPr lang="en-GB" dirty="0"/>
          </a:p>
          <a:p>
            <a:pPr marL="45720" indent="0">
              <a:buNone/>
            </a:pPr>
            <a:r>
              <a:rPr lang="en-GB" b="1" dirty="0"/>
              <a:t>Step 4 Visits</a:t>
            </a:r>
            <a:endParaRPr lang="en-GB" dirty="0"/>
          </a:p>
          <a:p>
            <a:pPr marL="45720" indent="0">
              <a:buNone/>
            </a:pPr>
            <a:r>
              <a:rPr lang="en-GB" dirty="0"/>
              <a:t>Observe/work with the pupil, 1:1, class teacher and/or SENCO to create an action plan. </a:t>
            </a:r>
          </a:p>
          <a:p>
            <a:pPr marL="45720" indent="0">
              <a:buNone/>
            </a:pPr>
            <a:endParaRPr lang="en-GB" dirty="0"/>
          </a:p>
          <a:p>
            <a:pPr marL="45720" indent="0">
              <a:buNone/>
            </a:pPr>
            <a:r>
              <a:rPr lang="en-GB" b="1" dirty="0"/>
              <a:t>Step 5 Follow up</a:t>
            </a:r>
            <a:endParaRPr lang="en-GB" dirty="0"/>
          </a:p>
          <a:p>
            <a:pPr marL="45720" indent="0">
              <a:buNone/>
            </a:pPr>
            <a:r>
              <a:rPr lang="en-GB" dirty="0"/>
              <a:t>Follow up the action plans and set new targets where required.</a:t>
            </a:r>
          </a:p>
          <a:p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F50C50A-8FC5-4764-AF9F-6A1ECB217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" t="26463" r="22536" b="9189"/>
          <a:stretch>
            <a:fillRect/>
          </a:stretch>
        </p:blipFill>
        <p:spPr bwMode="auto">
          <a:xfrm>
            <a:off x="8800614" y="46453"/>
            <a:ext cx="3223026" cy="163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07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242D4-AFA3-4910-BE3B-D207EE9D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127" y="528071"/>
            <a:ext cx="8911687" cy="1801306"/>
          </a:xfrm>
        </p:spPr>
        <p:txBody>
          <a:bodyPr>
            <a:noAutofit/>
          </a:bodyPr>
          <a:lstStyle/>
          <a:p>
            <a:r>
              <a:rPr lang="en-GB" altLang="en-US" sz="2800" dirty="0">
                <a:solidFill>
                  <a:schemeClr val="tx1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Online Training</a:t>
            </a:r>
            <a:br>
              <a:rPr lang="en-GB" altLang="en-US" sz="18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en-US" sz="18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This is open to all Lincolnshire schools and it is not a requirement that you have a pupil with physical disabilities or a pupil receiving our support at present.  </a:t>
            </a:r>
            <a:br>
              <a:rPr lang="en-GB" altLang="en-US" sz="1800" dirty="0">
                <a:solidFill>
                  <a:schemeClr val="tx1"/>
                </a:solidFill>
                <a:latin typeface="+mn-lt"/>
              </a:rPr>
            </a:br>
            <a:r>
              <a:rPr lang="en-GB" altLang="en-US" sz="18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Sessions will run from 3.45  on Microsoft teams. Places will be limited so </a:t>
            </a:r>
            <a:br>
              <a:rPr lang="en-GB" altLang="en-US" sz="18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en-US" sz="18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please book in advance. </a:t>
            </a:r>
            <a:r>
              <a:rPr lang="en-GB" sz="1800" dirty="0">
                <a:latin typeface="+mn-lt"/>
              </a:rPr>
              <a:t>Follow the link to book;</a:t>
            </a:r>
            <a:br>
              <a:rPr lang="en-GB" sz="1800" dirty="0">
                <a:latin typeface="+mn-lt"/>
              </a:rPr>
            </a:br>
            <a:r>
              <a:rPr lang="en-GB" sz="1800" u="sng" dirty="0">
                <a:solidFill>
                  <a:srgbClr val="0070C0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https://www.eventbrite.co.uk/o/lincolnshire-pd-outreach-32172182801</a:t>
            </a:r>
            <a:br>
              <a:rPr lang="en-GB" altLang="en-US" sz="2000" dirty="0">
                <a:solidFill>
                  <a:schemeClr val="tx1"/>
                </a:solidFill>
              </a:rPr>
            </a:br>
            <a:endParaRPr lang="en-GB" sz="2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0318E7-42B2-4B72-B02D-5D96B8589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115" y="2799759"/>
            <a:ext cx="8915400" cy="339365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trike="sngStrike" dirty="0">
                <a:latin typeface="Arial" panose="020B0604020202020204" pitchFamily="34" charset="0"/>
                <a:cs typeface="Arial" panose="020B0604020202020204" pitchFamily="34" charset="0"/>
              </a:rPr>
              <a:t>Thursday 14</a:t>
            </a:r>
            <a:r>
              <a:rPr lang="en-GB" strike="sngStrike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trike="sngStrike" dirty="0">
                <a:latin typeface="Arial" panose="020B0604020202020204" pitchFamily="34" charset="0"/>
                <a:cs typeface="Arial" panose="020B0604020202020204" pitchFamily="34" charset="0"/>
              </a:rPr>
              <a:t> October 3.45-4.15</a:t>
            </a:r>
          </a:p>
          <a:p>
            <a:pPr marL="0" indent="0">
              <a:buNone/>
            </a:pPr>
            <a:r>
              <a:rPr lang="en-GB" strike="sngStrike" dirty="0">
                <a:latin typeface="Arial" panose="020B0604020202020204" pitchFamily="34" charset="0"/>
                <a:cs typeface="Arial" panose="020B0604020202020204" pitchFamily="34" charset="0"/>
              </a:rPr>
              <a:t>An Introduction to Down Syndrome and intervention strategies with Clair </a:t>
            </a:r>
            <a:r>
              <a:rPr lang="en-GB" i="1" strike="sngStrike" dirty="0">
                <a:latin typeface="Arial" panose="020B0604020202020204" pitchFamily="34" charset="0"/>
                <a:cs typeface="Arial" panose="020B0604020202020204" pitchFamily="34" charset="0"/>
              </a:rPr>
              <a:t>(repeat session)</a:t>
            </a:r>
            <a:endParaRPr lang="en-GB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trike="sngStrike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en-GB" strike="sngStrike" dirty="0">
                <a:latin typeface="Arial" panose="020B0604020202020204" pitchFamily="34" charset="0"/>
                <a:cs typeface="Arial" panose="020B0604020202020204" pitchFamily="34" charset="0"/>
              </a:rPr>
              <a:t>Thursday 4</a:t>
            </a:r>
            <a:r>
              <a:rPr lang="en-GB" strike="sngStrike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trike="sngStrike" dirty="0">
                <a:latin typeface="Arial" panose="020B0604020202020204" pitchFamily="34" charset="0"/>
                <a:cs typeface="Arial" panose="020B0604020202020204" pitchFamily="34" charset="0"/>
              </a:rPr>
              <a:t> November 3.45-4.30</a:t>
            </a:r>
          </a:p>
          <a:p>
            <a:pPr marL="0" indent="0">
              <a:buNone/>
            </a:pPr>
            <a:r>
              <a:rPr lang="en-GB" strike="sngStrike" dirty="0">
                <a:latin typeface="Arial" panose="020B0604020202020204" pitchFamily="34" charset="0"/>
                <a:cs typeface="Arial" panose="020B0604020202020204" pitchFamily="34" charset="0"/>
              </a:rPr>
              <a:t>Assistive Technology in the classroom with Becky </a:t>
            </a:r>
            <a:r>
              <a:rPr lang="en-GB" i="1" strike="sngStrike" dirty="0">
                <a:latin typeface="Arial" panose="020B0604020202020204" pitchFamily="34" charset="0"/>
                <a:cs typeface="Arial" panose="020B0604020202020204" pitchFamily="34" charset="0"/>
              </a:rPr>
              <a:t>(repeat session)</a:t>
            </a:r>
            <a:endParaRPr lang="en-GB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Thursday 18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November 3.45-4.45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Engagement Scales in a mainstream classroom with George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Thursday 2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December 3.45-4.15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teaching of sight word strategies for reading alongside phonics with Laura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9608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4220B-19CE-4AB4-9173-992460FF9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to find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4B2AA-96D9-4D52-9F0F-5EA7A4BC7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Look on the St Francis School (Lincoln) Website</a:t>
            </a:r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https://www.st-francis.lincs.sch.uk</a:t>
            </a:r>
            <a:endParaRPr lang="en-GB" dirty="0">
              <a:solidFill>
                <a:srgbClr val="0070C0"/>
              </a:solidFill>
            </a:endParaRPr>
          </a:p>
          <a:p>
            <a:endParaRPr lang="en-GB" dirty="0"/>
          </a:p>
          <a:p>
            <a:r>
              <a:rPr lang="en-GB" dirty="0"/>
              <a:t>Head to the outreach Section. There you will find Referral forms, our promotional leaflet and parental consent form. </a:t>
            </a:r>
          </a:p>
          <a:p>
            <a:endParaRPr lang="en-GB" dirty="0"/>
          </a:p>
          <a:p>
            <a:r>
              <a:rPr lang="en-GB" dirty="0"/>
              <a:t>Follow us on twitter @</a:t>
            </a:r>
            <a:r>
              <a:rPr lang="en-GB" dirty="0" err="1"/>
              <a:t>outreach_pd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Please contact me by email</a:t>
            </a:r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Clair.Swinton@st-francis.lincs.sch.uk</a:t>
            </a:r>
            <a:r>
              <a:rPr lang="en-GB" dirty="0">
                <a:solidFill>
                  <a:srgbClr val="0070C0"/>
                </a:solidFill>
              </a:rPr>
              <a:t>  </a:t>
            </a:r>
            <a:r>
              <a:rPr lang="en-GB" dirty="0"/>
              <a:t>for any further information </a:t>
            </a:r>
          </a:p>
          <a:p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26CC546-22D6-4A30-A77D-6477FF095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" t="26463" r="22536" b="9189"/>
          <a:stretch>
            <a:fillRect/>
          </a:stretch>
        </p:blipFill>
        <p:spPr bwMode="auto">
          <a:xfrm>
            <a:off x="8689677" y="130678"/>
            <a:ext cx="3223026" cy="163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10493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164</TotalTime>
  <Words>493</Words>
  <Application>Microsoft Office PowerPoint</Application>
  <PresentationFormat>Widescreen</PresentationFormat>
  <Paragraphs>64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Algerian</vt:lpstr>
      <vt:lpstr>Arial</vt:lpstr>
      <vt:lpstr>Century Gothic</vt:lpstr>
      <vt:lpstr>Wingdings 3</vt:lpstr>
      <vt:lpstr>Wisp</vt:lpstr>
      <vt:lpstr>PowerPoint Presentation</vt:lpstr>
      <vt:lpstr>Access to Service Criteria</vt:lpstr>
      <vt:lpstr>What we Offer</vt:lpstr>
      <vt:lpstr>Equipment available for short term loan</vt:lpstr>
      <vt:lpstr>How to Access the Service</vt:lpstr>
      <vt:lpstr>Online Training This is open to all Lincolnshire schools and it is not a requirement that you have a pupil with physical disabilities or a pupil receiving our support at present.   Sessions will run from 3.45  on Microsoft teams. Places will be limited so  please book in advance. Follow the link to book; https://www.eventbrite.co.uk/o/lincolnshire-pd-outreach-32172182801 </vt:lpstr>
      <vt:lpstr>Where to find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 Swinton</dc:creator>
  <cp:lastModifiedBy>Nicola Carter</cp:lastModifiedBy>
  <cp:revision>6</cp:revision>
  <dcterms:created xsi:type="dcterms:W3CDTF">2021-11-11T13:16:21Z</dcterms:created>
  <dcterms:modified xsi:type="dcterms:W3CDTF">2021-11-11T16:20:17Z</dcterms:modified>
</cp:coreProperties>
</file>