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1" r:id="rId3"/>
    <p:sldId id="264" r:id="rId4"/>
    <p:sldId id="273" r:id="rId5"/>
    <p:sldId id="286" r:id="rId6"/>
    <p:sldId id="274" r:id="rId7"/>
    <p:sldId id="275" r:id="rId8"/>
    <p:sldId id="276" r:id="rId9"/>
    <p:sldId id="277" r:id="rId10"/>
    <p:sldId id="278" r:id="rId11"/>
    <p:sldId id="280" r:id="rId12"/>
    <p:sldId id="283" r:id="rId13"/>
    <p:sldId id="267" r:id="rId14"/>
    <p:sldId id="268" r:id="rId15"/>
    <p:sldId id="269" r:id="rId16"/>
    <p:sldId id="270" r:id="rId17"/>
    <p:sldId id="271" r:id="rId18"/>
    <p:sldId id="284" r:id="rId19"/>
    <p:sldId id="285" r:id="rId20"/>
    <p:sldId id="272" r:id="rId21"/>
  </p:sldIdLst>
  <p:sldSz cx="10163175" cy="7621588"/>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508000" indent="-50800" algn="l" rtl="0" fontAlgn="base">
      <a:spcBef>
        <a:spcPct val="0"/>
      </a:spcBef>
      <a:spcAft>
        <a:spcPct val="0"/>
      </a:spcAft>
      <a:defRPr kern="1200">
        <a:solidFill>
          <a:schemeClr val="tx1"/>
        </a:solidFill>
        <a:latin typeface="Arial" charset="0"/>
        <a:ea typeface="+mn-ea"/>
        <a:cs typeface="+mn-cs"/>
      </a:defRPr>
    </a:lvl2pPr>
    <a:lvl3pPr marL="1016000" indent="-101600" algn="l" rtl="0" fontAlgn="base">
      <a:spcBef>
        <a:spcPct val="0"/>
      </a:spcBef>
      <a:spcAft>
        <a:spcPct val="0"/>
      </a:spcAft>
      <a:defRPr kern="1200">
        <a:solidFill>
          <a:schemeClr val="tx1"/>
        </a:solidFill>
        <a:latin typeface="Arial" charset="0"/>
        <a:ea typeface="+mn-ea"/>
        <a:cs typeface="+mn-cs"/>
      </a:defRPr>
    </a:lvl3pPr>
    <a:lvl4pPr marL="1524000" indent="-152400" algn="l" rtl="0" fontAlgn="base">
      <a:spcBef>
        <a:spcPct val="0"/>
      </a:spcBef>
      <a:spcAft>
        <a:spcPct val="0"/>
      </a:spcAft>
      <a:defRPr kern="1200">
        <a:solidFill>
          <a:schemeClr val="tx1"/>
        </a:solidFill>
        <a:latin typeface="Arial" charset="0"/>
        <a:ea typeface="+mn-ea"/>
        <a:cs typeface="+mn-cs"/>
      </a:defRPr>
    </a:lvl4pPr>
    <a:lvl5pPr marL="2032000" indent="-2032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01">
          <p15:clr>
            <a:srgbClr val="A4A3A4"/>
          </p15:clr>
        </p15:guide>
        <p15:guide id="2" pos="32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111" d="100"/>
          <a:sy n="111" d="100"/>
        </p:scale>
        <p:origin x="1248" y="108"/>
      </p:cViewPr>
      <p:guideLst>
        <p:guide orient="horz" pos="2401"/>
        <p:guide pos="320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376488"/>
            <a:ext cx="10163175" cy="161925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9425" y="354013"/>
            <a:ext cx="55403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10375" y="7307263"/>
            <a:ext cx="28797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238" y="2367633"/>
            <a:ext cx="8638699" cy="1633702"/>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476" y="4318900"/>
            <a:ext cx="7114223" cy="1947739"/>
          </a:xfrm>
        </p:spPr>
        <p:txBody>
          <a:bodyPr/>
          <a:lstStyle>
            <a:lvl1pPr marL="0" indent="0" algn="ctr">
              <a:buNone/>
              <a:defRPr b="0" i="0">
                <a:solidFill>
                  <a:schemeClr val="tx1">
                    <a:tint val="75000"/>
                  </a:schemeClr>
                </a:solidFill>
                <a:latin typeface="Arial" panose="020B0604020202020204" pitchFamily="34" charset="0"/>
                <a:cs typeface="Arial" panose="020B0604020202020204" pitchFamily="34" charset="0"/>
              </a:defRPr>
            </a:lvl1pPr>
            <a:lvl2pPr marL="508132" indent="0" algn="ctr">
              <a:buNone/>
              <a:defRPr>
                <a:solidFill>
                  <a:schemeClr val="tx1">
                    <a:tint val="75000"/>
                  </a:schemeClr>
                </a:solidFill>
              </a:defRPr>
            </a:lvl2pPr>
            <a:lvl3pPr marL="1016264" indent="0" algn="ctr">
              <a:buNone/>
              <a:defRPr>
                <a:solidFill>
                  <a:schemeClr val="tx1">
                    <a:tint val="75000"/>
                  </a:schemeClr>
                </a:solidFill>
              </a:defRPr>
            </a:lvl3pPr>
            <a:lvl4pPr marL="1524396" indent="0" algn="ctr">
              <a:buNone/>
              <a:defRPr>
                <a:solidFill>
                  <a:schemeClr val="tx1">
                    <a:tint val="75000"/>
                  </a:schemeClr>
                </a:solidFill>
              </a:defRPr>
            </a:lvl4pPr>
            <a:lvl5pPr marL="2032528" indent="0" algn="ctr">
              <a:buNone/>
              <a:defRPr>
                <a:solidFill>
                  <a:schemeClr val="tx1">
                    <a:tint val="75000"/>
                  </a:schemeClr>
                </a:solidFill>
              </a:defRPr>
            </a:lvl5pPr>
            <a:lvl6pPr marL="2540660" indent="0" algn="ctr">
              <a:buNone/>
              <a:defRPr>
                <a:solidFill>
                  <a:schemeClr val="tx1">
                    <a:tint val="75000"/>
                  </a:schemeClr>
                </a:solidFill>
              </a:defRPr>
            </a:lvl6pPr>
            <a:lvl7pPr marL="3048792" indent="0" algn="ctr">
              <a:buNone/>
              <a:defRPr>
                <a:solidFill>
                  <a:schemeClr val="tx1">
                    <a:tint val="75000"/>
                  </a:schemeClr>
                </a:solidFill>
              </a:defRPr>
            </a:lvl7pPr>
            <a:lvl8pPr marL="3556925" indent="0" algn="ctr">
              <a:buNone/>
              <a:defRPr>
                <a:solidFill>
                  <a:schemeClr val="tx1">
                    <a:tint val="75000"/>
                  </a:schemeClr>
                </a:solidFill>
              </a:defRPr>
            </a:lvl8pPr>
            <a:lvl9pPr marL="406505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03104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7307263"/>
            <a:ext cx="28797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095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7307263"/>
            <a:ext cx="28797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68302" y="305218"/>
            <a:ext cx="2286714" cy="650304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8159" y="305218"/>
            <a:ext cx="6690757" cy="65030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251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7307263"/>
            <a:ext cx="28797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508159" y="1778371"/>
            <a:ext cx="9146858" cy="42646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57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7307263"/>
            <a:ext cx="28797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2821" y="4897577"/>
            <a:ext cx="8638699" cy="1513732"/>
          </a:xfrm>
        </p:spPr>
        <p:txBody>
          <a:bodyPr anchor="t"/>
          <a:lstStyle>
            <a:lvl1pPr algn="l">
              <a:defRPr sz="4400" b="1" cap="all"/>
            </a:lvl1pPr>
          </a:lstStyle>
          <a:p>
            <a:r>
              <a:rPr lang="en-US" dirty="0"/>
              <a:t>Click to edit Master title style</a:t>
            </a:r>
            <a:endParaRPr lang="en-GB" dirty="0"/>
          </a:p>
        </p:txBody>
      </p:sp>
      <p:sp>
        <p:nvSpPr>
          <p:cNvPr id="3" name="Text Placeholder 2"/>
          <p:cNvSpPr>
            <a:spLocks noGrp="1"/>
          </p:cNvSpPr>
          <p:nvPr>
            <p:ph type="body" idx="1"/>
          </p:nvPr>
        </p:nvSpPr>
        <p:spPr>
          <a:xfrm>
            <a:off x="802821" y="3230355"/>
            <a:ext cx="8638699" cy="1667222"/>
          </a:xfrm>
        </p:spPr>
        <p:txBody>
          <a:bodyPr anchor="b"/>
          <a:lstStyle>
            <a:lvl1pPr marL="0" indent="0">
              <a:buNone/>
              <a:defRPr sz="2200">
                <a:solidFill>
                  <a:schemeClr val="tx1">
                    <a:tint val="75000"/>
                  </a:schemeClr>
                </a:solidFill>
              </a:defRPr>
            </a:lvl1pPr>
            <a:lvl2pPr marL="508132" indent="0">
              <a:buNone/>
              <a:defRPr sz="2000">
                <a:solidFill>
                  <a:schemeClr val="tx1">
                    <a:tint val="75000"/>
                  </a:schemeClr>
                </a:solidFill>
              </a:defRPr>
            </a:lvl2pPr>
            <a:lvl3pPr marL="1016264" indent="0">
              <a:buNone/>
              <a:defRPr sz="1800">
                <a:solidFill>
                  <a:schemeClr val="tx1">
                    <a:tint val="75000"/>
                  </a:schemeClr>
                </a:solidFill>
              </a:defRPr>
            </a:lvl3pPr>
            <a:lvl4pPr marL="1524396" indent="0">
              <a:buNone/>
              <a:defRPr sz="1600">
                <a:solidFill>
                  <a:schemeClr val="tx1">
                    <a:tint val="75000"/>
                  </a:schemeClr>
                </a:solidFill>
              </a:defRPr>
            </a:lvl4pPr>
            <a:lvl5pPr marL="2032528" indent="0">
              <a:buNone/>
              <a:defRPr sz="1600">
                <a:solidFill>
                  <a:schemeClr val="tx1">
                    <a:tint val="75000"/>
                  </a:schemeClr>
                </a:solidFill>
              </a:defRPr>
            </a:lvl5pPr>
            <a:lvl6pPr marL="2540660" indent="0">
              <a:buNone/>
              <a:defRPr sz="1600">
                <a:solidFill>
                  <a:schemeClr val="tx1">
                    <a:tint val="75000"/>
                  </a:schemeClr>
                </a:solidFill>
              </a:defRPr>
            </a:lvl6pPr>
            <a:lvl7pPr marL="3048792" indent="0">
              <a:buNone/>
              <a:defRPr sz="1600">
                <a:solidFill>
                  <a:schemeClr val="tx1">
                    <a:tint val="75000"/>
                  </a:schemeClr>
                </a:solidFill>
              </a:defRPr>
            </a:lvl7pPr>
            <a:lvl8pPr marL="3556925" indent="0">
              <a:buNone/>
              <a:defRPr sz="1600">
                <a:solidFill>
                  <a:schemeClr val="tx1">
                    <a:tint val="75000"/>
                  </a:schemeClr>
                </a:solidFill>
              </a:defRPr>
            </a:lvl8pPr>
            <a:lvl9pPr marL="4065057"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2218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7307263"/>
            <a:ext cx="28797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08159" y="1778371"/>
            <a:ext cx="4488736" cy="426467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66280" y="1778371"/>
            <a:ext cx="4488736" cy="426467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017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7307263"/>
            <a:ext cx="28797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8159" y="1706036"/>
            <a:ext cx="4490501" cy="710995"/>
          </a:xfrm>
        </p:spPr>
        <p:txBody>
          <a:bodyPr anchor="b"/>
          <a:lstStyle>
            <a:lvl1pPr marL="0" indent="0">
              <a:buNone/>
              <a:defRPr sz="2700" b="1"/>
            </a:lvl1pPr>
            <a:lvl2pPr marL="508132" indent="0">
              <a:buNone/>
              <a:defRPr sz="2200" b="1"/>
            </a:lvl2pPr>
            <a:lvl3pPr marL="1016264" indent="0">
              <a:buNone/>
              <a:defRPr sz="2000" b="1"/>
            </a:lvl3pPr>
            <a:lvl4pPr marL="1524396" indent="0">
              <a:buNone/>
              <a:defRPr sz="1800" b="1"/>
            </a:lvl4pPr>
            <a:lvl5pPr marL="2032528" indent="0">
              <a:buNone/>
              <a:defRPr sz="1800" b="1"/>
            </a:lvl5pPr>
            <a:lvl6pPr marL="2540660" indent="0">
              <a:buNone/>
              <a:defRPr sz="1800" b="1"/>
            </a:lvl6pPr>
            <a:lvl7pPr marL="3048792" indent="0">
              <a:buNone/>
              <a:defRPr sz="1800" b="1"/>
            </a:lvl7pPr>
            <a:lvl8pPr marL="3556925" indent="0">
              <a:buNone/>
              <a:defRPr sz="1800" b="1"/>
            </a:lvl8pPr>
            <a:lvl9pPr marL="4065057" indent="0">
              <a:buNone/>
              <a:defRPr sz="1800" b="1"/>
            </a:lvl9pPr>
          </a:lstStyle>
          <a:p>
            <a:pPr lvl="0"/>
            <a:r>
              <a:rPr lang="en-US" dirty="0"/>
              <a:t>Click to edit Master text styles</a:t>
            </a:r>
          </a:p>
        </p:txBody>
      </p:sp>
      <p:sp>
        <p:nvSpPr>
          <p:cNvPr id="4" name="Content Placeholder 3"/>
          <p:cNvSpPr>
            <a:spLocks noGrp="1"/>
          </p:cNvSpPr>
          <p:nvPr>
            <p:ph sz="half" idx="2"/>
          </p:nvPr>
        </p:nvSpPr>
        <p:spPr>
          <a:xfrm>
            <a:off x="508159" y="2417031"/>
            <a:ext cx="4490501"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62752" y="1706036"/>
            <a:ext cx="4492265" cy="710995"/>
          </a:xfrm>
        </p:spPr>
        <p:txBody>
          <a:bodyPr anchor="b"/>
          <a:lstStyle>
            <a:lvl1pPr marL="0" indent="0">
              <a:buNone/>
              <a:defRPr sz="2700" b="1"/>
            </a:lvl1pPr>
            <a:lvl2pPr marL="508132" indent="0">
              <a:buNone/>
              <a:defRPr sz="2200" b="1"/>
            </a:lvl2pPr>
            <a:lvl3pPr marL="1016264" indent="0">
              <a:buNone/>
              <a:defRPr sz="2000" b="1"/>
            </a:lvl3pPr>
            <a:lvl4pPr marL="1524396" indent="0">
              <a:buNone/>
              <a:defRPr sz="1800" b="1"/>
            </a:lvl4pPr>
            <a:lvl5pPr marL="2032528" indent="0">
              <a:buNone/>
              <a:defRPr sz="1800" b="1"/>
            </a:lvl5pPr>
            <a:lvl6pPr marL="2540660" indent="0">
              <a:buNone/>
              <a:defRPr sz="1800" b="1"/>
            </a:lvl6pPr>
            <a:lvl7pPr marL="3048792" indent="0">
              <a:buNone/>
              <a:defRPr sz="1800" b="1"/>
            </a:lvl7pPr>
            <a:lvl8pPr marL="3556925" indent="0">
              <a:buNone/>
              <a:defRPr sz="1800" b="1"/>
            </a:lvl8pPr>
            <a:lvl9pPr marL="4065057"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62752" y="2417031"/>
            <a:ext cx="4492265" cy="439123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501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7307263"/>
            <a:ext cx="28797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2232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92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7307263"/>
            <a:ext cx="28797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159" y="303452"/>
            <a:ext cx="8821900" cy="987062"/>
          </a:xfrm>
        </p:spPr>
        <p:txBody>
          <a:bodyPr anchor="b"/>
          <a:lstStyle>
            <a:lvl1pPr algn="l">
              <a:defRPr sz="2200" b="1"/>
            </a:lvl1pPr>
          </a:lstStyle>
          <a:p>
            <a:r>
              <a:rPr lang="en-US" dirty="0"/>
              <a:t>Click to edit Master title style</a:t>
            </a:r>
            <a:endParaRPr lang="en-GB" dirty="0"/>
          </a:p>
        </p:txBody>
      </p:sp>
      <p:sp>
        <p:nvSpPr>
          <p:cNvPr id="3" name="Content Placeholder 2"/>
          <p:cNvSpPr>
            <a:spLocks noGrp="1"/>
          </p:cNvSpPr>
          <p:nvPr>
            <p:ph idx="1"/>
          </p:nvPr>
        </p:nvSpPr>
        <p:spPr>
          <a:xfrm>
            <a:off x="3973519" y="1794569"/>
            <a:ext cx="5681497" cy="5013697"/>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8159" y="1794569"/>
            <a:ext cx="3343615" cy="5013697"/>
          </a:xfrm>
        </p:spPr>
        <p:txBody>
          <a:bodyPr/>
          <a:lstStyle>
            <a:lvl1pPr marL="0" indent="0">
              <a:buNone/>
              <a:defRPr sz="1600"/>
            </a:lvl1pPr>
            <a:lvl2pPr marL="508132" indent="0">
              <a:buNone/>
              <a:defRPr sz="1300"/>
            </a:lvl2pPr>
            <a:lvl3pPr marL="1016264" indent="0">
              <a:buNone/>
              <a:defRPr sz="1100"/>
            </a:lvl3pPr>
            <a:lvl4pPr marL="1524396" indent="0">
              <a:buNone/>
              <a:defRPr sz="1000"/>
            </a:lvl4pPr>
            <a:lvl5pPr marL="2032528" indent="0">
              <a:buNone/>
              <a:defRPr sz="1000"/>
            </a:lvl5pPr>
            <a:lvl6pPr marL="2540660" indent="0">
              <a:buNone/>
              <a:defRPr sz="1000"/>
            </a:lvl6pPr>
            <a:lvl7pPr marL="3048792" indent="0">
              <a:buNone/>
              <a:defRPr sz="1000"/>
            </a:lvl7pPr>
            <a:lvl8pPr marL="3556925" indent="0">
              <a:buNone/>
              <a:defRPr sz="1000"/>
            </a:lvl8pPr>
            <a:lvl9pPr marL="4065057" indent="0">
              <a:buNone/>
              <a:defRPr sz="1000"/>
            </a:lvl9pPr>
          </a:lstStyle>
          <a:p>
            <a:pPr lvl="0"/>
            <a:r>
              <a:rPr lang="en-US"/>
              <a:t>Click to edit Master text styles</a:t>
            </a:r>
          </a:p>
        </p:txBody>
      </p:sp>
    </p:spTree>
    <p:extLst>
      <p:ext uri="{BB962C8B-B14F-4D97-AF65-F5344CB8AC3E}">
        <p14:creationId xmlns:p14="http://schemas.microsoft.com/office/powerpoint/2010/main" val="23627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7307263"/>
            <a:ext cx="28797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5243" y="642442"/>
            <a:ext cx="6097905" cy="629840"/>
          </a:xfrm>
        </p:spPr>
        <p:txBody>
          <a:bodyPr anchor="b"/>
          <a:lstStyle>
            <a:lvl1pPr algn="l">
              <a:defRPr sz="2200" b="1"/>
            </a:lvl1pPr>
          </a:lstStyle>
          <a:p>
            <a:r>
              <a:rPr lang="en-US"/>
              <a:t>Click to edit Master title style</a:t>
            </a:r>
            <a:endParaRPr lang="en-GB"/>
          </a:p>
        </p:txBody>
      </p:sp>
      <p:sp>
        <p:nvSpPr>
          <p:cNvPr id="3" name="Picture Placeholder 2"/>
          <p:cNvSpPr>
            <a:spLocks noGrp="1"/>
          </p:cNvSpPr>
          <p:nvPr>
            <p:ph type="pic" idx="1"/>
          </p:nvPr>
        </p:nvSpPr>
        <p:spPr>
          <a:xfrm>
            <a:off x="1992053" y="1722562"/>
            <a:ext cx="6097905" cy="4104456"/>
          </a:xfrm>
        </p:spPr>
        <p:txBody>
          <a:bodyPr rtlCol="0">
            <a:normAutofit/>
          </a:bodyPr>
          <a:lstStyle>
            <a:lvl1pPr marL="0" indent="0">
              <a:buNone/>
              <a:defRPr sz="3600"/>
            </a:lvl1pPr>
            <a:lvl2pPr marL="508132" indent="0">
              <a:buNone/>
              <a:defRPr sz="3100"/>
            </a:lvl2pPr>
            <a:lvl3pPr marL="1016264" indent="0">
              <a:buNone/>
              <a:defRPr sz="2700"/>
            </a:lvl3pPr>
            <a:lvl4pPr marL="1524396" indent="0">
              <a:buNone/>
              <a:defRPr sz="2200"/>
            </a:lvl4pPr>
            <a:lvl5pPr marL="2032528" indent="0">
              <a:buNone/>
              <a:defRPr sz="2200"/>
            </a:lvl5pPr>
            <a:lvl6pPr marL="2540660" indent="0">
              <a:buNone/>
              <a:defRPr sz="2200"/>
            </a:lvl6pPr>
            <a:lvl7pPr marL="3048792" indent="0">
              <a:buNone/>
              <a:defRPr sz="2200"/>
            </a:lvl7pPr>
            <a:lvl8pPr marL="3556925" indent="0">
              <a:buNone/>
              <a:defRPr sz="2200"/>
            </a:lvl8pPr>
            <a:lvl9pPr marL="4065057" indent="0">
              <a:buNone/>
              <a:defRPr sz="2200"/>
            </a:lvl9pPr>
          </a:lstStyle>
          <a:p>
            <a:pPr lvl="0"/>
            <a:endParaRPr lang="en-GB" noProof="0"/>
          </a:p>
        </p:txBody>
      </p:sp>
      <p:sp>
        <p:nvSpPr>
          <p:cNvPr id="4" name="Text Placeholder 3"/>
          <p:cNvSpPr>
            <a:spLocks noGrp="1"/>
          </p:cNvSpPr>
          <p:nvPr>
            <p:ph type="body" sz="half" idx="2"/>
          </p:nvPr>
        </p:nvSpPr>
        <p:spPr>
          <a:xfrm>
            <a:off x="1992053" y="5964952"/>
            <a:ext cx="6097905" cy="894477"/>
          </a:xfrm>
        </p:spPr>
        <p:txBody>
          <a:bodyPr/>
          <a:lstStyle>
            <a:lvl1pPr marL="0" indent="0">
              <a:buNone/>
              <a:defRPr sz="1600"/>
            </a:lvl1pPr>
            <a:lvl2pPr marL="508132" indent="0">
              <a:buNone/>
              <a:defRPr sz="1300"/>
            </a:lvl2pPr>
            <a:lvl3pPr marL="1016264" indent="0">
              <a:buNone/>
              <a:defRPr sz="1100"/>
            </a:lvl3pPr>
            <a:lvl4pPr marL="1524396" indent="0">
              <a:buNone/>
              <a:defRPr sz="1000"/>
            </a:lvl4pPr>
            <a:lvl5pPr marL="2032528" indent="0">
              <a:buNone/>
              <a:defRPr sz="1000"/>
            </a:lvl5pPr>
            <a:lvl6pPr marL="2540660" indent="0">
              <a:buNone/>
              <a:defRPr sz="1000"/>
            </a:lvl6pPr>
            <a:lvl7pPr marL="3048792" indent="0">
              <a:buNone/>
              <a:defRPr sz="1000"/>
            </a:lvl7pPr>
            <a:lvl8pPr marL="3556925" indent="0">
              <a:buNone/>
              <a:defRPr sz="1000"/>
            </a:lvl8pPr>
            <a:lvl9pPr marL="4065057" indent="0">
              <a:buNone/>
              <a:defRPr sz="1000"/>
            </a:lvl9pPr>
          </a:lstStyle>
          <a:p>
            <a:pPr lvl="0"/>
            <a:r>
              <a:rPr lang="en-US"/>
              <a:t>Click to edit Master text styles</a:t>
            </a:r>
          </a:p>
        </p:txBody>
      </p:sp>
    </p:spTree>
    <p:extLst>
      <p:ext uri="{BB962C8B-B14F-4D97-AF65-F5344CB8AC3E}">
        <p14:creationId xmlns:p14="http://schemas.microsoft.com/office/powerpoint/2010/main" val="232859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04800"/>
            <a:ext cx="91471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26" tIns="50813" rIns="101626" bIns="50813"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508000" y="1778000"/>
            <a:ext cx="9147175"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26" tIns="50813" rIns="101626" bIns="508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38"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sz="4400" b="1" kern="1200">
          <a:solidFill>
            <a:srgbClr val="005CB9"/>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b="1">
          <a:solidFill>
            <a:srgbClr val="005CB9"/>
          </a:solidFill>
          <a:latin typeface="Arial" charset="0"/>
          <a:cs typeface="Arial" charset="0"/>
        </a:defRPr>
      </a:lvl2pPr>
      <a:lvl3pPr algn="ctr" rtl="0" eaLnBrk="0" fontAlgn="base" hangingPunct="0">
        <a:spcBef>
          <a:spcPct val="0"/>
        </a:spcBef>
        <a:spcAft>
          <a:spcPct val="0"/>
        </a:spcAft>
        <a:defRPr sz="4400" b="1">
          <a:solidFill>
            <a:srgbClr val="005CB9"/>
          </a:solidFill>
          <a:latin typeface="Arial" charset="0"/>
          <a:cs typeface="Arial" charset="0"/>
        </a:defRPr>
      </a:lvl3pPr>
      <a:lvl4pPr algn="ctr" rtl="0" eaLnBrk="0" fontAlgn="base" hangingPunct="0">
        <a:spcBef>
          <a:spcPct val="0"/>
        </a:spcBef>
        <a:spcAft>
          <a:spcPct val="0"/>
        </a:spcAft>
        <a:defRPr sz="4400" b="1">
          <a:solidFill>
            <a:srgbClr val="005CB9"/>
          </a:solidFill>
          <a:latin typeface="Arial" charset="0"/>
          <a:cs typeface="Arial" charset="0"/>
        </a:defRPr>
      </a:lvl4pPr>
      <a:lvl5pPr algn="ctr" rtl="0" eaLnBrk="0" fontAlgn="base" hangingPunct="0">
        <a:spcBef>
          <a:spcPct val="0"/>
        </a:spcBef>
        <a:spcAft>
          <a:spcPct val="0"/>
        </a:spcAft>
        <a:defRPr sz="4400" b="1">
          <a:solidFill>
            <a:srgbClr val="005CB9"/>
          </a:solidFill>
          <a:latin typeface="Arial" charset="0"/>
          <a:cs typeface="Arial" charset="0"/>
        </a:defRPr>
      </a:lvl5pPr>
      <a:lvl6pPr marL="508132" algn="ctr" rtl="0" fontAlgn="base">
        <a:spcBef>
          <a:spcPct val="0"/>
        </a:spcBef>
        <a:spcAft>
          <a:spcPct val="0"/>
        </a:spcAft>
        <a:defRPr sz="4900">
          <a:solidFill>
            <a:schemeClr val="tx1"/>
          </a:solidFill>
          <a:latin typeface="Calibri" pitchFamily="34" charset="0"/>
        </a:defRPr>
      </a:lvl6pPr>
      <a:lvl7pPr marL="1016264" algn="ctr" rtl="0" fontAlgn="base">
        <a:spcBef>
          <a:spcPct val="0"/>
        </a:spcBef>
        <a:spcAft>
          <a:spcPct val="0"/>
        </a:spcAft>
        <a:defRPr sz="4900">
          <a:solidFill>
            <a:schemeClr val="tx1"/>
          </a:solidFill>
          <a:latin typeface="Calibri" pitchFamily="34" charset="0"/>
        </a:defRPr>
      </a:lvl7pPr>
      <a:lvl8pPr marL="1524396" algn="ctr" rtl="0" fontAlgn="base">
        <a:spcBef>
          <a:spcPct val="0"/>
        </a:spcBef>
        <a:spcAft>
          <a:spcPct val="0"/>
        </a:spcAft>
        <a:defRPr sz="4900">
          <a:solidFill>
            <a:schemeClr val="tx1"/>
          </a:solidFill>
          <a:latin typeface="Calibri" pitchFamily="34" charset="0"/>
        </a:defRPr>
      </a:lvl8pPr>
      <a:lvl9pPr marL="2032528" algn="ctr" rtl="0" fontAlgn="base">
        <a:spcBef>
          <a:spcPct val="0"/>
        </a:spcBef>
        <a:spcAft>
          <a:spcPct val="0"/>
        </a:spcAft>
        <a:defRPr sz="4900">
          <a:solidFill>
            <a:schemeClr val="tx1"/>
          </a:solidFill>
          <a:latin typeface="Calibri" pitchFamily="34" charset="0"/>
        </a:defRPr>
      </a:lvl9pPr>
    </p:titleStyle>
    <p:bodyStyle>
      <a:lvl1pPr marL="381000" indent="-381000" algn="l" rtl="0" eaLnBrk="0" fontAlgn="base" hangingPunct="0">
        <a:spcBef>
          <a:spcPct val="20000"/>
        </a:spcBef>
        <a:spcAft>
          <a:spcPct val="0"/>
        </a:spcAft>
        <a:buFont typeface="Arial" charset="0"/>
        <a:buChar char="•"/>
        <a:defRPr sz="3600" kern="1200">
          <a:solidFill>
            <a:schemeClr val="tx1"/>
          </a:solidFill>
          <a:latin typeface="Arial" panose="020B0604020202020204" pitchFamily="34" charset="0"/>
          <a:ea typeface="+mn-ea"/>
          <a:cs typeface="Arial" panose="020B0604020202020204" pitchFamily="34" charset="0"/>
        </a:defRPr>
      </a:lvl1pPr>
      <a:lvl2pPr marL="825500" indent="-317500" algn="l" rtl="0" eaLnBrk="0" fontAlgn="base" hangingPunct="0">
        <a:spcBef>
          <a:spcPct val="20000"/>
        </a:spcBef>
        <a:spcAft>
          <a:spcPct val="0"/>
        </a:spcAft>
        <a:buFont typeface="Arial" charset="0"/>
        <a:buChar char="–"/>
        <a:defRPr sz="3100" kern="1200">
          <a:solidFill>
            <a:schemeClr val="tx1"/>
          </a:solidFill>
          <a:latin typeface="Arial" panose="020B0604020202020204" pitchFamily="34" charset="0"/>
          <a:ea typeface="+mn-ea"/>
          <a:cs typeface="Arial" panose="020B0604020202020204" pitchFamily="34" charset="0"/>
        </a:defRPr>
      </a:lvl2pPr>
      <a:lvl3pPr marL="1270000" indent="-254000" algn="l" rtl="0" eaLnBrk="0" fontAlgn="base" hangingPunct="0">
        <a:spcBef>
          <a:spcPct val="20000"/>
        </a:spcBef>
        <a:spcAft>
          <a:spcPct val="0"/>
        </a:spcAft>
        <a:buFont typeface="Arial" charset="0"/>
        <a:buChar char="•"/>
        <a:defRPr sz="2700" kern="1200">
          <a:solidFill>
            <a:schemeClr val="tx1"/>
          </a:solidFill>
          <a:latin typeface="Arial" panose="020B0604020202020204" pitchFamily="34" charset="0"/>
          <a:ea typeface="+mn-ea"/>
          <a:cs typeface="Arial" panose="020B0604020202020204" pitchFamily="34" charset="0"/>
        </a:defRPr>
      </a:lvl3pPr>
      <a:lvl4pPr marL="1778000" indent="-254000" algn="l" rtl="0" eaLnBrk="0" fontAlgn="base" hangingPunct="0">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4pPr>
      <a:lvl5pPr marL="2286000" indent="-254000" algn="l" rtl="0" eaLnBrk="0" fontAlgn="base" hangingPunct="0">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5pPr>
      <a:lvl6pPr marL="2794726" indent="-254066" algn="l" defTabSz="10162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2859" indent="-254066" algn="l" defTabSz="10162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0991" indent="-254066" algn="l" defTabSz="10162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9123" indent="-254066" algn="l" defTabSz="101626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6264" rtl="0" eaLnBrk="1" latinLnBrk="0" hangingPunct="1">
        <a:defRPr sz="2000" kern="1200">
          <a:solidFill>
            <a:schemeClr val="tx1"/>
          </a:solidFill>
          <a:latin typeface="+mn-lt"/>
          <a:ea typeface="+mn-ea"/>
          <a:cs typeface="+mn-cs"/>
        </a:defRPr>
      </a:lvl1pPr>
      <a:lvl2pPr marL="508132" algn="l" defTabSz="1016264" rtl="0" eaLnBrk="1" latinLnBrk="0" hangingPunct="1">
        <a:defRPr sz="2000" kern="1200">
          <a:solidFill>
            <a:schemeClr val="tx1"/>
          </a:solidFill>
          <a:latin typeface="+mn-lt"/>
          <a:ea typeface="+mn-ea"/>
          <a:cs typeface="+mn-cs"/>
        </a:defRPr>
      </a:lvl2pPr>
      <a:lvl3pPr marL="1016264" algn="l" defTabSz="1016264" rtl="0" eaLnBrk="1" latinLnBrk="0" hangingPunct="1">
        <a:defRPr sz="2000" kern="1200">
          <a:solidFill>
            <a:schemeClr val="tx1"/>
          </a:solidFill>
          <a:latin typeface="+mn-lt"/>
          <a:ea typeface="+mn-ea"/>
          <a:cs typeface="+mn-cs"/>
        </a:defRPr>
      </a:lvl3pPr>
      <a:lvl4pPr marL="1524396" algn="l" defTabSz="1016264" rtl="0" eaLnBrk="1" latinLnBrk="0" hangingPunct="1">
        <a:defRPr sz="2000" kern="1200">
          <a:solidFill>
            <a:schemeClr val="tx1"/>
          </a:solidFill>
          <a:latin typeface="+mn-lt"/>
          <a:ea typeface="+mn-ea"/>
          <a:cs typeface="+mn-cs"/>
        </a:defRPr>
      </a:lvl4pPr>
      <a:lvl5pPr marL="2032528" algn="l" defTabSz="1016264" rtl="0" eaLnBrk="1" latinLnBrk="0" hangingPunct="1">
        <a:defRPr sz="2000" kern="1200">
          <a:solidFill>
            <a:schemeClr val="tx1"/>
          </a:solidFill>
          <a:latin typeface="+mn-lt"/>
          <a:ea typeface="+mn-ea"/>
          <a:cs typeface="+mn-cs"/>
        </a:defRPr>
      </a:lvl5pPr>
      <a:lvl6pPr marL="2540660" algn="l" defTabSz="1016264" rtl="0" eaLnBrk="1" latinLnBrk="0" hangingPunct="1">
        <a:defRPr sz="2000" kern="1200">
          <a:solidFill>
            <a:schemeClr val="tx1"/>
          </a:solidFill>
          <a:latin typeface="+mn-lt"/>
          <a:ea typeface="+mn-ea"/>
          <a:cs typeface="+mn-cs"/>
        </a:defRPr>
      </a:lvl6pPr>
      <a:lvl7pPr marL="3048792" algn="l" defTabSz="1016264" rtl="0" eaLnBrk="1" latinLnBrk="0" hangingPunct="1">
        <a:defRPr sz="2000" kern="1200">
          <a:solidFill>
            <a:schemeClr val="tx1"/>
          </a:solidFill>
          <a:latin typeface="+mn-lt"/>
          <a:ea typeface="+mn-ea"/>
          <a:cs typeface="+mn-cs"/>
        </a:defRPr>
      </a:lvl7pPr>
      <a:lvl8pPr marL="3556925" algn="l" defTabSz="1016264" rtl="0" eaLnBrk="1" latinLnBrk="0" hangingPunct="1">
        <a:defRPr sz="2000" kern="1200">
          <a:solidFill>
            <a:schemeClr val="tx1"/>
          </a:solidFill>
          <a:latin typeface="+mn-lt"/>
          <a:ea typeface="+mn-ea"/>
          <a:cs typeface="+mn-cs"/>
        </a:defRPr>
      </a:lvl8pPr>
      <a:lvl9pPr marL="4065057" algn="l" defTabSz="101626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incolnshirecommunityhealthservices.nhs.uk/our-services/childrens-services/childrens-therapy-servic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lincolnshirecommunityhealthservices.nhs.uk/our-services/childrens-servic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incolnshirecommunityhealthservices.nhs.uk/our-services/childrens-servi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hcpc-uk.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lincolnshirehealthyfamilies.nhs.uk/childrenstherapyservices/professionals-area"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099" y="2442642"/>
            <a:ext cx="8638781" cy="163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2924175"/>
            <a:ext cx="8639175"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762000" y="2366963"/>
            <a:ext cx="8639175" cy="1635125"/>
          </a:xfrm>
          <a:prstGeom prst="rect">
            <a:avLst/>
          </a:prstGeom>
          <a:solidFill>
            <a:srgbClr val="0070C0"/>
          </a:solidFill>
          <a:ln>
            <a:noFill/>
          </a:ln>
        </p:spPr>
        <p:txBody>
          <a:bodyPr vert="horz" wrap="square" lIns="101626" tIns="50813" rIns="101626" bIns="50813" numCol="1" anchor="ctr" anchorCtr="0" compatLnSpc="1">
            <a:prstTxWarp prst="textNoShape">
              <a:avLst/>
            </a:prstTxWarp>
          </a:bodyPr>
          <a:lstStyle>
            <a:lvl1pPr algn="ctr" rtl="0" eaLnBrk="0" fontAlgn="base" hangingPunct="0">
              <a:spcBef>
                <a:spcPct val="0"/>
              </a:spcBef>
              <a:spcAft>
                <a:spcPct val="0"/>
              </a:spcAft>
              <a:defRPr sz="4400" b="1" kern="1200">
                <a:solidFill>
                  <a:srgbClr val="005CB9"/>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b="1">
                <a:solidFill>
                  <a:srgbClr val="005CB9"/>
                </a:solidFill>
                <a:latin typeface="Arial" charset="0"/>
                <a:cs typeface="Arial" charset="0"/>
              </a:defRPr>
            </a:lvl2pPr>
            <a:lvl3pPr algn="ctr" rtl="0" eaLnBrk="0" fontAlgn="base" hangingPunct="0">
              <a:spcBef>
                <a:spcPct val="0"/>
              </a:spcBef>
              <a:spcAft>
                <a:spcPct val="0"/>
              </a:spcAft>
              <a:defRPr sz="4400" b="1">
                <a:solidFill>
                  <a:srgbClr val="005CB9"/>
                </a:solidFill>
                <a:latin typeface="Arial" charset="0"/>
                <a:cs typeface="Arial" charset="0"/>
              </a:defRPr>
            </a:lvl3pPr>
            <a:lvl4pPr algn="ctr" rtl="0" eaLnBrk="0" fontAlgn="base" hangingPunct="0">
              <a:spcBef>
                <a:spcPct val="0"/>
              </a:spcBef>
              <a:spcAft>
                <a:spcPct val="0"/>
              </a:spcAft>
              <a:defRPr sz="4400" b="1">
                <a:solidFill>
                  <a:srgbClr val="005CB9"/>
                </a:solidFill>
                <a:latin typeface="Arial" charset="0"/>
                <a:cs typeface="Arial" charset="0"/>
              </a:defRPr>
            </a:lvl4pPr>
            <a:lvl5pPr algn="ctr" rtl="0" eaLnBrk="0" fontAlgn="base" hangingPunct="0">
              <a:spcBef>
                <a:spcPct val="0"/>
              </a:spcBef>
              <a:spcAft>
                <a:spcPct val="0"/>
              </a:spcAft>
              <a:defRPr sz="4400" b="1">
                <a:solidFill>
                  <a:srgbClr val="005CB9"/>
                </a:solidFill>
                <a:latin typeface="Arial" charset="0"/>
                <a:cs typeface="Arial" charset="0"/>
              </a:defRPr>
            </a:lvl5pPr>
            <a:lvl6pPr marL="508132" algn="ctr" rtl="0" fontAlgn="base">
              <a:spcBef>
                <a:spcPct val="0"/>
              </a:spcBef>
              <a:spcAft>
                <a:spcPct val="0"/>
              </a:spcAft>
              <a:defRPr sz="4900">
                <a:solidFill>
                  <a:schemeClr val="tx1"/>
                </a:solidFill>
                <a:latin typeface="Calibri" pitchFamily="34" charset="0"/>
              </a:defRPr>
            </a:lvl6pPr>
            <a:lvl7pPr marL="1016264" algn="ctr" rtl="0" fontAlgn="base">
              <a:spcBef>
                <a:spcPct val="0"/>
              </a:spcBef>
              <a:spcAft>
                <a:spcPct val="0"/>
              </a:spcAft>
              <a:defRPr sz="4900">
                <a:solidFill>
                  <a:schemeClr val="tx1"/>
                </a:solidFill>
                <a:latin typeface="Calibri" pitchFamily="34" charset="0"/>
              </a:defRPr>
            </a:lvl7pPr>
            <a:lvl8pPr marL="1524396" algn="ctr" rtl="0" fontAlgn="base">
              <a:spcBef>
                <a:spcPct val="0"/>
              </a:spcBef>
              <a:spcAft>
                <a:spcPct val="0"/>
              </a:spcAft>
              <a:defRPr sz="4900">
                <a:solidFill>
                  <a:schemeClr val="tx1"/>
                </a:solidFill>
                <a:latin typeface="Calibri" pitchFamily="34" charset="0"/>
              </a:defRPr>
            </a:lvl8pPr>
            <a:lvl9pPr marL="2032528" algn="ctr" rtl="0" fontAlgn="base">
              <a:spcBef>
                <a:spcPct val="0"/>
              </a:spcBef>
              <a:spcAft>
                <a:spcPct val="0"/>
              </a:spcAft>
              <a:defRPr sz="4900">
                <a:solidFill>
                  <a:schemeClr val="tx1"/>
                </a:solidFill>
                <a:latin typeface="Calibri" pitchFamily="34" charset="0"/>
              </a:defRPr>
            </a:lvl9pPr>
          </a:lstStyle>
          <a:p>
            <a:r>
              <a:rPr lang="en-GB" altLang="en-US" dirty="0">
                <a:solidFill>
                  <a:schemeClr val="bg1"/>
                </a:solidFill>
                <a:latin typeface="Arial" charset="0"/>
                <a:cs typeface="Arial" charset="0"/>
              </a:rPr>
              <a:t>Children’s Therapy Services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362" y="4002088"/>
            <a:ext cx="487045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219" y="5394970"/>
            <a:ext cx="70596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240" y="0"/>
            <a:ext cx="3438525"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09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Meeting the Need:</a:t>
            </a:r>
            <a:br>
              <a:rPr lang="en-GB" sz="4000" dirty="0"/>
            </a:br>
            <a:r>
              <a:rPr lang="en-GB" sz="4000" dirty="0"/>
              <a:t>Training</a:t>
            </a:r>
          </a:p>
        </p:txBody>
      </p:sp>
      <p:sp>
        <p:nvSpPr>
          <p:cNvPr id="3" name="Content Placeholder 2"/>
          <p:cNvSpPr>
            <a:spLocks noGrp="1"/>
          </p:cNvSpPr>
          <p:nvPr>
            <p:ph idx="1"/>
          </p:nvPr>
        </p:nvSpPr>
        <p:spPr>
          <a:xfrm>
            <a:off x="508159" y="1778371"/>
            <a:ext cx="9146858" cy="4696719"/>
          </a:xfrm>
        </p:spPr>
        <p:txBody>
          <a:bodyPr/>
          <a:lstStyle/>
          <a:p>
            <a:pPr marL="380972" lvl="0" indent="-380972">
              <a:defRPr/>
            </a:pPr>
            <a:r>
              <a:rPr lang="en-GB" sz="3200" dirty="0">
                <a:solidFill>
                  <a:prstClr val="black"/>
                </a:solidFill>
              </a:rPr>
              <a:t>We offer Makaton training delivered by licenced Makaton tutors.</a:t>
            </a:r>
          </a:p>
          <a:p>
            <a:pPr marL="380972" lvl="0" indent="-380972">
              <a:defRPr/>
            </a:pPr>
            <a:r>
              <a:rPr lang="en-GB" sz="3200" dirty="0">
                <a:solidFill>
                  <a:prstClr val="black"/>
                </a:solidFill>
              </a:rPr>
              <a:t>As well as offering parent workshops, we also offer ‘Makaton for professionals’ which allows teachers and teaching assistants to access Makaton training. This enables them to use signs and symbols to support the language development of the children they work with. </a:t>
            </a:r>
          </a:p>
          <a:p>
            <a:pPr marL="380972" lvl="0" indent="-380972">
              <a:defRPr/>
            </a:pPr>
            <a:endParaRPr lang="en-GB" dirty="0">
              <a:solidFill>
                <a:prstClr val="black"/>
              </a:solidFill>
            </a:endParaRP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51" y="354410"/>
            <a:ext cx="2401888"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38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4799"/>
            <a:ext cx="9147175" cy="1057723"/>
          </a:xfrm>
        </p:spPr>
        <p:txBody>
          <a:bodyPr/>
          <a:lstStyle/>
          <a:p>
            <a:r>
              <a:rPr lang="en-GB" sz="4400" dirty="0"/>
              <a:t>Meeting the Need:</a:t>
            </a:r>
            <a:br>
              <a:rPr lang="en-GB" sz="4400" dirty="0"/>
            </a:br>
            <a:r>
              <a:rPr lang="en-GB" sz="4400" dirty="0"/>
              <a:t>Training</a:t>
            </a:r>
            <a:endParaRPr lang="en-GB" dirty="0"/>
          </a:p>
        </p:txBody>
      </p:sp>
      <p:sp>
        <p:nvSpPr>
          <p:cNvPr id="3" name="Content Placeholder 2"/>
          <p:cNvSpPr>
            <a:spLocks noGrp="1"/>
          </p:cNvSpPr>
          <p:nvPr>
            <p:ph idx="1"/>
          </p:nvPr>
        </p:nvSpPr>
        <p:spPr>
          <a:xfrm>
            <a:off x="508159" y="1778371"/>
            <a:ext cx="9146858" cy="4912743"/>
          </a:xfrm>
        </p:spPr>
        <p:txBody>
          <a:bodyPr/>
          <a:lstStyle/>
          <a:p>
            <a:pPr marL="0" indent="0" fontAlgn="auto" hangingPunct="1">
              <a:buNone/>
            </a:pPr>
            <a:r>
              <a:rPr lang="en-GB" sz="2200" dirty="0"/>
              <a:t>Get in contact for training packages, including:</a:t>
            </a:r>
          </a:p>
          <a:p>
            <a:pPr fontAlgn="auto" hangingPunct="1"/>
            <a:r>
              <a:rPr lang="en-GB" sz="2200" dirty="0"/>
              <a:t>Colourful semantics (a versatile colour-coded system, which helps understanding of words and sentences; develops an awareness of how sentences work and supports more effective use of sentences in reading, writing and speaking)</a:t>
            </a:r>
          </a:p>
          <a:p>
            <a:r>
              <a:rPr lang="en-GB" sz="2200" dirty="0"/>
              <a:t>Vocabulary support</a:t>
            </a:r>
          </a:p>
          <a:p>
            <a:r>
              <a:rPr lang="en-GB" sz="2200" dirty="0"/>
              <a:t>Autism ELKLAN (provides learners with theoretical knowledge and a range of practical skills and ideas to support children and young people with autism and/or social communication needs)</a:t>
            </a:r>
          </a:p>
          <a:p>
            <a:r>
              <a:rPr lang="en-GB" sz="2200" dirty="0"/>
              <a:t>This list is not exhaustive and we can provide bespoke packages of training/input to schools as part of the traded services.</a:t>
            </a:r>
          </a:p>
          <a:p>
            <a:r>
              <a:rPr lang="en-GB" sz="2200" dirty="0"/>
              <a:t>Please contact us for more information.</a:t>
            </a:r>
          </a:p>
        </p:txBody>
      </p:sp>
    </p:spTree>
    <p:extLst>
      <p:ext uri="{BB962C8B-B14F-4D97-AF65-F5344CB8AC3E}">
        <p14:creationId xmlns:p14="http://schemas.microsoft.com/office/powerpoint/2010/main" val="61071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lstStyle/>
          <a:p>
            <a:r>
              <a:rPr lang="en-GB" sz="2800" dirty="0">
                <a:hlinkClick r:id="rId2"/>
              </a:rPr>
              <a:t>https://www.lincolnshirecommunityhealthservices.nhs.uk/our-services/childrens-services/childrens-therapy-services</a:t>
            </a:r>
            <a:endParaRPr lang="en-GB" sz="2800" dirty="0"/>
          </a:p>
          <a:p>
            <a:r>
              <a:rPr lang="en-GB" sz="2800" dirty="0"/>
              <a:t>First Call resource- further information about SLT difficulties and advice/strategies/activities to support these</a:t>
            </a:r>
          </a:p>
        </p:txBody>
      </p:sp>
    </p:spTree>
    <p:extLst>
      <p:ext uri="{BB962C8B-B14F-4D97-AF65-F5344CB8AC3E}">
        <p14:creationId xmlns:p14="http://schemas.microsoft.com/office/powerpoint/2010/main" val="68780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Occupational Therapy</a:t>
            </a:r>
          </a:p>
        </p:txBody>
      </p:sp>
      <p:sp>
        <p:nvSpPr>
          <p:cNvPr id="3" name="Content Placeholder 2"/>
          <p:cNvSpPr>
            <a:spLocks noGrp="1"/>
          </p:cNvSpPr>
          <p:nvPr>
            <p:ph idx="1"/>
          </p:nvPr>
        </p:nvSpPr>
        <p:spPr>
          <a:xfrm>
            <a:off x="508159" y="1778371"/>
            <a:ext cx="9146858" cy="4984751"/>
          </a:xfrm>
        </p:spPr>
        <p:txBody>
          <a:bodyPr/>
          <a:lstStyle/>
          <a:p>
            <a:r>
              <a:rPr lang="en-GB" sz="2800" b="1" dirty="0"/>
              <a:t>Who can refer to the Children’s Occupational Therapy Team?</a:t>
            </a:r>
            <a:endParaRPr lang="en-GB" sz="2800" dirty="0"/>
          </a:p>
          <a:p>
            <a:r>
              <a:rPr lang="en-GB" sz="2800" dirty="0"/>
              <a:t>The Children’s Occupational Therapy Team requires a referral to be completed by a healthcare professional in order to be accepted; this includes health visitors, school nurses, GPs, paediatricians.</a:t>
            </a:r>
          </a:p>
          <a:p>
            <a:r>
              <a:rPr lang="en-GB" sz="2800" dirty="0"/>
              <a:t>However to make the service more accessible to all we have started to take referrals from parents who are worried about their children’s development or physical difficulties. Parents can contact the service on 01522 309025 to refer their child.</a:t>
            </a:r>
          </a:p>
          <a:p>
            <a:endParaRPr lang="en-GB" sz="2800" dirty="0"/>
          </a:p>
          <a:p>
            <a:endParaRPr lang="en-GB" sz="2800" dirty="0"/>
          </a:p>
          <a:p>
            <a:endParaRPr lang="en-GB" sz="2800" dirty="0"/>
          </a:p>
        </p:txBody>
      </p:sp>
    </p:spTree>
    <p:extLst>
      <p:ext uri="{BB962C8B-B14F-4D97-AF65-F5344CB8AC3E}">
        <p14:creationId xmlns:p14="http://schemas.microsoft.com/office/powerpoint/2010/main" val="928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Does a child require OT?</a:t>
            </a:r>
          </a:p>
        </p:txBody>
      </p:sp>
      <p:sp>
        <p:nvSpPr>
          <p:cNvPr id="3" name="Content Placeholder 2"/>
          <p:cNvSpPr>
            <a:spLocks noGrp="1"/>
          </p:cNvSpPr>
          <p:nvPr>
            <p:ph idx="1"/>
          </p:nvPr>
        </p:nvSpPr>
        <p:spPr/>
        <p:txBody>
          <a:bodyPr/>
          <a:lstStyle/>
          <a:p>
            <a:r>
              <a:rPr lang="en-GB" sz="2400" dirty="0"/>
              <a:t>Our Occupational Therapists work with children with a variety of difficulties. This includes children with:</a:t>
            </a:r>
          </a:p>
          <a:p>
            <a:pPr marL="0" indent="0">
              <a:buNone/>
            </a:pPr>
            <a:r>
              <a:rPr lang="en-GB" sz="2400" dirty="0"/>
              <a:t> </a:t>
            </a:r>
          </a:p>
          <a:p>
            <a:r>
              <a:rPr lang="en-GB" sz="2400" dirty="0"/>
              <a:t>Rheumatology conditions</a:t>
            </a:r>
          </a:p>
          <a:p>
            <a:r>
              <a:rPr lang="en-GB" sz="2400" dirty="0"/>
              <a:t>Orthopaedic problems (problems with joints or bones) that are causing functional problems</a:t>
            </a:r>
          </a:p>
          <a:p>
            <a:r>
              <a:rPr lang="en-GB" sz="2400" dirty="0"/>
              <a:t>Neurological conditions (for example Cerebral Palsy or Traumatic Brain Injury)</a:t>
            </a:r>
          </a:p>
          <a:p>
            <a:r>
              <a:rPr lang="en-GB" sz="2400" dirty="0"/>
              <a:t>Muscular conditions (for example Charcot Marie Tooth)</a:t>
            </a:r>
          </a:p>
          <a:p>
            <a:r>
              <a:rPr lang="en-GB" sz="2400" dirty="0"/>
              <a:t>Children with profound and multiple learning disabilities where physical ability impacts on function or care.</a:t>
            </a:r>
          </a:p>
          <a:p>
            <a:endParaRPr lang="en-GB" dirty="0"/>
          </a:p>
        </p:txBody>
      </p:sp>
    </p:spTree>
    <p:extLst>
      <p:ext uri="{BB962C8B-B14F-4D97-AF65-F5344CB8AC3E}">
        <p14:creationId xmlns:p14="http://schemas.microsoft.com/office/powerpoint/2010/main" val="126030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are unable to see…</a:t>
            </a:r>
          </a:p>
        </p:txBody>
      </p:sp>
      <p:sp>
        <p:nvSpPr>
          <p:cNvPr id="3" name="Content Placeholder 2"/>
          <p:cNvSpPr>
            <a:spLocks noGrp="1"/>
          </p:cNvSpPr>
          <p:nvPr>
            <p:ph idx="1"/>
          </p:nvPr>
        </p:nvSpPr>
        <p:spPr/>
        <p:txBody>
          <a:bodyPr/>
          <a:lstStyle/>
          <a:p>
            <a:r>
              <a:rPr lang="en-GB" sz="2800" dirty="0"/>
              <a:t>At this current time, the Occupational Therapy Service is not commissioned to see children who have a diagnosis of Developmental Co-Ordination Disorder (DCD, also known as Dyspraxia) or to assess for this condition. </a:t>
            </a:r>
          </a:p>
          <a:p>
            <a:r>
              <a:rPr lang="en-GB" sz="2800" dirty="0"/>
              <a:t>The Occupational Therapy Team is also currently unable to see or assess children with sensory processing disorders or difficulties.</a:t>
            </a:r>
          </a:p>
          <a:p>
            <a:r>
              <a:rPr lang="en-GB" sz="2800" dirty="0"/>
              <a:t>Please refer to First Move</a:t>
            </a:r>
          </a:p>
        </p:txBody>
      </p:sp>
    </p:spTree>
    <p:extLst>
      <p:ext uri="{BB962C8B-B14F-4D97-AF65-F5344CB8AC3E}">
        <p14:creationId xmlns:p14="http://schemas.microsoft.com/office/powerpoint/2010/main" val="206039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Physiotherapy</a:t>
            </a:r>
          </a:p>
        </p:txBody>
      </p:sp>
      <p:sp>
        <p:nvSpPr>
          <p:cNvPr id="3" name="Content Placeholder 2"/>
          <p:cNvSpPr>
            <a:spLocks noGrp="1"/>
          </p:cNvSpPr>
          <p:nvPr>
            <p:ph idx="1"/>
          </p:nvPr>
        </p:nvSpPr>
        <p:spPr>
          <a:xfrm>
            <a:off x="473075" y="1578546"/>
            <a:ext cx="9146858" cy="4984751"/>
          </a:xfrm>
        </p:spPr>
        <p:txBody>
          <a:bodyPr/>
          <a:lstStyle/>
          <a:p>
            <a:r>
              <a:rPr lang="en-GB" sz="2400" b="1" dirty="0"/>
              <a:t>Who can refer to the Children’s Physiotherapy Team?</a:t>
            </a:r>
            <a:endParaRPr lang="en-GB" sz="2400" dirty="0"/>
          </a:p>
          <a:p>
            <a:r>
              <a:rPr lang="en-GB" sz="2400" dirty="0"/>
              <a:t>Ideally referrals to the children’s physiotherapy team should come from a health professional (Health Visitors, School Nurses, GPs and Paediatricians)</a:t>
            </a:r>
          </a:p>
          <a:p>
            <a:r>
              <a:rPr lang="en-GB" sz="2400" dirty="0"/>
              <a:t>However to make the service more accessible to all we have started to take referrals from parents who are worried about their children’s development or physical difficulties. Parents can contact the service on 01522 309025 to refer their child.</a:t>
            </a:r>
          </a:p>
          <a:p>
            <a:r>
              <a:rPr lang="en-GB" sz="2400" dirty="0"/>
              <a:t>We will also accept referrals from SENCos in the same way (provided that parental consent is gained). It is always preferred that a parent refers as they will know more about their child’s holistic needs.</a:t>
            </a:r>
          </a:p>
          <a:p>
            <a:endParaRPr lang="en-GB" sz="3200" dirty="0"/>
          </a:p>
        </p:txBody>
      </p:sp>
    </p:spTree>
    <p:extLst>
      <p:ext uri="{BB962C8B-B14F-4D97-AF65-F5344CB8AC3E}">
        <p14:creationId xmlns:p14="http://schemas.microsoft.com/office/powerpoint/2010/main" val="2120743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Does a child require Physio?</a:t>
            </a:r>
          </a:p>
        </p:txBody>
      </p:sp>
      <p:sp>
        <p:nvSpPr>
          <p:cNvPr id="3" name="Content Placeholder 2"/>
          <p:cNvSpPr>
            <a:spLocks noGrp="1"/>
          </p:cNvSpPr>
          <p:nvPr>
            <p:ph idx="1"/>
          </p:nvPr>
        </p:nvSpPr>
        <p:spPr/>
        <p:txBody>
          <a:bodyPr/>
          <a:lstStyle/>
          <a:p>
            <a:r>
              <a:rPr lang="en-GB" sz="2400" dirty="0"/>
              <a:t>Delays reaching their developmental milestones (sitting, crawling, walking </a:t>
            </a:r>
            <a:r>
              <a:rPr lang="en-GB" sz="2400" dirty="0" err="1"/>
              <a:t>etc</a:t>
            </a:r>
            <a:r>
              <a:rPr lang="en-GB" sz="2400" dirty="0"/>
              <a:t>)</a:t>
            </a:r>
          </a:p>
          <a:p>
            <a:r>
              <a:rPr lang="en-GB" sz="2400" dirty="0"/>
              <a:t>Movement difficulties</a:t>
            </a:r>
          </a:p>
          <a:p>
            <a:r>
              <a:rPr lang="en-GB" sz="2400" dirty="0"/>
              <a:t>Co-ordination difficulties</a:t>
            </a:r>
          </a:p>
          <a:p>
            <a:r>
              <a:rPr lang="en-GB" sz="2400" dirty="0"/>
              <a:t>Balance difficulties</a:t>
            </a:r>
          </a:p>
          <a:p>
            <a:r>
              <a:rPr lang="en-GB" sz="2400" dirty="0"/>
              <a:t>Orthopaedic problems (problems with joints or bones) </a:t>
            </a:r>
          </a:p>
          <a:p>
            <a:r>
              <a:rPr lang="en-GB" sz="2400" dirty="0"/>
              <a:t>Rheumatology conditions</a:t>
            </a:r>
          </a:p>
          <a:p>
            <a:r>
              <a:rPr lang="en-GB" sz="2400" dirty="0"/>
              <a:t>Cystic fibrosis</a:t>
            </a:r>
          </a:p>
          <a:p>
            <a:r>
              <a:rPr lang="en-GB" sz="2400" dirty="0"/>
              <a:t>Neurological conditions (conditions affecting the brain)</a:t>
            </a:r>
          </a:p>
          <a:p>
            <a:endParaRPr lang="en-GB" dirty="0"/>
          </a:p>
        </p:txBody>
      </p:sp>
    </p:spTree>
    <p:extLst>
      <p:ext uri="{BB962C8B-B14F-4D97-AF65-F5344CB8AC3E}">
        <p14:creationId xmlns:p14="http://schemas.microsoft.com/office/powerpoint/2010/main" val="82471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Before you Refer…</a:t>
            </a:r>
          </a:p>
        </p:txBody>
      </p:sp>
      <p:sp>
        <p:nvSpPr>
          <p:cNvPr id="3" name="Content Placeholder 2"/>
          <p:cNvSpPr>
            <a:spLocks noGrp="1"/>
          </p:cNvSpPr>
          <p:nvPr>
            <p:ph idx="1"/>
          </p:nvPr>
        </p:nvSpPr>
        <p:spPr>
          <a:xfrm>
            <a:off x="508159" y="1778371"/>
            <a:ext cx="9146858" cy="4768727"/>
          </a:xfrm>
        </p:spPr>
        <p:txBody>
          <a:bodyPr/>
          <a:lstStyle/>
          <a:p>
            <a:r>
              <a:rPr lang="en-GB" sz="2800" b="1" dirty="0"/>
              <a:t>Have you seen our all new online version of 1</a:t>
            </a:r>
            <a:r>
              <a:rPr lang="en-GB" sz="2800" b="1" baseline="30000" dirty="0"/>
              <a:t>st</a:t>
            </a:r>
            <a:r>
              <a:rPr lang="en-GB" sz="2800" b="1" dirty="0"/>
              <a:t> Move?</a:t>
            </a:r>
          </a:p>
          <a:p>
            <a:r>
              <a:rPr lang="en-GB" sz="2800" dirty="0"/>
              <a:t>The 1</a:t>
            </a:r>
            <a:r>
              <a:rPr lang="en-GB" sz="2800" baseline="30000" dirty="0"/>
              <a:t>st</a:t>
            </a:r>
            <a:r>
              <a:rPr lang="en-GB" sz="2800" dirty="0"/>
              <a:t> Move Resource has now moved online – making it accessible to parents, schools and professionals alike.</a:t>
            </a:r>
          </a:p>
          <a:p>
            <a:r>
              <a:rPr lang="en-GB" sz="2800" dirty="0"/>
              <a:t>Please refer to 1</a:t>
            </a:r>
            <a:r>
              <a:rPr lang="en-GB" sz="2800" baseline="30000" dirty="0"/>
              <a:t>st</a:t>
            </a:r>
            <a:r>
              <a:rPr lang="en-GB" sz="2800" dirty="0"/>
              <a:t> Move for gross motor and fine motor activities to practise prior to making a referral to our PT and OT services</a:t>
            </a:r>
          </a:p>
          <a:p>
            <a:r>
              <a:rPr lang="en-GB" sz="2800" dirty="0">
                <a:hlinkClick r:id="rId2"/>
              </a:rPr>
              <a:t>https://www.lincolnshirecommunityhealthservices.nhs.uk/our-services/childrens-services</a:t>
            </a:r>
            <a:endParaRPr lang="en-GB" sz="2800" dirty="0"/>
          </a:p>
          <a:p>
            <a:pPr marL="0" indent="0">
              <a:buNone/>
            </a:pPr>
            <a:endParaRPr lang="en-GB" sz="2800" dirty="0"/>
          </a:p>
        </p:txBody>
      </p:sp>
    </p:spTree>
    <p:extLst>
      <p:ext uri="{BB962C8B-B14F-4D97-AF65-F5344CB8AC3E}">
        <p14:creationId xmlns:p14="http://schemas.microsoft.com/office/powerpoint/2010/main" val="417444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Hypermobility….</a:t>
            </a:r>
          </a:p>
        </p:txBody>
      </p:sp>
      <p:sp>
        <p:nvSpPr>
          <p:cNvPr id="3" name="Content Placeholder 2"/>
          <p:cNvSpPr>
            <a:spLocks noGrp="1"/>
          </p:cNvSpPr>
          <p:nvPr>
            <p:ph idx="1"/>
          </p:nvPr>
        </p:nvSpPr>
        <p:spPr>
          <a:xfrm>
            <a:off x="508159" y="1778371"/>
            <a:ext cx="9146858" cy="4624711"/>
          </a:xfrm>
        </p:spPr>
        <p:txBody>
          <a:bodyPr/>
          <a:lstStyle/>
          <a:p>
            <a:r>
              <a:rPr lang="en-GB" sz="2800" dirty="0"/>
              <a:t>Is absolutely normal and is not often a concern…</a:t>
            </a:r>
          </a:p>
          <a:p>
            <a:r>
              <a:rPr lang="en-GB" sz="2800" dirty="0"/>
              <a:t>If a parent is worried about hypermobility please refer them to our website for information.</a:t>
            </a:r>
          </a:p>
          <a:p>
            <a:r>
              <a:rPr lang="en-GB" sz="2800" dirty="0"/>
              <a:t>Children are often over-diagnosed with this condition that is present in 71% of under 8’s and 55% of under 15 year olds.</a:t>
            </a:r>
          </a:p>
          <a:p>
            <a:endParaRPr lang="en-GB" sz="2800" dirty="0"/>
          </a:p>
          <a:p>
            <a:r>
              <a:rPr lang="en-GB" sz="2800" dirty="0">
                <a:hlinkClick r:id="rId2"/>
              </a:rPr>
              <a:t>https://www.lincolnshirecommunityhealthservices.nhs.uk/our-services/childrens-services</a:t>
            </a:r>
            <a:endParaRPr lang="en-GB" sz="2800" dirty="0"/>
          </a:p>
          <a:p>
            <a:endParaRPr lang="en-GB" sz="2800" dirty="0"/>
          </a:p>
        </p:txBody>
      </p:sp>
    </p:spTree>
    <p:extLst>
      <p:ext uri="{BB962C8B-B14F-4D97-AF65-F5344CB8AC3E}">
        <p14:creationId xmlns:p14="http://schemas.microsoft.com/office/powerpoint/2010/main" val="262848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latin typeface="Arial" charset="0"/>
                <a:cs typeface="Arial" charset="0"/>
              </a:rPr>
              <a:t>Overview</a:t>
            </a:r>
          </a:p>
        </p:txBody>
      </p:sp>
      <p:sp>
        <p:nvSpPr>
          <p:cNvPr id="13315" name="Content Placeholder 2"/>
          <p:cNvSpPr>
            <a:spLocks noGrp="1"/>
          </p:cNvSpPr>
          <p:nvPr>
            <p:ph idx="1"/>
          </p:nvPr>
        </p:nvSpPr>
        <p:spPr>
          <a:xfrm>
            <a:off x="508000" y="1778000"/>
            <a:ext cx="9147175" cy="4265613"/>
          </a:xfrm>
        </p:spPr>
        <p:txBody>
          <a:bodyPr/>
          <a:lstStyle/>
          <a:p>
            <a:r>
              <a:rPr lang="en-GB" sz="2400" dirty="0"/>
              <a:t>We provide specialist therapy services for children between the ages of 0 -19, to support them to achieve their potential.</a:t>
            </a:r>
          </a:p>
          <a:p>
            <a:r>
              <a:rPr lang="en-GB" altLang="en-US" sz="2400" dirty="0">
                <a:latin typeface="Arial" charset="0"/>
                <a:cs typeface="Arial" charset="0"/>
              </a:rPr>
              <a:t>County wide service</a:t>
            </a:r>
          </a:p>
          <a:p>
            <a:r>
              <a:rPr lang="en-GB" sz="2400" dirty="0"/>
              <a:t>If your child is referred to us, you will have contact with a qualified Occupational Therapist, Physiotherapist, or Speech and Language Therapist. All our therapists are registered with the Health Care Professions Council (</a:t>
            </a:r>
            <a:r>
              <a:rPr lang="en-GB" sz="2400" dirty="0">
                <a:hlinkClick r:id="rId2"/>
              </a:rPr>
              <a:t>www.hcpc-uk.org</a:t>
            </a:r>
            <a:r>
              <a:rPr lang="en-GB" sz="2400" dirty="0"/>
              <a:t>) as well as their relevant professional bodies. </a:t>
            </a:r>
          </a:p>
          <a:p>
            <a:r>
              <a:rPr lang="en-GB" sz="2400" dirty="0"/>
              <a:t>Our therapists are supported by Therapy Assistants and Assistant Practitioners who often work alongside the Therapists to provide support to Children and their families.  </a:t>
            </a:r>
          </a:p>
          <a:p>
            <a:endParaRPr lang="en-GB" altLang="en-US" dirty="0">
              <a:latin typeface="Arial" charset="0"/>
              <a:cs typeface="Arial" charset="0"/>
            </a:endParaRPr>
          </a:p>
          <a:p>
            <a:endParaRPr lang="en-GB" altLang="en-US" dirty="0"/>
          </a:p>
          <a:p>
            <a:endParaRPr lang="en-GB" altLang="en-US" dirty="0">
              <a:latin typeface="Arial" charset="0"/>
              <a:cs typeface="Arial" charset="0"/>
            </a:endParaRPr>
          </a:p>
        </p:txBody>
      </p:sp>
    </p:spTree>
    <p:extLst>
      <p:ext uri="{BB962C8B-B14F-4D97-AF65-F5344CB8AC3E}">
        <p14:creationId xmlns:p14="http://schemas.microsoft.com/office/powerpoint/2010/main" val="423548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Contacting us</a:t>
            </a:r>
          </a:p>
        </p:txBody>
      </p:sp>
      <p:sp>
        <p:nvSpPr>
          <p:cNvPr id="3" name="Content Placeholder 2"/>
          <p:cNvSpPr>
            <a:spLocks noGrp="1"/>
          </p:cNvSpPr>
          <p:nvPr>
            <p:ph idx="1"/>
          </p:nvPr>
        </p:nvSpPr>
        <p:spPr/>
        <p:txBody>
          <a:bodyPr/>
          <a:lstStyle/>
          <a:p>
            <a:pPr marL="0" indent="0">
              <a:buNone/>
            </a:pPr>
            <a:r>
              <a:rPr lang="en-GB" sz="2800" dirty="0"/>
              <a:t> </a:t>
            </a:r>
            <a:r>
              <a:rPr lang="en-GB" sz="2800" b="1" dirty="0"/>
              <a:t>Children’s Therapy Services</a:t>
            </a:r>
          </a:p>
          <a:p>
            <a:r>
              <a:rPr lang="en-GB" sz="2800" dirty="0"/>
              <a:t>Beech House</a:t>
            </a:r>
          </a:p>
          <a:p>
            <a:r>
              <a:rPr lang="en-GB" sz="2800" dirty="0"/>
              <a:t>Waterside South</a:t>
            </a:r>
          </a:p>
          <a:p>
            <a:r>
              <a:rPr lang="en-GB" sz="2800" dirty="0"/>
              <a:t>Lincoln</a:t>
            </a:r>
          </a:p>
          <a:p>
            <a:r>
              <a:rPr lang="en-GB" sz="2800" dirty="0"/>
              <a:t>LN5 7JH</a:t>
            </a:r>
          </a:p>
          <a:p>
            <a:pPr marL="0" indent="0">
              <a:buNone/>
            </a:pPr>
            <a:r>
              <a:rPr lang="en-GB" sz="2800" dirty="0"/>
              <a:t> </a:t>
            </a:r>
          </a:p>
          <a:p>
            <a:r>
              <a:rPr lang="en-GB" sz="2800" dirty="0"/>
              <a:t>Call us on 01522 309025</a:t>
            </a:r>
          </a:p>
          <a:p>
            <a:r>
              <a:rPr lang="en-GB" sz="2800"/>
              <a:t>Email </a:t>
            </a:r>
            <a:r>
              <a:rPr lang="en-GB" sz="2800" dirty="0"/>
              <a:t>us: LHNT.lincschildrenstherapyservice@nhs.net</a:t>
            </a:r>
          </a:p>
          <a:p>
            <a:endParaRPr lang="en-GB" dirty="0"/>
          </a:p>
        </p:txBody>
      </p:sp>
    </p:spTree>
    <p:extLst>
      <p:ext uri="{BB962C8B-B14F-4D97-AF65-F5344CB8AC3E}">
        <p14:creationId xmlns:p14="http://schemas.microsoft.com/office/powerpoint/2010/main" val="391670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Locations of the service</a:t>
            </a:r>
            <a:br>
              <a:rPr lang="en-GB" dirty="0"/>
            </a:br>
            <a:endParaRPr lang="en-GB" dirty="0"/>
          </a:p>
        </p:txBody>
      </p:sp>
      <p:sp>
        <p:nvSpPr>
          <p:cNvPr id="3" name="Content Placeholder 2"/>
          <p:cNvSpPr>
            <a:spLocks noGrp="1"/>
          </p:cNvSpPr>
          <p:nvPr>
            <p:ph idx="1"/>
          </p:nvPr>
        </p:nvSpPr>
        <p:spPr/>
        <p:txBody>
          <a:bodyPr/>
          <a:lstStyle/>
          <a:p>
            <a:r>
              <a:rPr lang="en-GB" dirty="0"/>
              <a:t>Mainstream Schools</a:t>
            </a:r>
          </a:p>
          <a:p>
            <a:r>
              <a:rPr lang="en-GB" dirty="0"/>
              <a:t>Special Schools</a:t>
            </a:r>
          </a:p>
          <a:p>
            <a:r>
              <a:rPr lang="en-GB" dirty="0"/>
              <a:t>Preschool, Nurseries</a:t>
            </a:r>
          </a:p>
          <a:p>
            <a:r>
              <a:rPr lang="en-GB" dirty="0"/>
              <a:t>Children's Centres</a:t>
            </a:r>
          </a:p>
          <a:p>
            <a:r>
              <a:rPr lang="en-GB" dirty="0"/>
              <a:t>Clinics at different locations in the county</a:t>
            </a:r>
          </a:p>
          <a:p>
            <a:r>
              <a:rPr lang="en-GB" dirty="0"/>
              <a:t>Home</a:t>
            </a:r>
          </a:p>
          <a:p>
            <a:r>
              <a:rPr lang="en-GB" dirty="0"/>
              <a:t>Virtual support</a:t>
            </a:r>
          </a:p>
          <a:p>
            <a:endParaRPr lang="en-GB" dirty="0"/>
          </a:p>
        </p:txBody>
      </p:sp>
    </p:spTree>
    <p:extLst>
      <p:ext uri="{BB962C8B-B14F-4D97-AF65-F5344CB8AC3E}">
        <p14:creationId xmlns:p14="http://schemas.microsoft.com/office/powerpoint/2010/main" val="17686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Referring to SLT</a:t>
            </a:r>
          </a:p>
        </p:txBody>
      </p:sp>
      <p:sp>
        <p:nvSpPr>
          <p:cNvPr id="3" name="Content Placeholder 2"/>
          <p:cNvSpPr>
            <a:spLocks noGrp="1"/>
          </p:cNvSpPr>
          <p:nvPr>
            <p:ph idx="1"/>
          </p:nvPr>
        </p:nvSpPr>
        <p:spPr>
          <a:xfrm>
            <a:off x="508159" y="1778371"/>
            <a:ext cx="9146858" cy="4912743"/>
          </a:xfrm>
        </p:spPr>
        <p:txBody>
          <a:bodyPr/>
          <a:lstStyle/>
          <a:p>
            <a:r>
              <a:rPr lang="en-GB" sz="3200" dirty="0"/>
              <a:t>There is an open referral system in place. </a:t>
            </a:r>
          </a:p>
          <a:p>
            <a:r>
              <a:rPr lang="en-GB" sz="3200" dirty="0"/>
              <a:t>This means that we accept referrals from any source including parents, health visitors, pre-schools, nurseries, mainstream and special schools, paediatricians and GPs.</a:t>
            </a:r>
          </a:p>
          <a:p>
            <a:r>
              <a:rPr lang="en-GB" sz="3200" dirty="0"/>
              <a:t>Parental permission is required.</a:t>
            </a:r>
          </a:p>
          <a:p>
            <a:r>
              <a:rPr lang="en-GB" sz="3200" dirty="0"/>
              <a:t>We operate a client initiated review system- re-referrals are NOT required if we have seen the child within 12 months. Just call and book a review.</a:t>
            </a:r>
          </a:p>
          <a:p>
            <a:endParaRPr lang="en-GB" sz="3200" dirty="0"/>
          </a:p>
        </p:txBody>
      </p:sp>
    </p:spTree>
    <p:extLst>
      <p:ext uri="{BB962C8B-B14F-4D97-AF65-F5344CB8AC3E}">
        <p14:creationId xmlns:p14="http://schemas.microsoft.com/office/powerpoint/2010/main" val="151224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8000" y="642442"/>
            <a:ext cx="9147175" cy="1270000"/>
          </a:xfrm>
          <a:prstGeom prst="rect">
            <a:avLst/>
          </a:prstGeom>
        </p:spPr>
        <p:txBody>
          <a:bodyPr/>
          <a:lstStyle>
            <a:lvl1pPr algn="ctr" rtl="0" eaLnBrk="0" fontAlgn="base" hangingPunct="0">
              <a:spcBef>
                <a:spcPct val="0"/>
              </a:spcBef>
              <a:spcAft>
                <a:spcPct val="0"/>
              </a:spcAft>
              <a:defRPr sz="4400" b="1" kern="1200">
                <a:solidFill>
                  <a:srgbClr val="005CB9"/>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b="1">
                <a:solidFill>
                  <a:srgbClr val="005CB9"/>
                </a:solidFill>
                <a:latin typeface="Arial" charset="0"/>
                <a:cs typeface="Arial" charset="0"/>
              </a:defRPr>
            </a:lvl2pPr>
            <a:lvl3pPr algn="ctr" rtl="0" eaLnBrk="0" fontAlgn="base" hangingPunct="0">
              <a:spcBef>
                <a:spcPct val="0"/>
              </a:spcBef>
              <a:spcAft>
                <a:spcPct val="0"/>
              </a:spcAft>
              <a:defRPr sz="4400" b="1">
                <a:solidFill>
                  <a:srgbClr val="005CB9"/>
                </a:solidFill>
                <a:latin typeface="Arial" charset="0"/>
                <a:cs typeface="Arial" charset="0"/>
              </a:defRPr>
            </a:lvl3pPr>
            <a:lvl4pPr algn="ctr" rtl="0" eaLnBrk="0" fontAlgn="base" hangingPunct="0">
              <a:spcBef>
                <a:spcPct val="0"/>
              </a:spcBef>
              <a:spcAft>
                <a:spcPct val="0"/>
              </a:spcAft>
              <a:defRPr sz="4400" b="1">
                <a:solidFill>
                  <a:srgbClr val="005CB9"/>
                </a:solidFill>
                <a:latin typeface="Arial" charset="0"/>
                <a:cs typeface="Arial" charset="0"/>
              </a:defRPr>
            </a:lvl4pPr>
            <a:lvl5pPr algn="ctr" rtl="0" eaLnBrk="0" fontAlgn="base" hangingPunct="0">
              <a:spcBef>
                <a:spcPct val="0"/>
              </a:spcBef>
              <a:spcAft>
                <a:spcPct val="0"/>
              </a:spcAft>
              <a:defRPr sz="4400" b="1">
                <a:solidFill>
                  <a:srgbClr val="005CB9"/>
                </a:solidFill>
                <a:latin typeface="Arial" charset="0"/>
                <a:cs typeface="Arial" charset="0"/>
              </a:defRPr>
            </a:lvl5pPr>
            <a:lvl6pPr marL="508132" algn="ctr" rtl="0" fontAlgn="base">
              <a:spcBef>
                <a:spcPct val="0"/>
              </a:spcBef>
              <a:spcAft>
                <a:spcPct val="0"/>
              </a:spcAft>
              <a:defRPr sz="4900">
                <a:solidFill>
                  <a:schemeClr val="tx1"/>
                </a:solidFill>
                <a:latin typeface="Calibri" pitchFamily="34" charset="0"/>
              </a:defRPr>
            </a:lvl6pPr>
            <a:lvl7pPr marL="1016264" algn="ctr" rtl="0" fontAlgn="base">
              <a:spcBef>
                <a:spcPct val="0"/>
              </a:spcBef>
              <a:spcAft>
                <a:spcPct val="0"/>
              </a:spcAft>
              <a:defRPr sz="4900">
                <a:solidFill>
                  <a:schemeClr val="tx1"/>
                </a:solidFill>
                <a:latin typeface="Calibri" pitchFamily="34" charset="0"/>
              </a:defRPr>
            </a:lvl7pPr>
            <a:lvl8pPr marL="1524396" algn="ctr" rtl="0" fontAlgn="base">
              <a:spcBef>
                <a:spcPct val="0"/>
              </a:spcBef>
              <a:spcAft>
                <a:spcPct val="0"/>
              </a:spcAft>
              <a:defRPr sz="4900">
                <a:solidFill>
                  <a:schemeClr val="tx1"/>
                </a:solidFill>
                <a:latin typeface="Calibri" pitchFamily="34" charset="0"/>
              </a:defRPr>
            </a:lvl8pPr>
            <a:lvl9pPr marL="2032528" algn="ctr" rtl="0" fontAlgn="base">
              <a:spcBef>
                <a:spcPct val="0"/>
              </a:spcBef>
              <a:spcAft>
                <a:spcPct val="0"/>
              </a:spcAft>
              <a:defRPr sz="4900">
                <a:solidFill>
                  <a:schemeClr val="tx1"/>
                </a:solidFill>
                <a:latin typeface="Calibri" pitchFamily="34" charset="0"/>
              </a:defRPr>
            </a:lvl9pPr>
          </a:lstStyle>
          <a:p>
            <a:r>
              <a:rPr lang="en-GB" dirty="0"/>
              <a:t>How we work</a:t>
            </a:r>
          </a:p>
        </p:txBody>
      </p:sp>
      <p:sp>
        <p:nvSpPr>
          <p:cNvPr id="3" name="Content Placeholder 2"/>
          <p:cNvSpPr txBox="1">
            <a:spLocks/>
          </p:cNvSpPr>
          <p:nvPr/>
        </p:nvSpPr>
        <p:spPr>
          <a:xfrm>
            <a:off x="508159" y="1778371"/>
            <a:ext cx="9146858" cy="4912743"/>
          </a:xfrm>
          <a:prstGeom prst="rect">
            <a:avLst/>
          </a:prstGeom>
        </p:spPr>
        <p:txBody>
          <a:bodyPr/>
          <a:lstStyle>
            <a:lvl1pPr marL="381000" indent="-381000" algn="l" rtl="0" eaLnBrk="0" fontAlgn="base" hangingPunct="0">
              <a:spcBef>
                <a:spcPct val="20000"/>
              </a:spcBef>
              <a:spcAft>
                <a:spcPct val="0"/>
              </a:spcAft>
              <a:buFont typeface="Arial" charset="0"/>
              <a:buChar char="•"/>
              <a:defRPr sz="3600" kern="1200">
                <a:solidFill>
                  <a:schemeClr val="tx1"/>
                </a:solidFill>
                <a:latin typeface="Arial" panose="020B0604020202020204" pitchFamily="34" charset="0"/>
                <a:ea typeface="+mn-ea"/>
                <a:cs typeface="Arial" panose="020B0604020202020204" pitchFamily="34" charset="0"/>
              </a:defRPr>
            </a:lvl1pPr>
            <a:lvl2pPr marL="825500" indent="-317500" algn="l" rtl="0" eaLnBrk="0" fontAlgn="base" hangingPunct="0">
              <a:spcBef>
                <a:spcPct val="20000"/>
              </a:spcBef>
              <a:spcAft>
                <a:spcPct val="0"/>
              </a:spcAft>
              <a:buFont typeface="Arial" charset="0"/>
              <a:buChar char="–"/>
              <a:defRPr sz="3100" kern="1200">
                <a:solidFill>
                  <a:schemeClr val="tx1"/>
                </a:solidFill>
                <a:latin typeface="Arial" panose="020B0604020202020204" pitchFamily="34" charset="0"/>
                <a:ea typeface="+mn-ea"/>
                <a:cs typeface="Arial" panose="020B0604020202020204" pitchFamily="34" charset="0"/>
              </a:defRPr>
            </a:lvl2pPr>
            <a:lvl3pPr marL="1270000" indent="-254000" algn="l" rtl="0" eaLnBrk="0" fontAlgn="base" hangingPunct="0">
              <a:spcBef>
                <a:spcPct val="20000"/>
              </a:spcBef>
              <a:spcAft>
                <a:spcPct val="0"/>
              </a:spcAft>
              <a:buFont typeface="Arial" charset="0"/>
              <a:buChar char="•"/>
              <a:defRPr sz="2700" kern="1200">
                <a:solidFill>
                  <a:schemeClr val="tx1"/>
                </a:solidFill>
                <a:latin typeface="Arial" panose="020B0604020202020204" pitchFamily="34" charset="0"/>
                <a:ea typeface="+mn-ea"/>
                <a:cs typeface="Arial" panose="020B0604020202020204" pitchFamily="34" charset="0"/>
              </a:defRPr>
            </a:lvl3pPr>
            <a:lvl4pPr marL="1778000" indent="-254000" algn="l" rtl="0" eaLnBrk="0" fontAlgn="base" hangingPunct="0">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4pPr>
            <a:lvl5pPr marL="2286000" indent="-254000" algn="l" rtl="0" eaLnBrk="0" fontAlgn="base" hangingPunct="0">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5pPr>
            <a:lvl6pPr marL="2794726" indent="-254066" algn="l" defTabSz="10162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2859" indent="-254066" algn="l" defTabSz="10162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0991" indent="-254066" algn="l" defTabSz="10162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9123" indent="-254066" algn="l" defTabSz="10162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GB" sz="3200" dirty="0"/>
              <a:t>If you have any questions or queries about a child you support, call us at any time!</a:t>
            </a:r>
          </a:p>
          <a:p>
            <a:r>
              <a:rPr lang="en-GB" sz="3200" dirty="0"/>
              <a:t>Telephone consultations can be booked with parents and educational staff.</a:t>
            </a:r>
          </a:p>
          <a:p>
            <a:r>
              <a:rPr lang="en-GB" sz="3200" dirty="0"/>
              <a:t>Mainstream assessments are carried out virtually or in the clinic. Some specialist assessments are carried out in school.</a:t>
            </a:r>
          </a:p>
        </p:txBody>
      </p:sp>
    </p:spTree>
    <p:extLst>
      <p:ext uri="{BB962C8B-B14F-4D97-AF65-F5344CB8AC3E}">
        <p14:creationId xmlns:p14="http://schemas.microsoft.com/office/powerpoint/2010/main" val="377235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Who SLTs can support</a:t>
            </a:r>
          </a:p>
        </p:txBody>
      </p:sp>
      <p:sp>
        <p:nvSpPr>
          <p:cNvPr id="3" name="Content Placeholder 2"/>
          <p:cNvSpPr>
            <a:spLocks noGrp="1"/>
          </p:cNvSpPr>
          <p:nvPr>
            <p:ph idx="1"/>
          </p:nvPr>
        </p:nvSpPr>
        <p:spPr>
          <a:xfrm>
            <a:off x="508159" y="1778371"/>
            <a:ext cx="9146858" cy="4912743"/>
          </a:xfrm>
        </p:spPr>
        <p:txBody>
          <a:bodyPr/>
          <a:lstStyle/>
          <a:p>
            <a:pPr marL="0" indent="0">
              <a:buNone/>
            </a:pPr>
            <a:r>
              <a:rPr lang="en-GB" sz="2000" dirty="0"/>
              <a:t>Children and young people who have:</a:t>
            </a:r>
          </a:p>
          <a:p>
            <a:pPr marL="0" indent="0">
              <a:buNone/>
            </a:pPr>
            <a:endParaRPr lang="en-GB" sz="2000" dirty="0"/>
          </a:p>
          <a:p>
            <a:r>
              <a:rPr lang="en-GB" sz="2000" dirty="0"/>
              <a:t> Difficulty paying attention or listening to what has been said</a:t>
            </a:r>
          </a:p>
          <a:p>
            <a:r>
              <a:rPr lang="en-GB" sz="2000" dirty="0"/>
              <a:t> Difficulties with understanding what is being said</a:t>
            </a:r>
          </a:p>
          <a:p>
            <a:r>
              <a:rPr lang="en-GB" sz="2000" dirty="0"/>
              <a:t> Difficulties with vocabulary </a:t>
            </a:r>
          </a:p>
          <a:p>
            <a:r>
              <a:rPr lang="en-GB" sz="2000" dirty="0"/>
              <a:t> Difficulties putting words together and using grammatical markers</a:t>
            </a:r>
          </a:p>
          <a:p>
            <a:r>
              <a:rPr lang="en-GB" sz="2000" dirty="0"/>
              <a:t> Unclear speech</a:t>
            </a:r>
          </a:p>
          <a:p>
            <a:r>
              <a:rPr lang="en-GB" sz="2000" dirty="0"/>
              <a:t> Difficulty communicating with others</a:t>
            </a:r>
          </a:p>
          <a:p>
            <a:r>
              <a:rPr lang="en-GB" sz="2000" dirty="0"/>
              <a:t> Difficulties with chewing and swallowing</a:t>
            </a:r>
          </a:p>
          <a:p>
            <a:r>
              <a:rPr lang="en-GB" sz="2000" dirty="0"/>
              <a:t> A hearing impairment</a:t>
            </a:r>
          </a:p>
          <a:p>
            <a:r>
              <a:rPr lang="en-GB" sz="2000" dirty="0"/>
              <a:t> A cleft lip and/or palate</a:t>
            </a:r>
          </a:p>
          <a:p>
            <a:r>
              <a:rPr lang="en-GB" sz="2000" dirty="0"/>
              <a:t> A stammer/stutter (these words mean the same thing)</a:t>
            </a:r>
          </a:p>
          <a:p>
            <a:endParaRPr lang="en-GB" dirty="0"/>
          </a:p>
        </p:txBody>
      </p:sp>
    </p:spTree>
    <p:extLst>
      <p:ext uri="{BB962C8B-B14F-4D97-AF65-F5344CB8AC3E}">
        <p14:creationId xmlns:p14="http://schemas.microsoft.com/office/powerpoint/2010/main" val="166093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provide?</a:t>
            </a:r>
          </a:p>
        </p:txBody>
      </p:sp>
      <p:sp>
        <p:nvSpPr>
          <p:cNvPr id="3" name="Content Placeholder 2"/>
          <p:cNvSpPr>
            <a:spLocks noGrp="1"/>
          </p:cNvSpPr>
          <p:nvPr>
            <p:ph idx="1"/>
          </p:nvPr>
        </p:nvSpPr>
        <p:spPr/>
        <p:txBody>
          <a:bodyPr/>
          <a:lstStyle/>
          <a:p>
            <a:r>
              <a:rPr lang="en-GB" sz="2800" dirty="0"/>
              <a:t>We provide specialist assessment where indicated</a:t>
            </a:r>
          </a:p>
          <a:p>
            <a:r>
              <a:rPr lang="en-GB" sz="2800" dirty="0"/>
              <a:t>We refer to evidence based pathways to decide on next steps for children</a:t>
            </a:r>
          </a:p>
          <a:p>
            <a:r>
              <a:rPr lang="en-GB" sz="2800" dirty="0"/>
              <a:t>We can provide SLT programmes to be delivered in school</a:t>
            </a:r>
          </a:p>
          <a:p>
            <a:r>
              <a:rPr lang="en-GB" sz="2800" dirty="0"/>
              <a:t>We provide advice and strategies</a:t>
            </a:r>
          </a:p>
          <a:p>
            <a:r>
              <a:rPr lang="en-GB" sz="2800" dirty="0"/>
              <a:t>Where appropriate we provide </a:t>
            </a:r>
            <a:r>
              <a:rPr lang="en-GB" sz="2800"/>
              <a:t>blocks of </a:t>
            </a:r>
            <a:r>
              <a:rPr lang="en-GB" sz="2800" dirty="0"/>
              <a:t>1:1 therapy, usually with one of our therapy assistants or assistant practitioners</a:t>
            </a:r>
          </a:p>
        </p:txBody>
      </p:sp>
    </p:spTree>
    <p:extLst>
      <p:ext uri="{BB962C8B-B14F-4D97-AF65-F5344CB8AC3E}">
        <p14:creationId xmlns:p14="http://schemas.microsoft.com/office/powerpoint/2010/main" val="89584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picture within schools</a:t>
            </a:r>
          </a:p>
        </p:txBody>
      </p:sp>
      <p:sp>
        <p:nvSpPr>
          <p:cNvPr id="3" name="Content Placeholder 2"/>
          <p:cNvSpPr>
            <a:spLocks noGrp="1"/>
          </p:cNvSpPr>
          <p:nvPr>
            <p:ph idx="1"/>
          </p:nvPr>
        </p:nvSpPr>
        <p:spPr/>
        <p:txBody>
          <a:bodyPr/>
          <a:lstStyle/>
          <a:p>
            <a:pPr marL="380972" lvl="0" indent="-380972">
              <a:defRPr/>
            </a:pPr>
            <a:r>
              <a:rPr lang="en-GB" sz="2400" dirty="0">
                <a:solidFill>
                  <a:prstClr val="black"/>
                </a:solidFill>
              </a:rPr>
              <a:t>50% of children in areas of social disadvantage start school with delayed language skills. </a:t>
            </a:r>
          </a:p>
          <a:p>
            <a:pPr marL="380972" lvl="0" indent="-380972">
              <a:defRPr/>
            </a:pPr>
            <a:r>
              <a:rPr lang="en-GB" sz="2400" dirty="0">
                <a:solidFill>
                  <a:prstClr val="black"/>
                </a:solidFill>
              </a:rPr>
              <a:t>10% of children have long term speech, language  and communication needs. </a:t>
            </a:r>
          </a:p>
          <a:p>
            <a:pPr marL="1269907" lvl="2" indent="-253982" algn="r">
              <a:defRPr/>
            </a:pPr>
            <a:r>
              <a:rPr lang="en-GB" sz="2000" dirty="0">
                <a:solidFill>
                  <a:prstClr val="black"/>
                </a:solidFill>
              </a:rPr>
              <a:t>(Communication Trust, 2014)</a:t>
            </a:r>
          </a:p>
          <a:p>
            <a:pPr marL="1269907" lvl="2" indent="-253982" algn="r">
              <a:defRPr/>
            </a:pPr>
            <a:endParaRPr lang="en-GB" sz="2000" dirty="0">
              <a:solidFill>
                <a:prstClr val="black"/>
              </a:solidFill>
            </a:endParaRPr>
          </a:p>
          <a:p>
            <a:pPr marL="380972" lvl="0" indent="-380972">
              <a:defRPr/>
            </a:pPr>
            <a:r>
              <a:rPr lang="en-GB" sz="2400" dirty="0">
                <a:solidFill>
                  <a:prstClr val="black"/>
                </a:solidFill>
              </a:rPr>
              <a:t>Not all of these children will need speech and language therapy, however their language difficulties impact on their learning and their overall development. </a:t>
            </a:r>
          </a:p>
          <a:p>
            <a:pPr marL="380972" lvl="0" indent="-380972">
              <a:defRPr/>
            </a:pPr>
            <a:r>
              <a:rPr lang="en-GB" sz="2400" dirty="0">
                <a:solidFill>
                  <a:prstClr val="black"/>
                </a:solidFill>
              </a:rPr>
              <a:t>We identified a need to offer a range of traded services in addition to our core offer.</a:t>
            </a:r>
          </a:p>
          <a:p>
            <a:endParaRPr lang="en-GB" dirty="0"/>
          </a:p>
        </p:txBody>
      </p:sp>
    </p:spTree>
    <p:extLst>
      <p:ext uri="{BB962C8B-B14F-4D97-AF65-F5344CB8AC3E}">
        <p14:creationId xmlns:p14="http://schemas.microsoft.com/office/powerpoint/2010/main" val="109036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Meeting the need:</a:t>
            </a:r>
            <a:br>
              <a:rPr lang="en-GB" sz="4000" dirty="0"/>
            </a:br>
            <a:r>
              <a:rPr lang="en-GB" sz="4000" dirty="0"/>
              <a:t>Training</a:t>
            </a:r>
          </a:p>
        </p:txBody>
      </p:sp>
      <p:sp>
        <p:nvSpPr>
          <p:cNvPr id="3" name="Content Placeholder 2"/>
          <p:cNvSpPr>
            <a:spLocks noGrp="1"/>
          </p:cNvSpPr>
          <p:nvPr>
            <p:ph idx="1"/>
          </p:nvPr>
        </p:nvSpPr>
        <p:spPr>
          <a:xfrm>
            <a:off x="508159" y="1778371"/>
            <a:ext cx="4573428" cy="4912743"/>
          </a:xfrm>
        </p:spPr>
        <p:txBody>
          <a:bodyPr/>
          <a:lstStyle/>
          <a:p>
            <a:pPr marL="380972" indent="-380972">
              <a:defRPr/>
            </a:pPr>
            <a:r>
              <a:rPr lang="en-GB" sz="2000" dirty="0"/>
              <a:t>We offer a range of </a:t>
            </a:r>
            <a:r>
              <a:rPr lang="en-GB" sz="2000" dirty="0" err="1"/>
              <a:t>Elklan</a:t>
            </a:r>
            <a:r>
              <a:rPr lang="en-GB" sz="2000" dirty="0"/>
              <a:t> courses which support teachers and teaching assistants to develop their knowledge and to become more confident to support the speech, language and communication needs of the children they work with. </a:t>
            </a:r>
          </a:p>
          <a:p>
            <a:pPr marL="380972" indent="-380972">
              <a:defRPr/>
            </a:pPr>
            <a:r>
              <a:rPr lang="en-GB" sz="2000" dirty="0"/>
              <a:t>Learner feedback: “Really enjoyable course and I now feel a lot more confident with supporting the children at my school with their SLT programmes.”</a:t>
            </a:r>
          </a:p>
          <a:p>
            <a:pPr marL="380972" indent="-380972">
              <a:defRPr/>
            </a:pPr>
            <a:r>
              <a:rPr lang="en-GB" sz="2000" dirty="0"/>
              <a:t>Please find more information here: </a:t>
            </a:r>
            <a:r>
              <a:rPr lang="en-GB" sz="2000" dirty="0">
                <a:hlinkClick r:id="rId2"/>
              </a:rPr>
              <a:t>http://lincolnshirehealthyfamilies.nhs.uk/childrenstherapyservices/professionals-area</a:t>
            </a:r>
            <a:r>
              <a:rPr lang="en-GB" sz="2000" dirty="0"/>
              <a:t> </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51" y="282402"/>
            <a:ext cx="2163762"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0" y="1979398"/>
            <a:ext cx="45847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677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1339</Words>
  <Application>Microsoft Office PowerPoint</Application>
  <PresentationFormat>Custom</PresentationFormat>
  <Paragraphs>118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Overview</vt:lpstr>
      <vt:lpstr>Locations of the service </vt:lpstr>
      <vt:lpstr>Referring to SLT</vt:lpstr>
      <vt:lpstr>PowerPoint Presentation</vt:lpstr>
      <vt:lpstr>Who SLTs can support</vt:lpstr>
      <vt:lpstr>What do we provide?</vt:lpstr>
      <vt:lpstr>Current picture within schools</vt:lpstr>
      <vt:lpstr>Meeting the need: Training</vt:lpstr>
      <vt:lpstr>Meeting the Need: Training</vt:lpstr>
      <vt:lpstr>Meeting the Need: Training</vt:lpstr>
      <vt:lpstr>Website</vt:lpstr>
      <vt:lpstr>Occupational Therapy</vt:lpstr>
      <vt:lpstr>Does a child require OT?</vt:lpstr>
      <vt:lpstr>We are unable to see…</vt:lpstr>
      <vt:lpstr>Physiotherapy</vt:lpstr>
      <vt:lpstr>Does a child require Physio?</vt:lpstr>
      <vt:lpstr>Before you Refer…</vt:lpstr>
      <vt:lpstr>Hypermobility….</vt:lpstr>
      <vt:lpstr>Contacting us</vt:lpstr>
    </vt:vector>
  </TitlesOfParts>
  <Company>Lincolnshire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Sarah Howells</dc:creator>
  <cp:lastModifiedBy>Nicola Carter</cp:lastModifiedBy>
  <cp:revision>48</cp:revision>
  <cp:lastPrinted>2016-04-26T09:17:10Z</cp:lastPrinted>
  <dcterms:created xsi:type="dcterms:W3CDTF">2011-03-22T16:18:13Z</dcterms:created>
  <dcterms:modified xsi:type="dcterms:W3CDTF">2021-11-12T16:01:02Z</dcterms:modified>
</cp:coreProperties>
</file>