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64" r:id="rId4"/>
    <p:sldId id="267" r:id="rId5"/>
    <p:sldId id="281" r:id="rId6"/>
    <p:sldId id="268" r:id="rId7"/>
    <p:sldId id="276" r:id="rId8"/>
    <p:sldId id="266" r:id="rId9"/>
    <p:sldId id="262" r:id="rId10"/>
    <p:sldId id="278" r:id="rId11"/>
  </p:sldIdLst>
  <p:sldSz cx="12190413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3E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3488" autoAdjust="0"/>
  </p:normalViewPr>
  <p:slideViewPr>
    <p:cSldViewPr>
      <p:cViewPr varScale="1">
        <p:scale>
          <a:sx n="95" d="100"/>
          <a:sy n="95" d="100"/>
        </p:scale>
        <p:origin x="115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F25E63-A270-41E0-BBBE-1263AC4282D7}" type="datetimeFigureOut">
              <a:rPr lang="en-GB" smtClean="0"/>
              <a:t>15/11/2021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550FBA-197C-45CC-AC8A-24B5CF1FE2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5756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50FBA-197C-45CC-AC8A-24B5CF1FE28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94801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50FBA-197C-45CC-AC8A-24B5CF1FE285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42281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50FBA-197C-45CC-AC8A-24B5CF1FE285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74223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50FBA-197C-45CC-AC8A-24B5CF1FE285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90419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b="1" u="sng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50FBA-197C-45CC-AC8A-24B5CF1FE285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9041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google.co.uk/url?sa=i&amp;source=images&amp;cd=&amp;cad=rja&amp;uact=8&amp;ved=2ahUKEwiKju2VyK_bAhVlDcAKHYEfCQYQjRx6BAgBEAU&amp;url=http://www.lpft.nhs.uk/steps2change/&amp;psig=AOvVaw33_Q3ZEd37ozs6-Y-P7SSu&amp;ust=1527842815618206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google.co.uk/url?sa=i&amp;source=images&amp;cd=&amp;cad=rja&amp;uact=8&amp;ved=2ahUKEwiKju2VyK_bAhVlDcAKHYEfCQYQjRx6BAgBEAU&amp;url=http://www.lpft.nhs.uk/steps2change/&amp;psig=AOvVaw33_Q3ZEd37ozs6-Y-P7SSu&amp;ust=1527842815618206" TargetMode="Externa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6556" y="630940"/>
            <a:ext cx="5234893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383" y="1098388"/>
            <a:ext cx="10317076" cy="4394988"/>
          </a:xfrm>
        </p:spPr>
        <p:txBody>
          <a:bodyPr anchor="ctr">
            <a:noAutofit/>
          </a:bodyPr>
          <a:lstStyle>
            <a:lvl1pPr algn="ctr">
              <a:defRPr sz="54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214758" y="5979200"/>
            <a:ext cx="8044326" cy="742279"/>
          </a:xfrm>
        </p:spPr>
        <p:txBody>
          <a:bodyPr anchor="t">
            <a:noAutofit/>
          </a:bodyPr>
          <a:lstStyle>
            <a:lvl1pPr marL="0" indent="0" algn="ctr">
              <a:lnSpc>
                <a:spcPct val="100000"/>
              </a:lnSpc>
              <a:buNone/>
              <a:defRPr sz="2800" b="0" i="0" cap="none" spc="400" baseline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79789" y="6375679"/>
            <a:ext cx="4114264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27" cy="6858000"/>
          </a:xfrm>
          <a:prstGeom prst="rect">
            <a:avLst/>
          </a:prstGeom>
          <a:solidFill>
            <a:srgbClr val="FFD757"/>
          </a:solidFill>
          <a:ln>
            <a:solidFill>
              <a:srgbClr val="FFD7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2" descr="Image result for lpft logo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1903" y="208869"/>
            <a:ext cx="2466654" cy="75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7094" y="4078809"/>
            <a:ext cx="1653815" cy="1639458"/>
          </a:xfrm>
          <a:prstGeom prst="rect">
            <a:avLst/>
          </a:prstGeom>
        </p:spPr>
      </p:pic>
      <p:pic>
        <p:nvPicPr>
          <p:cNvPr id="15" name="Picture 2" descr="Image result for lpft logo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1903" y="208869"/>
            <a:ext cx="2466654" cy="75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1509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DB697-0E6D-4F28-BDF9-F9C4F9A6C359}" type="datetimeFigureOut">
              <a:rPr lang="en-GB" smtClean="0"/>
              <a:t>15/11/2021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E7608-5B2F-4C28-BAA6-C81A4E5BB5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5079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5013" y="382386"/>
            <a:ext cx="1491938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138" y="382389"/>
            <a:ext cx="8391493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DB697-0E6D-4F28-BDF9-F9C4F9A6C359}" type="datetimeFigureOut">
              <a:rPr lang="en-GB" smtClean="0"/>
              <a:t>15/11/2021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E7608-5B2F-4C28-BAA6-C81A4E5BB5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3114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DB697-0E6D-4F28-BDF9-F9C4F9A6C359}" type="datetimeFigureOut">
              <a:rPr lang="en-GB" smtClean="0"/>
              <a:t>15/11/2021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E7608-5B2F-4C28-BAA6-C81A4E5BB51C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2" descr="Image result for lpft logo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1902" y="6010579"/>
            <a:ext cx="2466654" cy="75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7401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509" y="1073892"/>
            <a:ext cx="8186005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508" y="5159785"/>
            <a:ext cx="7016575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125" y="6375679"/>
            <a:ext cx="1493752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00DB697-0E6D-4F28-BDF9-F9C4F9A6C359}" type="datetimeFigureOut">
              <a:rPr lang="en-GB" smtClean="0"/>
              <a:t>15/11/2021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8378" y="6375679"/>
            <a:ext cx="4114264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1141" y="6375679"/>
            <a:ext cx="1487373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E7608-5B2F-4C28-BAA6-C81A4E5BB51C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2" y="0"/>
            <a:ext cx="2814272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243"/>
            </a:solidFill>
            <a:ln w="0">
              <a:solidFill>
                <a:srgbClr val="FFD243"/>
              </a:solidFill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300637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136" y="2286000"/>
            <a:ext cx="4799975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6932" y="2286000"/>
            <a:ext cx="4799975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DB697-0E6D-4F28-BDF9-F9C4F9A6C359}" type="datetimeFigureOut">
              <a:rPr lang="en-GB" smtClean="0"/>
              <a:t>15/11/2021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E7608-5B2F-4C28-BAA6-C81A4E5BB5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38761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566" y="381004"/>
            <a:ext cx="10171376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516" y="2199637"/>
            <a:ext cx="4799975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136" y="2909102"/>
            <a:ext cx="4799975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001" y="2199637"/>
            <a:ext cx="4799975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001" y="2909102"/>
            <a:ext cx="4799975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DB697-0E6D-4F28-BDF9-F9C4F9A6C359}" type="datetimeFigureOut">
              <a:rPr lang="en-GB" smtClean="0"/>
              <a:t>15/11/2021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E7608-5B2F-4C28-BAA6-C81A4E5BB5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61192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DB697-0E6D-4F28-BDF9-F9C4F9A6C359}" type="datetimeFigureOut">
              <a:rPr lang="en-GB" smtClean="0"/>
              <a:t>15/11/2021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E7608-5B2F-4C28-BAA6-C81A4E5BB5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8792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DB697-0E6D-4F28-BDF9-F9C4F9A6C359}" type="datetimeFigureOut">
              <a:rPr lang="en-GB" smtClean="0"/>
              <a:t>15/11/2021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E7608-5B2F-4C28-BAA6-C81A4E5BB5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840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8852" y="0"/>
            <a:ext cx="4801563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rgbClr val="FFD243"/>
          </a:solidFill>
          <a:ln w="0">
            <a:solidFill>
              <a:srgbClr val="FFD243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6800" y="457203"/>
            <a:ext cx="3091712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4951" y="920377"/>
            <a:ext cx="6157617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6800" y="1741336"/>
            <a:ext cx="3091712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4952" y="6375679"/>
            <a:ext cx="1233194" cy="348462"/>
          </a:xfrm>
        </p:spPr>
        <p:txBody>
          <a:bodyPr/>
          <a:lstStyle/>
          <a:p>
            <a:fld id="{100DB697-0E6D-4F28-BDF9-F9C4F9A6C359}" type="datetimeFigureOut">
              <a:rPr lang="en-GB" smtClean="0"/>
              <a:t>15/11/2021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349" y="6375679"/>
            <a:ext cx="3481725" cy="345796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0275" y="6375679"/>
            <a:ext cx="1232296" cy="345796"/>
          </a:xfrm>
        </p:spPr>
        <p:txBody>
          <a:bodyPr/>
          <a:lstStyle/>
          <a:p>
            <a:fld id="{933E7608-5B2F-4C28-BAA6-C81A4E5BB51C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27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401791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29" y="4"/>
            <a:ext cx="7354628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8852" y="0"/>
            <a:ext cx="4801563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rgbClr val="FFD243"/>
          </a:solidFill>
          <a:ln w="0">
            <a:solidFill>
              <a:srgbClr val="FFD243"/>
            </a:solidFill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27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6800" y="457200"/>
            <a:ext cx="3091715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6800" y="1741336"/>
            <a:ext cx="30917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852" y="6375679"/>
            <a:ext cx="1232296" cy="348462"/>
          </a:xfrm>
        </p:spPr>
        <p:txBody>
          <a:bodyPr/>
          <a:lstStyle/>
          <a:p>
            <a:fld id="{100DB697-0E6D-4F28-BDF9-F9C4F9A6C359}" type="datetimeFigureOut">
              <a:rPr lang="en-GB" smtClean="0"/>
              <a:t>15/11/2021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349" y="6375679"/>
            <a:ext cx="3481725" cy="345796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6828" y="6375679"/>
            <a:ext cx="1234279" cy="345796"/>
          </a:xfrm>
        </p:spPr>
        <p:txBody>
          <a:bodyPr/>
          <a:lstStyle/>
          <a:p>
            <a:fld id="{933E7608-5B2F-4C28-BAA6-C81A4E5BB5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7295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s://www.google.co.uk/url?sa=i&amp;source=images&amp;cd=&amp;cad=rja&amp;uact=8&amp;ved=2ahUKEwiKju2VyK_bAhVlDcAKHYEfCQYQjRx6BAgBEAU&amp;url=http://www.lpft.nhs.uk/steps2change/&amp;psig=AOvVaw33_Q3ZEd37ozs6-Y-P7SSu&amp;ust=1527842815618206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514" y="382385"/>
            <a:ext cx="10176998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514" y="2286005"/>
            <a:ext cx="10176998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515" y="6375679"/>
            <a:ext cx="2329419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00DB697-0E6D-4F28-BDF9-F9C4F9A6C359}" type="datetimeFigureOut">
              <a:rPr lang="en-GB" smtClean="0"/>
              <a:t>15/11/2021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075" y="6375679"/>
            <a:ext cx="4114264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9482" y="6375679"/>
            <a:ext cx="2819032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E7608-5B2F-4C28-BAA6-C81A4E5BB51C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Rectangle 11" title="right edge border"/>
          <p:cNvSpPr/>
          <p:nvPr/>
        </p:nvSpPr>
        <p:spPr>
          <a:xfrm>
            <a:off x="11906986" y="0"/>
            <a:ext cx="283427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 title="right edge border"/>
          <p:cNvSpPr/>
          <p:nvPr/>
        </p:nvSpPr>
        <p:spPr>
          <a:xfrm>
            <a:off x="0" y="0"/>
            <a:ext cx="283427" cy="6858000"/>
          </a:xfrm>
          <a:prstGeom prst="rect">
            <a:avLst/>
          </a:prstGeom>
          <a:solidFill>
            <a:srgbClr val="FFD757"/>
          </a:solidFill>
          <a:ln>
            <a:solidFill>
              <a:srgbClr val="FFD7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2" descr="Image result for lpft logo">
            <a:hlinkClick r:id="rId13"/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1902" y="6010579"/>
            <a:ext cx="2466654" cy="75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049" y="5648662"/>
            <a:ext cx="1196171" cy="1185786"/>
          </a:xfrm>
          <a:prstGeom prst="rect">
            <a:avLst/>
          </a:prstGeom>
        </p:spPr>
      </p:pic>
      <p:pic>
        <p:nvPicPr>
          <p:cNvPr id="11" name="Picture 9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00" t="15894" r="6065" b="12610"/>
          <a:stretch>
            <a:fillRect/>
          </a:stretch>
        </p:blipFill>
        <p:spPr bwMode="auto">
          <a:xfrm>
            <a:off x="7919536" y="188916"/>
            <a:ext cx="3964001" cy="1214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4656061" y="6381753"/>
            <a:ext cx="7534352" cy="360363"/>
          </a:xfrm>
          <a:prstGeom prst="rect">
            <a:avLst/>
          </a:prstGeom>
          <a:solidFill>
            <a:srgbClr val="0063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pic>
        <p:nvPicPr>
          <p:cNvPr id="15" name="Picture 11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153" y="6310313"/>
            <a:ext cx="4215851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7124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none" spc="200" baseline="0">
          <a:solidFill>
            <a:schemeClr val="tx2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hildline.org.uk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www.moodjuice.scot.nhs.uk/" TargetMode="External"/><Relationship Id="rId5" Type="http://schemas.openxmlformats.org/officeDocument/2006/relationships/hyperlink" Target="http://www.getselfhelp.co.uk/" TargetMode="External"/><Relationship Id="rId4" Type="http://schemas.openxmlformats.org/officeDocument/2006/relationships/hyperlink" Target="https://www.lpft.nhs.uk/young-people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lincs.spa@nhs.net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mailto:lpft.trainingrequest.hml@nhs.net" TargetMode="Externa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www.lincolnshire.gov.uk/emotionalwellbeing" TargetMode="Externa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tel:08088084994" TargetMode="External"/><Relationship Id="rId7" Type="http://schemas.openxmlformats.org/officeDocument/2006/relationships/hyperlink" Target="http://www.lpft.nhs.uk/steps2change/home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www.youngminds.org.uk/" TargetMode="External"/><Relationship Id="rId5" Type="http://schemas.openxmlformats.org/officeDocument/2006/relationships/hyperlink" Target="http://www.kooth.com/" TargetMode="External"/><Relationship Id="rId4" Type="http://schemas.openxmlformats.org/officeDocument/2006/relationships/hyperlink" Target="http://www.themix.org.uk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8662" y="1052736"/>
            <a:ext cx="10317076" cy="3144496"/>
          </a:xfrm>
        </p:spPr>
        <p:txBody>
          <a:bodyPr/>
          <a:lstStyle/>
          <a:p>
            <a:r>
              <a:rPr lang="en-GB" dirty="0"/>
              <a:t>Healthy Minds Lincolnshire</a:t>
            </a:r>
            <a:br>
              <a:rPr lang="en-GB" dirty="0"/>
            </a:br>
            <a:r>
              <a:rPr lang="en-GB" dirty="0"/>
              <a:t>(HML)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69493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591" y="332656"/>
            <a:ext cx="6840760" cy="633670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GB" sz="2200" b="1" dirty="0">
                <a:solidFill>
                  <a:srgbClr val="FFC000"/>
                </a:solidFill>
              </a:rPr>
              <a:t>Linkage: </a:t>
            </a:r>
          </a:p>
          <a:p>
            <a:pPr marL="0" indent="0" algn="ctr">
              <a:buNone/>
            </a:pPr>
            <a:r>
              <a:rPr lang="en-GB" sz="2200" dirty="0">
                <a:solidFill>
                  <a:srgbClr val="FFC000"/>
                </a:solidFill>
              </a:rPr>
              <a:t>Free advice and support to young people, their families and carers who have an additional need or disability</a:t>
            </a:r>
          </a:p>
          <a:p>
            <a:pPr marL="0" indent="0" algn="ctr">
              <a:buNone/>
            </a:pPr>
            <a:r>
              <a:rPr lang="en-GB" sz="2200" dirty="0">
                <a:solidFill>
                  <a:srgbClr val="FFC000"/>
                </a:solidFill>
              </a:rPr>
              <a:t>01472 372311</a:t>
            </a:r>
          </a:p>
          <a:p>
            <a:pPr marL="0" indent="0" algn="ctr">
              <a:buNone/>
            </a:pPr>
            <a:endParaRPr lang="en-GB" sz="22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GB" sz="2200" b="1" dirty="0" err="1">
                <a:solidFill>
                  <a:schemeClr val="accent4">
                    <a:lumMod val="75000"/>
                  </a:schemeClr>
                </a:solidFill>
              </a:rPr>
              <a:t>Childline</a:t>
            </a:r>
            <a:r>
              <a:rPr lang="en-GB" sz="2200" b="1" dirty="0">
                <a:solidFill>
                  <a:schemeClr val="accent4">
                    <a:lumMod val="75000"/>
                  </a:schemeClr>
                </a:solidFill>
              </a:rPr>
              <a:t>:</a:t>
            </a:r>
          </a:p>
          <a:p>
            <a:pPr marL="0" indent="0" algn="ctr">
              <a:buNone/>
            </a:pPr>
            <a:r>
              <a:rPr lang="en-GB" sz="2200" dirty="0">
                <a:solidFill>
                  <a:schemeClr val="accent4">
                    <a:lumMod val="75000"/>
                  </a:schemeClr>
                </a:solidFill>
              </a:rPr>
              <a:t> 0800 1111 </a:t>
            </a:r>
            <a:r>
              <a:rPr lang="en-GB" sz="2200" dirty="0">
                <a:solidFill>
                  <a:schemeClr val="accent4">
                    <a:lumMod val="75000"/>
                  </a:schemeClr>
                </a:solidFill>
                <a:hlinkClick r:id="rId3"/>
              </a:rPr>
              <a:t>www.childline.org.uk</a:t>
            </a:r>
            <a:r>
              <a:rPr lang="en-GB" sz="2200" dirty="0">
                <a:solidFill>
                  <a:schemeClr val="accent4">
                    <a:lumMod val="75000"/>
                  </a:schemeClr>
                </a:solidFill>
              </a:rPr>
              <a:t>  </a:t>
            </a:r>
          </a:p>
          <a:p>
            <a:pPr marL="0" indent="0" algn="ctr">
              <a:buNone/>
            </a:pPr>
            <a:endParaRPr lang="en-GB" sz="2200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n-GB" sz="2200" b="1" dirty="0">
                <a:solidFill>
                  <a:schemeClr val="accent5">
                    <a:lumMod val="75000"/>
                  </a:schemeClr>
                </a:solidFill>
              </a:rPr>
              <a:t>LPFT young people (HML and CAMHS): </a:t>
            </a:r>
          </a:p>
          <a:p>
            <a:pPr marL="0" indent="0" algn="ctr">
              <a:buNone/>
            </a:pPr>
            <a:r>
              <a:rPr lang="en-GB" sz="2200" dirty="0">
                <a:solidFill>
                  <a:schemeClr val="accent5">
                    <a:lumMod val="75000"/>
                  </a:schemeClr>
                </a:solidFill>
              </a:rPr>
              <a:t>gain information and self-help </a:t>
            </a:r>
          </a:p>
          <a:p>
            <a:pPr marL="0" indent="0" algn="ctr">
              <a:buNone/>
            </a:pPr>
            <a:r>
              <a:rPr lang="en-GB" sz="2200" u="sng" dirty="0">
                <a:solidFill>
                  <a:schemeClr val="accent5">
                    <a:lumMod val="75000"/>
                  </a:schemeClr>
                </a:solidFill>
                <a:hlinkClick r:id="rId4"/>
              </a:rPr>
              <a:t>https://www.lpft.nhs.uk/young-people</a:t>
            </a:r>
            <a:endParaRPr lang="en-GB" sz="2200" u="sng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en-GB" sz="2200" u="sng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GB" sz="2200" b="1" dirty="0">
                <a:solidFill>
                  <a:srgbClr val="E03EC1"/>
                </a:solidFill>
              </a:rPr>
              <a:t>Papyrus: </a:t>
            </a:r>
          </a:p>
          <a:p>
            <a:pPr marL="0" indent="0" algn="ctr">
              <a:buNone/>
            </a:pPr>
            <a:r>
              <a:rPr lang="en-GB" sz="2200" dirty="0">
                <a:solidFill>
                  <a:srgbClr val="E03EC1"/>
                </a:solidFill>
              </a:rPr>
              <a:t>national charity dedicated to the prevention of young suicide www.papyrus-uk.org   </a:t>
            </a:r>
          </a:p>
          <a:p>
            <a:pPr marL="0" indent="0" algn="ctr">
              <a:buNone/>
            </a:pPr>
            <a:r>
              <a:rPr lang="en-GB" sz="2200" dirty="0" err="1">
                <a:solidFill>
                  <a:srgbClr val="E03EC1"/>
                </a:solidFill>
              </a:rPr>
              <a:t>Hopeline</a:t>
            </a:r>
            <a:r>
              <a:rPr lang="en-GB" sz="2200" dirty="0">
                <a:solidFill>
                  <a:srgbClr val="E03EC1"/>
                </a:solidFill>
              </a:rPr>
              <a:t>: 0800 068 4141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>
          <a:xfrm>
            <a:off x="8399462" y="836712"/>
            <a:ext cx="3091712" cy="5256584"/>
          </a:xfrm>
        </p:spPr>
        <p:txBody>
          <a:bodyPr>
            <a:noAutofit/>
          </a:bodyPr>
          <a:lstStyle/>
          <a:p>
            <a:pPr algn="ctr"/>
            <a:r>
              <a:rPr lang="en-GB" sz="3200" b="1" u="sng" dirty="0">
                <a:solidFill>
                  <a:schemeClr val="tx1"/>
                </a:solidFill>
              </a:rPr>
              <a:t>Self-help</a:t>
            </a:r>
          </a:p>
          <a:p>
            <a:pPr algn="ctr"/>
            <a:r>
              <a:rPr lang="en-GB" sz="2400" dirty="0">
                <a:solidFill>
                  <a:schemeClr val="tx1"/>
                </a:solidFill>
              </a:rPr>
              <a:t>Get self-help</a:t>
            </a:r>
          </a:p>
          <a:p>
            <a:pPr algn="ctr"/>
            <a:r>
              <a:rPr lang="en-GB" sz="2400" u="sng" dirty="0">
                <a:solidFill>
                  <a:schemeClr val="tx1"/>
                </a:solidFill>
                <a:hlinkClick r:id="rId5"/>
              </a:rPr>
              <a:t>www. getselfhelp.co.uk</a:t>
            </a:r>
            <a:br>
              <a:rPr lang="en-GB" sz="2400" dirty="0">
                <a:solidFill>
                  <a:schemeClr val="tx1"/>
                </a:solidFill>
              </a:rPr>
            </a:br>
            <a:br>
              <a:rPr lang="en-GB" sz="2400" dirty="0">
                <a:solidFill>
                  <a:schemeClr val="tx1"/>
                </a:solidFill>
              </a:rPr>
            </a:br>
            <a:r>
              <a:rPr lang="en-GB" sz="2400" dirty="0">
                <a:solidFill>
                  <a:schemeClr val="tx1"/>
                </a:solidFill>
              </a:rPr>
              <a:t>·Mood Juice</a:t>
            </a:r>
          </a:p>
          <a:p>
            <a:pPr algn="ctr"/>
            <a:r>
              <a:rPr lang="en-GB" sz="2400" u="sng" dirty="0">
                <a:solidFill>
                  <a:schemeClr val="tx1"/>
                </a:solidFill>
                <a:hlinkClick r:id="rId6"/>
              </a:rPr>
              <a:t>http://www.moodjuice.scot.nhs.uk/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GB" sz="2400" dirty="0">
                <a:solidFill>
                  <a:schemeClr val="tx1"/>
                </a:solidFill>
              </a:rPr>
              <a:t>See ‘mental health/ emotional wellbeing apps’ booklet</a:t>
            </a:r>
            <a:br>
              <a:rPr lang="en-GB" sz="2400" dirty="0"/>
            </a:b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626585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0630" y="404664"/>
            <a:ext cx="5112568" cy="895576"/>
          </a:xfrm>
        </p:spPr>
        <p:txBody>
          <a:bodyPr>
            <a:noAutofit/>
          </a:bodyPr>
          <a:lstStyle/>
          <a:p>
            <a:r>
              <a:rPr lang="en-GB" sz="4000" dirty="0">
                <a:solidFill>
                  <a:schemeClr val="tx1"/>
                </a:solidFill>
              </a:rPr>
              <a:t>Who are HML: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4294967295"/>
          </p:nvPr>
        </p:nvSpPr>
        <p:spPr>
          <a:xfrm>
            <a:off x="622598" y="1484784"/>
            <a:ext cx="6192688" cy="5040312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Countywide emotional wellbeing support service for Lincolnshire children and young people up to the age of 19 (25 SEND or care leaver) set up in Oct 2017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Clinical staff are made up of a range of professionals (inc. nurses, qualified teachers, counsellors, psychological well-being practitioners, social workers etc.)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We have links with every school in Lincolnshire and work as closely as possible with a young person’s school when offering support. (NB some schools are now alternatively supported by Mental Health Support Teams MHSTs)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7494" y="1988840"/>
            <a:ext cx="2564547" cy="2520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0797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910630" y="188680"/>
            <a:ext cx="5904656" cy="72008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4300" dirty="0">
                <a:solidFill>
                  <a:schemeClr val="tx1"/>
                </a:solidFill>
              </a:rPr>
              <a:t>Eligibility:</a:t>
            </a:r>
          </a:p>
          <a:p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type="body" sz="half" idx="2"/>
          </p:nvPr>
        </p:nvSpPr>
        <p:spPr>
          <a:xfrm>
            <a:off x="694606" y="908760"/>
            <a:ext cx="6552728" cy="7920840"/>
          </a:xfrm>
        </p:spPr>
        <p:txBody>
          <a:bodyPr>
            <a:norm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</a:rPr>
              <a:t>Child or Young Person (CYP) aged 0-19 (25 if SEND/ on an EHCP or LAC) experiencing emotional wellbeing difficulties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</a:rPr>
              <a:t>Ordinarily resident of Lincolnshire or attends a state maintained school in Lincolnshire.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  <a:effectLst/>
              </a:rPr>
              <a:t> If they are ordinary resident in Lincolnshire but attend a school out of Lincolnshire then they are eligible but we would not be able to see them at school and would need to make alternative arrangements within Lincolnshire.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  <a:effectLst/>
              </a:rPr>
              <a:t> If they are registered with a Lincolnshire GP they </a:t>
            </a:r>
            <a:r>
              <a:rPr lang="en-GB" sz="2000" b="1" dirty="0">
                <a:solidFill>
                  <a:schemeClr val="tx1"/>
                </a:solidFill>
                <a:effectLst/>
              </a:rPr>
              <a:t>also </a:t>
            </a:r>
            <a:r>
              <a:rPr lang="en-GB" sz="2000" dirty="0">
                <a:solidFill>
                  <a:schemeClr val="tx1"/>
                </a:solidFill>
                <a:effectLst/>
              </a:rPr>
              <a:t>need to either live in Lincolnshire or attend a school in Lincolnshire.  A GP in Lincolnshire alone is not enough to make them eligible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en-GB" sz="2600" dirty="0">
              <a:solidFill>
                <a:schemeClr val="tx1"/>
              </a:solidFill>
            </a:endParaRPr>
          </a:p>
          <a:p>
            <a:endParaRPr lang="en-GB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3557" y="0"/>
            <a:ext cx="1394181" cy="1370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8111430" y="1370429"/>
            <a:ext cx="388843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How to refer:</a:t>
            </a:r>
          </a:p>
          <a:p>
            <a:pPr algn="ctr"/>
            <a:r>
              <a:rPr lang="en-GB" sz="2000" dirty="0"/>
              <a:t>A child or parent can speak to their teacher, GP or call us on our </a:t>
            </a:r>
            <a:r>
              <a:rPr lang="en-GB" sz="2000" b="1" dirty="0"/>
              <a:t>Lincolnshire Here4You Line on </a:t>
            </a:r>
            <a:r>
              <a:rPr lang="en-GB" sz="2000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0800 234 6342 </a:t>
            </a:r>
            <a:endParaRPr lang="en-GB" sz="2000" b="1" dirty="0"/>
          </a:p>
          <a:p>
            <a:pPr algn="ctr"/>
            <a:r>
              <a:rPr lang="en-GB" sz="2000" b="1" dirty="0"/>
              <a:t>Monday to Friday 09:30-16:30</a:t>
            </a:r>
            <a:r>
              <a:rPr lang="en-GB" sz="2000" dirty="0"/>
              <a:t>. </a:t>
            </a:r>
          </a:p>
          <a:p>
            <a:pPr algn="ctr"/>
            <a:r>
              <a:rPr lang="en-GB" sz="2000" dirty="0"/>
              <a:t>If a child is under 16 we will usually need to speak to a parent/carer.</a:t>
            </a:r>
          </a:p>
          <a:p>
            <a:pPr algn="ctr"/>
            <a:endParaRPr lang="en-GB" sz="2400" dirty="0"/>
          </a:p>
          <a:p>
            <a:pPr algn="ctr"/>
            <a:r>
              <a:rPr lang="en-GB" altLang="en-US" sz="2000" b="1" dirty="0">
                <a:solidFill>
                  <a:schemeClr val="tx1"/>
                </a:solidFill>
                <a:latin typeface="Century Gothic" panose="020B0502020202020204" pitchFamily="34" charset="0"/>
                <a:cs typeface="Arial" charset="0"/>
              </a:rPr>
              <a:t>Professionals can refer via completion of an Early Help Assessment sent to LPFT at </a:t>
            </a:r>
            <a:r>
              <a:rPr lang="en-GB" altLang="en-US" sz="2000" b="1" dirty="0">
                <a:solidFill>
                  <a:srgbClr val="0000FF"/>
                </a:solidFill>
                <a:latin typeface="Century Gothic" panose="020B0502020202020204" pitchFamily="34" charset="0"/>
                <a:cs typeface="Arial" charset="0"/>
                <a:hlinkClick r:id="rId3"/>
              </a:rPr>
              <a:t>lincs.spa@nhs.net</a:t>
            </a:r>
            <a:endParaRPr lang="en-GB" altLang="en-US" sz="2000" b="1" dirty="0">
              <a:solidFill>
                <a:srgbClr val="0000FF"/>
              </a:solidFill>
              <a:latin typeface="Century Gothic" panose="020B0502020202020204" pitchFamily="34" charset="0"/>
              <a:cs typeface="Arial" charset="0"/>
            </a:endParaRPr>
          </a:p>
          <a:p>
            <a:pPr algn="ctr"/>
            <a:endParaRPr lang="en-GB" sz="24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en-GB" sz="2400" b="1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7951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606" y="1340768"/>
            <a:ext cx="6480720" cy="5328592"/>
          </a:xfrm>
        </p:spPr>
        <p:txBody>
          <a:bodyPr>
            <a:normAutofit lnSpcReduction="10000"/>
          </a:bodyPr>
          <a:lstStyle/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Support for children/young people and their families via our website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lpft.nhs.uk/young-people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;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-	Pre recorded workshops 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-	Self help guidance and advice</a:t>
            </a:r>
            <a:endParaRPr lang="en-GB" sz="2400" dirty="0">
              <a:solidFill>
                <a:prstClr val="black"/>
              </a:solidFill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  <a:p>
            <a:pPr marL="36000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lang="en-GB" sz="2400" b="1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 </a:t>
            </a:r>
            <a:r>
              <a:rPr lang="en-GB" sz="2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Provide brief interventions (between1 and 6   sessions) for emotional wellbeing to children and young people age 0-19 in the form of;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-	Groups and workshops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-	1:1 support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-	Parent workshops</a:t>
            </a:r>
          </a:p>
          <a:p>
            <a:pPr marL="800100" marR="0" lvl="1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  Parent- child workshops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>
              <a:solidFill>
                <a:prstClr val="black"/>
              </a:solidFill>
            </a:endParaRPr>
          </a:p>
          <a:p>
            <a:pPr marL="0" lvl="1">
              <a:lnSpc>
                <a:spcPct val="120000"/>
              </a:lnSpc>
              <a:spcBef>
                <a:spcPts val="1200"/>
              </a:spcBef>
            </a:pPr>
            <a:endParaRPr lang="en-GB" sz="1800" dirty="0"/>
          </a:p>
          <a:p>
            <a:pPr marL="0" lvl="1">
              <a:lnSpc>
                <a:spcPct val="120000"/>
              </a:lnSpc>
              <a:spcBef>
                <a:spcPts val="1200"/>
              </a:spcBef>
            </a:pPr>
            <a:endParaRPr lang="en-GB" sz="1800" dirty="0">
              <a:solidFill>
                <a:prstClr val="black"/>
              </a:solidFill>
            </a:endParaRPr>
          </a:p>
          <a:p>
            <a:pPr marL="0" lvl="1">
              <a:lnSpc>
                <a:spcPct val="120000"/>
              </a:lnSpc>
              <a:spcBef>
                <a:spcPts val="1200"/>
              </a:spcBef>
            </a:pPr>
            <a:endParaRPr lang="en-GB" sz="1800" dirty="0">
              <a:solidFill>
                <a:prstClr val="black"/>
              </a:solidFill>
            </a:endParaRPr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982638" y="548680"/>
            <a:ext cx="5904656" cy="72008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sz="4300" dirty="0">
                <a:solidFill>
                  <a:schemeClr val="tx1"/>
                </a:solidFill>
              </a:rPr>
              <a:t>What HML do: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0951" y="476672"/>
            <a:ext cx="1355235" cy="1332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7934352" y="2041884"/>
            <a:ext cx="388843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Common emotional well-being concerns include:</a:t>
            </a:r>
          </a:p>
          <a:p>
            <a:pPr algn="ctr"/>
            <a:endParaRPr lang="en-GB" sz="2400" b="1" dirty="0">
              <a:latin typeface="Bradley Hand ITC" panose="03070402050302030203" pitchFamily="66" charset="0"/>
            </a:endParaRPr>
          </a:p>
          <a:p>
            <a:pPr algn="ctr"/>
            <a:r>
              <a:rPr lang="en-GB" sz="2400" b="1" dirty="0">
                <a:latin typeface="Bradley Hand ITC" panose="03070402050302030203" pitchFamily="66" charset="0"/>
              </a:rPr>
              <a:t>Exam stress</a:t>
            </a:r>
          </a:p>
          <a:p>
            <a:pPr algn="ctr"/>
            <a:r>
              <a:rPr lang="en-GB" sz="2400" b="1" dirty="0">
                <a:latin typeface="Bradley Hand ITC" panose="03070402050302030203" pitchFamily="66" charset="0"/>
              </a:rPr>
              <a:t>Worries</a:t>
            </a:r>
          </a:p>
          <a:p>
            <a:pPr algn="ctr"/>
            <a:r>
              <a:rPr lang="en-GB" sz="2400" b="1" dirty="0">
                <a:latin typeface="Bradley Hand ITC" panose="03070402050302030203" pitchFamily="66" charset="0"/>
              </a:rPr>
              <a:t>Bullying</a:t>
            </a:r>
          </a:p>
          <a:p>
            <a:pPr algn="ctr"/>
            <a:r>
              <a:rPr lang="en-GB" sz="2400" b="1" dirty="0">
                <a:latin typeface="Bradley Hand ITC" panose="03070402050302030203" pitchFamily="66" charset="0"/>
              </a:rPr>
              <a:t>Relationship difficulties</a:t>
            </a:r>
          </a:p>
          <a:p>
            <a:pPr algn="ctr"/>
            <a:r>
              <a:rPr lang="en-GB" sz="2400" b="1" dirty="0">
                <a:latin typeface="Bradley Hand ITC" panose="03070402050302030203" pitchFamily="66" charset="0"/>
              </a:rPr>
              <a:t>Self-harm</a:t>
            </a:r>
          </a:p>
          <a:p>
            <a:pPr algn="ctr"/>
            <a:r>
              <a:rPr lang="en-GB" sz="2400" b="1" dirty="0">
                <a:latin typeface="Bradley Hand ITC" panose="03070402050302030203" pitchFamily="66" charset="0"/>
              </a:rPr>
              <a:t>Low mood</a:t>
            </a:r>
          </a:p>
          <a:p>
            <a:pPr algn="ctr"/>
            <a:r>
              <a:rPr lang="en-GB" sz="2400" b="1" dirty="0">
                <a:latin typeface="Bradley Hand ITC" panose="03070402050302030203" pitchFamily="66" charset="0"/>
              </a:rPr>
              <a:t>Low self-confidence</a:t>
            </a:r>
          </a:p>
          <a:p>
            <a:pPr algn="ctr"/>
            <a:r>
              <a:rPr lang="en-GB" sz="2400" b="1" dirty="0">
                <a:latin typeface="Bradley Hand ITC" panose="03070402050302030203" pitchFamily="66" charset="0"/>
              </a:rPr>
              <a:t>Low body image</a:t>
            </a:r>
          </a:p>
        </p:txBody>
      </p:sp>
    </p:spTree>
    <p:extLst>
      <p:ext uri="{BB962C8B-B14F-4D97-AF65-F5344CB8AC3E}">
        <p14:creationId xmlns:p14="http://schemas.microsoft.com/office/powerpoint/2010/main" val="3659701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6B5011E4-804B-408C-8BB4-8594942FA6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76299" y="26491"/>
            <a:ext cx="7354628" cy="6857999"/>
          </a:xfrm>
        </p:spPr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D1CF825-6D28-41E1-AF52-95D1BECC6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2BA7B9-1593-4BC8-8879-CEC634430D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37494" y="2060848"/>
            <a:ext cx="3091715" cy="4164164"/>
          </a:xfrm>
        </p:spPr>
        <p:txBody>
          <a:bodyPr>
            <a:normAutofit fontScale="92500" lnSpcReduction="20000"/>
          </a:bodyPr>
          <a:lstStyle/>
          <a:p>
            <a:r>
              <a:rPr kumimoji="0" lang="en-GB" sz="2200" b="1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Bradley Hand ITC" panose="03070402050302030203" pitchFamily="66" charset="0"/>
                <a:cs typeface="Arial" panose="020B0604020202020204" pitchFamily="34" charset="0"/>
              </a:rPr>
              <a:t>Schools have the opportunity to request more specific and individualised training support via request to 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2"/>
              </a:rPr>
              <a:t>lpft.trainingrequest.hml@nhs.net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4F81B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r>
              <a:rPr lang="en-GB" sz="2200" b="1" dirty="0">
                <a:solidFill>
                  <a:srgbClr val="7030A0"/>
                </a:solidFill>
                <a:latin typeface="Bradley Hand ITC" panose="03070402050302030203" pitchFamily="66" charset="0"/>
                <a:cs typeface="Arial" panose="020B0604020202020204" pitchFamily="34" charset="0"/>
              </a:rPr>
              <a:t>Full details of the Healthy Minds offer will be provided with links of how to access everything outlined. </a:t>
            </a:r>
          </a:p>
          <a:p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159ECB-140D-46F6-B506-343F5E385969}"/>
              </a:ext>
            </a:extLst>
          </p:cNvPr>
          <p:cNvSpPr txBox="1"/>
          <p:nvPr/>
        </p:nvSpPr>
        <p:spPr>
          <a:xfrm>
            <a:off x="622598" y="1268760"/>
            <a:ext cx="6100354" cy="41180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Healthy Minds Education Offer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Professionals hub via hidden link on our     	website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-  School link practitioner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-  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Clinical supervision for school staff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-   Pre recorded training sessions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-   Centralised training offered virtually 	‘Nurturing the 	wellbeing of children and 	young people’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-   Support at stage 3 of the EBSA process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4F81B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3C39A305-FEF5-4695-B93C-2D7424D1FB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0951" y="476672"/>
            <a:ext cx="1355235" cy="1332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0581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606" y="1340768"/>
            <a:ext cx="6480720" cy="5328592"/>
          </a:xfrm>
        </p:spPr>
        <p:txBody>
          <a:bodyPr>
            <a:normAutofit lnSpcReduction="10000"/>
          </a:bodyPr>
          <a:lstStyle/>
          <a:p>
            <a:pPr marL="342900" lvl="1" indent="-342900">
              <a:lnSpc>
                <a:spcPct val="12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</a:rPr>
              <a:t>We do not provide a mental health assessment or work with high risk cases</a:t>
            </a:r>
          </a:p>
          <a:p>
            <a:pPr marL="342900" lvl="1" indent="-342900">
              <a:lnSpc>
                <a:spcPct val="12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</a:rPr>
              <a:t>We are not a counselling service</a:t>
            </a:r>
          </a:p>
          <a:p>
            <a:pPr marL="342900" lvl="1" indent="-342900">
              <a:lnSpc>
                <a:spcPct val="12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altLang="en-US" sz="2400" dirty="0">
                <a:solidFill>
                  <a:schemeClr val="tx1"/>
                </a:solidFill>
                <a:cs typeface="Arial" charset="0"/>
              </a:rPr>
              <a:t>We do not diagnose, prescribe or review medication.</a:t>
            </a:r>
          </a:p>
          <a:p>
            <a:pPr marL="342900" lvl="1" indent="-342900">
              <a:lnSpc>
                <a:spcPct val="12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</a:rPr>
              <a:t>We are not a behaviour service and will only be able to see the young person if they have a clear emotional wellbeing issue</a:t>
            </a:r>
          </a:p>
          <a:p>
            <a:pPr marL="342900" lvl="1" indent="-342900">
              <a:lnSpc>
                <a:spcPct val="12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altLang="en-US" sz="2400" dirty="0">
                <a:solidFill>
                  <a:schemeClr val="tx1"/>
                </a:solidFill>
                <a:cs typeface="Arial" charset="0"/>
              </a:rPr>
              <a:t>Duplicate work – if similar work is being completed with another service e.g. Counselling at school</a:t>
            </a:r>
          </a:p>
          <a:p>
            <a:pPr marL="0" lvl="1">
              <a:lnSpc>
                <a:spcPct val="120000"/>
              </a:lnSpc>
              <a:spcBef>
                <a:spcPts val="1200"/>
              </a:spcBef>
            </a:pPr>
            <a:endParaRPr lang="en-GB" sz="1800" dirty="0">
              <a:solidFill>
                <a:schemeClr val="tx1"/>
              </a:solidFill>
            </a:endParaRPr>
          </a:p>
          <a:p>
            <a:pPr marL="0" lvl="1">
              <a:lnSpc>
                <a:spcPct val="120000"/>
              </a:lnSpc>
              <a:spcBef>
                <a:spcPts val="1200"/>
              </a:spcBef>
            </a:pPr>
            <a:endParaRPr lang="en-GB" sz="1800" dirty="0">
              <a:solidFill>
                <a:prstClr val="black"/>
              </a:solidFill>
            </a:endParaRPr>
          </a:p>
          <a:p>
            <a:pPr marL="0" lvl="1">
              <a:lnSpc>
                <a:spcPct val="120000"/>
              </a:lnSpc>
              <a:spcBef>
                <a:spcPts val="1200"/>
              </a:spcBef>
            </a:pPr>
            <a:endParaRPr lang="en-GB" sz="1800" dirty="0">
              <a:solidFill>
                <a:prstClr val="black"/>
              </a:solidFill>
            </a:endParaRPr>
          </a:p>
          <a:p>
            <a:pPr marL="0" lvl="1">
              <a:lnSpc>
                <a:spcPct val="120000"/>
              </a:lnSpc>
              <a:spcBef>
                <a:spcPts val="1200"/>
              </a:spcBef>
            </a:pPr>
            <a:endParaRPr lang="en-GB" sz="1800" dirty="0">
              <a:solidFill>
                <a:prstClr val="black"/>
              </a:solidFill>
            </a:endParaRPr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982638" y="548680"/>
            <a:ext cx="5904656" cy="72008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4300" dirty="0">
                <a:solidFill>
                  <a:schemeClr val="tx1"/>
                </a:solidFill>
              </a:rPr>
              <a:t>What HML don’t do:</a:t>
            </a:r>
          </a:p>
          <a:p>
            <a:endParaRPr lang="en-GB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2783" y="1916832"/>
            <a:ext cx="2710471" cy="2664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091870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70870" y="1988840"/>
            <a:ext cx="8377478" cy="1656184"/>
          </a:xfrm>
        </p:spPr>
        <p:txBody>
          <a:bodyPr>
            <a:normAutofit/>
          </a:bodyPr>
          <a:lstStyle/>
          <a:p>
            <a:pPr algn="ctr"/>
            <a:r>
              <a:rPr lang="en-GB" dirty="0"/>
              <a:t>Signposting</a:t>
            </a:r>
          </a:p>
        </p:txBody>
      </p:sp>
    </p:spTree>
    <p:extLst>
      <p:ext uri="{BB962C8B-B14F-4D97-AF65-F5344CB8AC3E}">
        <p14:creationId xmlns:p14="http://schemas.microsoft.com/office/powerpoint/2010/main" val="2912419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87049" y="198856"/>
            <a:ext cx="4896545" cy="1008112"/>
          </a:xfrm>
        </p:spPr>
        <p:txBody>
          <a:bodyPr>
            <a:normAutofit/>
          </a:bodyPr>
          <a:lstStyle/>
          <a:p>
            <a:pPr algn="ctr"/>
            <a:r>
              <a:rPr lang="en-GB" sz="2400" dirty="0"/>
              <a:t>Emotional Wellbeing Pathway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2"/>
          </p:nvPr>
        </p:nvSpPr>
        <p:spPr>
          <a:xfrm>
            <a:off x="8471470" y="1699568"/>
            <a:ext cx="3091715" cy="3642556"/>
          </a:xfrm>
        </p:spPr>
        <p:txBody>
          <a:bodyPr>
            <a:normAutofit/>
          </a:bodyPr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For self-help and information on which services in Lincolnshire can be of support visit:</a:t>
            </a:r>
          </a:p>
          <a:p>
            <a:pPr algn="ctr"/>
            <a:r>
              <a:rPr lang="en-GB" sz="2400" u="sng" dirty="0">
                <a:hlinkClick r:id="rId2"/>
              </a:rPr>
              <a:t>www.lincolnshire.gov.uk/emotionalwellbeing</a:t>
            </a:r>
            <a:endParaRPr lang="en-GB" sz="2400" dirty="0">
              <a:solidFill>
                <a:schemeClr val="tx1"/>
              </a:solidFill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590" y="142654"/>
            <a:ext cx="6624736" cy="6664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48040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566" y="332656"/>
            <a:ext cx="7200799" cy="652534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2200" b="1" dirty="0">
                <a:solidFill>
                  <a:srgbClr val="E03EC1"/>
                </a:solidFill>
              </a:rPr>
              <a:t>The Mix: </a:t>
            </a:r>
          </a:p>
          <a:p>
            <a:pPr marL="0" indent="0" algn="ctr">
              <a:buNone/>
            </a:pPr>
            <a:r>
              <a:rPr lang="en-GB" sz="2200" dirty="0">
                <a:solidFill>
                  <a:srgbClr val="E03EC1"/>
                </a:solidFill>
              </a:rPr>
              <a:t>UK based charity that provides free, confidential support for young people under 25 via online, social and mobile.  </a:t>
            </a:r>
          </a:p>
          <a:p>
            <a:pPr marL="0" indent="0" algn="ctr">
              <a:buNone/>
            </a:pPr>
            <a:r>
              <a:rPr lang="en-GB" sz="2200" u="sng" dirty="0">
                <a:solidFill>
                  <a:srgbClr val="E03EC1"/>
                </a:solidFill>
                <a:hlinkClick r:id="rId3"/>
              </a:rPr>
              <a:t>0808 808 4994</a:t>
            </a:r>
            <a:r>
              <a:rPr lang="en-GB" sz="2200" u="sng" dirty="0">
                <a:solidFill>
                  <a:srgbClr val="E03EC1"/>
                </a:solidFill>
              </a:rPr>
              <a:t> </a:t>
            </a:r>
            <a:r>
              <a:rPr lang="en-GB" sz="2200" b="1" u="sng" dirty="0">
                <a:solidFill>
                  <a:srgbClr val="E03EC1"/>
                </a:solidFill>
                <a:hlinkClick r:id="rId4"/>
              </a:rPr>
              <a:t>www.themix.org.uk</a:t>
            </a:r>
            <a:endParaRPr lang="en-GB" sz="2200" b="1" u="sng" dirty="0">
              <a:solidFill>
                <a:srgbClr val="E03EC1"/>
              </a:solidFill>
            </a:endParaRPr>
          </a:p>
          <a:p>
            <a:pPr marL="0" indent="0" algn="ctr">
              <a:buNone/>
            </a:pPr>
            <a:endParaRPr lang="en-GB" sz="2200" dirty="0">
              <a:solidFill>
                <a:srgbClr val="E03EC1"/>
              </a:solidFill>
            </a:endParaRPr>
          </a:p>
          <a:p>
            <a:pPr marL="0" indent="0" algn="ctr">
              <a:buNone/>
            </a:pPr>
            <a:r>
              <a:rPr lang="en-GB" sz="2200" b="1" dirty="0" err="1">
                <a:solidFill>
                  <a:srgbClr val="00B050"/>
                </a:solidFill>
              </a:rPr>
              <a:t>Kooth</a:t>
            </a:r>
            <a:r>
              <a:rPr lang="en-GB" sz="2200" b="1" dirty="0">
                <a:solidFill>
                  <a:srgbClr val="00B050"/>
                </a:solidFill>
              </a:rPr>
              <a:t>:</a:t>
            </a:r>
          </a:p>
          <a:p>
            <a:pPr marL="0" indent="0" algn="ctr">
              <a:buNone/>
            </a:pPr>
            <a:r>
              <a:rPr lang="en-GB" sz="2200" b="1" dirty="0">
                <a:solidFill>
                  <a:srgbClr val="00B050"/>
                </a:solidFill>
              </a:rPr>
              <a:t> </a:t>
            </a:r>
            <a:r>
              <a:rPr lang="en-GB" sz="2200" dirty="0">
                <a:solidFill>
                  <a:srgbClr val="00B050"/>
                </a:solidFill>
              </a:rPr>
              <a:t>free online counselling service for age 11-25 </a:t>
            </a:r>
            <a:r>
              <a:rPr lang="en-GB" sz="2200" dirty="0">
                <a:solidFill>
                  <a:srgbClr val="00B050"/>
                </a:solidFill>
                <a:hlinkClick r:id="rId5"/>
              </a:rPr>
              <a:t>www.kooth.com</a:t>
            </a:r>
            <a:r>
              <a:rPr lang="en-GB" sz="2200" dirty="0">
                <a:solidFill>
                  <a:srgbClr val="00B050"/>
                </a:solidFill>
              </a:rPr>
              <a:t> </a:t>
            </a:r>
          </a:p>
          <a:p>
            <a:pPr marL="0" indent="0" algn="ctr">
              <a:buNone/>
            </a:pPr>
            <a:endParaRPr lang="en-GB" sz="2200" dirty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en-GB" sz="2200" b="1" dirty="0">
                <a:solidFill>
                  <a:schemeClr val="accent4">
                    <a:lumMod val="75000"/>
                  </a:schemeClr>
                </a:solidFill>
              </a:rPr>
              <a:t>Young minds</a:t>
            </a:r>
            <a:r>
              <a:rPr lang="en-GB" sz="2200" dirty="0">
                <a:solidFill>
                  <a:schemeClr val="accent4">
                    <a:lumMod val="75000"/>
                  </a:schemeClr>
                </a:solidFill>
              </a:rPr>
              <a:t>: </a:t>
            </a:r>
          </a:p>
          <a:p>
            <a:pPr marL="0" indent="0" algn="ctr">
              <a:buNone/>
            </a:pPr>
            <a:r>
              <a:rPr lang="en-GB" sz="2200" dirty="0">
                <a:solidFill>
                  <a:schemeClr val="accent4">
                    <a:lumMod val="75000"/>
                  </a:schemeClr>
                </a:solidFill>
              </a:rPr>
              <a:t>support young peoples mental health </a:t>
            </a:r>
            <a:r>
              <a:rPr lang="en-GB" sz="2200" dirty="0">
                <a:solidFill>
                  <a:schemeClr val="accent4">
                    <a:lumMod val="75000"/>
                  </a:schemeClr>
                </a:solidFill>
                <a:hlinkClick r:id="rId6"/>
              </a:rPr>
              <a:t>www.youngminds.org.uk</a:t>
            </a:r>
            <a:r>
              <a:rPr lang="en-GB" sz="2200" dirty="0">
                <a:solidFill>
                  <a:schemeClr val="accent4">
                    <a:lumMod val="75000"/>
                  </a:schemeClr>
                </a:solidFill>
              </a:rPr>
              <a:t> </a:t>
            </a:r>
          </a:p>
          <a:p>
            <a:pPr marL="0" indent="0" algn="ctr">
              <a:buNone/>
            </a:pPr>
            <a:endParaRPr lang="en-GB" sz="2200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n-GB" sz="2200" b="1" dirty="0">
                <a:solidFill>
                  <a:schemeClr val="accent6">
                    <a:lumMod val="75000"/>
                  </a:schemeClr>
                </a:solidFill>
              </a:rPr>
              <a:t>Steps 2 Change: </a:t>
            </a:r>
          </a:p>
          <a:p>
            <a:pPr marL="0" indent="0" algn="ctr">
              <a:buNone/>
            </a:pPr>
            <a:r>
              <a:rPr lang="en-GB" sz="2200" dirty="0">
                <a:solidFill>
                  <a:schemeClr val="accent6">
                    <a:lumMod val="75000"/>
                  </a:schemeClr>
                </a:solidFill>
              </a:rPr>
              <a:t>free service for 16+ experiencing common mental health problems </a:t>
            </a:r>
            <a:r>
              <a:rPr lang="en-GB" sz="2200" b="1" dirty="0">
                <a:solidFill>
                  <a:schemeClr val="accent6">
                    <a:lumMod val="75000"/>
                  </a:schemeClr>
                </a:solidFill>
                <a:hlinkClick r:id="rId7"/>
              </a:rPr>
              <a:t>www.lpft.nhs.uk/steps2change/home</a:t>
            </a:r>
            <a:r>
              <a:rPr lang="en-GB" sz="22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  <a:p>
            <a:endParaRPr lang="en-GB" sz="24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>
          <a:xfrm>
            <a:off x="8471470" y="1340768"/>
            <a:ext cx="3091712" cy="4164164"/>
          </a:xfrm>
        </p:spPr>
        <p:txBody>
          <a:bodyPr/>
          <a:lstStyle/>
          <a:p>
            <a:pPr algn="ctr"/>
            <a:r>
              <a:rPr lang="en-GB" sz="3200" b="1" dirty="0">
                <a:solidFill>
                  <a:schemeClr val="tx1"/>
                </a:solidFill>
              </a:rPr>
              <a:t>Young Minds Crisis Messenger </a:t>
            </a:r>
            <a:r>
              <a:rPr lang="en-GB" sz="3200" dirty="0">
                <a:solidFill>
                  <a:schemeClr val="tx1"/>
                </a:solidFill>
              </a:rPr>
              <a:t>(Shout); text SHOUT to 85258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2754160"/>
      </p:ext>
    </p:extLst>
  </p:cSld>
  <p:clrMapOvr>
    <a:masterClrMapping/>
  </p:clrMapOvr>
</p:sld>
</file>

<file path=ppt/theme/theme1.xml><?xml version="1.0" encoding="utf-8"?>
<a:theme xmlns:a="http://schemas.openxmlformats.org/drawingml/2006/main" name="MHL new 2020">
  <a:themeElements>
    <a:clrScheme name="Badge">
      <a:dk1>
        <a:sysClr val="windowText" lastClr="000000"/>
      </a:dk1>
      <a:lt1>
        <a:sysClr val="window" lastClr="FFFFFF"/>
      </a:lt1>
      <a:dk2>
        <a:srgbClr val="0B082E"/>
      </a:dk2>
      <a:lt2>
        <a:srgbClr val="F3F3F2"/>
      </a:lt2>
      <a:accent1>
        <a:srgbClr val="62B4C6"/>
      </a:accent1>
      <a:accent2>
        <a:srgbClr val="1B376E"/>
      </a:accent2>
      <a:accent3>
        <a:srgbClr val="9EBE55"/>
      </a:accent3>
      <a:accent4>
        <a:srgbClr val="C65E5E"/>
      </a:accent4>
      <a:accent5>
        <a:srgbClr val="D3BA55"/>
      </a:accent5>
      <a:accent6>
        <a:srgbClr val="96648A"/>
      </a:accent6>
      <a:hlink>
        <a:srgbClr val="62B4C6"/>
      </a:hlink>
      <a:folHlink>
        <a:srgbClr val="96648A"/>
      </a:folHlink>
    </a:clrScheme>
    <a:fontScheme name="Badge">
      <a:majorFont>
        <a:latin typeface="Impact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MHL new 2020</Template>
  <TotalTime>3358</TotalTime>
  <Words>824</Words>
  <Application>Microsoft Office PowerPoint</Application>
  <PresentationFormat>Custom</PresentationFormat>
  <Paragraphs>109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Arial</vt:lpstr>
      <vt:lpstr>Bradley Hand ITC</vt:lpstr>
      <vt:lpstr>Calibri</vt:lpstr>
      <vt:lpstr>Calibri Light</vt:lpstr>
      <vt:lpstr>Century Gothic</vt:lpstr>
      <vt:lpstr>Gill Sans MT</vt:lpstr>
      <vt:lpstr>MHL new 2020</vt:lpstr>
      <vt:lpstr>Healthy Minds Lincolnshire (HML)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Signposting</vt:lpstr>
      <vt:lpstr>Emotional Wellbeing Pathway</vt:lpstr>
      <vt:lpstr>PowerPoint Presentation</vt:lpstr>
      <vt:lpstr>PowerPoint Presentation</vt:lpstr>
    </vt:vector>
  </TitlesOfParts>
  <Company>ArdenGEM CSU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Reed Carolyn (LPT)</dc:creator>
  <cp:lastModifiedBy>Nicola Carter</cp:lastModifiedBy>
  <cp:revision>83</cp:revision>
  <dcterms:created xsi:type="dcterms:W3CDTF">2020-06-25T11:53:19Z</dcterms:created>
  <dcterms:modified xsi:type="dcterms:W3CDTF">2021-11-15T11:43:08Z</dcterms:modified>
</cp:coreProperties>
</file>