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2" r:id="rId6"/>
    <p:sldId id="264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F9079-9D01-4CA1-8701-0D31CBDE9A5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99AD1-712E-4546-8002-F276674CA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81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99AD1-712E-4546-8002-F276674CAA3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52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9890-4511-48DC-88D7-1D9D3B451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36E68-41C9-485B-8E30-8369070F6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5208-C3E9-4FB2-AA77-A332ADF0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42379-A808-48BC-A711-2BC7FEAAC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DBE1B-3754-49CC-B079-CE2AF40F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343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89DF8-EFCA-4FFD-9A95-D1CDAA8F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149BFB-F6A5-49E1-9340-815B20933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A533A-58AB-4AEA-BE35-3160B7D7C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8A3B6-0BF4-4E71-91EC-EA325A1F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8F68C-2841-438D-8187-4B219588A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27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6231E5-5092-4A6B-A4A3-DF26BAADF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0513E-EA46-4537-9835-0E217E602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AB9A8-8223-469D-B058-823163230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C9348-705C-48FA-9C2B-E3B67BD3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ADDED-5653-41C8-A5C2-CC2BB2351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61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E46-3467-448E-B420-47D477317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1162F-84C5-40F1-907D-2A5F2C033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C0E87-4568-4757-91D5-D621F20FC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62164-72A4-442C-91C6-AEDEF9A9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8EF25-F337-4323-B355-80924505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6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06A50-9498-48C7-9F12-1C167BEE8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6BB74-44F6-4D3A-A6D1-BC1261FED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97AE7-5036-4A68-8C48-7406EACE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C58E7-5355-43F7-AEDC-58EBFA09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4BD38-4978-4C65-9822-CAF09B23D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42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BF4F6-0AD2-4C29-970F-5D1A14EAB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C5929-9912-4686-8156-6B9ADC561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620C0-3B2B-4B0E-A429-CBBB8BF78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93D34-4D88-46B2-8F0E-489C3A60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99A6B-FE53-41F6-BC04-8EB0F333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51F60-D0C7-4FBD-A54A-33EE1A120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0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24190-3739-4CD8-B63D-76075D8D2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B4C30-2B9C-471B-A980-4CC823499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044BA-F251-4749-BE25-72DD20029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AD036D-F4F7-493E-9637-F365A753A6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0BAA6-0A69-427E-B66C-BFBD6E277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E63D11-9579-4C7C-823A-160883157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922DBE-0CF9-4F97-AA08-C4C188D7C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710E39-4BCC-47F4-B05C-1D5FAA87A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90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05E85-661C-4E64-8920-0B8471721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0DB5F5-24A3-4FBE-97DF-7F3E30440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FBEE8-9DFA-4239-BA64-A4C55E2C7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326A23-B84E-4AFC-9E44-DEA04E738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56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5B51BA-A3AF-49F0-B041-630C4223F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AA1FC2-E122-4EB6-92B0-9C5DCA4B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B5862B-D045-46F8-AB63-A577908A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71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CBB81-D4F8-4B71-8490-CD98E2244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58B17-8369-4404-A2E9-9B7C84508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D313B-C613-4D64-AF31-7A012CCC0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0CD6B-408E-4D9B-848F-E84F3C92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A6252-D9AB-447F-BCFE-025C445E3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482D1-1B1B-4BE7-AACE-4A74970E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BBABD-011E-4A63-8848-95BD3BE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B6A92E-5498-499D-B29A-F9ED1D9F1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E8B64-B87D-42CE-9840-26652C29E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3A388-B4DC-4FC5-9F8C-6B2A2E7E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DCEF7-6C93-4F2E-9E98-C188CE87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9AD42-8152-43E1-82D0-10376335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87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01914-DCC1-47FB-AF7D-EFE768FEB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15F40-8C0D-45F5-AD67-5CB65F115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44404-7F51-4AD0-A76F-A4E004B80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CE8F0-16D2-4C27-A8F1-ABD1EC5261A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3B8D6-5EF7-4011-8E56-CC02F97F3E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8BF2A-23C9-44CF-9A19-8F44CC721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881E6-D4FD-4E15-B9F5-B4B5F60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1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9D849-0CDE-41CE-BF0D-496C9499DB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DfE Mental Health Leads Offer</a:t>
            </a:r>
          </a:p>
        </p:txBody>
      </p:sp>
    </p:spTree>
    <p:extLst>
      <p:ext uri="{BB962C8B-B14F-4D97-AF65-F5344CB8AC3E}">
        <p14:creationId xmlns:p14="http://schemas.microsoft.com/office/powerpoint/2010/main" val="16183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ational Network of Mental Health Leads">
            <a:extLst>
              <a:ext uri="{FF2B5EF4-FFF2-40B4-BE49-F238E27FC236}">
                <a16:creationId xmlns:a16="http://schemas.microsoft.com/office/drawing/2014/main" id="{92C20D6D-DC01-4CEF-888D-AFC4B789D9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006" y="698769"/>
            <a:ext cx="2319130" cy="2319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mentalhealthlead.com/wp-content/uploads/Root_of_It_logo-cropped-b-300x132.jpg">
            <a:extLst>
              <a:ext uri="{FF2B5EF4-FFF2-40B4-BE49-F238E27FC236}">
                <a16:creationId xmlns:a16="http://schemas.microsoft.com/office/drawing/2014/main" id="{71BD2A6D-7553-4928-813F-2B6BB7B7C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042" y="3337478"/>
            <a:ext cx="28575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mentalhealthlead.com/wp-content/uploads/BPS-logo-300x80.png">
            <a:extLst>
              <a:ext uri="{FF2B5EF4-FFF2-40B4-BE49-F238E27FC236}">
                <a16:creationId xmlns:a16="http://schemas.microsoft.com/office/drawing/2014/main" id="{088F838A-FF12-4CE7-9F0B-CC5EFBCBEC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136" y="3337478"/>
            <a:ext cx="471487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mentalhealthlead.com/wp-content/uploads/SOM-Logo-2-300x139.jpg">
            <a:extLst>
              <a:ext uri="{FF2B5EF4-FFF2-40B4-BE49-F238E27FC236}">
                <a16:creationId xmlns:a16="http://schemas.microsoft.com/office/drawing/2014/main" id="{9A0FEB26-3E55-46E5-8C1D-561E90F95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580" y="5137110"/>
            <a:ext cx="28575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entalhealthlead.com/wp-content/uploads/OA-Logo-300x197.jpg">
            <a:extLst>
              <a:ext uri="{FF2B5EF4-FFF2-40B4-BE49-F238E27FC236}">
                <a16:creationId xmlns:a16="http://schemas.microsoft.com/office/drawing/2014/main" id="{931042BB-21A1-4BE5-9C4D-A25C30285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1677" y="4914357"/>
            <a:ext cx="2411896" cy="1583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93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485D-38D6-4C3B-A18D-7D5F4BC22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National Educational Leaders in 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D752A-523B-4587-A9DD-CC807E471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pathway for Headteachers, Deputies and other senior leaders who are also undertaking the role of Designated Mental Health Lead. </a:t>
            </a:r>
          </a:p>
          <a:p>
            <a:r>
              <a:rPr lang="en-GB" dirty="0"/>
              <a:t>Three-day training over three half-terms. </a:t>
            </a:r>
          </a:p>
          <a:p>
            <a:r>
              <a:rPr lang="en-GB" dirty="0"/>
              <a:t>Participants need to complete some self-study and keep a portfolio to gain evidence meeting the requirements of a lead and become certified. </a:t>
            </a:r>
          </a:p>
          <a:p>
            <a:r>
              <a:rPr lang="en-GB" dirty="0"/>
              <a:t>Participants completing this will also earn a Level 4 Certificate in Mental Health Aware Leadership.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89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B172D-68F4-47B4-8A8A-611714D7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Advanced Designated Mental Health Lead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63FA8-752B-4ABF-BDBF-CA6A3C940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This pathway is for Mental Health Leads who sit outside the senior leadership positions and are already in role.</a:t>
            </a:r>
          </a:p>
          <a:p>
            <a:r>
              <a:rPr lang="en-GB" dirty="0"/>
              <a:t>Three days over three months.</a:t>
            </a:r>
          </a:p>
          <a:p>
            <a:r>
              <a:rPr lang="en-GB" dirty="0"/>
              <a:t>Advanced training covers the full DfE specification for the role and also involves some self-study and keeping a portfolio. </a:t>
            </a:r>
          </a:p>
          <a:p>
            <a:r>
              <a:rPr lang="en-GB" dirty="0"/>
              <a:t>Participants completing this will also earn a Level 4 Certificate in Mental Health Aware Leadership.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94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67447-8FCA-49E5-98BD-987D74BB4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Modules are aligned with the principles of Public Health England and the Department for Education’s Promoting Children and Young People’s Emotional Health and Wellbeing.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1907A-AD85-4FEB-AEB4-FDB35F9C6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Understanding the Role</a:t>
            </a:r>
          </a:p>
          <a:p>
            <a:endParaRPr lang="en-GB" dirty="0"/>
          </a:p>
          <a:p>
            <a:r>
              <a:rPr lang="en-GB" dirty="0"/>
              <a:t>Ethos and Culture.</a:t>
            </a:r>
          </a:p>
          <a:p>
            <a:r>
              <a:rPr lang="en-GB" dirty="0"/>
              <a:t>Leadership and Management.</a:t>
            </a:r>
          </a:p>
          <a:p>
            <a:r>
              <a:rPr lang="en-GB" dirty="0"/>
              <a:t>Pupil Voice.</a:t>
            </a:r>
          </a:p>
          <a:p>
            <a:r>
              <a:rPr lang="en-GB" dirty="0"/>
              <a:t>Parents, carers and the community.</a:t>
            </a:r>
          </a:p>
          <a:p>
            <a:r>
              <a:rPr lang="en-GB" dirty="0"/>
              <a:t>Staff support and development.</a:t>
            </a:r>
          </a:p>
          <a:p>
            <a:r>
              <a:rPr lang="en-GB" dirty="0"/>
              <a:t>Identifying need and monitoring the impact of interventions.</a:t>
            </a:r>
          </a:p>
          <a:p>
            <a:r>
              <a:rPr lang="en-GB" dirty="0"/>
              <a:t>Targeted approach.</a:t>
            </a:r>
          </a:p>
          <a:p>
            <a:r>
              <a:rPr lang="en-GB" dirty="0"/>
              <a:t>Curriculum, teaching and learning.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007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4B4F1-85A3-4482-B464-911AEDF9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Benefits of attending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D148D-86E7-4D9E-9343-C1B099EB5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• School or college improvement (senior course)</a:t>
            </a:r>
          </a:p>
          <a:p>
            <a:pPr marL="0" indent="0">
              <a:buNone/>
            </a:pPr>
            <a:r>
              <a:rPr lang="en-GB" dirty="0"/>
              <a:t>• Improved knowledge </a:t>
            </a:r>
          </a:p>
          <a:p>
            <a:pPr marL="0" indent="0">
              <a:buNone/>
            </a:pPr>
            <a:r>
              <a:rPr lang="en-GB" dirty="0"/>
              <a:t>• Increased skills with dealing with resistance </a:t>
            </a:r>
          </a:p>
          <a:p>
            <a:pPr marL="0" indent="0">
              <a:buNone/>
            </a:pPr>
            <a:r>
              <a:rPr lang="en-GB" dirty="0"/>
              <a:t>• Improved skills with engaging with pupil voice, parents, carers, families and the community </a:t>
            </a:r>
          </a:p>
          <a:p>
            <a:pPr marL="0" indent="0">
              <a:buNone/>
            </a:pPr>
            <a:r>
              <a:rPr lang="en-GB" dirty="0"/>
              <a:t>• Increased consideration for staff wellbeing (senior course)</a:t>
            </a:r>
          </a:p>
          <a:p>
            <a:pPr marL="0" indent="0">
              <a:buNone/>
            </a:pPr>
            <a:r>
              <a:rPr lang="en-GB" dirty="0"/>
              <a:t>• Assess resources and interventions for effectiveness </a:t>
            </a:r>
          </a:p>
          <a:p>
            <a:pPr marL="0" indent="0">
              <a:buNone/>
            </a:pPr>
            <a:r>
              <a:rPr lang="en-GB" dirty="0"/>
              <a:t>• Increased confidence to advise others </a:t>
            </a:r>
          </a:p>
          <a:p>
            <a:pPr marL="0" indent="0">
              <a:buNone/>
            </a:pPr>
            <a:r>
              <a:rPr lang="en-GB" dirty="0"/>
              <a:t>• Evidence of good practice </a:t>
            </a:r>
          </a:p>
          <a:p>
            <a:pPr marL="0" indent="0">
              <a:buNone/>
            </a:pPr>
            <a:r>
              <a:rPr lang="en-GB" dirty="0"/>
              <a:t>• Review mental health protocols </a:t>
            </a:r>
          </a:p>
          <a:p>
            <a:pPr marL="0" indent="0">
              <a:buNone/>
            </a:pPr>
            <a:r>
              <a:rPr lang="en-GB" dirty="0"/>
              <a:t>• More in-depth understanding of mental health professionals</a:t>
            </a:r>
          </a:p>
          <a:p>
            <a:pPr marL="0" indent="0">
              <a:buNone/>
            </a:pPr>
            <a:r>
              <a:rPr lang="en-GB" dirty="0"/>
              <a:t>• Accreditation</a:t>
            </a:r>
          </a:p>
        </p:txBody>
      </p:sp>
    </p:spTree>
    <p:extLst>
      <p:ext uri="{BB962C8B-B14F-4D97-AF65-F5344CB8AC3E}">
        <p14:creationId xmlns:p14="http://schemas.microsoft.com/office/powerpoint/2010/main" val="1566278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D5F6-CDB5-48A3-9B4C-8DAC96DB3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 and Grant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4BB26-6635-4893-B9A8-1C5C2AE6A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GB" dirty="0"/>
              <a:t>Schools and colleges can apply for DfE funding to cover the £800 cost of this course. Additional places can also be purchased.</a:t>
            </a:r>
          </a:p>
          <a:p>
            <a:pPr fontAlgn="base"/>
            <a:endParaRPr lang="en-GB" dirty="0"/>
          </a:p>
          <a:p>
            <a:pPr fontAlgn="base"/>
            <a:r>
              <a:rPr lang="en-GB" dirty="0"/>
              <a:t>Reserve your place on a course.  Please head to www.mentalhealthlead.com.</a:t>
            </a:r>
          </a:p>
          <a:p>
            <a:pPr fontAlgn="base"/>
            <a:r>
              <a:rPr lang="en-GB" dirty="0"/>
              <a:t>Apply for the grant from the DfE.</a:t>
            </a:r>
          </a:p>
          <a:p>
            <a:pPr fontAlgn="base"/>
            <a:r>
              <a:rPr lang="en-GB" dirty="0"/>
              <a:t>The network will send you an invoice and a code to claim </a:t>
            </a:r>
            <a:r>
              <a:rPr lang="en-GB"/>
              <a:t>your grant.</a:t>
            </a:r>
            <a:endParaRPr lang="en-GB" dirty="0"/>
          </a:p>
          <a:p>
            <a:pPr fontAlgn="base"/>
            <a:r>
              <a:rPr lang="en-GB" dirty="0"/>
              <a:t>You claim for the grant money.</a:t>
            </a:r>
          </a:p>
          <a:p>
            <a:pPr fontAlgn="base"/>
            <a:r>
              <a:rPr lang="en-GB" dirty="0"/>
              <a:t>The network confirms your place.</a:t>
            </a:r>
          </a:p>
          <a:p>
            <a:pPr fontAlgn="base"/>
            <a:r>
              <a:rPr lang="en-GB" dirty="0"/>
              <a:t>You attend the training.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655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864D1-E074-4143-ACAF-77EC89F57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28DC0-80F2-4D12-9988-838F44494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middle leaders:</a:t>
            </a:r>
          </a:p>
          <a:p>
            <a:pPr marL="0" indent="0">
              <a:buNone/>
            </a:pPr>
            <a:r>
              <a:rPr lang="en-GB" dirty="0"/>
              <a:t>Current Lincoln course has started.</a:t>
            </a:r>
          </a:p>
          <a:p>
            <a:pPr marL="0" indent="0">
              <a:buNone/>
            </a:pPr>
            <a:r>
              <a:rPr lang="en-GB" dirty="0"/>
              <a:t>Boston : January 12</a:t>
            </a:r>
            <a:r>
              <a:rPr lang="en-GB" baseline="30000" dirty="0"/>
              <a:t>th</a:t>
            </a:r>
            <a:r>
              <a:rPr lang="en-GB" dirty="0"/>
              <a:t>, February 8th and March 16</a:t>
            </a:r>
            <a:r>
              <a:rPr lang="en-GB" baseline="30000" dirty="0"/>
              <a:t>th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For senior leaders:</a:t>
            </a:r>
          </a:p>
          <a:p>
            <a:pPr marL="0" indent="0">
              <a:buNone/>
            </a:pPr>
            <a:r>
              <a:rPr lang="en-GB" dirty="0"/>
              <a:t>Lincoln: November 17</a:t>
            </a:r>
            <a:r>
              <a:rPr lang="en-GB" baseline="30000" dirty="0"/>
              <a:t>th</a:t>
            </a:r>
            <a:r>
              <a:rPr lang="en-GB" dirty="0"/>
              <a:t>, January 26th and March 23</a:t>
            </a:r>
            <a:r>
              <a:rPr lang="en-GB" baseline="30000" dirty="0"/>
              <a:t>rd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Boston: December 7</a:t>
            </a:r>
            <a:r>
              <a:rPr lang="en-GB" baseline="30000" dirty="0"/>
              <a:t>th</a:t>
            </a:r>
            <a:r>
              <a:rPr lang="en-GB" dirty="0"/>
              <a:t>, February 1</a:t>
            </a:r>
            <a:r>
              <a:rPr lang="en-GB" baseline="30000" dirty="0"/>
              <a:t>st</a:t>
            </a:r>
            <a:r>
              <a:rPr lang="en-GB" dirty="0"/>
              <a:t> and March 2</a:t>
            </a:r>
            <a:r>
              <a:rPr lang="en-GB" baseline="30000" dirty="0"/>
              <a:t>nd</a:t>
            </a:r>
            <a:r>
              <a:rPr lang="en-GB" dirty="0"/>
              <a:t>.  </a:t>
            </a:r>
          </a:p>
          <a:p>
            <a:pPr marL="0" indent="0">
              <a:buNone/>
            </a:pPr>
            <a:r>
              <a:rPr lang="en-GB" dirty="0"/>
              <a:t>Grantham: January 17</a:t>
            </a:r>
            <a:r>
              <a:rPr lang="en-GB" baseline="30000" dirty="0"/>
              <a:t>th</a:t>
            </a:r>
            <a:r>
              <a:rPr lang="en-GB" dirty="0"/>
              <a:t>, February 23</a:t>
            </a:r>
            <a:r>
              <a:rPr lang="en-GB" baseline="30000" dirty="0"/>
              <a:t>rd</a:t>
            </a:r>
            <a:r>
              <a:rPr lang="en-GB" dirty="0"/>
              <a:t> and March 29</a:t>
            </a:r>
            <a:r>
              <a:rPr lang="en-GB" baseline="30000" dirty="0"/>
              <a:t>th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94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443</Words>
  <Application>Microsoft Office PowerPoint</Application>
  <PresentationFormat>Widescreen</PresentationFormat>
  <Paragraphs>53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DfE Mental Health Leads Offer</vt:lpstr>
      <vt:lpstr>PowerPoint Presentation</vt:lpstr>
      <vt:lpstr>National Educational Leaders in Mental Health</vt:lpstr>
      <vt:lpstr>Advanced Designated Mental Health Lead</vt:lpstr>
      <vt:lpstr>Modules are aligned with the principles of Public Health England and the Department for Education’s Promoting Children and Young People’s Emotional Health and Wellbeing.</vt:lpstr>
      <vt:lpstr>Benefits of attending</vt:lpstr>
      <vt:lpstr>Cost and Grant Process</vt:lpstr>
      <vt:lpstr>Dates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Leigh Bentley</dc:creator>
  <cp:lastModifiedBy>Nicola Carter</cp:lastModifiedBy>
  <cp:revision>14</cp:revision>
  <dcterms:created xsi:type="dcterms:W3CDTF">2021-11-12T10:30:09Z</dcterms:created>
  <dcterms:modified xsi:type="dcterms:W3CDTF">2021-11-15T13:59:57Z</dcterms:modified>
</cp:coreProperties>
</file>