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theme/themeOverride1.xml" ContentType="application/vnd.openxmlformats-officedocument.themeOverride+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2" r:id="rId3"/>
    <p:sldId id="258" r:id="rId4"/>
    <p:sldId id="273" r:id="rId5"/>
    <p:sldId id="263" r:id="rId6"/>
    <p:sldId id="272" r:id="rId7"/>
    <p:sldId id="261" r:id="rId8"/>
    <p:sldId id="26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C2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3060" autoAdjust="0"/>
  </p:normalViewPr>
  <p:slideViewPr>
    <p:cSldViewPr>
      <p:cViewPr varScale="1">
        <p:scale>
          <a:sx n="121" d="100"/>
          <a:sy n="121" d="100"/>
        </p:scale>
        <p:origin x="132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1"/>
    </mc:Choice>
    <mc:Fallback>
      <c:style val="21"/>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ln>
                <a:noFill/>
              </a:ln>
            </c:spPr>
            <c:extLst>
              <c:ext xmlns:c16="http://schemas.microsoft.com/office/drawing/2014/chart" uri="{C3380CC4-5D6E-409C-BE32-E72D297353CC}">
                <c16:uniqueId val="{00000001-1BD2-463C-AB57-13E99A96EEE9}"/>
              </c:ext>
            </c:extLst>
          </c:dPt>
          <c:dLbls>
            <c:dLbl>
              <c:idx val="0"/>
              <c:layout>
                <c:manualLayout>
                  <c:x val="-0.18546222538509216"/>
                  <c:y val="0.17296531060702153"/>
                </c:manualLayout>
              </c:layout>
              <c:tx>
                <c:rich>
                  <a:bodyPr/>
                  <a:lstStyle/>
                  <a:p>
                    <a:pPr>
                      <a:defRPr/>
                    </a:pPr>
                    <a:r>
                      <a:rPr lang="en-US" sz="1200" b="1" i="0" baseline="0"/>
                      <a:t>EP appointments
25%</a:t>
                    </a:r>
                  </a:p>
                </c:rich>
              </c:tx>
              <c:spPr>
                <a:ln w="28575">
                  <a:noFill/>
                </a:ln>
              </c:spPr>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1BD2-463C-AB57-13E99A96EEE9}"/>
                </c:ext>
              </c:extLst>
            </c:dLbl>
            <c:dLbl>
              <c:idx val="1"/>
              <c:layout>
                <c:manualLayout>
                  <c:x val="0.16345219347581552"/>
                  <c:y val="-0.26876378607287554"/>
                </c:manualLayout>
              </c:layout>
              <c:tx>
                <c:rich>
                  <a:bodyPr/>
                  <a:lstStyle/>
                  <a:p>
                    <a:r>
                      <a:rPr lang="en-US" sz="1200" b="1" i="0" baseline="0"/>
                      <a:t>Just Ask SALL
75%</a:t>
                    </a:r>
                  </a:p>
                </c:rich>
              </c:tx>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2-1BD2-463C-AB57-13E99A96EEE9}"/>
                </c:ext>
              </c:extLst>
            </c:dLbl>
            <c:spPr>
              <a:ln>
                <a:noFill/>
              </a:ln>
            </c:spPr>
            <c:showLegendKey val="0"/>
            <c:showVal val="0"/>
            <c:showCatName val="1"/>
            <c:showSerName val="0"/>
            <c:showPercent val="1"/>
            <c:showBubbleSize val="0"/>
            <c:showLeaderLines val="1"/>
            <c:extLst>
              <c:ext xmlns:c15="http://schemas.microsoft.com/office/drawing/2012/chart" uri="{CE6537A1-D6FC-4f65-9D91-7224C49458BB}"/>
            </c:extLst>
          </c:dLbls>
          <c:cat>
            <c:strRef>
              <c:f>'EP appointment information'!$B$17:$C$17</c:f>
              <c:strCache>
                <c:ptCount val="2"/>
                <c:pt idx="0">
                  <c:v>Ep appointments</c:v>
                </c:pt>
                <c:pt idx="1">
                  <c:v>Just Ask SALL</c:v>
                </c:pt>
              </c:strCache>
            </c:strRef>
          </c:cat>
          <c:val>
            <c:numRef>
              <c:f>'EP appointment information'!$B$18:$C$18</c:f>
              <c:numCache>
                <c:formatCode>General</c:formatCode>
                <c:ptCount val="2"/>
                <c:pt idx="0">
                  <c:v>93</c:v>
                </c:pt>
                <c:pt idx="1">
                  <c:v>305</c:v>
                </c:pt>
              </c:numCache>
            </c:numRef>
          </c:val>
          <c:extLst>
            <c:ext xmlns:c16="http://schemas.microsoft.com/office/drawing/2014/chart" uri="{C3380CC4-5D6E-409C-BE32-E72D297353CC}">
              <c16:uniqueId val="{00000003-1BD2-463C-AB57-13E99A96EEE9}"/>
            </c:ext>
          </c:extLst>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B909AB-7ED5-4B5A-8155-4D9A1BDA6B71}" type="doc">
      <dgm:prSet loTypeId="urn:microsoft.com/office/officeart/2005/8/layout/chevron2" loCatId="list" qsTypeId="urn:microsoft.com/office/officeart/2005/8/quickstyle/simple1" qsCatId="simple" csTypeId="urn:microsoft.com/office/officeart/2005/8/colors/colorful3" csCatId="colorful" phldr="1"/>
      <dgm:spPr/>
      <dgm:t>
        <a:bodyPr/>
        <a:lstStyle/>
        <a:p>
          <a:endParaRPr lang="en-GB"/>
        </a:p>
      </dgm:t>
    </dgm:pt>
    <dgm:pt modelId="{1E3C77BC-EB87-49E4-90DD-E061E480A797}">
      <dgm:prSet phldrT="[Text]"/>
      <dgm:spPr/>
      <dgm:t>
        <a:bodyPr/>
        <a:lstStyle/>
        <a:p>
          <a:r>
            <a:rPr lang="en-GB" dirty="0"/>
            <a:t>Phone call or online form</a:t>
          </a:r>
        </a:p>
      </dgm:t>
    </dgm:pt>
    <dgm:pt modelId="{243C9914-6212-446F-869A-0451C2A37220}" type="parTrans" cxnId="{B39A6F05-4EA8-4F95-ADAF-772800DAE5C5}">
      <dgm:prSet/>
      <dgm:spPr/>
      <dgm:t>
        <a:bodyPr/>
        <a:lstStyle/>
        <a:p>
          <a:endParaRPr lang="en-GB"/>
        </a:p>
      </dgm:t>
    </dgm:pt>
    <dgm:pt modelId="{D5984008-0216-4A00-AB2D-8A3D833C3388}" type="sibTrans" cxnId="{B39A6F05-4EA8-4F95-ADAF-772800DAE5C5}">
      <dgm:prSet/>
      <dgm:spPr/>
      <dgm:t>
        <a:bodyPr/>
        <a:lstStyle/>
        <a:p>
          <a:endParaRPr lang="en-GB"/>
        </a:p>
      </dgm:t>
    </dgm:pt>
    <dgm:pt modelId="{812A0069-9A4D-4AFC-A2F5-5745D9EDD879}">
      <dgm:prSet phldrT="[Text]" custT="1"/>
      <dgm:spPr/>
      <dgm:t>
        <a:bodyPr/>
        <a:lstStyle/>
        <a:p>
          <a:r>
            <a:rPr lang="en-GB" sz="1400" dirty="0"/>
            <a:t>Arrange a time convenient for a call back – or email response.</a:t>
          </a:r>
        </a:p>
      </dgm:t>
    </dgm:pt>
    <dgm:pt modelId="{92725752-8945-4F65-BB7D-5A0458F9F87F}" type="parTrans" cxnId="{899C3145-1C9B-424B-8A7A-95C01B9900A2}">
      <dgm:prSet/>
      <dgm:spPr/>
      <dgm:t>
        <a:bodyPr/>
        <a:lstStyle/>
        <a:p>
          <a:endParaRPr lang="en-GB"/>
        </a:p>
      </dgm:t>
    </dgm:pt>
    <dgm:pt modelId="{A3DA94B0-D525-4D7F-85C4-A7D39E60554A}" type="sibTrans" cxnId="{899C3145-1C9B-424B-8A7A-95C01B9900A2}">
      <dgm:prSet/>
      <dgm:spPr/>
      <dgm:t>
        <a:bodyPr/>
        <a:lstStyle/>
        <a:p>
          <a:endParaRPr lang="en-GB"/>
        </a:p>
      </dgm:t>
    </dgm:pt>
    <dgm:pt modelId="{21C7FCC8-333C-430A-9E0D-560E6A4FE72B}">
      <dgm:prSet phldrT="[Text]" custT="1"/>
      <dgm:spPr/>
      <dgm:t>
        <a:bodyPr/>
        <a:lstStyle/>
        <a:p>
          <a:r>
            <a:rPr lang="en-GB" sz="1400" dirty="0"/>
            <a:t>Go through the case – What are the needs? Who is involved and supporting now?           What are the concerns? What are you worried about? What is working well?</a:t>
          </a:r>
        </a:p>
      </dgm:t>
    </dgm:pt>
    <dgm:pt modelId="{1729FA5D-7EEC-458E-9D68-CBE36F819F9C}" type="parTrans" cxnId="{0AE40AEF-3040-44AA-9972-6665DAA40110}">
      <dgm:prSet/>
      <dgm:spPr/>
      <dgm:t>
        <a:bodyPr/>
        <a:lstStyle/>
        <a:p>
          <a:endParaRPr lang="en-GB"/>
        </a:p>
      </dgm:t>
    </dgm:pt>
    <dgm:pt modelId="{D0F5F044-89ED-4AE6-8995-08A27F80F570}" type="sibTrans" cxnId="{0AE40AEF-3040-44AA-9972-6665DAA40110}">
      <dgm:prSet/>
      <dgm:spPr/>
      <dgm:t>
        <a:bodyPr/>
        <a:lstStyle/>
        <a:p>
          <a:endParaRPr lang="en-GB"/>
        </a:p>
      </dgm:t>
    </dgm:pt>
    <dgm:pt modelId="{63CBB87C-A0FE-4697-938E-F57ACB67C3F0}">
      <dgm:prSet phldrT="[Text]"/>
      <dgm:spPr/>
      <dgm:t>
        <a:bodyPr/>
        <a:lstStyle/>
        <a:p>
          <a:r>
            <a:rPr lang="en-GB" dirty="0"/>
            <a:t>Email Response</a:t>
          </a:r>
        </a:p>
      </dgm:t>
    </dgm:pt>
    <dgm:pt modelId="{33E3F196-6A31-44DF-868E-7CCFD5AC5C96}" type="parTrans" cxnId="{59AED229-DE26-487C-8E71-C40B51E94FC4}">
      <dgm:prSet/>
      <dgm:spPr/>
      <dgm:t>
        <a:bodyPr/>
        <a:lstStyle/>
        <a:p>
          <a:endParaRPr lang="en-GB"/>
        </a:p>
      </dgm:t>
    </dgm:pt>
    <dgm:pt modelId="{F59545B8-A70B-4445-8D57-E7D8C3A3457D}" type="sibTrans" cxnId="{59AED229-DE26-487C-8E71-C40B51E94FC4}">
      <dgm:prSet/>
      <dgm:spPr/>
      <dgm:t>
        <a:bodyPr/>
        <a:lstStyle/>
        <a:p>
          <a:endParaRPr lang="en-GB"/>
        </a:p>
      </dgm:t>
    </dgm:pt>
    <dgm:pt modelId="{E67B6BB1-13A3-4007-A545-FC0EBCD3AD0E}">
      <dgm:prSet phldrT="[Text]" custT="1"/>
      <dgm:spPr/>
      <dgm:t>
        <a:bodyPr/>
        <a:lstStyle/>
        <a:p>
          <a:r>
            <a:rPr lang="en-GB" sz="1400" dirty="0"/>
            <a:t>Ask SALL advisor will provide a detailed email response providing information, advice and guidance that was discussed in the contact.  </a:t>
          </a:r>
        </a:p>
      </dgm:t>
    </dgm:pt>
    <dgm:pt modelId="{DA86E312-83C2-4963-8267-A704B1ACC552}" type="parTrans" cxnId="{2742C3CF-DF7E-4704-A7A1-97E1C12A59A2}">
      <dgm:prSet/>
      <dgm:spPr/>
      <dgm:t>
        <a:bodyPr/>
        <a:lstStyle/>
        <a:p>
          <a:endParaRPr lang="en-GB"/>
        </a:p>
      </dgm:t>
    </dgm:pt>
    <dgm:pt modelId="{C5409FBA-5BBD-4A39-B968-103B8612C425}" type="sibTrans" cxnId="{2742C3CF-DF7E-4704-A7A1-97E1C12A59A2}">
      <dgm:prSet/>
      <dgm:spPr/>
      <dgm:t>
        <a:bodyPr/>
        <a:lstStyle/>
        <a:p>
          <a:endParaRPr lang="en-GB"/>
        </a:p>
      </dgm:t>
    </dgm:pt>
    <dgm:pt modelId="{22CBD90A-2EA3-42D5-A7F8-367BB2895DE3}">
      <dgm:prSet phldrT="[Text]"/>
      <dgm:spPr/>
      <dgm:t>
        <a:bodyPr/>
        <a:lstStyle/>
        <a:p>
          <a:r>
            <a:rPr lang="en-GB" dirty="0"/>
            <a:t>Follow-up</a:t>
          </a:r>
        </a:p>
      </dgm:t>
    </dgm:pt>
    <dgm:pt modelId="{3485F478-0CA9-400F-8CC3-A8A89F2252FE}" type="parTrans" cxnId="{8D4FDB55-C555-4BDD-A99F-00A79599C133}">
      <dgm:prSet/>
      <dgm:spPr/>
      <dgm:t>
        <a:bodyPr/>
        <a:lstStyle/>
        <a:p>
          <a:endParaRPr lang="en-GB"/>
        </a:p>
      </dgm:t>
    </dgm:pt>
    <dgm:pt modelId="{F2615D5C-2745-4295-8DCE-52E9B9FE3738}" type="sibTrans" cxnId="{8D4FDB55-C555-4BDD-A99F-00A79599C133}">
      <dgm:prSet/>
      <dgm:spPr/>
      <dgm:t>
        <a:bodyPr/>
        <a:lstStyle/>
        <a:p>
          <a:endParaRPr lang="en-GB"/>
        </a:p>
      </dgm:t>
    </dgm:pt>
    <dgm:pt modelId="{29E0D04B-CBB5-4F49-828B-713D6E52C810}">
      <dgm:prSet phldrT="[Text]" custT="1"/>
      <dgm:spPr/>
      <dgm:t>
        <a:bodyPr/>
        <a:lstStyle/>
        <a:p>
          <a:r>
            <a:rPr lang="en-GB" sz="1400" dirty="0"/>
            <a:t>Call back from SALL advisor – to discuss things further or share further information.</a:t>
          </a:r>
        </a:p>
      </dgm:t>
    </dgm:pt>
    <dgm:pt modelId="{3FC1DC81-9A68-4432-8D9A-94AE8F5AA842}" type="parTrans" cxnId="{A66C2C05-100A-4FF7-9350-8F0512A1F93A}">
      <dgm:prSet/>
      <dgm:spPr/>
      <dgm:t>
        <a:bodyPr/>
        <a:lstStyle/>
        <a:p>
          <a:endParaRPr lang="en-GB"/>
        </a:p>
      </dgm:t>
    </dgm:pt>
    <dgm:pt modelId="{1B197374-1CA3-45EB-95CC-34E7148E19F5}" type="sibTrans" cxnId="{A66C2C05-100A-4FF7-9350-8F0512A1F93A}">
      <dgm:prSet/>
      <dgm:spPr/>
      <dgm:t>
        <a:bodyPr/>
        <a:lstStyle/>
        <a:p>
          <a:endParaRPr lang="en-GB"/>
        </a:p>
      </dgm:t>
    </dgm:pt>
    <dgm:pt modelId="{2AE4022B-5D06-4F8A-B8A9-B02F5FDC308D}">
      <dgm:prSet phldrT="[Text]"/>
      <dgm:spPr/>
      <dgm:t>
        <a:bodyPr/>
        <a:lstStyle/>
        <a:p>
          <a:endParaRPr lang="en-GB" sz="1200" dirty="0"/>
        </a:p>
      </dgm:t>
    </dgm:pt>
    <dgm:pt modelId="{D65CCA76-6297-486E-98D9-ED4490574EBF}" type="parTrans" cxnId="{421898EA-C69F-4625-81EE-83FDB4A44AA0}">
      <dgm:prSet/>
      <dgm:spPr/>
      <dgm:t>
        <a:bodyPr/>
        <a:lstStyle/>
        <a:p>
          <a:endParaRPr lang="en-GB"/>
        </a:p>
      </dgm:t>
    </dgm:pt>
    <dgm:pt modelId="{C72BFAC1-CF4B-4F7A-8F00-98E5DD34B904}" type="sibTrans" cxnId="{421898EA-C69F-4625-81EE-83FDB4A44AA0}">
      <dgm:prSet/>
      <dgm:spPr/>
      <dgm:t>
        <a:bodyPr/>
        <a:lstStyle/>
        <a:p>
          <a:endParaRPr lang="en-GB"/>
        </a:p>
      </dgm:t>
    </dgm:pt>
    <dgm:pt modelId="{AC52B724-A222-4465-87BD-14FED2614412}">
      <dgm:prSet phldrT="[Text]" custT="1"/>
      <dgm:spPr/>
      <dgm:t>
        <a:bodyPr/>
        <a:lstStyle/>
        <a:p>
          <a:r>
            <a:rPr lang="en-GB" sz="1400" dirty="0"/>
            <a:t>The Ask SALL advisor will discuss information, advice and guidance they are providing</a:t>
          </a:r>
          <a:r>
            <a:rPr lang="en-GB" sz="1200" dirty="0"/>
            <a:t>.</a:t>
          </a:r>
        </a:p>
      </dgm:t>
    </dgm:pt>
    <dgm:pt modelId="{0C2EDCAD-5608-4F39-BC0D-28BAC180DA5D}" type="parTrans" cxnId="{32EAA67B-481F-43B8-9214-F815CCE954FB}">
      <dgm:prSet/>
      <dgm:spPr/>
      <dgm:t>
        <a:bodyPr/>
        <a:lstStyle/>
        <a:p>
          <a:endParaRPr lang="en-GB"/>
        </a:p>
      </dgm:t>
    </dgm:pt>
    <dgm:pt modelId="{469F1B81-9988-465B-98FB-15E12A18EB41}" type="sibTrans" cxnId="{32EAA67B-481F-43B8-9214-F815CCE954FB}">
      <dgm:prSet/>
      <dgm:spPr/>
      <dgm:t>
        <a:bodyPr/>
        <a:lstStyle/>
        <a:p>
          <a:endParaRPr lang="en-GB"/>
        </a:p>
      </dgm:t>
    </dgm:pt>
    <dgm:pt modelId="{FA7CFF01-B566-42C2-9A2C-6F07775C59E5}">
      <dgm:prSet phldrT="[Text]" custT="1"/>
      <dgm:spPr/>
      <dgm:t>
        <a:bodyPr/>
        <a:lstStyle/>
        <a:p>
          <a:r>
            <a:rPr lang="en-GB" sz="1400" dirty="0"/>
            <a:t>The email will include links to recommendations, attached documents or forms, further recommendations for research or information, agreements of next steps.</a:t>
          </a:r>
        </a:p>
      </dgm:t>
    </dgm:pt>
    <dgm:pt modelId="{D847F67E-8982-483D-871B-0714C7DCA7EB}" type="parTrans" cxnId="{CD40491D-65C2-48D5-9CA8-6360B736D50F}">
      <dgm:prSet/>
      <dgm:spPr/>
      <dgm:t>
        <a:bodyPr/>
        <a:lstStyle/>
        <a:p>
          <a:endParaRPr lang="en-GB"/>
        </a:p>
      </dgm:t>
    </dgm:pt>
    <dgm:pt modelId="{C6AE62D1-9EA5-46F4-A148-2C3FE251DB1D}" type="sibTrans" cxnId="{CD40491D-65C2-48D5-9CA8-6360B736D50F}">
      <dgm:prSet/>
      <dgm:spPr/>
      <dgm:t>
        <a:bodyPr/>
        <a:lstStyle/>
        <a:p>
          <a:endParaRPr lang="en-GB"/>
        </a:p>
      </dgm:t>
    </dgm:pt>
    <dgm:pt modelId="{88B4EFDB-CCFE-44B9-8F97-315011AEA943}">
      <dgm:prSet phldrT="[Text]" custT="1"/>
      <dgm:spPr/>
      <dgm:t>
        <a:bodyPr/>
        <a:lstStyle/>
        <a:p>
          <a:r>
            <a:rPr lang="en-GB" sz="1400" dirty="0"/>
            <a:t>Educational Psychologist – call back – one off video meeting (approx. 1 hour).  This is for a </a:t>
          </a:r>
          <a:r>
            <a:rPr lang="en-US" sz="1400" dirty="0"/>
            <a:t>focused conversation to problem solve the difficulty/issue the child young/person is currently experiencing.   Provide a follow-up summary of the recommendations from the EP.</a:t>
          </a:r>
          <a:endParaRPr lang="en-GB" sz="1400" dirty="0"/>
        </a:p>
      </dgm:t>
    </dgm:pt>
    <dgm:pt modelId="{0E0E1F26-EE0A-4B32-B2AC-58AEEA1E69AC}" type="parTrans" cxnId="{82BBFCA7-DDA2-40F9-B054-7ECD149EE075}">
      <dgm:prSet/>
      <dgm:spPr/>
      <dgm:t>
        <a:bodyPr/>
        <a:lstStyle/>
        <a:p>
          <a:endParaRPr lang="en-GB"/>
        </a:p>
      </dgm:t>
    </dgm:pt>
    <dgm:pt modelId="{A36BA78F-53A4-4404-8593-5BACFDBBE6E4}" type="sibTrans" cxnId="{82BBFCA7-DDA2-40F9-B054-7ECD149EE075}">
      <dgm:prSet/>
      <dgm:spPr/>
      <dgm:t>
        <a:bodyPr/>
        <a:lstStyle/>
        <a:p>
          <a:endParaRPr lang="en-GB"/>
        </a:p>
      </dgm:t>
    </dgm:pt>
    <dgm:pt modelId="{3025AD14-AF8D-4DD7-9E08-50DA0D8B2502}">
      <dgm:prSet phldrT="[Text]" custT="1"/>
      <dgm:spPr/>
      <dgm:t>
        <a:bodyPr/>
        <a:lstStyle/>
        <a:p>
          <a:r>
            <a:rPr lang="en-GB" sz="1400" dirty="0"/>
            <a:t>EYST call back – to offer support.</a:t>
          </a:r>
        </a:p>
      </dgm:t>
    </dgm:pt>
    <dgm:pt modelId="{359BA3CA-8FFA-408C-B10D-F6D19E4BC347}" type="parTrans" cxnId="{0449E35E-2D0D-4208-B05A-9EDD4A5F128C}">
      <dgm:prSet/>
      <dgm:spPr/>
      <dgm:t>
        <a:bodyPr/>
        <a:lstStyle/>
        <a:p>
          <a:endParaRPr lang="en-GB"/>
        </a:p>
      </dgm:t>
    </dgm:pt>
    <dgm:pt modelId="{C4563F84-EC2D-4F9F-BF3E-896298D772FC}" type="sibTrans" cxnId="{0449E35E-2D0D-4208-B05A-9EDD4A5F128C}">
      <dgm:prSet/>
      <dgm:spPr/>
      <dgm:t>
        <a:bodyPr/>
        <a:lstStyle/>
        <a:p>
          <a:endParaRPr lang="en-GB"/>
        </a:p>
      </dgm:t>
    </dgm:pt>
    <dgm:pt modelId="{8BCFC61E-1884-4E29-910F-6AE07B2F5049}" type="pres">
      <dgm:prSet presAssocID="{C2B909AB-7ED5-4B5A-8155-4D9A1BDA6B71}" presName="linearFlow" presStyleCnt="0">
        <dgm:presLayoutVars>
          <dgm:dir/>
          <dgm:animLvl val="lvl"/>
          <dgm:resizeHandles val="exact"/>
        </dgm:presLayoutVars>
      </dgm:prSet>
      <dgm:spPr/>
    </dgm:pt>
    <dgm:pt modelId="{3EB4D04A-D4A5-4A44-A15F-BE806EE8298B}" type="pres">
      <dgm:prSet presAssocID="{1E3C77BC-EB87-49E4-90DD-E061E480A797}" presName="composite" presStyleCnt="0"/>
      <dgm:spPr/>
    </dgm:pt>
    <dgm:pt modelId="{8B164A4A-A555-4E12-885A-41B66B518121}" type="pres">
      <dgm:prSet presAssocID="{1E3C77BC-EB87-49E4-90DD-E061E480A797}" presName="parentText" presStyleLbl="alignNode1" presStyleIdx="0" presStyleCnt="3">
        <dgm:presLayoutVars>
          <dgm:chMax val="1"/>
          <dgm:bulletEnabled val="1"/>
        </dgm:presLayoutVars>
      </dgm:prSet>
      <dgm:spPr/>
    </dgm:pt>
    <dgm:pt modelId="{B1A97F99-A203-4A43-AA01-4AFC91D2EDBD}" type="pres">
      <dgm:prSet presAssocID="{1E3C77BC-EB87-49E4-90DD-E061E480A797}" presName="descendantText" presStyleLbl="alignAcc1" presStyleIdx="0" presStyleCnt="3">
        <dgm:presLayoutVars>
          <dgm:bulletEnabled val="1"/>
        </dgm:presLayoutVars>
      </dgm:prSet>
      <dgm:spPr/>
    </dgm:pt>
    <dgm:pt modelId="{E22129AB-6438-4F2E-8DBE-03246457A35E}" type="pres">
      <dgm:prSet presAssocID="{D5984008-0216-4A00-AB2D-8A3D833C3388}" presName="sp" presStyleCnt="0"/>
      <dgm:spPr/>
    </dgm:pt>
    <dgm:pt modelId="{06DC9B20-2FF7-4545-8D94-34DE90849A8B}" type="pres">
      <dgm:prSet presAssocID="{63CBB87C-A0FE-4697-938E-F57ACB67C3F0}" presName="composite" presStyleCnt="0"/>
      <dgm:spPr/>
    </dgm:pt>
    <dgm:pt modelId="{015750BF-1F01-48D7-977C-D33334346DE3}" type="pres">
      <dgm:prSet presAssocID="{63CBB87C-A0FE-4697-938E-F57ACB67C3F0}" presName="parentText" presStyleLbl="alignNode1" presStyleIdx="1" presStyleCnt="3">
        <dgm:presLayoutVars>
          <dgm:chMax val="1"/>
          <dgm:bulletEnabled val="1"/>
        </dgm:presLayoutVars>
      </dgm:prSet>
      <dgm:spPr/>
    </dgm:pt>
    <dgm:pt modelId="{8BD236B7-D1C8-471B-A15A-CBA1F43AC3E5}" type="pres">
      <dgm:prSet presAssocID="{63CBB87C-A0FE-4697-938E-F57ACB67C3F0}" presName="descendantText" presStyleLbl="alignAcc1" presStyleIdx="1" presStyleCnt="3">
        <dgm:presLayoutVars>
          <dgm:bulletEnabled val="1"/>
        </dgm:presLayoutVars>
      </dgm:prSet>
      <dgm:spPr/>
    </dgm:pt>
    <dgm:pt modelId="{ED51D8CB-8F32-47CE-8B19-3476BBFDBA1B}" type="pres">
      <dgm:prSet presAssocID="{F59545B8-A70B-4445-8D57-E7D8C3A3457D}" presName="sp" presStyleCnt="0"/>
      <dgm:spPr/>
    </dgm:pt>
    <dgm:pt modelId="{AC54DB53-803C-4007-92F1-563411A15D21}" type="pres">
      <dgm:prSet presAssocID="{22CBD90A-2EA3-42D5-A7F8-367BB2895DE3}" presName="composite" presStyleCnt="0"/>
      <dgm:spPr/>
    </dgm:pt>
    <dgm:pt modelId="{F81D1A8E-75A6-4B2A-8A86-DF46D8743485}" type="pres">
      <dgm:prSet presAssocID="{22CBD90A-2EA3-42D5-A7F8-367BB2895DE3}" presName="parentText" presStyleLbl="alignNode1" presStyleIdx="2" presStyleCnt="3">
        <dgm:presLayoutVars>
          <dgm:chMax val="1"/>
          <dgm:bulletEnabled val="1"/>
        </dgm:presLayoutVars>
      </dgm:prSet>
      <dgm:spPr/>
    </dgm:pt>
    <dgm:pt modelId="{2D5F34CA-E34E-477E-9406-87170E2C9A7C}" type="pres">
      <dgm:prSet presAssocID="{22CBD90A-2EA3-42D5-A7F8-367BB2895DE3}" presName="descendantText" presStyleLbl="alignAcc1" presStyleIdx="2" presStyleCnt="3" custScaleY="154527" custLinFactNeighborX="367" custLinFactNeighborY="4276">
        <dgm:presLayoutVars>
          <dgm:bulletEnabled val="1"/>
        </dgm:presLayoutVars>
      </dgm:prSet>
      <dgm:spPr/>
    </dgm:pt>
  </dgm:ptLst>
  <dgm:cxnLst>
    <dgm:cxn modelId="{A66C2C05-100A-4FF7-9350-8F0512A1F93A}" srcId="{22CBD90A-2EA3-42D5-A7F8-367BB2895DE3}" destId="{29E0D04B-CBB5-4F49-828B-713D6E52C810}" srcOrd="0" destOrd="0" parTransId="{3FC1DC81-9A68-4432-8D9A-94AE8F5AA842}" sibTransId="{1B197374-1CA3-45EB-95CC-34E7148E19F5}"/>
    <dgm:cxn modelId="{B39A6F05-4EA8-4F95-ADAF-772800DAE5C5}" srcId="{C2B909AB-7ED5-4B5A-8155-4D9A1BDA6B71}" destId="{1E3C77BC-EB87-49E4-90DD-E061E480A797}" srcOrd="0" destOrd="0" parTransId="{243C9914-6212-446F-869A-0451C2A37220}" sibTransId="{D5984008-0216-4A00-AB2D-8A3D833C3388}"/>
    <dgm:cxn modelId="{CD40491D-65C2-48D5-9CA8-6360B736D50F}" srcId="{63CBB87C-A0FE-4697-938E-F57ACB67C3F0}" destId="{FA7CFF01-B566-42C2-9A2C-6F07775C59E5}" srcOrd="1" destOrd="0" parTransId="{D847F67E-8982-483D-871B-0714C7DCA7EB}" sibTransId="{C6AE62D1-9EA5-46F4-A148-2C3FE251DB1D}"/>
    <dgm:cxn modelId="{3557D822-589D-4859-A3EE-490EA2E7E383}" type="presOf" srcId="{21C7FCC8-333C-430A-9E0D-560E6A4FE72B}" destId="{B1A97F99-A203-4A43-AA01-4AFC91D2EDBD}" srcOrd="0" destOrd="1" presId="urn:microsoft.com/office/officeart/2005/8/layout/chevron2"/>
    <dgm:cxn modelId="{7A895624-AB39-4496-B31F-64F29D4F6EA3}" type="presOf" srcId="{AC52B724-A222-4465-87BD-14FED2614412}" destId="{B1A97F99-A203-4A43-AA01-4AFC91D2EDBD}" srcOrd="0" destOrd="2" presId="urn:microsoft.com/office/officeart/2005/8/layout/chevron2"/>
    <dgm:cxn modelId="{59AED229-DE26-487C-8E71-C40B51E94FC4}" srcId="{C2B909AB-7ED5-4B5A-8155-4D9A1BDA6B71}" destId="{63CBB87C-A0FE-4697-938E-F57ACB67C3F0}" srcOrd="1" destOrd="0" parTransId="{33E3F196-6A31-44DF-868E-7CCFD5AC5C96}" sibTransId="{F59545B8-A70B-4445-8D57-E7D8C3A3457D}"/>
    <dgm:cxn modelId="{9F84352B-C1CE-46BE-AA7D-5669D5ADC986}" type="presOf" srcId="{88B4EFDB-CCFE-44B9-8F97-315011AEA943}" destId="{2D5F34CA-E34E-477E-9406-87170E2C9A7C}" srcOrd="0" destOrd="1" presId="urn:microsoft.com/office/officeart/2005/8/layout/chevron2"/>
    <dgm:cxn modelId="{E8713740-5BB7-4CB6-ABEC-4E9DA5FD53B7}" type="presOf" srcId="{2AE4022B-5D06-4F8A-B8A9-B02F5FDC308D}" destId="{B1A97F99-A203-4A43-AA01-4AFC91D2EDBD}" srcOrd="0" destOrd="3" presId="urn:microsoft.com/office/officeart/2005/8/layout/chevron2"/>
    <dgm:cxn modelId="{0449E35E-2D0D-4208-B05A-9EDD4A5F128C}" srcId="{22CBD90A-2EA3-42D5-A7F8-367BB2895DE3}" destId="{3025AD14-AF8D-4DD7-9E08-50DA0D8B2502}" srcOrd="2" destOrd="0" parTransId="{359BA3CA-8FFA-408C-B10D-F6D19E4BC347}" sibTransId="{C4563F84-EC2D-4F9F-BF3E-896298D772FC}"/>
    <dgm:cxn modelId="{147EDF61-093D-42E9-91B9-7FCBEA187768}" type="presOf" srcId="{22CBD90A-2EA3-42D5-A7F8-367BB2895DE3}" destId="{F81D1A8E-75A6-4B2A-8A86-DF46D8743485}" srcOrd="0" destOrd="0" presId="urn:microsoft.com/office/officeart/2005/8/layout/chevron2"/>
    <dgm:cxn modelId="{1FEB1362-D0B2-4E12-9CEE-2C3857B4D913}" type="presOf" srcId="{FA7CFF01-B566-42C2-9A2C-6F07775C59E5}" destId="{8BD236B7-D1C8-471B-A15A-CBA1F43AC3E5}" srcOrd="0" destOrd="1" presId="urn:microsoft.com/office/officeart/2005/8/layout/chevron2"/>
    <dgm:cxn modelId="{899C3145-1C9B-424B-8A7A-95C01B9900A2}" srcId="{1E3C77BC-EB87-49E4-90DD-E061E480A797}" destId="{812A0069-9A4D-4AFC-A2F5-5745D9EDD879}" srcOrd="0" destOrd="0" parTransId="{92725752-8945-4F65-BB7D-5A0458F9F87F}" sibTransId="{A3DA94B0-D525-4D7F-85C4-A7D39E60554A}"/>
    <dgm:cxn modelId="{824F9645-B23E-4A7D-AA06-4DCCD7454FB7}" type="presOf" srcId="{E67B6BB1-13A3-4007-A545-FC0EBCD3AD0E}" destId="{8BD236B7-D1C8-471B-A15A-CBA1F43AC3E5}" srcOrd="0" destOrd="0" presId="urn:microsoft.com/office/officeart/2005/8/layout/chevron2"/>
    <dgm:cxn modelId="{98E1D175-40C7-496A-BB97-E2CE52345F13}" type="presOf" srcId="{C2B909AB-7ED5-4B5A-8155-4D9A1BDA6B71}" destId="{8BCFC61E-1884-4E29-910F-6AE07B2F5049}" srcOrd="0" destOrd="0" presId="urn:microsoft.com/office/officeart/2005/8/layout/chevron2"/>
    <dgm:cxn modelId="{8D4FDB55-C555-4BDD-A99F-00A79599C133}" srcId="{C2B909AB-7ED5-4B5A-8155-4D9A1BDA6B71}" destId="{22CBD90A-2EA3-42D5-A7F8-367BB2895DE3}" srcOrd="2" destOrd="0" parTransId="{3485F478-0CA9-400F-8CC3-A8A89F2252FE}" sibTransId="{F2615D5C-2745-4295-8DCE-52E9B9FE3738}"/>
    <dgm:cxn modelId="{AE364758-2FEB-4C3E-9881-378435706419}" type="presOf" srcId="{1E3C77BC-EB87-49E4-90DD-E061E480A797}" destId="{8B164A4A-A555-4E12-885A-41B66B518121}" srcOrd="0" destOrd="0" presId="urn:microsoft.com/office/officeart/2005/8/layout/chevron2"/>
    <dgm:cxn modelId="{32EAA67B-481F-43B8-9214-F815CCE954FB}" srcId="{1E3C77BC-EB87-49E4-90DD-E061E480A797}" destId="{AC52B724-A222-4465-87BD-14FED2614412}" srcOrd="2" destOrd="0" parTransId="{0C2EDCAD-5608-4F39-BC0D-28BAC180DA5D}" sibTransId="{469F1B81-9988-465B-98FB-15E12A18EB41}"/>
    <dgm:cxn modelId="{82BBFCA7-DDA2-40F9-B054-7ECD149EE075}" srcId="{22CBD90A-2EA3-42D5-A7F8-367BB2895DE3}" destId="{88B4EFDB-CCFE-44B9-8F97-315011AEA943}" srcOrd="1" destOrd="0" parTransId="{0E0E1F26-EE0A-4B32-B2AC-58AEEA1E69AC}" sibTransId="{A36BA78F-53A4-4404-8593-5BACFDBBE6E4}"/>
    <dgm:cxn modelId="{5A5E60AC-6B59-45F8-A5DC-1AEB53597D92}" type="presOf" srcId="{29E0D04B-CBB5-4F49-828B-713D6E52C810}" destId="{2D5F34CA-E34E-477E-9406-87170E2C9A7C}" srcOrd="0" destOrd="0" presId="urn:microsoft.com/office/officeart/2005/8/layout/chevron2"/>
    <dgm:cxn modelId="{6B83A1C6-CFB4-42F3-9EB3-3C1C07FB2FFA}" type="presOf" srcId="{3025AD14-AF8D-4DD7-9E08-50DA0D8B2502}" destId="{2D5F34CA-E34E-477E-9406-87170E2C9A7C}" srcOrd="0" destOrd="2" presId="urn:microsoft.com/office/officeart/2005/8/layout/chevron2"/>
    <dgm:cxn modelId="{2742C3CF-DF7E-4704-A7A1-97E1C12A59A2}" srcId="{63CBB87C-A0FE-4697-938E-F57ACB67C3F0}" destId="{E67B6BB1-13A3-4007-A545-FC0EBCD3AD0E}" srcOrd="0" destOrd="0" parTransId="{DA86E312-83C2-4963-8267-A704B1ACC552}" sibTransId="{C5409FBA-5BBD-4A39-B968-103B8612C425}"/>
    <dgm:cxn modelId="{74D426DC-67E7-4770-AFE3-54FA7A0C7361}" type="presOf" srcId="{63CBB87C-A0FE-4697-938E-F57ACB67C3F0}" destId="{015750BF-1F01-48D7-977C-D33334346DE3}" srcOrd="0" destOrd="0" presId="urn:microsoft.com/office/officeart/2005/8/layout/chevron2"/>
    <dgm:cxn modelId="{421898EA-C69F-4625-81EE-83FDB4A44AA0}" srcId="{1E3C77BC-EB87-49E4-90DD-E061E480A797}" destId="{2AE4022B-5D06-4F8A-B8A9-B02F5FDC308D}" srcOrd="3" destOrd="0" parTransId="{D65CCA76-6297-486E-98D9-ED4490574EBF}" sibTransId="{C72BFAC1-CF4B-4F7A-8F00-98E5DD34B904}"/>
    <dgm:cxn modelId="{0AE40AEF-3040-44AA-9972-6665DAA40110}" srcId="{1E3C77BC-EB87-49E4-90DD-E061E480A797}" destId="{21C7FCC8-333C-430A-9E0D-560E6A4FE72B}" srcOrd="1" destOrd="0" parTransId="{1729FA5D-7EEC-458E-9D68-CBE36F819F9C}" sibTransId="{D0F5F044-89ED-4AE6-8995-08A27F80F570}"/>
    <dgm:cxn modelId="{1536F2F9-4A88-42CD-936D-66861D61A9D8}" type="presOf" srcId="{812A0069-9A4D-4AFC-A2F5-5745D9EDD879}" destId="{B1A97F99-A203-4A43-AA01-4AFC91D2EDBD}" srcOrd="0" destOrd="0" presId="urn:microsoft.com/office/officeart/2005/8/layout/chevron2"/>
    <dgm:cxn modelId="{DDCC5E22-C37A-457E-A595-C7E043F5CEB7}" type="presParOf" srcId="{8BCFC61E-1884-4E29-910F-6AE07B2F5049}" destId="{3EB4D04A-D4A5-4A44-A15F-BE806EE8298B}" srcOrd="0" destOrd="0" presId="urn:microsoft.com/office/officeart/2005/8/layout/chevron2"/>
    <dgm:cxn modelId="{324783CA-39AF-44A7-BD53-C37BF7C51FEC}" type="presParOf" srcId="{3EB4D04A-D4A5-4A44-A15F-BE806EE8298B}" destId="{8B164A4A-A555-4E12-885A-41B66B518121}" srcOrd="0" destOrd="0" presId="urn:microsoft.com/office/officeart/2005/8/layout/chevron2"/>
    <dgm:cxn modelId="{E206908A-1EE2-4B70-8E3C-FA73AEEE97F8}" type="presParOf" srcId="{3EB4D04A-D4A5-4A44-A15F-BE806EE8298B}" destId="{B1A97F99-A203-4A43-AA01-4AFC91D2EDBD}" srcOrd="1" destOrd="0" presId="urn:microsoft.com/office/officeart/2005/8/layout/chevron2"/>
    <dgm:cxn modelId="{06B56777-477A-4408-A5DC-A50B4B9EA6D7}" type="presParOf" srcId="{8BCFC61E-1884-4E29-910F-6AE07B2F5049}" destId="{E22129AB-6438-4F2E-8DBE-03246457A35E}" srcOrd="1" destOrd="0" presId="urn:microsoft.com/office/officeart/2005/8/layout/chevron2"/>
    <dgm:cxn modelId="{AAD57BE8-8C04-4679-B680-F3F86BAB84D0}" type="presParOf" srcId="{8BCFC61E-1884-4E29-910F-6AE07B2F5049}" destId="{06DC9B20-2FF7-4545-8D94-34DE90849A8B}" srcOrd="2" destOrd="0" presId="urn:microsoft.com/office/officeart/2005/8/layout/chevron2"/>
    <dgm:cxn modelId="{6E355984-0ABE-4077-98A7-BA2D5D954EC4}" type="presParOf" srcId="{06DC9B20-2FF7-4545-8D94-34DE90849A8B}" destId="{015750BF-1F01-48D7-977C-D33334346DE3}" srcOrd="0" destOrd="0" presId="urn:microsoft.com/office/officeart/2005/8/layout/chevron2"/>
    <dgm:cxn modelId="{0495C177-A091-4E7A-939E-084230734EFE}" type="presParOf" srcId="{06DC9B20-2FF7-4545-8D94-34DE90849A8B}" destId="{8BD236B7-D1C8-471B-A15A-CBA1F43AC3E5}" srcOrd="1" destOrd="0" presId="urn:microsoft.com/office/officeart/2005/8/layout/chevron2"/>
    <dgm:cxn modelId="{6E063FE6-F116-42A3-B3B2-BB5F62F25924}" type="presParOf" srcId="{8BCFC61E-1884-4E29-910F-6AE07B2F5049}" destId="{ED51D8CB-8F32-47CE-8B19-3476BBFDBA1B}" srcOrd="3" destOrd="0" presId="urn:microsoft.com/office/officeart/2005/8/layout/chevron2"/>
    <dgm:cxn modelId="{14C8061A-5B45-4B64-B30E-F3BC23980CEA}" type="presParOf" srcId="{8BCFC61E-1884-4E29-910F-6AE07B2F5049}" destId="{AC54DB53-803C-4007-92F1-563411A15D21}" srcOrd="4" destOrd="0" presId="urn:microsoft.com/office/officeart/2005/8/layout/chevron2"/>
    <dgm:cxn modelId="{C4BB4FD8-D0FC-46D6-8CE2-57FA0B2165AE}" type="presParOf" srcId="{AC54DB53-803C-4007-92F1-563411A15D21}" destId="{F81D1A8E-75A6-4B2A-8A86-DF46D8743485}" srcOrd="0" destOrd="0" presId="urn:microsoft.com/office/officeart/2005/8/layout/chevron2"/>
    <dgm:cxn modelId="{5C51E691-7225-4F44-BB81-13392E06D3FF}" type="presParOf" srcId="{AC54DB53-803C-4007-92F1-563411A15D21}" destId="{2D5F34CA-E34E-477E-9406-87170E2C9A7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4233F3-57C5-40B2-99D9-5BD58157C614}" type="doc">
      <dgm:prSet loTypeId="urn:microsoft.com/office/officeart/2005/8/layout/vList5" loCatId="list" qsTypeId="urn:microsoft.com/office/officeart/2005/8/quickstyle/simple5" qsCatId="simple" csTypeId="urn:microsoft.com/office/officeart/2005/8/colors/accent3_3" csCatId="accent3" phldr="1"/>
      <dgm:spPr/>
      <dgm:t>
        <a:bodyPr/>
        <a:lstStyle/>
        <a:p>
          <a:endParaRPr lang="en-GB"/>
        </a:p>
      </dgm:t>
    </dgm:pt>
    <dgm:pt modelId="{47B7B363-F6C0-43E8-9B8E-45DF26BD1B72}">
      <dgm:prSet phldrT="[Text]"/>
      <dgm:spPr/>
      <dgm:t>
        <a:bodyPr/>
        <a:lstStyle/>
        <a:p>
          <a:r>
            <a:rPr lang="en-GB" dirty="0"/>
            <a:t>Advisor on 6 week allocation panel</a:t>
          </a:r>
        </a:p>
      </dgm:t>
    </dgm:pt>
    <dgm:pt modelId="{D97D9638-6581-4289-97A8-BC1F6B65895C}" type="parTrans" cxnId="{B3FEE077-653A-4A22-9E48-5976E88A4CB7}">
      <dgm:prSet/>
      <dgm:spPr/>
      <dgm:t>
        <a:bodyPr/>
        <a:lstStyle/>
        <a:p>
          <a:endParaRPr lang="en-GB"/>
        </a:p>
      </dgm:t>
    </dgm:pt>
    <dgm:pt modelId="{5B47A42D-A776-4585-8E44-CD7E337C4A4B}" type="sibTrans" cxnId="{B3FEE077-653A-4A22-9E48-5976E88A4CB7}">
      <dgm:prSet/>
      <dgm:spPr/>
      <dgm:t>
        <a:bodyPr/>
        <a:lstStyle/>
        <a:p>
          <a:endParaRPr lang="en-GB"/>
        </a:p>
      </dgm:t>
    </dgm:pt>
    <dgm:pt modelId="{67302150-8EB0-40F5-985C-FC4493195B79}">
      <dgm:prSet phldrT="[Text]"/>
      <dgm:spPr/>
      <dgm:t>
        <a:bodyPr/>
        <a:lstStyle/>
        <a:p>
          <a:r>
            <a:rPr lang="en-GB" dirty="0"/>
            <a:t>Advisor on the 6 week Education Health and Care Needs Assessment (EHCNA) panel each week.</a:t>
          </a:r>
        </a:p>
      </dgm:t>
    </dgm:pt>
    <dgm:pt modelId="{DF6452FC-35A3-40E0-9ED4-4EB0E00EF1EE}" type="parTrans" cxnId="{949DAF3D-7305-4FF9-9B8C-2E4872E5534B}">
      <dgm:prSet/>
      <dgm:spPr/>
      <dgm:t>
        <a:bodyPr/>
        <a:lstStyle/>
        <a:p>
          <a:endParaRPr lang="en-GB"/>
        </a:p>
      </dgm:t>
    </dgm:pt>
    <dgm:pt modelId="{8C6A5DC3-3710-4AED-89B6-9033BE7533C1}" type="sibTrans" cxnId="{949DAF3D-7305-4FF9-9B8C-2E4872E5534B}">
      <dgm:prSet/>
      <dgm:spPr/>
      <dgm:t>
        <a:bodyPr/>
        <a:lstStyle/>
        <a:p>
          <a:endParaRPr lang="en-GB"/>
        </a:p>
      </dgm:t>
    </dgm:pt>
    <dgm:pt modelId="{B60D10F6-904B-4155-A081-841E9AF5CF71}">
      <dgm:prSet phldrT="[Text]"/>
      <dgm:spPr/>
      <dgm:t>
        <a:bodyPr/>
        <a:lstStyle/>
        <a:p>
          <a:r>
            <a:rPr lang="en-GB" dirty="0"/>
            <a:t>Support Huddles for settings</a:t>
          </a:r>
        </a:p>
      </dgm:t>
    </dgm:pt>
    <dgm:pt modelId="{C66DBB8F-99C8-43C1-8F3A-839D63F9CE79}" type="parTrans" cxnId="{99748B86-F284-461F-9D8A-F9242AC40A75}">
      <dgm:prSet/>
      <dgm:spPr/>
      <dgm:t>
        <a:bodyPr/>
        <a:lstStyle/>
        <a:p>
          <a:endParaRPr lang="en-GB"/>
        </a:p>
      </dgm:t>
    </dgm:pt>
    <dgm:pt modelId="{8EE129C9-2F79-404D-8CE3-7EF758A80D64}" type="sibTrans" cxnId="{99748B86-F284-461F-9D8A-F9242AC40A75}">
      <dgm:prSet/>
      <dgm:spPr/>
      <dgm:t>
        <a:bodyPr/>
        <a:lstStyle/>
        <a:p>
          <a:endParaRPr lang="en-GB"/>
        </a:p>
      </dgm:t>
    </dgm:pt>
    <dgm:pt modelId="{98289FF8-2A91-4186-91F3-872AB06D4267}">
      <dgm:prSet phldrT="[Text]"/>
      <dgm:spPr/>
      <dgm:t>
        <a:bodyPr/>
        <a:lstStyle/>
        <a:p>
          <a:r>
            <a:rPr lang="en-GB" dirty="0"/>
            <a:t>Offering group support for </a:t>
          </a:r>
          <a:r>
            <a:rPr lang="en-GB" dirty="0" err="1"/>
            <a:t>SENCo’s</a:t>
          </a:r>
          <a:r>
            <a:rPr lang="en-GB" dirty="0"/>
            <a:t>.  Providing opportunities to share good practice and ideas.</a:t>
          </a:r>
        </a:p>
      </dgm:t>
    </dgm:pt>
    <dgm:pt modelId="{B2A38A72-3342-46F9-A608-7A068E566E86}" type="parTrans" cxnId="{A18BB4AE-A000-4055-BC6B-56199A8B1E77}">
      <dgm:prSet/>
      <dgm:spPr/>
      <dgm:t>
        <a:bodyPr/>
        <a:lstStyle/>
        <a:p>
          <a:endParaRPr lang="en-GB"/>
        </a:p>
      </dgm:t>
    </dgm:pt>
    <dgm:pt modelId="{4723BCA7-ADA2-4838-B342-399C7E39DF61}" type="sibTrans" cxnId="{A18BB4AE-A000-4055-BC6B-56199A8B1E77}">
      <dgm:prSet/>
      <dgm:spPr/>
      <dgm:t>
        <a:bodyPr/>
        <a:lstStyle/>
        <a:p>
          <a:endParaRPr lang="en-GB"/>
        </a:p>
      </dgm:t>
    </dgm:pt>
    <dgm:pt modelId="{6DA7964D-3431-471A-86C8-B13478FD82F0}">
      <dgm:prSet phldrT="[Text]"/>
      <dgm:spPr/>
      <dgm:t>
        <a:bodyPr/>
        <a:lstStyle/>
        <a:p>
          <a:r>
            <a:rPr lang="en-GB" dirty="0"/>
            <a:t>Promoting good practice in Lincolnshire.</a:t>
          </a:r>
        </a:p>
      </dgm:t>
    </dgm:pt>
    <dgm:pt modelId="{CCFCD5DB-A8D4-4C26-8A2C-35D2BC0F5763}" type="parTrans" cxnId="{A16FA1AB-7351-4421-831F-D417E48C81E2}">
      <dgm:prSet/>
      <dgm:spPr/>
      <dgm:t>
        <a:bodyPr/>
        <a:lstStyle/>
        <a:p>
          <a:endParaRPr lang="en-GB"/>
        </a:p>
      </dgm:t>
    </dgm:pt>
    <dgm:pt modelId="{0A279436-FA04-4068-BC9F-B0E9A538E3D1}" type="sibTrans" cxnId="{A16FA1AB-7351-4421-831F-D417E48C81E2}">
      <dgm:prSet/>
      <dgm:spPr/>
      <dgm:t>
        <a:bodyPr/>
        <a:lstStyle/>
        <a:p>
          <a:endParaRPr lang="en-GB"/>
        </a:p>
      </dgm:t>
    </dgm:pt>
    <dgm:pt modelId="{30D302D4-C1C7-4783-A954-C5EAEA246E4B}">
      <dgm:prSet phldrT="[Text]"/>
      <dgm:spPr/>
      <dgm:t>
        <a:bodyPr/>
        <a:lstStyle/>
        <a:p>
          <a:r>
            <a:rPr lang="en-GB" dirty="0"/>
            <a:t>Buddying/ Mentor Scheme</a:t>
          </a:r>
        </a:p>
      </dgm:t>
    </dgm:pt>
    <dgm:pt modelId="{8CDD4236-0C07-49E5-9089-E865A0D35128}" type="parTrans" cxnId="{A7376314-9AC1-4B5A-AE79-1B33FC46CEF9}">
      <dgm:prSet/>
      <dgm:spPr/>
      <dgm:t>
        <a:bodyPr/>
        <a:lstStyle/>
        <a:p>
          <a:endParaRPr lang="en-GB"/>
        </a:p>
      </dgm:t>
    </dgm:pt>
    <dgm:pt modelId="{1F1445D4-93CE-4301-A48B-7F5F41AEE4D2}" type="sibTrans" cxnId="{A7376314-9AC1-4B5A-AE79-1B33FC46CEF9}">
      <dgm:prSet/>
      <dgm:spPr/>
      <dgm:t>
        <a:bodyPr/>
        <a:lstStyle/>
        <a:p>
          <a:endParaRPr lang="en-GB"/>
        </a:p>
      </dgm:t>
    </dgm:pt>
    <dgm:pt modelId="{B668ABC5-DD5E-4BBD-B777-06FC05C2B3D1}">
      <dgm:prSet phldrT="[Text]"/>
      <dgm:spPr/>
      <dgm:t>
        <a:bodyPr/>
        <a:lstStyle/>
        <a:p>
          <a:r>
            <a:rPr lang="en-GB" dirty="0"/>
            <a:t>Last year this was set up for new </a:t>
          </a:r>
          <a:r>
            <a:rPr lang="en-GB" dirty="0" err="1"/>
            <a:t>SENCo’s</a:t>
          </a:r>
          <a:r>
            <a:rPr lang="en-GB" dirty="0"/>
            <a:t> in settings and those needing further support.</a:t>
          </a:r>
        </a:p>
      </dgm:t>
    </dgm:pt>
    <dgm:pt modelId="{1669ED32-DAF6-49B6-ADC4-B6F6FC80C892}" type="parTrans" cxnId="{F0CBA241-AB74-4044-960C-488F063405FB}">
      <dgm:prSet/>
      <dgm:spPr/>
      <dgm:t>
        <a:bodyPr/>
        <a:lstStyle/>
        <a:p>
          <a:endParaRPr lang="en-GB"/>
        </a:p>
      </dgm:t>
    </dgm:pt>
    <dgm:pt modelId="{651A271F-5663-4DC4-9734-D8987E476CB7}" type="sibTrans" cxnId="{F0CBA241-AB74-4044-960C-488F063405FB}">
      <dgm:prSet/>
      <dgm:spPr/>
      <dgm:t>
        <a:bodyPr/>
        <a:lstStyle/>
        <a:p>
          <a:endParaRPr lang="en-GB"/>
        </a:p>
      </dgm:t>
    </dgm:pt>
    <dgm:pt modelId="{A50B3C91-F168-442B-AB33-CEA7A2731BBA}">
      <dgm:prSet phldrT="[Text]"/>
      <dgm:spPr/>
      <dgm:t>
        <a:bodyPr/>
        <a:lstStyle/>
        <a:p>
          <a:r>
            <a:rPr lang="en-GB" dirty="0"/>
            <a:t>SALL worked on identifying and matching </a:t>
          </a:r>
          <a:r>
            <a:rPr lang="en-GB" dirty="0" err="1"/>
            <a:t>SENCo’s</a:t>
          </a:r>
          <a:r>
            <a:rPr lang="en-GB" dirty="0"/>
            <a:t> to a named experienced SENCO in another school.</a:t>
          </a:r>
        </a:p>
      </dgm:t>
    </dgm:pt>
    <dgm:pt modelId="{EF5A0BEE-5FBF-4D96-8458-75EA336E8528}" type="parTrans" cxnId="{70260F6B-870C-4176-9010-F718BF6E3131}">
      <dgm:prSet/>
      <dgm:spPr/>
      <dgm:t>
        <a:bodyPr/>
        <a:lstStyle/>
        <a:p>
          <a:endParaRPr lang="en-GB"/>
        </a:p>
      </dgm:t>
    </dgm:pt>
    <dgm:pt modelId="{41414CB1-57FC-43E3-B5CC-3456B5F4FA79}" type="sibTrans" cxnId="{70260F6B-870C-4176-9010-F718BF6E3131}">
      <dgm:prSet/>
      <dgm:spPr/>
      <dgm:t>
        <a:bodyPr/>
        <a:lstStyle/>
        <a:p>
          <a:endParaRPr lang="en-GB"/>
        </a:p>
      </dgm:t>
    </dgm:pt>
    <dgm:pt modelId="{E6DD2AAE-474C-42FE-AC17-2AE642B90682}">
      <dgm:prSet phldrT="[Text]"/>
      <dgm:spPr/>
      <dgm:t>
        <a:bodyPr/>
        <a:lstStyle/>
        <a:p>
          <a:r>
            <a:rPr lang="en-GB" dirty="0"/>
            <a:t>Support settings with next steps when the decision has been not to proceed with EHCNA.</a:t>
          </a:r>
        </a:p>
      </dgm:t>
    </dgm:pt>
    <dgm:pt modelId="{F1338E53-F326-4441-AED2-16B09C3E0331}" type="parTrans" cxnId="{BF51F327-26EF-4574-97C4-3CCF22255BBA}">
      <dgm:prSet/>
      <dgm:spPr/>
      <dgm:t>
        <a:bodyPr/>
        <a:lstStyle/>
        <a:p>
          <a:endParaRPr lang="en-GB"/>
        </a:p>
      </dgm:t>
    </dgm:pt>
    <dgm:pt modelId="{01BBD1B4-F003-4CC3-A810-31AC7AD4160D}" type="sibTrans" cxnId="{BF51F327-26EF-4574-97C4-3CCF22255BBA}">
      <dgm:prSet/>
      <dgm:spPr/>
      <dgm:t>
        <a:bodyPr/>
        <a:lstStyle/>
        <a:p>
          <a:endParaRPr lang="en-GB"/>
        </a:p>
      </dgm:t>
    </dgm:pt>
    <dgm:pt modelId="{6DB5F4F0-E5B3-4232-ABE3-48A3C3F448C5}">
      <dgm:prSet/>
      <dgm:spPr/>
      <dgm:t>
        <a:bodyPr/>
        <a:lstStyle/>
        <a:p>
          <a:r>
            <a:rPr lang="en-GB" dirty="0"/>
            <a:t>V SEND Champions</a:t>
          </a:r>
        </a:p>
      </dgm:t>
    </dgm:pt>
    <dgm:pt modelId="{12257BDC-BA2D-4DC2-8AB3-A62C10CEA007}" type="parTrans" cxnId="{7BBA63CC-BA92-4B29-B4CC-4AA17E9D4828}">
      <dgm:prSet/>
      <dgm:spPr/>
      <dgm:t>
        <a:bodyPr/>
        <a:lstStyle/>
        <a:p>
          <a:endParaRPr lang="en-GB"/>
        </a:p>
      </dgm:t>
    </dgm:pt>
    <dgm:pt modelId="{CA1469D8-9C7F-4FD4-8CC3-AC572E7B2F74}" type="sibTrans" cxnId="{7BBA63CC-BA92-4B29-B4CC-4AA17E9D4828}">
      <dgm:prSet/>
      <dgm:spPr/>
      <dgm:t>
        <a:bodyPr/>
        <a:lstStyle/>
        <a:p>
          <a:endParaRPr lang="en-GB"/>
        </a:p>
      </dgm:t>
    </dgm:pt>
    <dgm:pt modelId="{1E9E8E9E-E56D-41A1-ADD1-8177A06F93FA}">
      <dgm:prSet/>
      <dgm:spPr/>
      <dgm:t>
        <a:bodyPr/>
        <a:lstStyle/>
        <a:p>
          <a:r>
            <a:rPr lang="en-GB" dirty="0"/>
            <a:t>Support settings with introducing and using the Valuing SEND tool.</a:t>
          </a:r>
        </a:p>
      </dgm:t>
    </dgm:pt>
    <dgm:pt modelId="{9F1B6FED-FA79-4327-803E-B4CFFD5BF3BE}" type="parTrans" cxnId="{2032C893-88B1-4C6D-9BF3-F9B8CABA42CD}">
      <dgm:prSet/>
      <dgm:spPr/>
      <dgm:t>
        <a:bodyPr/>
        <a:lstStyle/>
        <a:p>
          <a:endParaRPr lang="en-GB"/>
        </a:p>
      </dgm:t>
    </dgm:pt>
    <dgm:pt modelId="{0E44BF60-8562-478B-BAF2-1FC68DB1AB0D}" type="sibTrans" cxnId="{2032C893-88B1-4C6D-9BF3-F9B8CABA42CD}">
      <dgm:prSet/>
      <dgm:spPr/>
      <dgm:t>
        <a:bodyPr/>
        <a:lstStyle/>
        <a:p>
          <a:endParaRPr lang="en-GB"/>
        </a:p>
      </dgm:t>
    </dgm:pt>
    <dgm:pt modelId="{12E056E5-7888-46D3-863E-A7AE3769B92C}">
      <dgm:prSet/>
      <dgm:spPr/>
      <dgm:t>
        <a:bodyPr/>
        <a:lstStyle/>
        <a:p>
          <a:r>
            <a:rPr lang="en-GB" dirty="0"/>
            <a:t>Share advice and information about the V SEND tool and Inclusion toolkit.</a:t>
          </a:r>
        </a:p>
      </dgm:t>
    </dgm:pt>
    <dgm:pt modelId="{8599643F-5D6B-4457-88D1-3B7CE76DDFD8}" type="parTrans" cxnId="{1DA1BB2A-F823-4EC4-9EFA-D57692272AB3}">
      <dgm:prSet/>
      <dgm:spPr/>
      <dgm:t>
        <a:bodyPr/>
        <a:lstStyle/>
        <a:p>
          <a:endParaRPr lang="en-GB"/>
        </a:p>
      </dgm:t>
    </dgm:pt>
    <dgm:pt modelId="{A0CF181B-F380-41C3-B51F-DABFB9474740}" type="sibTrans" cxnId="{1DA1BB2A-F823-4EC4-9EFA-D57692272AB3}">
      <dgm:prSet/>
      <dgm:spPr/>
      <dgm:t>
        <a:bodyPr/>
        <a:lstStyle/>
        <a:p>
          <a:endParaRPr lang="en-GB"/>
        </a:p>
      </dgm:t>
    </dgm:pt>
    <dgm:pt modelId="{F64D88F3-411A-4E3B-9192-FF0DB50FEDDC}">
      <dgm:prSet phldrT="[Text]"/>
      <dgm:spPr/>
      <dgm:t>
        <a:bodyPr/>
        <a:lstStyle/>
        <a:p>
          <a:r>
            <a:rPr lang="en-GB" dirty="0"/>
            <a:t>Next steps looking to discuss with settings about how we can expand this.</a:t>
          </a:r>
        </a:p>
      </dgm:t>
    </dgm:pt>
    <dgm:pt modelId="{8ED0CBC6-4E15-4965-8903-D60D7925329B}" type="parTrans" cxnId="{92E97E28-23B5-45C0-8466-1ABCB8075CF0}">
      <dgm:prSet/>
      <dgm:spPr/>
      <dgm:t>
        <a:bodyPr/>
        <a:lstStyle/>
        <a:p>
          <a:endParaRPr lang="en-GB"/>
        </a:p>
      </dgm:t>
    </dgm:pt>
    <dgm:pt modelId="{2323E585-E42A-464A-9011-EE9582C854C2}" type="sibTrans" cxnId="{92E97E28-23B5-45C0-8466-1ABCB8075CF0}">
      <dgm:prSet/>
      <dgm:spPr/>
      <dgm:t>
        <a:bodyPr/>
        <a:lstStyle/>
        <a:p>
          <a:endParaRPr lang="en-GB"/>
        </a:p>
      </dgm:t>
    </dgm:pt>
    <dgm:pt modelId="{5558034B-825E-4BCE-B858-582A8FB6940F}" type="pres">
      <dgm:prSet presAssocID="{0A4233F3-57C5-40B2-99D9-5BD58157C614}" presName="Name0" presStyleCnt="0">
        <dgm:presLayoutVars>
          <dgm:dir/>
          <dgm:animLvl val="lvl"/>
          <dgm:resizeHandles val="exact"/>
        </dgm:presLayoutVars>
      </dgm:prSet>
      <dgm:spPr/>
    </dgm:pt>
    <dgm:pt modelId="{4D54556A-B831-4F6A-A692-CDFC14B6C75D}" type="pres">
      <dgm:prSet presAssocID="{47B7B363-F6C0-43E8-9B8E-45DF26BD1B72}" presName="linNode" presStyleCnt="0"/>
      <dgm:spPr/>
    </dgm:pt>
    <dgm:pt modelId="{ED54C357-AC2D-423B-9347-529BB0BEEAA2}" type="pres">
      <dgm:prSet presAssocID="{47B7B363-F6C0-43E8-9B8E-45DF26BD1B72}" presName="parentText" presStyleLbl="node1" presStyleIdx="0" presStyleCnt="4">
        <dgm:presLayoutVars>
          <dgm:chMax val="1"/>
          <dgm:bulletEnabled val="1"/>
        </dgm:presLayoutVars>
      </dgm:prSet>
      <dgm:spPr/>
    </dgm:pt>
    <dgm:pt modelId="{30409DFF-7567-4FB8-A6A4-6B6B87DD5300}" type="pres">
      <dgm:prSet presAssocID="{47B7B363-F6C0-43E8-9B8E-45DF26BD1B72}" presName="descendantText" presStyleLbl="alignAccFollowNode1" presStyleIdx="0" presStyleCnt="4">
        <dgm:presLayoutVars>
          <dgm:bulletEnabled val="1"/>
        </dgm:presLayoutVars>
      </dgm:prSet>
      <dgm:spPr/>
    </dgm:pt>
    <dgm:pt modelId="{607697DD-0BF4-43EC-B466-7B542DAA2347}" type="pres">
      <dgm:prSet presAssocID="{5B47A42D-A776-4585-8E44-CD7E337C4A4B}" presName="sp" presStyleCnt="0"/>
      <dgm:spPr/>
    </dgm:pt>
    <dgm:pt modelId="{01B076FF-0686-4765-B20B-0001BBD694DE}" type="pres">
      <dgm:prSet presAssocID="{B60D10F6-904B-4155-A081-841E9AF5CF71}" presName="linNode" presStyleCnt="0"/>
      <dgm:spPr/>
    </dgm:pt>
    <dgm:pt modelId="{40889052-1689-4C7B-80E1-7C62B7C73159}" type="pres">
      <dgm:prSet presAssocID="{B60D10F6-904B-4155-A081-841E9AF5CF71}" presName="parentText" presStyleLbl="node1" presStyleIdx="1" presStyleCnt="4">
        <dgm:presLayoutVars>
          <dgm:chMax val="1"/>
          <dgm:bulletEnabled val="1"/>
        </dgm:presLayoutVars>
      </dgm:prSet>
      <dgm:spPr/>
    </dgm:pt>
    <dgm:pt modelId="{9E803C76-2493-419F-A1CC-330ADBCA0721}" type="pres">
      <dgm:prSet presAssocID="{B60D10F6-904B-4155-A081-841E9AF5CF71}" presName="descendantText" presStyleLbl="alignAccFollowNode1" presStyleIdx="1" presStyleCnt="4">
        <dgm:presLayoutVars>
          <dgm:bulletEnabled val="1"/>
        </dgm:presLayoutVars>
      </dgm:prSet>
      <dgm:spPr/>
    </dgm:pt>
    <dgm:pt modelId="{BD4B0922-9630-4BE0-A1ED-A65B2FED93A7}" type="pres">
      <dgm:prSet presAssocID="{8EE129C9-2F79-404D-8CE3-7EF758A80D64}" presName="sp" presStyleCnt="0"/>
      <dgm:spPr/>
    </dgm:pt>
    <dgm:pt modelId="{CFB186A8-E8B5-413F-A608-2C2C5190906A}" type="pres">
      <dgm:prSet presAssocID="{6DB5F4F0-E5B3-4232-ABE3-48A3C3F448C5}" presName="linNode" presStyleCnt="0"/>
      <dgm:spPr/>
    </dgm:pt>
    <dgm:pt modelId="{3AD91857-9B72-49A6-9DB2-8D216FFCA386}" type="pres">
      <dgm:prSet presAssocID="{6DB5F4F0-E5B3-4232-ABE3-48A3C3F448C5}" presName="parentText" presStyleLbl="node1" presStyleIdx="2" presStyleCnt="4">
        <dgm:presLayoutVars>
          <dgm:chMax val="1"/>
          <dgm:bulletEnabled val="1"/>
        </dgm:presLayoutVars>
      </dgm:prSet>
      <dgm:spPr/>
    </dgm:pt>
    <dgm:pt modelId="{734897DB-ABCF-44C7-8E37-6D32EB6A2ED0}" type="pres">
      <dgm:prSet presAssocID="{6DB5F4F0-E5B3-4232-ABE3-48A3C3F448C5}" presName="descendantText" presStyleLbl="alignAccFollowNode1" presStyleIdx="2" presStyleCnt="4">
        <dgm:presLayoutVars>
          <dgm:bulletEnabled val="1"/>
        </dgm:presLayoutVars>
      </dgm:prSet>
      <dgm:spPr/>
    </dgm:pt>
    <dgm:pt modelId="{D1EB8E16-557B-43B5-B62A-9A5A6F71D995}" type="pres">
      <dgm:prSet presAssocID="{CA1469D8-9C7F-4FD4-8CC3-AC572E7B2F74}" presName="sp" presStyleCnt="0"/>
      <dgm:spPr/>
    </dgm:pt>
    <dgm:pt modelId="{A40427F5-89EA-411C-91E9-1969BE436C0D}" type="pres">
      <dgm:prSet presAssocID="{30D302D4-C1C7-4783-A954-C5EAEA246E4B}" presName="linNode" presStyleCnt="0"/>
      <dgm:spPr/>
    </dgm:pt>
    <dgm:pt modelId="{A75F5A39-9574-41C1-B5E2-F4C89E350923}" type="pres">
      <dgm:prSet presAssocID="{30D302D4-C1C7-4783-A954-C5EAEA246E4B}" presName="parentText" presStyleLbl="node1" presStyleIdx="3" presStyleCnt="4">
        <dgm:presLayoutVars>
          <dgm:chMax val="1"/>
          <dgm:bulletEnabled val="1"/>
        </dgm:presLayoutVars>
      </dgm:prSet>
      <dgm:spPr/>
    </dgm:pt>
    <dgm:pt modelId="{4CEB83AB-C4AA-46BD-B80B-D3563A182932}" type="pres">
      <dgm:prSet presAssocID="{30D302D4-C1C7-4783-A954-C5EAEA246E4B}" presName="descendantText" presStyleLbl="alignAccFollowNode1" presStyleIdx="3" presStyleCnt="4">
        <dgm:presLayoutVars>
          <dgm:bulletEnabled val="1"/>
        </dgm:presLayoutVars>
      </dgm:prSet>
      <dgm:spPr/>
    </dgm:pt>
  </dgm:ptLst>
  <dgm:cxnLst>
    <dgm:cxn modelId="{40788910-B098-41EB-8386-F5997FB667DF}" type="presOf" srcId="{30D302D4-C1C7-4783-A954-C5EAEA246E4B}" destId="{A75F5A39-9574-41C1-B5E2-F4C89E350923}" srcOrd="0" destOrd="0" presId="urn:microsoft.com/office/officeart/2005/8/layout/vList5"/>
    <dgm:cxn modelId="{A7376314-9AC1-4B5A-AE79-1B33FC46CEF9}" srcId="{0A4233F3-57C5-40B2-99D9-5BD58157C614}" destId="{30D302D4-C1C7-4783-A954-C5EAEA246E4B}" srcOrd="3" destOrd="0" parTransId="{8CDD4236-0C07-49E5-9089-E865A0D35128}" sibTransId="{1F1445D4-93CE-4301-A48B-7F5F41AEE4D2}"/>
    <dgm:cxn modelId="{BF51F327-26EF-4574-97C4-3CCF22255BBA}" srcId="{47B7B363-F6C0-43E8-9B8E-45DF26BD1B72}" destId="{E6DD2AAE-474C-42FE-AC17-2AE642B90682}" srcOrd="1" destOrd="0" parTransId="{F1338E53-F326-4441-AED2-16B09C3E0331}" sibTransId="{01BBD1B4-F003-4CC3-A810-31AC7AD4160D}"/>
    <dgm:cxn modelId="{92E97E28-23B5-45C0-8466-1ABCB8075CF0}" srcId="{30D302D4-C1C7-4783-A954-C5EAEA246E4B}" destId="{F64D88F3-411A-4E3B-9192-FF0DB50FEDDC}" srcOrd="2" destOrd="0" parTransId="{8ED0CBC6-4E15-4965-8903-D60D7925329B}" sibTransId="{2323E585-E42A-464A-9011-EE9582C854C2}"/>
    <dgm:cxn modelId="{1DA1BB2A-F823-4EC4-9EFA-D57692272AB3}" srcId="{6DB5F4F0-E5B3-4232-ABE3-48A3C3F448C5}" destId="{12E056E5-7888-46D3-863E-A7AE3769B92C}" srcOrd="1" destOrd="0" parTransId="{8599643F-5D6B-4457-88D1-3B7CE76DDFD8}" sibTransId="{A0CF181B-F380-41C3-B51F-DABFB9474740}"/>
    <dgm:cxn modelId="{EAF63031-2869-4AC4-AED8-2B1F72EB65B7}" type="presOf" srcId="{B668ABC5-DD5E-4BBD-B777-06FC05C2B3D1}" destId="{4CEB83AB-C4AA-46BD-B80B-D3563A182932}" srcOrd="0" destOrd="0" presId="urn:microsoft.com/office/officeart/2005/8/layout/vList5"/>
    <dgm:cxn modelId="{949DAF3D-7305-4FF9-9B8C-2E4872E5534B}" srcId="{47B7B363-F6C0-43E8-9B8E-45DF26BD1B72}" destId="{67302150-8EB0-40F5-985C-FC4493195B79}" srcOrd="0" destOrd="0" parTransId="{DF6452FC-35A3-40E0-9ED4-4EB0E00EF1EE}" sibTransId="{8C6A5DC3-3710-4AED-89B6-9033BE7533C1}"/>
    <dgm:cxn modelId="{F0CBA241-AB74-4044-960C-488F063405FB}" srcId="{30D302D4-C1C7-4783-A954-C5EAEA246E4B}" destId="{B668ABC5-DD5E-4BBD-B777-06FC05C2B3D1}" srcOrd="0" destOrd="0" parTransId="{1669ED32-DAF6-49B6-ADC4-B6F6FC80C892}" sibTransId="{651A271F-5663-4DC4-9734-D8987E476CB7}"/>
    <dgm:cxn modelId="{619AC864-EC91-41A6-B6F9-2C2940038E45}" type="presOf" srcId="{A50B3C91-F168-442B-AB33-CEA7A2731BBA}" destId="{4CEB83AB-C4AA-46BD-B80B-D3563A182932}" srcOrd="0" destOrd="1" presId="urn:microsoft.com/office/officeart/2005/8/layout/vList5"/>
    <dgm:cxn modelId="{70260F6B-870C-4176-9010-F718BF6E3131}" srcId="{30D302D4-C1C7-4783-A954-C5EAEA246E4B}" destId="{A50B3C91-F168-442B-AB33-CEA7A2731BBA}" srcOrd="1" destOrd="0" parTransId="{EF5A0BEE-5FBF-4D96-8458-75EA336E8528}" sibTransId="{41414CB1-57FC-43E3-B5CC-3456B5F4FA79}"/>
    <dgm:cxn modelId="{E6482C70-4C0A-4E95-9F9E-D60284234D97}" type="presOf" srcId="{F64D88F3-411A-4E3B-9192-FF0DB50FEDDC}" destId="{4CEB83AB-C4AA-46BD-B80B-D3563A182932}" srcOrd="0" destOrd="2" presId="urn:microsoft.com/office/officeart/2005/8/layout/vList5"/>
    <dgm:cxn modelId="{202D7D70-3BE4-471C-AA90-CFD7EEFD0D01}" type="presOf" srcId="{98289FF8-2A91-4186-91F3-872AB06D4267}" destId="{9E803C76-2493-419F-A1CC-330ADBCA0721}" srcOrd="0" destOrd="0" presId="urn:microsoft.com/office/officeart/2005/8/layout/vList5"/>
    <dgm:cxn modelId="{38504375-0AA4-4CC8-BE04-CF9375EE552E}" type="presOf" srcId="{E6DD2AAE-474C-42FE-AC17-2AE642B90682}" destId="{30409DFF-7567-4FB8-A6A4-6B6B87DD5300}" srcOrd="0" destOrd="1" presId="urn:microsoft.com/office/officeart/2005/8/layout/vList5"/>
    <dgm:cxn modelId="{B3FEE077-653A-4A22-9E48-5976E88A4CB7}" srcId="{0A4233F3-57C5-40B2-99D9-5BD58157C614}" destId="{47B7B363-F6C0-43E8-9B8E-45DF26BD1B72}" srcOrd="0" destOrd="0" parTransId="{D97D9638-6581-4289-97A8-BC1F6B65895C}" sibTransId="{5B47A42D-A776-4585-8E44-CD7E337C4A4B}"/>
    <dgm:cxn modelId="{0F6B067C-71B1-494B-A9F4-90675D3C94E1}" type="presOf" srcId="{12E056E5-7888-46D3-863E-A7AE3769B92C}" destId="{734897DB-ABCF-44C7-8E37-6D32EB6A2ED0}" srcOrd="0" destOrd="1" presId="urn:microsoft.com/office/officeart/2005/8/layout/vList5"/>
    <dgm:cxn modelId="{99748B86-F284-461F-9D8A-F9242AC40A75}" srcId="{0A4233F3-57C5-40B2-99D9-5BD58157C614}" destId="{B60D10F6-904B-4155-A081-841E9AF5CF71}" srcOrd="1" destOrd="0" parTransId="{C66DBB8F-99C8-43C1-8F3A-839D63F9CE79}" sibTransId="{8EE129C9-2F79-404D-8CE3-7EF758A80D64}"/>
    <dgm:cxn modelId="{2032C893-88B1-4C6D-9BF3-F9B8CABA42CD}" srcId="{6DB5F4F0-E5B3-4232-ABE3-48A3C3F448C5}" destId="{1E9E8E9E-E56D-41A1-ADD1-8177A06F93FA}" srcOrd="0" destOrd="0" parTransId="{9F1B6FED-FA79-4327-803E-B4CFFD5BF3BE}" sibTransId="{0E44BF60-8562-478B-BAF2-1FC68DB1AB0D}"/>
    <dgm:cxn modelId="{A16FA1AB-7351-4421-831F-D417E48C81E2}" srcId="{B60D10F6-904B-4155-A081-841E9AF5CF71}" destId="{6DA7964D-3431-471A-86C8-B13478FD82F0}" srcOrd="1" destOrd="0" parTransId="{CCFCD5DB-A8D4-4C26-8A2C-35D2BC0F5763}" sibTransId="{0A279436-FA04-4068-BC9F-B0E9A538E3D1}"/>
    <dgm:cxn modelId="{A18BB4AE-A000-4055-BC6B-56199A8B1E77}" srcId="{B60D10F6-904B-4155-A081-841E9AF5CF71}" destId="{98289FF8-2A91-4186-91F3-872AB06D4267}" srcOrd="0" destOrd="0" parTransId="{B2A38A72-3342-46F9-A608-7A068E566E86}" sibTransId="{4723BCA7-ADA2-4838-B342-399C7E39DF61}"/>
    <dgm:cxn modelId="{B074AAC3-6142-4129-A61B-5E41D0CCC11B}" type="presOf" srcId="{B60D10F6-904B-4155-A081-841E9AF5CF71}" destId="{40889052-1689-4C7B-80E1-7C62B7C73159}" srcOrd="0" destOrd="0" presId="urn:microsoft.com/office/officeart/2005/8/layout/vList5"/>
    <dgm:cxn modelId="{288BD6C5-689C-4736-8FC0-99AAC6BD412E}" type="presOf" srcId="{1E9E8E9E-E56D-41A1-ADD1-8177A06F93FA}" destId="{734897DB-ABCF-44C7-8E37-6D32EB6A2ED0}" srcOrd="0" destOrd="0" presId="urn:microsoft.com/office/officeart/2005/8/layout/vList5"/>
    <dgm:cxn modelId="{7BBA63CC-BA92-4B29-B4CC-4AA17E9D4828}" srcId="{0A4233F3-57C5-40B2-99D9-5BD58157C614}" destId="{6DB5F4F0-E5B3-4232-ABE3-48A3C3F448C5}" srcOrd="2" destOrd="0" parTransId="{12257BDC-BA2D-4DC2-8AB3-A62C10CEA007}" sibTransId="{CA1469D8-9C7F-4FD4-8CC3-AC572E7B2F74}"/>
    <dgm:cxn modelId="{4A0C70D3-7B6D-4065-8351-969ECBE4AB3C}" type="presOf" srcId="{0A4233F3-57C5-40B2-99D9-5BD58157C614}" destId="{5558034B-825E-4BCE-B858-582A8FB6940F}" srcOrd="0" destOrd="0" presId="urn:microsoft.com/office/officeart/2005/8/layout/vList5"/>
    <dgm:cxn modelId="{401640D5-455F-4DA5-B882-FB18AE5F4CAB}" type="presOf" srcId="{6DB5F4F0-E5B3-4232-ABE3-48A3C3F448C5}" destId="{3AD91857-9B72-49A6-9DB2-8D216FFCA386}" srcOrd="0" destOrd="0" presId="urn:microsoft.com/office/officeart/2005/8/layout/vList5"/>
    <dgm:cxn modelId="{91A832D6-5CB6-4E9E-9460-312821B94F32}" type="presOf" srcId="{47B7B363-F6C0-43E8-9B8E-45DF26BD1B72}" destId="{ED54C357-AC2D-423B-9347-529BB0BEEAA2}" srcOrd="0" destOrd="0" presId="urn:microsoft.com/office/officeart/2005/8/layout/vList5"/>
    <dgm:cxn modelId="{D000B2DA-9735-4FE8-837E-6A72EB318F1B}" type="presOf" srcId="{6DA7964D-3431-471A-86C8-B13478FD82F0}" destId="{9E803C76-2493-419F-A1CC-330ADBCA0721}" srcOrd="0" destOrd="1" presId="urn:microsoft.com/office/officeart/2005/8/layout/vList5"/>
    <dgm:cxn modelId="{299EECE1-A632-407C-BDB3-9BB1E82525A9}" type="presOf" srcId="{67302150-8EB0-40F5-985C-FC4493195B79}" destId="{30409DFF-7567-4FB8-A6A4-6B6B87DD5300}" srcOrd="0" destOrd="0" presId="urn:microsoft.com/office/officeart/2005/8/layout/vList5"/>
    <dgm:cxn modelId="{F800B9D3-5289-4DF9-B966-5EA6529FAF84}" type="presParOf" srcId="{5558034B-825E-4BCE-B858-582A8FB6940F}" destId="{4D54556A-B831-4F6A-A692-CDFC14B6C75D}" srcOrd="0" destOrd="0" presId="urn:microsoft.com/office/officeart/2005/8/layout/vList5"/>
    <dgm:cxn modelId="{C2BCF65C-7DD4-4B26-A338-6F65BED136D4}" type="presParOf" srcId="{4D54556A-B831-4F6A-A692-CDFC14B6C75D}" destId="{ED54C357-AC2D-423B-9347-529BB0BEEAA2}" srcOrd="0" destOrd="0" presId="urn:microsoft.com/office/officeart/2005/8/layout/vList5"/>
    <dgm:cxn modelId="{4EF875B8-750A-4139-9BBB-A010CB4AE78D}" type="presParOf" srcId="{4D54556A-B831-4F6A-A692-CDFC14B6C75D}" destId="{30409DFF-7567-4FB8-A6A4-6B6B87DD5300}" srcOrd="1" destOrd="0" presId="urn:microsoft.com/office/officeart/2005/8/layout/vList5"/>
    <dgm:cxn modelId="{E10F77D9-1CDE-4432-8701-B92B91461EF2}" type="presParOf" srcId="{5558034B-825E-4BCE-B858-582A8FB6940F}" destId="{607697DD-0BF4-43EC-B466-7B542DAA2347}" srcOrd="1" destOrd="0" presId="urn:microsoft.com/office/officeart/2005/8/layout/vList5"/>
    <dgm:cxn modelId="{E2AD06C9-FD09-4FDC-9C92-E55116A46968}" type="presParOf" srcId="{5558034B-825E-4BCE-B858-582A8FB6940F}" destId="{01B076FF-0686-4765-B20B-0001BBD694DE}" srcOrd="2" destOrd="0" presId="urn:microsoft.com/office/officeart/2005/8/layout/vList5"/>
    <dgm:cxn modelId="{AE8B7F72-F5CB-45B3-8305-E05B38651DA9}" type="presParOf" srcId="{01B076FF-0686-4765-B20B-0001BBD694DE}" destId="{40889052-1689-4C7B-80E1-7C62B7C73159}" srcOrd="0" destOrd="0" presId="urn:microsoft.com/office/officeart/2005/8/layout/vList5"/>
    <dgm:cxn modelId="{B475DEA8-B4C5-4286-B601-079F229E1A94}" type="presParOf" srcId="{01B076FF-0686-4765-B20B-0001BBD694DE}" destId="{9E803C76-2493-419F-A1CC-330ADBCA0721}" srcOrd="1" destOrd="0" presId="urn:microsoft.com/office/officeart/2005/8/layout/vList5"/>
    <dgm:cxn modelId="{155B8F81-BCCA-4228-B665-2856147AEBF0}" type="presParOf" srcId="{5558034B-825E-4BCE-B858-582A8FB6940F}" destId="{BD4B0922-9630-4BE0-A1ED-A65B2FED93A7}" srcOrd="3" destOrd="0" presId="urn:microsoft.com/office/officeart/2005/8/layout/vList5"/>
    <dgm:cxn modelId="{42C9AB63-4767-4C3A-87DF-2950EEDADDD5}" type="presParOf" srcId="{5558034B-825E-4BCE-B858-582A8FB6940F}" destId="{CFB186A8-E8B5-413F-A608-2C2C5190906A}" srcOrd="4" destOrd="0" presId="urn:microsoft.com/office/officeart/2005/8/layout/vList5"/>
    <dgm:cxn modelId="{612BD680-E762-4338-B746-E1C680F9D076}" type="presParOf" srcId="{CFB186A8-E8B5-413F-A608-2C2C5190906A}" destId="{3AD91857-9B72-49A6-9DB2-8D216FFCA386}" srcOrd="0" destOrd="0" presId="urn:microsoft.com/office/officeart/2005/8/layout/vList5"/>
    <dgm:cxn modelId="{268E3582-D8FD-4071-A1BE-C5AB624F7342}" type="presParOf" srcId="{CFB186A8-E8B5-413F-A608-2C2C5190906A}" destId="{734897DB-ABCF-44C7-8E37-6D32EB6A2ED0}" srcOrd="1" destOrd="0" presId="urn:microsoft.com/office/officeart/2005/8/layout/vList5"/>
    <dgm:cxn modelId="{E9A6F559-2214-4D17-A190-1E37FF4CF851}" type="presParOf" srcId="{5558034B-825E-4BCE-B858-582A8FB6940F}" destId="{D1EB8E16-557B-43B5-B62A-9A5A6F71D995}" srcOrd="5" destOrd="0" presId="urn:microsoft.com/office/officeart/2005/8/layout/vList5"/>
    <dgm:cxn modelId="{B07A405C-7271-499A-861A-1AB5A3E4F015}" type="presParOf" srcId="{5558034B-825E-4BCE-B858-582A8FB6940F}" destId="{A40427F5-89EA-411C-91E9-1969BE436C0D}" srcOrd="6" destOrd="0" presId="urn:microsoft.com/office/officeart/2005/8/layout/vList5"/>
    <dgm:cxn modelId="{5B94DCCE-8B72-4C6F-AA00-96CF5A14E6C3}" type="presParOf" srcId="{A40427F5-89EA-411C-91E9-1969BE436C0D}" destId="{A75F5A39-9574-41C1-B5E2-F4C89E350923}" srcOrd="0" destOrd="0" presId="urn:microsoft.com/office/officeart/2005/8/layout/vList5"/>
    <dgm:cxn modelId="{D84FD500-2000-44A0-89CA-75019E054851}" type="presParOf" srcId="{A40427F5-89EA-411C-91E9-1969BE436C0D}" destId="{4CEB83AB-C4AA-46BD-B80B-D3563A18293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164A4A-A555-4E12-885A-41B66B518121}">
      <dsp:nvSpPr>
        <dsp:cNvPr id="0" name=""/>
        <dsp:cNvSpPr/>
      </dsp:nvSpPr>
      <dsp:spPr>
        <a:xfrm rot="5400000">
          <a:off x="-241438" y="249407"/>
          <a:ext cx="1609591" cy="1126714"/>
        </a:xfrm>
        <a:prstGeom prst="chevron">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Phone call or online form</a:t>
          </a:r>
        </a:p>
      </dsp:txBody>
      <dsp:txXfrm rot="-5400000">
        <a:off x="1" y="571325"/>
        <a:ext cx="1126714" cy="482877"/>
      </dsp:txXfrm>
    </dsp:sp>
    <dsp:sp modelId="{B1A97F99-A203-4A43-AA01-4AFC91D2EDBD}">
      <dsp:nvSpPr>
        <dsp:cNvPr id="0" name=""/>
        <dsp:cNvSpPr/>
      </dsp:nvSpPr>
      <dsp:spPr>
        <a:xfrm rot="5400000">
          <a:off x="3928671" y="-2793988"/>
          <a:ext cx="1046234" cy="6650149"/>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Arrange a time convenient for a call back – or email response.</a:t>
          </a:r>
        </a:p>
        <a:p>
          <a:pPr marL="114300" lvl="1" indent="-114300" algn="l" defTabSz="622300">
            <a:lnSpc>
              <a:spcPct val="90000"/>
            </a:lnSpc>
            <a:spcBef>
              <a:spcPct val="0"/>
            </a:spcBef>
            <a:spcAft>
              <a:spcPct val="15000"/>
            </a:spcAft>
            <a:buChar char="•"/>
          </a:pPr>
          <a:r>
            <a:rPr lang="en-GB" sz="1400" kern="1200" dirty="0"/>
            <a:t>Go through the case – What are the needs? Who is involved and supporting now?           What are the concerns? What are you worried about? What is working well?</a:t>
          </a:r>
        </a:p>
        <a:p>
          <a:pPr marL="114300" lvl="1" indent="-114300" algn="l" defTabSz="622300">
            <a:lnSpc>
              <a:spcPct val="90000"/>
            </a:lnSpc>
            <a:spcBef>
              <a:spcPct val="0"/>
            </a:spcBef>
            <a:spcAft>
              <a:spcPct val="15000"/>
            </a:spcAft>
            <a:buChar char="•"/>
          </a:pPr>
          <a:r>
            <a:rPr lang="en-GB" sz="1400" kern="1200" dirty="0"/>
            <a:t>The Ask SALL advisor will discuss information, advice and guidance they are providing</a:t>
          </a:r>
          <a:r>
            <a:rPr lang="en-GB" sz="1200" kern="1200" dirty="0"/>
            <a:t>.</a:t>
          </a:r>
        </a:p>
        <a:p>
          <a:pPr marL="114300" lvl="1" indent="-114300" algn="l" defTabSz="533400">
            <a:lnSpc>
              <a:spcPct val="90000"/>
            </a:lnSpc>
            <a:spcBef>
              <a:spcPct val="0"/>
            </a:spcBef>
            <a:spcAft>
              <a:spcPct val="15000"/>
            </a:spcAft>
            <a:buChar char="•"/>
          </a:pPr>
          <a:endParaRPr lang="en-GB" sz="1200" kern="1200" dirty="0"/>
        </a:p>
      </dsp:txBody>
      <dsp:txXfrm rot="-5400000">
        <a:off x="1126714" y="59042"/>
        <a:ext cx="6599076" cy="944088"/>
      </dsp:txXfrm>
    </dsp:sp>
    <dsp:sp modelId="{015750BF-1F01-48D7-977C-D33334346DE3}">
      <dsp:nvSpPr>
        <dsp:cNvPr id="0" name=""/>
        <dsp:cNvSpPr/>
      </dsp:nvSpPr>
      <dsp:spPr>
        <a:xfrm rot="5400000">
          <a:off x="-241438" y="1678174"/>
          <a:ext cx="1609591" cy="1126714"/>
        </a:xfrm>
        <a:prstGeom prst="chevron">
          <a:avLst/>
        </a:prstGeom>
        <a:solidFill>
          <a:schemeClr val="accent3">
            <a:hueOff val="5625132"/>
            <a:satOff val="-8440"/>
            <a:lumOff val="-1373"/>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Email Response</a:t>
          </a:r>
        </a:p>
      </dsp:txBody>
      <dsp:txXfrm rot="-5400000">
        <a:off x="1" y="2000092"/>
        <a:ext cx="1126714" cy="482877"/>
      </dsp:txXfrm>
    </dsp:sp>
    <dsp:sp modelId="{8BD236B7-D1C8-471B-A15A-CBA1F43AC3E5}">
      <dsp:nvSpPr>
        <dsp:cNvPr id="0" name=""/>
        <dsp:cNvSpPr/>
      </dsp:nvSpPr>
      <dsp:spPr>
        <a:xfrm rot="5400000">
          <a:off x="3928671" y="-1365221"/>
          <a:ext cx="1046234" cy="6650149"/>
        </a:xfrm>
        <a:prstGeom prst="round2SameRect">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Ask SALL advisor will provide a detailed email response providing information, advice and guidance that was discussed in the contact.  </a:t>
          </a:r>
        </a:p>
        <a:p>
          <a:pPr marL="114300" lvl="1" indent="-114300" algn="l" defTabSz="622300">
            <a:lnSpc>
              <a:spcPct val="90000"/>
            </a:lnSpc>
            <a:spcBef>
              <a:spcPct val="0"/>
            </a:spcBef>
            <a:spcAft>
              <a:spcPct val="15000"/>
            </a:spcAft>
            <a:buChar char="•"/>
          </a:pPr>
          <a:r>
            <a:rPr lang="en-GB" sz="1400" kern="1200" dirty="0"/>
            <a:t>The email will include links to recommendations, attached documents or forms, further recommendations for research or information, agreements of next steps.</a:t>
          </a:r>
        </a:p>
      </dsp:txBody>
      <dsp:txXfrm rot="-5400000">
        <a:off x="1126714" y="1487809"/>
        <a:ext cx="6599076" cy="944088"/>
      </dsp:txXfrm>
    </dsp:sp>
    <dsp:sp modelId="{F81D1A8E-75A6-4B2A-8A86-DF46D8743485}">
      <dsp:nvSpPr>
        <dsp:cNvPr id="0" name=""/>
        <dsp:cNvSpPr/>
      </dsp:nvSpPr>
      <dsp:spPr>
        <a:xfrm rot="5400000">
          <a:off x="-241438" y="3392182"/>
          <a:ext cx="1609591" cy="1126714"/>
        </a:xfrm>
        <a:prstGeom prst="chevron">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t>Follow-up</a:t>
          </a:r>
        </a:p>
      </dsp:txBody>
      <dsp:txXfrm rot="-5400000">
        <a:off x="1" y="3714100"/>
        <a:ext cx="1126714" cy="482877"/>
      </dsp:txXfrm>
    </dsp:sp>
    <dsp:sp modelId="{2D5F34CA-E34E-477E-9406-87170E2C9A7C}">
      <dsp:nvSpPr>
        <dsp:cNvPr id="0" name=""/>
        <dsp:cNvSpPr/>
      </dsp:nvSpPr>
      <dsp:spPr>
        <a:xfrm rot="5400000">
          <a:off x="3643431" y="393522"/>
          <a:ext cx="1616715" cy="6650149"/>
        </a:xfrm>
        <a:prstGeom prst="round2Same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Call back from SALL advisor – to discuss things further or share further information.</a:t>
          </a:r>
        </a:p>
        <a:p>
          <a:pPr marL="114300" lvl="1" indent="-114300" algn="l" defTabSz="622300">
            <a:lnSpc>
              <a:spcPct val="90000"/>
            </a:lnSpc>
            <a:spcBef>
              <a:spcPct val="0"/>
            </a:spcBef>
            <a:spcAft>
              <a:spcPct val="15000"/>
            </a:spcAft>
            <a:buChar char="•"/>
          </a:pPr>
          <a:r>
            <a:rPr lang="en-GB" sz="1400" kern="1200" dirty="0"/>
            <a:t>Educational Psychologist – call back – one off video meeting (approx. 1 hour).  This is for a </a:t>
          </a:r>
          <a:r>
            <a:rPr lang="en-US" sz="1400" kern="1200" dirty="0"/>
            <a:t>focused conversation to problem solve the difficulty/issue the child young/person is currently experiencing.   Provide a follow-up summary of the recommendations from the EP.</a:t>
          </a:r>
          <a:endParaRPr lang="en-GB" sz="1400" kern="1200" dirty="0"/>
        </a:p>
        <a:p>
          <a:pPr marL="114300" lvl="1" indent="-114300" algn="l" defTabSz="622300">
            <a:lnSpc>
              <a:spcPct val="90000"/>
            </a:lnSpc>
            <a:spcBef>
              <a:spcPct val="0"/>
            </a:spcBef>
            <a:spcAft>
              <a:spcPct val="15000"/>
            </a:spcAft>
            <a:buChar char="•"/>
          </a:pPr>
          <a:r>
            <a:rPr lang="en-GB" sz="1400" kern="1200" dirty="0"/>
            <a:t>EYST call back – to offer support.</a:t>
          </a:r>
        </a:p>
      </dsp:txBody>
      <dsp:txXfrm rot="-5400000">
        <a:off x="1126714" y="2989161"/>
        <a:ext cx="6571227" cy="14588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409DFF-7567-4FB8-A6A4-6B6B87DD5300}">
      <dsp:nvSpPr>
        <dsp:cNvPr id="0" name=""/>
        <dsp:cNvSpPr/>
      </dsp:nvSpPr>
      <dsp:spPr>
        <a:xfrm rot="5400000">
          <a:off x="5133577" y="-2062190"/>
          <a:ext cx="901365" cy="5255774"/>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en-GB" sz="1100" kern="1200" dirty="0"/>
            <a:t>Advisor on the 6 week Education Health and Care Needs Assessment (EHCNA) panel each week.</a:t>
          </a:r>
        </a:p>
        <a:p>
          <a:pPr marL="57150" lvl="1" indent="-57150" algn="l" defTabSz="488950">
            <a:lnSpc>
              <a:spcPct val="90000"/>
            </a:lnSpc>
            <a:spcBef>
              <a:spcPct val="0"/>
            </a:spcBef>
            <a:spcAft>
              <a:spcPct val="15000"/>
            </a:spcAft>
            <a:buChar char="•"/>
          </a:pPr>
          <a:r>
            <a:rPr lang="en-GB" sz="1100" kern="1200" dirty="0"/>
            <a:t>Support settings with next steps when the decision has been not to proceed with EHCNA.</a:t>
          </a:r>
        </a:p>
      </dsp:txBody>
      <dsp:txXfrm rot="-5400000">
        <a:off x="2956373" y="159015"/>
        <a:ext cx="5211773" cy="813363"/>
      </dsp:txXfrm>
    </dsp:sp>
    <dsp:sp modelId="{ED54C357-AC2D-423B-9347-529BB0BEEAA2}">
      <dsp:nvSpPr>
        <dsp:cNvPr id="0" name=""/>
        <dsp:cNvSpPr/>
      </dsp:nvSpPr>
      <dsp:spPr>
        <a:xfrm>
          <a:off x="0" y="2342"/>
          <a:ext cx="2956372" cy="1126707"/>
        </a:xfrm>
        <a:prstGeom prst="roundRect">
          <a:avLst/>
        </a:prstGeom>
        <a:gradFill rotWithShape="0">
          <a:gsLst>
            <a:gs pos="0">
              <a:schemeClr val="accent3">
                <a:shade val="80000"/>
                <a:hueOff val="0"/>
                <a:satOff val="0"/>
                <a:lumOff val="0"/>
                <a:alphaOff val="0"/>
                <a:shade val="51000"/>
                <a:satMod val="130000"/>
              </a:schemeClr>
            </a:gs>
            <a:gs pos="80000">
              <a:schemeClr val="accent3">
                <a:shade val="80000"/>
                <a:hueOff val="0"/>
                <a:satOff val="0"/>
                <a:lumOff val="0"/>
                <a:alphaOff val="0"/>
                <a:shade val="93000"/>
                <a:satMod val="130000"/>
              </a:schemeClr>
            </a:gs>
            <a:gs pos="100000">
              <a:schemeClr val="accent3">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GB" sz="2700" kern="1200" dirty="0"/>
            <a:t>Advisor on 6 week allocation panel</a:t>
          </a:r>
        </a:p>
      </dsp:txBody>
      <dsp:txXfrm>
        <a:off x="55001" y="57343"/>
        <a:ext cx="2846370" cy="1016705"/>
      </dsp:txXfrm>
    </dsp:sp>
    <dsp:sp modelId="{9E803C76-2493-419F-A1CC-330ADBCA0721}">
      <dsp:nvSpPr>
        <dsp:cNvPr id="0" name=""/>
        <dsp:cNvSpPr/>
      </dsp:nvSpPr>
      <dsp:spPr>
        <a:xfrm rot="5400000">
          <a:off x="5133577" y="-879148"/>
          <a:ext cx="901365" cy="5255774"/>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en-GB" sz="1100" kern="1200" dirty="0"/>
            <a:t>Offering group support for </a:t>
          </a:r>
          <a:r>
            <a:rPr lang="en-GB" sz="1100" kern="1200" dirty="0" err="1"/>
            <a:t>SENCo’s</a:t>
          </a:r>
          <a:r>
            <a:rPr lang="en-GB" sz="1100" kern="1200" dirty="0"/>
            <a:t>.  Providing opportunities to share good practice and ideas.</a:t>
          </a:r>
        </a:p>
        <a:p>
          <a:pPr marL="57150" lvl="1" indent="-57150" algn="l" defTabSz="488950">
            <a:lnSpc>
              <a:spcPct val="90000"/>
            </a:lnSpc>
            <a:spcBef>
              <a:spcPct val="0"/>
            </a:spcBef>
            <a:spcAft>
              <a:spcPct val="15000"/>
            </a:spcAft>
            <a:buChar char="•"/>
          </a:pPr>
          <a:r>
            <a:rPr lang="en-GB" sz="1100" kern="1200" dirty="0"/>
            <a:t>Promoting good practice in Lincolnshire.</a:t>
          </a:r>
        </a:p>
      </dsp:txBody>
      <dsp:txXfrm rot="-5400000">
        <a:off x="2956373" y="1342057"/>
        <a:ext cx="5211773" cy="813363"/>
      </dsp:txXfrm>
    </dsp:sp>
    <dsp:sp modelId="{40889052-1689-4C7B-80E1-7C62B7C73159}">
      <dsp:nvSpPr>
        <dsp:cNvPr id="0" name=""/>
        <dsp:cNvSpPr/>
      </dsp:nvSpPr>
      <dsp:spPr>
        <a:xfrm>
          <a:off x="0" y="1185385"/>
          <a:ext cx="2956372" cy="1126707"/>
        </a:xfrm>
        <a:prstGeom prst="roundRect">
          <a:avLst/>
        </a:prstGeom>
        <a:gradFill rotWithShape="0">
          <a:gsLst>
            <a:gs pos="0">
              <a:schemeClr val="accent3">
                <a:shade val="80000"/>
                <a:hueOff val="72969"/>
                <a:satOff val="-477"/>
                <a:lumOff val="8185"/>
                <a:alphaOff val="0"/>
                <a:shade val="51000"/>
                <a:satMod val="130000"/>
              </a:schemeClr>
            </a:gs>
            <a:gs pos="80000">
              <a:schemeClr val="accent3">
                <a:shade val="80000"/>
                <a:hueOff val="72969"/>
                <a:satOff val="-477"/>
                <a:lumOff val="8185"/>
                <a:alphaOff val="0"/>
                <a:shade val="93000"/>
                <a:satMod val="130000"/>
              </a:schemeClr>
            </a:gs>
            <a:gs pos="100000">
              <a:schemeClr val="accent3">
                <a:shade val="80000"/>
                <a:hueOff val="72969"/>
                <a:satOff val="-477"/>
                <a:lumOff val="818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GB" sz="2700" kern="1200" dirty="0"/>
            <a:t>Support Huddles for settings</a:t>
          </a:r>
        </a:p>
      </dsp:txBody>
      <dsp:txXfrm>
        <a:off x="55001" y="1240386"/>
        <a:ext cx="2846370" cy="1016705"/>
      </dsp:txXfrm>
    </dsp:sp>
    <dsp:sp modelId="{734897DB-ABCF-44C7-8E37-6D32EB6A2ED0}">
      <dsp:nvSpPr>
        <dsp:cNvPr id="0" name=""/>
        <dsp:cNvSpPr/>
      </dsp:nvSpPr>
      <dsp:spPr>
        <a:xfrm rot="5400000">
          <a:off x="5133577" y="303894"/>
          <a:ext cx="901365" cy="5255774"/>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en-GB" sz="1100" kern="1200" dirty="0"/>
            <a:t>Support settings with introducing and using the Valuing SEND tool.</a:t>
          </a:r>
        </a:p>
        <a:p>
          <a:pPr marL="57150" lvl="1" indent="-57150" algn="l" defTabSz="488950">
            <a:lnSpc>
              <a:spcPct val="90000"/>
            </a:lnSpc>
            <a:spcBef>
              <a:spcPct val="0"/>
            </a:spcBef>
            <a:spcAft>
              <a:spcPct val="15000"/>
            </a:spcAft>
            <a:buChar char="•"/>
          </a:pPr>
          <a:r>
            <a:rPr lang="en-GB" sz="1100" kern="1200" dirty="0"/>
            <a:t>Share advice and information about the V SEND tool and Inclusion toolkit.</a:t>
          </a:r>
        </a:p>
      </dsp:txBody>
      <dsp:txXfrm rot="-5400000">
        <a:off x="2956373" y="2525100"/>
        <a:ext cx="5211773" cy="813363"/>
      </dsp:txXfrm>
    </dsp:sp>
    <dsp:sp modelId="{3AD91857-9B72-49A6-9DB2-8D216FFCA386}">
      <dsp:nvSpPr>
        <dsp:cNvPr id="0" name=""/>
        <dsp:cNvSpPr/>
      </dsp:nvSpPr>
      <dsp:spPr>
        <a:xfrm>
          <a:off x="0" y="2368427"/>
          <a:ext cx="2956372" cy="1126707"/>
        </a:xfrm>
        <a:prstGeom prst="roundRect">
          <a:avLst/>
        </a:prstGeom>
        <a:gradFill rotWithShape="0">
          <a:gsLst>
            <a:gs pos="0">
              <a:schemeClr val="accent3">
                <a:shade val="80000"/>
                <a:hueOff val="145938"/>
                <a:satOff val="-954"/>
                <a:lumOff val="16369"/>
                <a:alphaOff val="0"/>
                <a:shade val="51000"/>
                <a:satMod val="130000"/>
              </a:schemeClr>
            </a:gs>
            <a:gs pos="80000">
              <a:schemeClr val="accent3">
                <a:shade val="80000"/>
                <a:hueOff val="145938"/>
                <a:satOff val="-954"/>
                <a:lumOff val="16369"/>
                <a:alphaOff val="0"/>
                <a:shade val="93000"/>
                <a:satMod val="130000"/>
              </a:schemeClr>
            </a:gs>
            <a:gs pos="100000">
              <a:schemeClr val="accent3">
                <a:shade val="80000"/>
                <a:hueOff val="145938"/>
                <a:satOff val="-954"/>
                <a:lumOff val="1636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GB" sz="2700" kern="1200" dirty="0"/>
            <a:t>V SEND Champions</a:t>
          </a:r>
        </a:p>
      </dsp:txBody>
      <dsp:txXfrm>
        <a:off x="55001" y="2423428"/>
        <a:ext cx="2846370" cy="1016705"/>
      </dsp:txXfrm>
    </dsp:sp>
    <dsp:sp modelId="{4CEB83AB-C4AA-46BD-B80B-D3563A182932}">
      <dsp:nvSpPr>
        <dsp:cNvPr id="0" name=""/>
        <dsp:cNvSpPr/>
      </dsp:nvSpPr>
      <dsp:spPr>
        <a:xfrm rot="5400000">
          <a:off x="5133577" y="1486936"/>
          <a:ext cx="901365" cy="5255774"/>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1910" tIns="20955" rIns="41910" bIns="20955" numCol="1" spcCol="1270" anchor="ctr" anchorCtr="0">
          <a:noAutofit/>
        </a:bodyPr>
        <a:lstStyle/>
        <a:p>
          <a:pPr marL="57150" lvl="1" indent="-57150" algn="l" defTabSz="488950">
            <a:lnSpc>
              <a:spcPct val="90000"/>
            </a:lnSpc>
            <a:spcBef>
              <a:spcPct val="0"/>
            </a:spcBef>
            <a:spcAft>
              <a:spcPct val="15000"/>
            </a:spcAft>
            <a:buChar char="•"/>
          </a:pPr>
          <a:r>
            <a:rPr lang="en-GB" sz="1100" kern="1200" dirty="0"/>
            <a:t>Last year this was set up for new </a:t>
          </a:r>
          <a:r>
            <a:rPr lang="en-GB" sz="1100" kern="1200" dirty="0" err="1"/>
            <a:t>SENCo’s</a:t>
          </a:r>
          <a:r>
            <a:rPr lang="en-GB" sz="1100" kern="1200" dirty="0"/>
            <a:t> in settings and those needing further support.</a:t>
          </a:r>
        </a:p>
        <a:p>
          <a:pPr marL="57150" lvl="1" indent="-57150" algn="l" defTabSz="488950">
            <a:lnSpc>
              <a:spcPct val="90000"/>
            </a:lnSpc>
            <a:spcBef>
              <a:spcPct val="0"/>
            </a:spcBef>
            <a:spcAft>
              <a:spcPct val="15000"/>
            </a:spcAft>
            <a:buChar char="•"/>
          </a:pPr>
          <a:r>
            <a:rPr lang="en-GB" sz="1100" kern="1200" dirty="0"/>
            <a:t>SALL worked on identifying and matching </a:t>
          </a:r>
          <a:r>
            <a:rPr lang="en-GB" sz="1100" kern="1200" dirty="0" err="1"/>
            <a:t>SENCo’s</a:t>
          </a:r>
          <a:r>
            <a:rPr lang="en-GB" sz="1100" kern="1200" dirty="0"/>
            <a:t> to a named experienced SENCO in another school.</a:t>
          </a:r>
        </a:p>
        <a:p>
          <a:pPr marL="57150" lvl="1" indent="-57150" algn="l" defTabSz="488950">
            <a:lnSpc>
              <a:spcPct val="90000"/>
            </a:lnSpc>
            <a:spcBef>
              <a:spcPct val="0"/>
            </a:spcBef>
            <a:spcAft>
              <a:spcPct val="15000"/>
            </a:spcAft>
            <a:buChar char="•"/>
          </a:pPr>
          <a:r>
            <a:rPr lang="en-GB" sz="1100" kern="1200" dirty="0"/>
            <a:t>Next steps looking to discuss with settings about how we can expand this.</a:t>
          </a:r>
        </a:p>
      </dsp:txBody>
      <dsp:txXfrm rot="-5400000">
        <a:off x="2956373" y="3708142"/>
        <a:ext cx="5211773" cy="813363"/>
      </dsp:txXfrm>
    </dsp:sp>
    <dsp:sp modelId="{A75F5A39-9574-41C1-B5E2-F4C89E350923}">
      <dsp:nvSpPr>
        <dsp:cNvPr id="0" name=""/>
        <dsp:cNvSpPr/>
      </dsp:nvSpPr>
      <dsp:spPr>
        <a:xfrm>
          <a:off x="0" y="3551470"/>
          <a:ext cx="2956372" cy="1126707"/>
        </a:xfrm>
        <a:prstGeom prst="roundRect">
          <a:avLst/>
        </a:prstGeom>
        <a:gradFill rotWithShape="0">
          <a:gsLst>
            <a:gs pos="0">
              <a:schemeClr val="accent3">
                <a:shade val="80000"/>
                <a:hueOff val="218907"/>
                <a:satOff val="-1431"/>
                <a:lumOff val="24554"/>
                <a:alphaOff val="0"/>
                <a:shade val="51000"/>
                <a:satMod val="130000"/>
              </a:schemeClr>
            </a:gs>
            <a:gs pos="80000">
              <a:schemeClr val="accent3">
                <a:shade val="80000"/>
                <a:hueOff val="218907"/>
                <a:satOff val="-1431"/>
                <a:lumOff val="24554"/>
                <a:alphaOff val="0"/>
                <a:shade val="93000"/>
                <a:satMod val="130000"/>
              </a:schemeClr>
            </a:gs>
            <a:gs pos="100000">
              <a:schemeClr val="accent3">
                <a:shade val="80000"/>
                <a:hueOff val="218907"/>
                <a:satOff val="-1431"/>
                <a:lumOff val="2455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GB" sz="2700" kern="1200" dirty="0"/>
            <a:t>Buddying/ Mentor Scheme</a:t>
          </a:r>
        </a:p>
      </dsp:txBody>
      <dsp:txXfrm>
        <a:off x="55001" y="3606471"/>
        <a:ext cx="2846370" cy="1016705"/>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A69A45-55AF-4EF1-8637-E7204C8A3EDF}" type="datetimeFigureOut">
              <a:rPr lang="en-GB" smtClean="0"/>
              <a:t>11/11/2021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D634B5-6BFA-41EE-AE81-670BB6160633}" type="slidenum">
              <a:rPr lang="en-GB" smtClean="0"/>
              <a:t>‹#›</a:t>
            </a:fld>
            <a:endParaRPr lang="en-GB"/>
          </a:p>
        </p:txBody>
      </p:sp>
    </p:spTree>
    <p:extLst>
      <p:ext uri="{BB962C8B-B14F-4D97-AF65-F5344CB8AC3E}">
        <p14:creationId xmlns:p14="http://schemas.microsoft.com/office/powerpoint/2010/main" val="1484697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DD634B5-6BFA-41EE-AE81-670BB6160633}" type="slidenum">
              <a:rPr lang="en-GB" smtClean="0"/>
              <a:t>6</a:t>
            </a:fld>
            <a:endParaRPr lang="en-GB"/>
          </a:p>
        </p:txBody>
      </p:sp>
    </p:spTree>
    <p:extLst>
      <p:ext uri="{BB962C8B-B14F-4D97-AF65-F5344CB8AC3E}">
        <p14:creationId xmlns:p14="http://schemas.microsoft.com/office/powerpoint/2010/main" val="1785608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59F7856-23CB-44DD-864B-64AE13380401}" type="datetimeFigureOut">
              <a:rPr lang="en-GB" smtClean="0"/>
              <a:t>11/11/2021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1514409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59F7856-23CB-44DD-864B-64AE13380401}" type="datetimeFigureOut">
              <a:rPr lang="en-GB" smtClean="0"/>
              <a:t>11/11/2021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1458925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59F7856-23CB-44DD-864B-64AE13380401}" type="datetimeFigureOut">
              <a:rPr lang="en-GB" smtClean="0"/>
              <a:t>11/11/2021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3248251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59F7856-23CB-44DD-864B-64AE13380401}" type="datetimeFigureOut">
              <a:rPr lang="en-GB" smtClean="0"/>
              <a:t>11/11/2021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1336659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9F7856-23CB-44DD-864B-64AE13380401}" type="datetimeFigureOut">
              <a:rPr lang="en-GB" smtClean="0"/>
              <a:t>11/11/2021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2677397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59F7856-23CB-44DD-864B-64AE13380401}" type="datetimeFigureOut">
              <a:rPr lang="en-GB" smtClean="0"/>
              <a:t>11/11/2021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1502033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59F7856-23CB-44DD-864B-64AE13380401}" type="datetimeFigureOut">
              <a:rPr lang="en-GB" smtClean="0"/>
              <a:t>11/11/2021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2249699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59F7856-23CB-44DD-864B-64AE13380401}" type="datetimeFigureOut">
              <a:rPr lang="en-GB" smtClean="0"/>
              <a:t>11/11/2021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44426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F7856-23CB-44DD-864B-64AE13380401}" type="datetimeFigureOut">
              <a:rPr lang="en-GB" smtClean="0"/>
              <a:t>11/11/2021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3455362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9F7856-23CB-44DD-864B-64AE13380401}" type="datetimeFigureOut">
              <a:rPr lang="en-GB" smtClean="0"/>
              <a:t>11/11/2021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2761488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9F7856-23CB-44DD-864B-64AE13380401}" type="datetimeFigureOut">
              <a:rPr lang="en-GB" smtClean="0"/>
              <a:t>11/11/2021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9C8D6A-9584-4526-98EE-53EEDC368AE5}" type="slidenum">
              <a:rPr lang="en-GB" smtClean="0"/>
              <a:t>‹#›</a:t>
            </a:fld>
            <a:endParaRPr lang="en-GB"/>
          </a:p>
        </p:txBody>
      </p:sp>
    </p:spTree>
    <p:extLst>
      <p:ext uri="{BB962C8B-B14F-4D97-AF65-F5344CB8AC3E}">
        <p14:creationId xmlns:p14="http://schemas.microsoft.com/office/powerpoint/2010/main" val="1041193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9F7856-23CB-44DD-864B-64AE13380401}" type="datetimeFigureOut">
              <a:rPr lang="en-GB" smtClean="0"/>
              <a:t>11/11/2021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9C8D6A-9584-4526-98EE-53EEDC368AE5}" type="slidenum">
              <a:rPr lang="en-GB" smtClean="0"/>
              <a:t>‹#›</a:t>
            </a:fld>
            <a:endParaRPr lang="en-GB"/>
          </a:p>
        </p:txBody>
      </p:sp>
    </p:spTree>
    <p:extLst>
      <p:ext uri="{BB962C8B-B14F-4D97-AF65-F5344CB8AC3E}">
        <p14:creationId xmlns:p14="http://schemas.microsoft.com/office/powerpoint/2010/main" val="1373415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lincolnshire.gov.uk/support-education/ask-sal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457200" y="1569048"/>
            <a:ext cx="8229600" cy="1143000"/>
          </a:xfrm>
          <a:prstGeom prst="rect">
            <a:avLst/>
          </a:prstGeom>
        </p:spPr>
        <p:txBody>
          <a:bodyPr vert="horz" lIns="91440" tIns="45720" rIns="91440" bIns="45720" rtlCol="0" anchor="ctr">
            <a:normAutofit fontScale="25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br>
              <a:rPr kumimoji="0" lang="en-GB" sz="4400" b="1" i="0" u="none" strike="noStrike" kern="1200" cap="none" spc="0" normalizeH="0" baseline="0" noProof="0" dirty="0">
                <a:ln>
                  <a:noFill/>
                </a:ln>
                <a:solidFill>
                  <a:srgbClr val="99AB21"/>
                </a:solidFill>
                <a:effectLst/>
                <a:uLnTx/>
                <a:uFillTx/>
                <a:latin typeface="Calibri"/>
                <a:ea typeface="+mj-ea"/>
                <a:cs typeface="+mj-cs"/>
              </a:rPr>
            </a:br>
            <a:br>
              <a:rPr kumimoji="0" lang="en-GB" sz="4400" b="1" i="0" u="none" strike="noStrike" kern="1200" cap="none" spc="0" normalizeH="0" baseline="0" noProof="0" dirty="0">
                <a:ln>
                  <a:noFill/>
                </a:ln>
                <a:solidFill>
                  <a:srgbClr val="99AB21"/>
                </a:solidFill>
                <a:effectLst/>
                <a:uLnTx/>
                <a:uFillTx/>
                <a:latin typeface="Calibri"/>
                <a:ea typeface="+mj-ea"/>
                <a:cs typeface="+mj-cs"/>
              </a:rPr>
            </a:br>
            <a:r>
              <a:rPr kumimoji="0" lang="en-GB" sz="17600" b="1" i="0" u="none" strike="noStrike" kern="1200" cap="none" spc="0" normalizeH="0" baseline="0" noProof="0" dirty="0">
                <a:ln>
                  <a:noFill/>
                </a:ln>
                <a:solidFill>
                  <a:srgbClr val="99AB21"/>
                </a:solidFill>
                <a:effectLst/>
                <a:uLnTx/>
                <a:uFillTx/>
                <a:latin typeface="Calibri"/>
                <a:ea typeface="+mj-ea"/>
                <a:cs typeface="+mj-cs"/>
              </a:rPr>
              <a:t>SEND Advice Line for Lincolnshire (SALL)</a:t>
            </a:r>
            <a:br>
              <a:rPr kumimoji="0" lang="en-GB" sz="16000" b="1" i="0" u="none" strike="noStrike" kern="1200" cap="none" spc="0" normalizeH="0" baseline="0" noProof="0" dirty="0">
                <a:ln>
                  <a:noFill/>
                </a:ln>
                <a:solidFill>
                  <a:srgbClr val="99AB21"/>
                </a:solidFill>
                <a:effectLst/>
                <a:uLnTx/>
                <a:uFillTx/>
                <a:latin typeface="Calibri"/>
                <a:ea typeface="+mj-ea"/>
                <a:cs typeface="+mj-cs"/>
              </a:rPr>
            </a:br>
            <a:endParaRPr kumimoji="0" lang="en-GB" sz="16000" b="0" i="0" u="none" strike="noStrike" kern="1200" cap="none" spc="0" normalizeH="0" baseline="0" noProof="0" dirty="0">
              <a:ln>
                <a:noFill/>
              </a:ln>
              <a:solidFill>
                <a:sysClr val="windowText" lastClr="000000"/>
              </a:solidFill>
              <a:effectLst/>
              <a:uLnTx/>
              <a:uFillTx/>
              <a:latin typeface="Calibri"/>
              <a:ea typeface="+mj-ea"/>
              <a:cs typeface="+mj-cs"/>
            </a:endParaRPr>
          </a:p>
        </p:txBody>
      </p:sp>
      <p:sp>
        <p:nvSpPr>
          <p:cNvPr id="11" name="Content Placeholder 2"/>
          <p:cNvSpPr txBox="1">
            <a:spLocks/>
          </p:cNvSpPr>
          <p:nvPr/>
        </p:nvSpPr>
        <p:spPr>
          <a:xfrm>
            <a:off x="457200" y="3262745"/>
            <a:ext cx="8229600" cy="452596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kumimoji="0" lang="en-GB" sz="3200" b="0" i="0" u="none" strike="noStrike" kern="1200" cap="none" spc="0" normalizeH="0" baseline="0" noProof="0" dirty="0">
              <a:ln>
                <a:noFill/>
              </a:ln>
              <a:solidFill>
                <a:sysClr val="windowText" lastClr="000000"/>
              </a:solidFill>
              <a:effectLst/>
              <a:uLnTx/>
              <a:uFillTx/>
              <a:latin typeface="Calibri"/>
              <a:ea typeface="+mn-ea"/>
              <a:cs typeface="+mn-cs"/>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kumimoji="0" lang="en-GB" sz="3200" b="1" i="0" u="none" strike="noStrike" kern="1200" cap="none" spc="0" normalizeH="0" baseline="0" noProof="0" dirty="0">
              <a:ln>
                <a:noFill/>
              </a:ln>
              <a:solidFill>
                <a:sysClr val="windowText" lastClr="000000"/>
              </a:solidFill>
              <a:effectLst/>
              <a:uLnTx/>
              <a:uFillTx/>
              <a:latin typeface="Calibri"/>
              <a:ea typeface="+mn-ea"/>
              <a:cs typeface="+mn-cs"/>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GB" sz="3600" b="1" i="0" u="none" strike="noStrike" kern="1200" cap="none" spc="0" normalizeH="0" baseline="0" noProof="0" dirty="0">
                <a:ln>
                  <a:noFill/>
                </a:ln>
                <a:solidFill>
                  <a:sysClr val="windowText" lastClr="000000"/>
                </a:solidFill>
                <a:effectLst/>
                <a:uLnTx/>
                <a:uFillTx/>
                <a:latin typeface="Calibri"/>
              </a:rPr>
              <a:t>Joanne Makings</a:t>
            </a:r>
          </a:p>
        </p:txBody>
      </p:sp>
    </p:spTree>
    <p:extLst>
      <p:ext uri="{BB962C8B-B14F-4D97-AF65-F5344CB8AC3E}">
        <p14:creationId xmlns:p14="http://schemas.microsoft.com/office/powerpoint/2010/main" val="2717581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92"/>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000" dirty="0">
                <a:solidFill>
                  <a:srgbClr val="99AB21"/>
                </a:solidFill>
                <a:latin typeface="Gill Sans MT"/>
                <a:cs typeface="Gill Sans MT"/>
              </a:rPr>
              <a:t>The SEND Advice Line Lincolnshire</a:t>
            </a:r>
          </a:p>
        </p:txBody>
      </p:sp>
      <p:sp>
        <p:nvSpPr>
          <p:cNvPr id="5" name="Rectangle 4">
            <a:extLst>
              <a:ext uri="{FF2B5EF4-FFF2-40B4-BE49-F238E27FC236}">
                <a16:creationId xmlns:a16="http://schemas.microsoft.com/office/drawing/2014/main" id="{963C353B-DBDA-48C9-870B-CF95D78F7218}"/>
              </a:ext>
            </a:extLst>
          </p:cNvPr>
          <p:cNvSpPr/>
          <p:nvPr/>
        </p:nvSpPr>
        <p:spPr>
          <a:xfrm>
            <a:off x="409100" y="2388129"/>
            <a:ext cx="8298249" cy="1551417"/>
          </a:xfrm>
          <a:prstGeom prst="rect">
            <a:avLst/>
          </a:prstGeom>
          <a:solidFill>
            <a:sysClr val="window" lastClr="FFFFFF"/>
          </a:solidFill>
          <a:ln w="25400" cap="flat" cmpd="sng" algn="ctr">
            <a:solidFill>
              <a:srgbClr val="9BBB59"/>
            </a:solidFill>
            <a:prstDash val="solid"/>
          </a:ln>
          <a:effectLst/>
        </p:spPr>
        <p:txBody>
          <a:bodyPr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prstClr val="black"/>
                </a:solidFill>
                <a:effectLst/>
                <a:uLnTx/>
                <a:uFillTx/>
                <a:latin typeface="Calibri"/>
              </a:rPr>
              <a:t>Purpose </a:t>
            </a:r>
          </a:p>
          <a:p>
            <a:pPr marL="0" marR="0" lvl="0" indent="0" defTabSz="4572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a:rPr>
              <a:t>To support settings for</a:t>
            </a:r>
            <a:r>
              <a:rPr kumimoji="0" lang="en-GB" sz="1600" b="0" i="0" u="none" strike="noStrike" kern="0" cap="none" spc="0" normalizeH="0" noProof="0" dirty="0">
                <a:ln>
                  <a:noFill/>
                </a:ln>
                <a:solidFill>
                  <a:prstClr val="black"/>
                </a:solidFill>
                <a:effectLst/>
                <a:uLnTx/>
                <a:uFillTx/>
                <a:latin typeface="Calibri"/>
              </a:rPr>
              <a:t> Children and Young People from 0-25 Years</a:t>
            </a:r>
            <a:r>
              <a:rPr kumimoji="0" lang="en-GB" sz="1600" b="0" i="0" u="none" strike="noStrike" kern="0" cap="none" spc="0" normalizeH="0" baseline="0" noProof="0" dirty="0">
                <a:ln>
                  <a:noFill/>
                </a:ln>
                <a:solidFill>
                  <a:prstClr val="black"/>
                </a:solidFill>
                <a:effectLst/>
                <a:uLnTx/>
                <a:uFillTx/>
                <a:latin typeface="Calibri"/>
              </a:rPr>
              <a:t> to understand and meet the needs of Children and Young People with SEND, delivering better outcomes and maximising inclusion. </a:t>
            </a:r>
          </a:p>
          <a:p>
            <a:pPr marL="0" marR="0" lvl="0" indent="0" defTabSz="457200" eaLnBrk="1" fontAlgn="auto" latinLnBrk="0" hangingPunct="1">
              <a:lnSpc>
                <a:spcPct val="100000"/>
              </a:lnSpc>
              <a:spcBef>
                <a:spcPts val="0"/>
              </a:spcBef>
              <a:spcAft>
                <a:spcPts val="0"/>
              </a:spcAft>
              <a:buClrTx/>
              <a:buSzTx/>
              <a:buFontTx/>
              <a:buNone/>
              <a:tabLst/>
              <a:defRPr/>
            </a:pPr>
            <a:r>
              <a:rPr lang="en-GB" sz="1600" kern="0" dirty="0">
                <a:solidFill>
                  <a:prstClr val="black"/>
                </a:solidFill>
                <a:latin typeface="Calibri"/>
              </a:rPr>
              <a:t>Helping settings to follow the graduated approach to Child and Young People’s needs by </a:t>
            </a:r>
            <a:r>
              <a:rPr kumimoji="0" lang="en-GB" sz="1600" b="0" i="0" u="none" strike="noStrike" kern="0" cap="none" spc="0" normalizeH="0" baseline="0" noProof="0" dirty="0">
                <a:ln>
                  <a:noFill/>
                </a:ln>
                <a:solidFill>
                  <a:prstClr val="black"/>
                </a:solidFill>
                <a:effectLst/>
                <a:uLnTx/>
                <a:uFillTx/>
                <a:latin typeface="Calibri"/>
              </a:rPr>
              <a:t>providing information, advice and guidance and signposting</a:t>
            </a:r>
            <a:r>
              <a:rPr kumimoji="0" lang="en-GB" sz="1600" b="0" i="0" u="none" strike="noStrike" kern="0" cap="none" spc="0" normalizeH="0" noProof="0" dirty="0">
                <a:ln>
                  <a:noFill/>
                </a:ln>
                <a:solidFill>
                  <a:prstClr val="black"/>
                </a:solidFill>
                <a:effectLst/>
                <a:uLnTx/>
                <a:uFillTx/>
                <a:latin typeface="Calibri"/>
              </a:rPr>
              <a:t> to services and support</a:t>
            </a:r>
            <a:r>
              <a:rPr kumimoji="0" lang="en-GB" sz="1800" b="0" i="0" u="none" strike="noStrike" kern="0" cap="none" spc="0" normalizeH="0" noProof="0" dirty="0">
                <a:ln>
                  <a:noFill/>
                </a:ln>
                <a:solidFill>
                  <a:prstClr val="black"/>
                </a:solidFill>
                <a:effectLst/>
                <a:uLnTx/>
                <a:uFillTx/>
                <a:latin typeface="Calibri"/>
                <a:ea typeface="+mn-ea"/>
                <a:cs typeface="+mn-cs"/>
              </a:rPr>
              <a:t>.</a:t>
            </a:r>
            <a:endParaRPr kumimoji="0" lang="en-GB" sz="1800" b="0" i="0" u="none" strike="noStrike" kern="0" cap="none" spc="0" normalizeH="0" baseline="0" noProof="0" dirty="0">
              <a:ln>
                <a:noFill/>
              </a:ln>
              <a:solidFill>
                <a:prstClr val="black"/>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C19FB2A3-7A88-4F71-AF81-4A1BBD53F33A}"/>
              </a:ext>
            </a:extLst>
          </p:cNvPr>
          <p:cNvSpPr/>
          <p:nvPr/>
        </p:nvSpPr>
        <p:spPr>
          <a:xfrm>
            <a:off x="457200" y="4221088"/>
            <a:ext cx="8313350" cy="2160240"/>
          </a:xfrm>
          <a:prstGeom prst="rect">
            <a:avLst/>
          </a:prstGeom>
          <a:solidFill>
            <a:sysClr val="window" lastClr="FFFFFF"/>
          </a:solidFill>
          <a:ln w="25400" cap="flat" cmpd="sng" algn="ctr">
            <a:solidFill>
              <a:srgbClr val="9BBB59"/>
            </a:solidFill>
            <a:prstDash val="solid"/>
          </a:ln>
          <a:effectLst/>
        </p:spPr>
        <p:txBody>
          <a:bodyPr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prstClr val="black"/>
                </a:solidFill>
                <a:effectLst/>
                <a:uLnTx/>
                <a:uFillTx/>
                <a:latin typeface="Calibri"/>
              </a:rPr>
              <a:t>Support offer</a:t>
            </a:r>
          </a:p>
          <a:p>
            <a:pPr marL="0" marR="0" lvl="0" indent="0" defTabSz="4572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Calibri"/>
              </a:rPr>
              <a:t>The service offers settings:</a:t>
            </a:r>
          </a:p>
          <a:p>
            <a:pPr marL="285750" marR="0" lvl="0" indent="-2857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0" cap="none" spc="0" normalizeH="0" baseline="0" noProof="0" dirty="0">
                <a:ln>
                  <a:noFill/>
                </a:ln>
                <a:solidFill>
                  <a:prstClr val="black"/>
                </a:solidFill>
                <a:effectLst/>
                <a:uLnTx/>
                <a:uFillTx/>
                <a:latin typeface="Calibri"/>
              </a:rPr>
              <a:t>Easy</a:t>
            </a:r>
            <a:r>
              <a:rPr kumimoji="0" lang="en-GB" sz="1600" b="0" i="0" u="none" strike="noStrike" kern="0" cap="none" spc="0" normalizeH="0" noProof="0" dirty="0">
                <a:ln>
                  <a:noFill/>
                </a:ln>
                <a:solidFill>
                  <a:prstClr val="black"/>
                </a:solidFill>
                <a:effectLst/>
                <a:uLnTx/>
                <a:uFillTx/>
                <a:latin typeface="Calibri"/>
              </a:rPr>
              <a:t> </a:t>
            </a:r>
            <a:r>
              <a:rPr lang="en-GB" sz="1600" kern="0" dirty="0">
                <a:solidFill>
                  <a:prstClr val="black"/>
                </a:solidFill>
                <a:latin typeface="Calibri"/>
              </a:rPr>
              <a:t>and quick access to an experienced advisor </a:t>
            </a:r>
            <a:r>
              <a:rPr kumimoji="0" lang="en-GB" sz="1600" b="0" i="0" u="none" strike="noStrike" kern="0" cap="none" spc="0" normalizeH="0" baseline="0" noProof="0" dirty="0">
                <a:ln>
                  <a:noFill/>
                </a:ln>
                <a:solidFill>
                  <a:prstClr val="black"/>
                </a:solidFill>
                <a:effectLst/>
                <a:uLnTx/>
                <a:uFillTx/>
                <a:latin typeface="Calibri"/>
              </a:rPr>
              <a:t>to discuss the individual child/young person, or broader </a:t>
            </a:r>
            <a:r>
              <a:rPr lang="en-GB" sz="1600" kern="0" dirty="0">
                <a:solidFill>
                  <a:prstClr val="black"/>
                </a:solidFill>
                <a:latin typeface="Calibri"/>
              </a:rPr>
              <a:t>school/setting</a:t>
            </a:r>
            <a:r>
              <a:rPr kumimoji="0" lang="en-GB" sz="1600" b="0" i="0" u="none" strike="noStrike" kern="0" cap="none" spc="0" normalizeH="0" baseline="0" noProof="0" dirty="0">
                <a:ln>
                  <a:noFill/>
                </a:ln>
                <a:solidFill>
                  <a:prstClr val="black"/>
                </a:solidFill>
                <a:effectLst/>
                <a:uLnTx/>
                <a:uFillTx/>
                <a:latin typeface="Calibri"/>
              </a:rPr>
              <a:t> issue and provide information, advice and guidance (IAG).</a:t>
            </a:r>
          </a:p>
          <a:p>
            <a:pPr marL="285750" lvl="0" indent="-285750" defTabSz="457200">
              <a:buFont typeface="Arial" panose="020B0604020202020204" pitchFamily="34" charset="0"/>
              <a:buChar char="•"/>
              <a:defRPr/>
            </a:pPr>
            <a:r>
              <a:rPr kumimoji="0" lang="en-GB" sz="1600" b="0" i="0" u="none" strike="noStrike" kern="0" cap="none" spc="0" normalizeH="0" baseline="0" noProof="0" dirty="0">
                <a:ln>
                  <a:noFill/>
                </a:ln>
                <a:solidFill>
                  <a:prstClr val="black"/>
                </a:solidFill>
                <a:effectLst/>
                <a:uLnTx/>
                <a:uFillTx/>
                <a:latin typeface="Calibri"/>
              </a:rPr>
              <a:t>Signposting to the Local Offer, SEND Inclusion </a:t>
            </a:r>
            <a:r>
              <a:rPr lang="en-GB" sz="1600" kern="0" dirty="0">
                <a:solidFill>
                  <a:prstClr val="black"/>
                </a:solidFill>
                <a:latin typeface="Calibri"/>
              </a:rPr>
              <a:t>T</a:t>
            </a:r>
            <a:r>
              <a:rPr kumimoji="0" lang="en-GB" sz="1600" b="0" i="0" u="none" strike="noStrike" kern="0" cap="none" spc="0" normalizeH="0" baseline="0" noProof="0" dirty="0" err="1">
                <a:ln>
                  <a:noFill/>
                </a:ln>
                <a:solidFill>
                  <a:prstClr val="black"/>
                </a:solidFill>
                <a:effectLst/>
                <a:uLnTx/>
                <a:uFillTx/>
                <a:latin typeface="Calibri"/>
              </a:rPr>
              <a:t>oolkit</a:t>
            </a:r>
            <a:r>
              <a:rPr kumimoji="0" lang="en-GB" sz="1600" b="0" i="0" u="none" strike="noStrike" kern="0" cap="none" spc="0" normalizeH="0" baseline="0" noProof="0" dirty="0">
                <a:ln>
                  <a:noFill/>
                </a:ln>
                <a:solidFill>
                  <a:prstClr val="black"/>
                </a:solidFill>
                <a:effectLst/>
                <a:uLnTx/>
                <a:uFillTx/>
                <a:latin typeface="Calibri"/>
              </a:rPr>
              <a:t>, </a:t>
            </a:r>
            <a:r>
              <a:rPr lang="en-GB" sz="1600" kern="0" dirty="0">
                <a:solidFill>
                  <a:prstClr val="black"/>
                </a:solidFill>
              </a:rPr>
              <a:t>the Valuing SEND tool and </a:t>
            </a:r>
            <a:r>
              <a:rPr kumimoji="0" lang="en-GB" sz="1600" b="0" i="0" u="none" strike="noStrike" kern="0" cap="none" spc="0" normalizeH="0" baseline="0" noProof="0" dirty="0">
                <a:ln>
                  <a:noFill/>
                </a:ln>
                <a:solidFill>
                  <a:prstClr val="black"/>
                </a:solidFill>
                <a:effectLst/>
                <a:uLnTx/>
                <a:uFillTx/>
                <a:latin typeface="Calibri"/>
              </a:rPr>
              <a:t>other services to better understand and meet need.</a:t>
            </a:r>
          </a:p>
          <a:p>
            <a:pPr marL="285750" marR="0" lvl="0" indent="-2857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0" cap="none" spc="0" normalizeH="0" baseline="0" noProof="0" dirty="0">
                <a:ln>
                  <a:noFill/>
                </a:ln>
                <a:solidFill>
                  <a:prstClr val="black"/>
                </a:solidFill>
                <a:effectLst/>
                <a:uLnTx/>
                <a:uFillTx/>
                <a:latin typeface="Calibri"/>
              </a:rPr>
              <a:t>Where appropriate, a follow up appointment</a:t>
            </a:r>
            <a:r>
              <a:rPr kumimoji="0" lang="en-GB" sz="1600" b="0" i="0" u="none" strike="noStrike" kern="0" cap="none" spc="0" normalizeH="0" noProof="0" dirty="0">
                <a:ln>
                  <a:noFill/>
                </a:ln>
                <a:solidFill>
                  <a:prstClr val="black"/>
                </a:solidFill>
                <a:effectLst/>
                <a:uLnTx/>
                <a:uFillTx/>
                <a:latin typeface="Calibri"/>
              </a:rPr>
              <a:t> </a:t>
            </a:r>
            <a:r>
              <a:rPr kumimoji="0" lang="en-GB" sz="1600" b="0" i="0" u="none" strike="noStrike" kern="0" cap="none" spc="0" normalizeH="0" baseline="0" noProof="0" dirty="0">
                <a:ln>
                  <a:noFill/>
                </a:ln>
                <a:solidFill>
                  <a:prstClr val="black"/>
                </a:solidFill>
                <a:effectLst/>
                <a:uLnTx/>
                <a:uFillTx/>
                <a:latin typeface="Calibri"/>
              </a:rPr>
              <a:t>with a relevant Ask SALL team member, or other professional (Educational Psychologist, Early Years Specialist Teacher) can be arranged. </a:t>
            </a:r>
          </a:p>
          <a:p>
            <a:pPr marL="285750" marR="0" lvl="0" indent="-2857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0" i="0" u="none" strike="noStrike" kern="0" cap="none" spc="0" normalizeH="0" baseline="0" noProof="0" dirty="0">
              <a:ln>
                <a:noFill/>
              </a:ln>
              <a:solidFill>
                <a:prstClr val="black"/>
              </a:solidFill>
              <a:effectLst/>
              <a:uLnTx/>
              <a:uFillTx/>
              <a:latin typeface="Calibri"/>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en-GB" sz="1600" b="0" i="0" u="none" strike="noStrike" kern="0" cap="none" spc="0" normalizeH="0" baseline="0" noProof="0" dirty="0">
              <a:ln>
                <a:noFill/>
              </a:ln>
              <a:solidFill>
                <a:prstClr val="black"/>
              </a:solidFill>
              <a:effectLst/>
              <a:uLnTx/>
              <a:uFillTx/>
              <a:latin typeface="Calibri"/>
            </a:endParaRPr>
          </a:p>
        </p:txBody>
      </p:sp>
      <p:sp>
        <p:nvSpPr>
          <p:cNvPr id="7" name="Rectangle 6">
            <a:extLst>
              <a:ext uri="{FF2B5EF4-FFF2-40B4-BE49-F238E27FC236}">
                <a16:creationId xmlns:a16="http://schemas.microsoft.com/office/drawing/2014/main" id="{2A4947DA-20CF-41D6-9DDF-E8C6EA3637D0}"/>
              </a:ext>
            </a:extLst>
          </p:cNvPr>
          <p:cNvSpPr/>
          <p:nvPr/>
        </p:nvSpPr>
        <p:spPr>
          <a:xfrm>
            <a:off x="311579" y="980728"/>
            <a:ext cx="8454056" cy="1152128"/>
          </a:xfrm>
          <a:prstGeom prst="rect">
            <a:avLst/>
          </a:prstGeom>
          <a:solidFill>
            <a:srgbClr val="9BBB59"/>
          </a:solidFill>
          <a:ln w="25400" cap="flat" cmpd="sng" algn="ctr">
            <a:solidFill>
              <a:srgbClr val="9BBB59">
                <a:shade val="50000"/>
              </a:srgbClr>
            </a:solidFill>
            <a:prstDash val="solid"/>
          </a:ln>
          <a:effectLst/>
        </p:spPr>
        <p:txBody>
          <a:bodyPr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a:ln>
                  <a:noFill/>
                </a:ln>
                <a:solidFill>
                  <a:prstClr val="white"/>
                </a:solidFill>
                <a:effectLst/>
                <a:uLnTx/>
                <a:uFillTx/>
                <a:latin typeface="Calibri"/>
                <a:ea typeface="+mn-ea"/>
                <a:cs typeface="+mn-cs"/>
              </a:rPr>
              <a:t>Intended impact</a:t>
            </a:r>
          </a:p>
          <a:p>
            <a:pPr marL="0" marR="0" lvl="0" indent="0" defTabSz="4572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white"/>
                </a:solidFill>
                <a:effectLst/>
                <a:uLnTx/>
                <a:uFillTx/>
                <a:latin typeface="Calibri"/>
                <a:ea typeface="+mn-ea"/>
                <a:cs typeface="+mn-cs"/>
              </a:rPr>
              <a:t>The SALL service is key to efforts to: Ensure children’s needs are understood and met at the earliest point to support better outcomes and inclusion</a:t>
            </a:r>
            <a:r>
              <a:rPr lang="en-GB" kern="0" dirty="0">
                <a:solidFill>
                  <a:prstClr val="white"/>
                </a:solidFill>
                <a:latin typeface="Calibri"/>
              </a:rPr>
              <a:t>.</a:t>
            </a:r>
            <a:endParaRPr kumimoji="0" lang="en-GB" sz="1800" b="1" i="0" u="none" strike="noStrike" kern="0" cap="none" spc="0" normalizeH="0" baseline="0" noProof="0" dirty="0">
              <a:ln>
                <a:noFill/>
              </a:ln>
              <a:solidFill>
                <a:srgbClr val="FF0000"/>
              </a:solidFill>
              <a:effectLst/>
              <a:uLnTx/>
              <a:uFillTx/>
              <a:latin typeface="Calibri"/>
              <a:ea typeface="+mn-ea"/>
              <a:cs typeface="+mn-cs"/>
            </a:endParaRPr>
          </a:p>
        </p:txBody>
      </p:sp>
    </p:spTree>
    <p:extLst>
      <p:ext uri="{BB962C8B-B14F-4D97-AF65-F5344CB8AC3E}">
        <p14:creationId xmlns:p14="http://schemas.microsoft.com/office/powerpoint/2010/main" val="3940602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25">
            <a:extLst>
              <a:ext uri="{FF2B5EF4-FFF2-40B4-BE49-F238E27FC236}">
                <a16:creationId xmlns:a16="http://schemas.microsoft.com/office/drawing/2014/main" id="{0FB99B02-E374-4645-A2DE-CC904E41A607}"/>
              </a:ext>
            </a:extLst>
          </p:cNvPr>
          <p:cNvSpPr/>
          <p:nvPr/>
        </p:nvSpPr>
        <p:spPr>
          <a:xfrm>
            <a:off x="361327" y="1283865"/>
            <a:ext cx="8421345" cy="4950679"/>
          </a:xfrm>
          <a:prstGeom prst="roundRect">
            <a:avLst/>
          </a:prstGeom>
          <a:solidFill>
            <a:sysClr val="window" lastClr="FFFFFF"/>
          </a:solidFill>
          <a:ln w="25400" cap="flat" cmpd="sng" algn="ctr">
            <a:solidFill>
              <a:srgbClr val="9BBB59"/>
            </a:solidFill>
            <a:prstDash val="solid"/>
          </a:ln>
          <a:effectLst/>
        </p:spPr>
        <p:txBody>
          <a:bodyPr rtlCol="0" anchor="t"/>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Calibri"/>
              <a:ea typeface="+mn-ea"/>
              <a:cs typeface="+mn-cs"/>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black"/>
                </a:solidFill>
                <a:effectLst/>
                <a:uLnTx/>
                <a:uFillTx/>
                <a:latin typeface="Calibri"/>
                <a:ea typeface="+mn-ea"/>
                <a:cs typeface="+mn-cs"/>
              </a:rPr>
              <a:t>Settings (usually SEND Manager or SENCo) will be able to get in touch with the team by:</a:t>
            </a:r>
          </a:p>
          <a:p>
            <a:pPr marL="0" marR="0" lvl="0" indent="0" defTabSz="4572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Calibri"/>
              <a:ea typeface="+mn-ea"/>
              <a:cs typeface="+mn-cs"/>
            </a:endParaRPr>
          </a:p>
          <a:p>
            <a:pPr marL="285750" marR="0" lvl="0" indent="-2857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0" cap="none" spc="0" normalizeH="0" baseline="0" noProof="0" dirty="0">
                <a:ln>
                  <a:noFill/>
                </a:ln>
                <a:solidFill>
                  <a:prstClr val="black"/>
                </a:solidFill>
                <a:effectLst/>
                <a:uLnTx/>
                <a:uFillTx/>
                <a:latin typeface="Calibri"/>
                <a:ea typeface="+mn-ea"/>
                <a:cs typeface="+mn-cs"/>
              </a:rPr>
              <a:t>Submitting a short form via the Local Offer</a:t>
            </a:r>
          </a:p>
          <a:p>
            <a:pPr marL="285750" marR="0" lvl="0" indent="-2857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0" cap="none" spc="0" normalizeH="0" baseline="0" noProof="0" dirty="0">
              <a:ln>
                <a:noFill/>
              </a:ln>
              <a:solidFill>
                <a:prstClr val="black"/>
              </a:solidFill>
              <a:effectLst/>
              <a:uLnTx/>
              <a:uFillTx/>
              <a:latin typeface="Calibri"/>
              <a:ea typeface="+mn-ea"/>
              <a:cs typeface="+mn-cs"/>
            </a:endParaRPr>
          </a:p>
          <a:p>
            <a:pPr lvl="0" defTabSz="457200">
              <a:defRPr/>
            </a:pPr>
            <a:r>
              <a:rPr lang="en-GB" kern="0" dirty="0">
                <a:solidFill>
                  <a:prstClr val="black"/>
                </a:solidFill>
                <a:hlinkClick r:id="rId2"/>
              </a:rPr>
              <a:t>https://www.lincolnshire.gov.uk/support-education/ask-sall</a:t>
            </a:r>
            <a:endParaRPr lang="en-GB" kern="0" dirty="0">
              <a:solidFill>
                <a:prstClr val="black"/>
              </a:solidFill>
            </a:endParaRPr>
          </a:p>
          <a:p>
            <a:pPr marL="285750" lvl="0" indent="-285750" defTabSz="457200">
              <a:buFont typeface="Arial" panose="020B0604020202020204" pitchFamily="34" charset="0"/>
              <a:buChar char="•"/>
              <a:defRPr/>
            </a:pPr>
            <a:endParaRPr kumimoji="0" lang="en-GB" sz="1800" b="0" i="0" u="none" strike="noStrike" kern="0" cap="none" spc="0" normalizeH="0" baseline="0" noProof="0" dirty="0">
              <a:ln>
                <a:noFill/>
              </a:ln>
              <a:solidFill>
                <a:prstClr val="black"/>
              </a:solidFill>
              <a:effectLst/>
              <a:uLnTx/>
              <a:uFillTx/>
              <a:latin typeface="Calibri"/>
              <a:ea typeface="+mn-ea"/>
              <a:cs typeface="+mn-cs"/>
            </a:endParaRPr>
          </a:p>
          <a:p>
            <a:pPr marL="285750" marR="0" lvl="0" indent="-2857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0" cap="none" spc="0" normalizeH="0" baseline="0" noProof="0" dirty="0">
              <a:ln>
                <a:noFill/>
              </a:ln>
              <a:solidFill>
                <a:prstClr val="black"/>
              </a:solidFill>
              <a:effectLst/>
              <a:uLnTx/>
              <a:uFillTx/>
              <a:latin typeface="Calibri"/>
              <a:ea typeface="+mn-ea"/>
              <a:cs typeface="+mn-cs"/>
            </a:endParaRPr>
          </a:p>
          <a:p>
            <a:pPr marL="285750" marR="0" lvl="0" indent="-2857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0" cap="none" spc="0" normalizeH="0" baseline="0" noProof="0" dirty="0">
                <a:ln>
                  <a:noFill/>
                </a:ln>
                <a:solidFill>
                  <a:prstClr val="black"/>
                </a:solidFill>
                <a:effectLst/>
                <a:uLnTx/>
                <a:uFillTx/>
                <a:latin typeface="Calibri"/>
                <a:ea typeface="+mn-ea"/>
                <a:cs typeface="+mn-cs"/>
              </a:rPr>
              <a:t>Calling the dedicated number for the team</a:t>
            </a:r>
          </a:p>
          <a:p>
            <a:pPr marL="285750" marR="0" lvl="0" indent="-2857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nn-NO" sz="1800" b="1" i="0" u="none" strike="noStrike" kern="0" cap="none" spc="0" normalizeH="0" baseline="0" noProof="0" dirty="0">
                <a:ln>
                  <a:noFill/>
                </a:ln>
                <a:solidFill>
                  <a:prstClr val="black"/>
                </a:solidFill>
                <a:effectLst/>
                <a:uLnTx/>
                <a:uFillTx/>
                <a:latin typeface="Calibri"/>
                <a:ea typeface="+mn-ea"/>
                <a:cs typeface="+mn-cs"/>
              </a:rPr>
              <a:t>01522 553199 Mon- Fri 9:30 – 16:30</a:t>
            </a:r>
          </a:p>
          <a:p>
            <a:pPr marL="0" marR="0" lvl="0" indent="0" algn="ctr" defTabSz="457200" eaLnBrk="1" fontAlgn="auto" latinLnBrk="0" hangingPunct="1">
              <a:lnSpc>
                <a:spcPct val="100000"/>
              </a:lnSpc>
              <a:spcBef>
                <a:spcPts val="0"/>
              </a:spcBef>
              <a:spcAft>
                <a:spcPts val="0"/>
              </a:spcAft>
              <a:buClrTx/>
              <a:buSzTx/>
              <a:buFontTx/>
              <a:buNone/>
              <a:tabLst/>
              <a:defRPr/>
            </a:pPr>
            <a:endParaRPr lang="nn-NO" kern="0" dirty="0">
              <a:solidFill>
                <a:prstClr val="black"/>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endParaRPr lang="nn-NO" kern="0" dirty="0">
              <a:solidFill>
                <a:prstClr val="black"/>
              </a:solidFill>
              <a:latin typeface="Calibri"/>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nn-NO" sz="1800" i="0" u="none" strike="noStrike" kern="0" cap="none" spc="0" normalizeH="0" baseline="0" noProof="0" dirty="0">
                <a:ln>
                  <a:noFill/>
                </a:ln>
                <a:solidFill>
                  <a:prstClr val="black"/>
                </a:solidFill>
                <a:effectLst/>
                <a:uLnTx/>
                <a:uFillTx/>
                <a:latin typeface="Calibri"/>
              </a:rPr>
              <a:t>Support can be at </a:t>
            </a:r>
            <a:r>
              <a:rPr kumimoji="0" lang="nn-NO" sz="1800" b="1" i="0" u="none" strike="noStrike" kern="0" cap="none" spc="0" normalizeH="0" baseline="0" noProof="0" dirty="0">
                <a:ln>
                  <a:noFill/>
                </a:ln>
                <a:solidFill>
                  <a:prstClr val="black"/>
                </a:solidFill>
                <a:effectLst/>
                <a:uLnTx/>
                <a:uFillTx/>
                <a:latin typeface="Calibri"/>
              </a:rPr>
              <a:t>individual child </a:t>
            </a:r>
            <a:r>
              <a:rPr kumimoji="0" lang="nn-NO" sz="1800" i="0" u="none" strike="noStrike" kern="0" cap="none" spc="0" normalizeH="0" baseline="0" noProof="0" dirty="0">
                <a:ln>
                  <a:noFill/>
                </a:ln>
                <a:solidFill>
                  <a:prstClr val="black"/>
                </a:solidFill>
                <a:effectLst/>
                <a:uLnTx/>
                <a:uFillTx/>
                <a:latin typeface="Calibri"/>
              </a:rPr>
              <a:t>or </a:t>
            </a:r>
            <a:r>
              <a:rPr kumimoji="0" lang="nn-NO" sz="1800" b="1" i="0" u="none" strike="noStrike" kern="0" cap="none" spc="0" normalizeH="0" baseline="0" noProof="0" dirty="0">
                <a:ln>
                  <a:noFill/>
                </a:ln>
                <a:solidFill>
                  <a:prstClr val="black"/>
                </a:solidFill>
                <a:effectLst/>
                <a:uLnTx/>
                <a:uFillTx/>
                <a:latin typeface="Calibri"/>
              </a:rPr>
              <a:t>whole school </a:t>
            </a:r>
            <a:r>
              <a:rPr kumimoji="0" lang="nn-NO" sz="1800" i="0" u="none" strike="noStrike" kern="0" cap="none" spc="0" normalizeH="0" baseline="0" noProof="0" dirty="0">
                <a:ln>
                  <a:noFill/>
                </a:ln>
                <a:solidFill>
                  <a:prstClr val="black"/>
                </a:solidFill>
                <a:effectLst/>
                <a:uLnTx/>
                <a:uFillTx/>
                <a:latin typeface="Calibri"/>
              </a:rPr>
              <a:t>level.</a:t>
            </a:r>
            <a:endParaRPr kumimoji="0" lang="en-GB" sz="1800" i="0" u="none" strike="noStrike" kern="0" cap="none" spc="0" normalizeH="0" baseline="0" noProof="0" dirty="0">
              <a:ln>
                <a:noFill/>
              </a:ln>
              <a:solidFill>
                <a:prstClr val="black"/>
              </a:solidFill>
              <a:effectLst/>
              <a:uLnTx/>
              <a:uFillTx/>
              <a:latin typeface="Calibri"/>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en-GB" sz="1800" b="1" i="0" u="none" strike="noStrike" kern="0" cap="none" spc="0" normalizeH="0" baseline="0" noProof="0" dirty="0">
              <a:ln>
                <a:noFill/>
              </a:ln>
              <a:solidFill>
                <a:prstClr val="black"/>
              </a:solidFill>
              <a:effectLst/>
              <a:uLnTx/>
              <a:uFillTx/>
              <a:latin typeface="Calibri"/>
              <a:ea typeface="+mn-ea"/>
              <a:cs typeface="+mn-cs"/>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en-GB" sz="1800" b="1" i="0" u="none" strike="noStrike" kern="0" cap="none" spc="0" normalizeH="0" baseline="0" noProof="0" dirty="0">
              <a:ln>
                <a:noFill/>
              </a:ln>
              <a:solidFill>
                <a:prstClr val="black"/>
              </a:solidFill>
              <a:effectLst/>
              <a:uLnTx/>
              <a:uFillTx/>
              <a:latin typeface="Calibri"/>
              <a:ea typeface="+mn-ea"/>
              <a:cs typeface="+mn-cs"/>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Calibri"/>
              <a:ea typeface="+mn-ea"/>
              <a:cs typeface="+mn-cs"/>
            </a:endParaRPr>
          </a:p>
          <a:p>
            <a:pPr marL="0" marR="0" lvl="0" indent="0" algn="r" defTabSz="4572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black"/>
                </a:solidFill>
                <a:effectLst/>
                <a:uLnTx/>
                <a:uFillTx/>
                <a:latin typeface="Calibri"/>
                <a:ea typeface="+mn-ea"/>
                <a:cs typeface="+mn-cs"/>
              </a:rPr>
              <a:t>*</a:t>
            </a:r>
          </a:p>
        </p:txBody>
      </p:sp>
      <p:sp>
        <p:nvSpPr>
          <p:cNvPr id="3" name="Title 1"/>
          <p:cNvSpPr txBox="1">
            <a:spLocks/>
          </p:cNvSpPr>
          <p:nvPr/>
        </p:nvSpPr>
        <p:spPr>
          <a:xfrm>
            <a:off x="353791" y="205163"/>
            <a:ext cx="8229600" cy="7947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solidFill>
                  <a:srgbClr val="99AB21"/>
                </a:solidFill>
                <a:latin typeface="Gill Sans MT"/>
                <a:cs typeface="Gill Sans MT"/>
              </a:rPr>
              <a:t>How settings can access this support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8264" y="3234535"/>
            <a:ext cx="1042987" cy="1049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27653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390384968"/>
              </p:ext>
            </p:extLst>
          </p:nvPr>
        </p:nvGraphicFramePr>
        <p:xfrm>
          <a:off x="539552" y="1124744"/>
          <a:ext cx="7776864"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le 1"/>
          <p:cNvSpPr txBox="1">
            <a:spLocks/>
          </p:cNvSpPr>
          <p:nvPr/>
        </p:nvSpPr>
        <p:spPr>
          <a:xfrm>
            <a:off x="353791" y="205163"/>
            <a:ext cx="8229600" cy="7947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solidFill>
                  <a:srgbClr val="99AB21"/>
                </a:solidFill>
                <a:latin typeface="Gill Sans MT"/>
                <a:cs typeface="Gill Sans MT"/>
              </a:rPr>
              <a:t>What does support look like?</a:t>
            </a:r>
          </a:p>
        </p:txBody>
      </p:sp>
    </p:spTree>
    <p:extLst>
      <p:ext uri="{BB962C8B-B14F-4D97-AF65-F5344CB8AC3E}">
        <p14:creationId xmlns:p14="http://schemas.microsoft.com/office/powerpoint/2010/main" val="2875915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331640" y="5194770"/>
            <a:ext cx="6766921" cy="923330"/>
          </a:xfrm>
          <a:prstGeom prst="rect">
            <a:avLst/>
          </a:prstGeom>
          <a:solidFill>
            <a:srgbClr val="A5C26A"/>
          </a:solidFill>
        </p:spPr>
        <p:txBody>
          <a:bodyPr wrap="square">
            <a:spAutoFit/>
          </a:bodyPr>
          <a:lstStyle/>
          <a:p>
            <a:r>
              <a:rPr lang="en-US" b="1" dirty="0">
                <a:latin typeface="Arial Narrow" panose="020B0606020202030204" pitchFamily="34" charset="0"/>
              </a:rPr>
              <a:t>“Being able to have the option to speak to an EP is incredibly helpful, that other layer or expertise can sometimes be the missing piece in helping to develop the best outcomes for our SEND pupils.” </a:t>
            </a:r>
            <a:endParaRPr lang="en-GB" b="1" dirty="0">
              <a:latin typeface="Arial Narrow" panose="020B0606020202030204" pitchFamily="34" charset="0"/>
            </a:endParaRPr>
          </a:p>
        </p:txBody>
      </p:sp>
      <p:sp>
        <p:nvSpPr>
          <p:cNvPr id="2" name="Rectangle 1"/>
          <p:cNvSpPr/>
          <p:nvPr/>
        </p:nvSpPr>
        <p:spPr>
          <a:xfrm>
            <a:off x="1691680" y="188640"/>
            <a:ext cx="5526065" cy="830997"/>
          </a:xfrm>
          <a:prstGeom prst="rect">
            <a:avLst/>
          </a:prstGeom>
        </p:spPr>
        <p:txBody>
          <a:bodyPr wrap="none">
            <a:spAutoFit/>
          </a:bodyPr>
          <a:lstStyle/>
          <a:p>
            <a:pPr lvl="0"/>
            <a:r>
              <a:rPr lang="en-US" sz="3200" dirty="0">
                <a:solidFill>
                  <a:srgbClr val="99AB21"/>
                </a:solidFill>
                <a:latin typeface="Gill Sans MT"/>
                <a:cs typeface="Gill Sans MT"/>
              </a:rPr>
              <a:t>Some information from the data</a:t>
            </a:r>
          </a:p>
          <a:p>
            <a:pPr lvl="0" algn="ctr"/>
            <a:r>
              <a:rPr lang="en-US" sz="1600" dirty="0">
                <a:solidFill>
                  <a:srgbClr val="99AB21"/>
                </a:solidFill>
                <a:latin typeface="Gill Sans MT"/>
                <a:cs typeface="Gill Sans MT"/>
              </a:rPr>
              <a:t>- Since launch Sep 20</a:t>
            </a:r>
          </a:p>
        </p:txBody>
      </p:sp>
      <p:pic>
        <p:nvPicPr>
          <p:cNvPr id="9" name="Picture 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1124744"/>
            <a:ext cx="2526494" cy="3084956"/>
          </a:xfrm>
          <a:prstGeom prst="rect">
            <a:avLst/>
          </a:prstGeom>
          <a:noFill/>
        </p:spPr>
      </p:pic>
      <p:graphicFrame>
        <p:nvGraphicFramePr>
          <p:cNvPr id="10" name="Chart 9"/>
          <p:cNvGraphicFramePr>
            <a:graphicFrameLocks/>
          </p:cNvGraphicFramePr>
          <p:nvPr>
            <p:extLst>
              <p:ext uri="{D42A27DB-BD31-4B8C-83A1-F6EECF244321}">
                <p14:modId xmlns:p14="http://schemas.microsoft.com/office/powerpoint/2010/main" val="441542310"/>
              </p:ext>
            </p:extLst>
          </p:nvPr>
        </p:nvGraphicFramePr>
        <p:xfrm>
          <a:off x="5148064" y="1094351"/>
          <a:ext cx="3267075" cy="2333624"/>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4932040" y="3312951"/>
            <a:ext cx="3600400" cy="1200329"/>
          </a:xfrm>
          <a:prstGeom prst="rect">
            <a:avLst/>
          </a:prstGeom>
          <a:noFill/>
        </p:spPr>
        <p:txBody>
          <a:bodyPr wrap="square" rtlCol="0">
            <a:spAutoFit/>
          </a:bodyPr>
          <a:lstStyle/>
          <a:p>
            <a:r>
              <a:rPr lang="en-GB" dirty="0"/>
              <a:t>Since service launched 25% cases have needed EP appointment.</a:t>
            </a:r>
          </a:p>
          <a:p>
            <a:r>
              <a:rPr lang="en-GB" dirty="0"/>
              <a:t>75% calls have been met with just SALL contact.</a:t>
            </a:r>
          </a:p>
        </p:txBody>
      </p:sp>
    </p:spTree>
    <p:extLst>
      <p:ext uri="{BB962C8B-B14F-4D97-AF65-F5344CB8AC3E}">
        <p14:creationId xmlns:p14="http://schemas.microsoft.com/office/powerpoint/2010/main" val="314475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07504" y="2852936"/>
            <a:ext cx="8928992" cy="3816424"/>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2353675" y="1861451"/>
            <a:ext cx="4696225" cy="864096"/>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1819192" y="221404"/>
            <a:ext cx="5449312" cy="584775"/>
          </a:xfrm>
          <a:prstGeom prst="rect">
            <a:avLst/>
          </a:prstGeom>
        </p:spPr>
        <p:txBody>
          <a:bodyPr wrap="none">
            <a:spAutoFit/>
          </a:bodyPr>
          <a:lstStyle/>
          <a:p>
            <a:pPr lvl="0"/>
            <a:r>
              <a:rPr lang="en-US" sz="3200" dirty="0">
                <a:solidFill>
                  <a:srgbClr val="99AB21"/>
                </a:solidFill>
                <a:latin typeface="Gill Sans MT"/>
                <a:cs typeface="Gill Sans MT"/>
              </a:rPr>
              <a:t>Would you use Ask SALL again?</a:t>
            </a:r>
          </a:p>
        </p:txBody>
      </p:sp>
      <p:sp>
        <p:nvSpPr>
          <p:cNvPr id="6" name="TextBox 5"/>
          <p:cNvSpPr txBox="1"/>
          <p:nvPr/>
        </p:nvSpPr>
        <p:spPr>
          <a:xfrm>
            <a:off x="2227709" y="1087869"/>
            <a:ext cx="4824536" cy="646331"/>
          </a:xfrm>
          <a:prstGeom prst="rect">
            <a:avLst/>
          </a:prstGeom>
          <a:noFill/>
        </p:spPr>
        <p:txBody>
          <a:bodyPr wrap="square" rtlCol="0">
            <a:spAutoFit/>
          </a:bodyPr>
          <a:lstStyle/>
          <a:p>
            <a:r>
              <a:rPr lang="en-GB" dirty="0"/>
              <a:t>100% of those asked would </a:t>
            </a:r>
            <a:r>
              <a:rPr lang="en-GB" b="1" dirty="0"/>
              <a:t>“Definitely” </a:t>
            </a:r>
            <a:r>
              <a:rPr lang="en-GB" dirty="0"/>
              <a:t>use the service again</a:t>
            </a:r>
          </a:p>
        </p:txBody>
      </p:sp>
      <p:pic>
        <p:nvPicPr>
          <p:cNvPr id="1026" name="Picture 2" descr="C:\Users\Joanne.Makings\AppData\Local\Microsoft\Windows\INetCache\IE\SMEV8SQX\1200px-Flat_tick_icon.svg[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583" y="978987"/>
            <a:ext cx="1064415" cy="86409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17471" y="3197066"/>
            <a:ext cx="3672408" cy="1200329"/>
          </a:xfrm>
          <a:prstGeom prst="rect">
            <a:avLst/>
          </a:prstGeom>
          <a:solidFill>
            <a:schemeClr val="bg1">
              <a:lumMod val="95000"/>
            </a:schemeClr>
          </a:solidFill>
          <a:ln w="25400">
            <a:solidFill>
              <a:schemeClr val="accent3">
                <a:lumMod val="75000"/>
              </a:schemeClr>
            </a:solidFill>
          </a:ln>
        </p:spPr>
        <p:txBody>
          <a:bodyPr wrap="square">
            <a:spAutoFit/>
          </a:bodyPr>
          <a:lstStyle/>
          <a:p>
            <a:r>
              <a:rPr lang="en-US" b="1" i="1" dirty="0"/>
              <a:t>“This is my third time calling the service and each time I have got the support I need. I think this is a very important service for SENCOs”</a:t>
            </a:r>
          </a:p>
        </p:txBody>
      </p:sp>
      <p:sp>
        <p:nvSpPr>
          <p:cNvPr id="2" name="TextBox 1"/>
          <p:cNvSpPr txBox="1"/>
          <p:nvPr/>
        </p:nvSpPr>
        <p:spPr>
          <a:xfrm>
            <a:off x="2559549" y="1970333"/>
            <a:ext cx="4284476" cy="646331"/>
          </a:xfrm>
          <a:prstGeom prst="rect">
            <a:avLst/>
          </a:prstGeom>
          <a:noFill/>
        </p:spPr>
        <p:txBody>
          <a:bodyPr wrap="square" rtlCol="0">
            <a:spAutoFit/>
          </a:bodyPr>
          <a:lstStyle/>
          <a:p>
            <a:r>
              <a:rPr lang="en-GB" b="1" dirty="0"/>
              <a:t>43% </a:t>
            </a:r>
            <a:r>
              <a:rPr lang="en-GB" dirty="0"/>
              <a:t>of total settings who have called SALL have contacted on more than one occasion</a:t>
            </a:r>
          </a:p>
        </p:txBody>
      </p:sp>
      <p:sp>
        <p:nvSpPr>
          <p:cNvPr id="3" name="Rectangle 2"/>
          <p:cNvSpPr/>
          <p:nvPr/>
        </p:nvSpPr>
        <p:spPr>
          <a:xfrm>
            <a:off x="4139952" y="4941168"/>
            <a:ext cx="4572000" cy="1477328"/>
          </a:xfrm>
          <a:prstGeom prst="rect">
            <a:avLst/>
          </a:prstGeom>
          <a:solidFill>
            <a:schemeClr val="bg1"/>
          </a:solidFill>
          <a:ln w="34925">
            <a:solidFill>
              <a:schemeClr val="accent4">
                <a:lumMod val="75000"/>
              </a:schemeClr>
            </a:solidFill>
          </a:ln>
        </p:spPr>
        <p:txBody>
          <a:bodyPr>
            <a:spAutoFit/>
          </a:bodyPr>
          <a:lstStyle/>
          <a:p>
            <a:r>
              <a:rPr lang="en-US" dirty="0"/>
              <a:t>“I filled in the online form and then straight away was contacted asking to have a follow-up phone call, they were very helpful with all my enquiries and emailed me to follow up our discussion.”</a:t>
            </a:r>
          </a:p>
        </p:txBody>
      </p:sp>
      <p:sp>
        <p:nvSpPr>
          <p:cNvPr id="5" name="Rectangle 4"/>
          <p:cNvSpPr/>
          <p:nvPr/>
        </p:nvSpPr>
        <p:spPr>
          <a:xfrm>
            <a:off x="441514" y="4941168"/>
            <a:ext cx="3338398" cy="1200329"/>
          </a:xfrm>
          <a:prstGeom prst="rect">
            <a:avLst/>
          </a:prstGeom>
          <a:solidFill>
            <a:schemeClr val="bg1">
              <a:lumMod val="95000"/>
            </a:schemeClr>
          </a:solidFill>
          <a:ln w="25400">
            <a:solidFill>
              <a:schemeClr val="accent6">
                <a:lumMod val="75000"/>
              </a:schemeClr>
            </a:solidFill>
          </a:ln>
        </p:spPr>
        <p:txBody>
          <a:bodyPr wrap="square">
            <a:spAutoFit/>
          </a:bodyPr>
          <a:lstStyle/>
          <a:p>
            <a:r>
              <a:rPr lang="en-US" dirty="0"/>
              <a:t>“Time to problem solve together. Time to talk to a person with great knowledge of local area and support services available.”</a:t>
            </a:r>
          </a:p>
        </p:txBody>
      </p:sp>
      <p:sp>
        <p:nvSpPr>
          <p:cNvPr id="9" name="Rectangle 8"/>
          <p:cNvSpPr/>
          <p:nvPr/>
        </p:nvSpPr>
        <p:spPr>
          <a:xfrm>
            <a:off x="4701787" y="3044859"/>
            <a:ext cx="3830653" cy="1754326"/>
          </a:xfrm>
          <a:prstGeom prst="rect">
            <a:avLst/>
          </a:prstGeom>
          <a:solidFill>
            <a:schemeClr val="bg1">
              <a:lumMod val="95000"/>
            </a:schemeClr>
          </a:solidFill>
          <a:ln w="25400">
            <a:solidFill>
              <a:schemeClr val="accent2">
                <a:lumMod val="75000"/>
              </a:schemeClr>
            </a:solidFill>
          </a:ln>
        </p:spPr>
        <p:txBody>
          <a:bodyPr wrap="square">
            <a:spAutoFit/>
          </a:bodyPr>
          <a:lstStyle/>
          <a:p>
            <a:r>
              <a:rPr lang="en-US" dirty="0"/>
              <a:t>“I think this is a most valuable resource. Most SENCO's work alone in a school, therefore, having a dedicated advice line to support is crucial for being able to refer to with questions/queries.”</a:t>
            </a:r>
          </a:p>
        </p:txBody>
      </p:sp>
    </p:spTree>
    <p:extLst>
      <p:ext uri="{BB962C8B-B14F-4D97-AF65-F5344CB8AC3E}">
        <p14:creationId xmlns:p14="http://schemas.microsoft.com/office/powerpoint/2010/main" val="3440222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53791" y="205163"/>
            <a:ext cx="8229600" cy="7947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3200" dirty="0">
                <a:solidFill>
                  <a:srgbClr val="99AB21"/>
                </a:solidFill>
                <a:latin typeface="Gill Sans MT"/>
                <a:cs typeface="Gill Sans MT"/>
              </a:rPr>
              <a:t>New expanded offer...</a:t>
            </a:r>
          </a:p>
        </p:txBody>
      </p:sp>
      <p:graphicFrame>
        <p:nvGraphicFramePr>
          <p:cNvPr id="2" name="Diagram 1"/>
          <p:cNvGraphicFramePr/>
          <p:nvPr>
            <p:extLst>
              <p:ext uri="{D42A27DB-BD31-4B8C-83A1-F6EECF244321}">
                <p14:modId xmlns:p14="http://schemas.microsoft.com/office/powerpoint/2010/main" val="1773972113"/>
              </p:ext>
            </p:extLst>
          </p:nvPr>
        </p:nvGraphicFramePr>
        <p:xfrm>
          <a:off x="371244" y="1196752"/>
          <a:ext cx="8212147"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6746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Any questions</a:t>
            </a:r>
          </a:p>
        </p:txBody>
      </p:sp>
      <p:pic>
        <p:nvPicPr>
          <p:cNvPr id="2050" name="Picture 2" descr="C:\Users\Joanne.Makings\AppData\Local\Microsoft\Windows\INetCache\IE\9WF13K3Z\question[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1772816"/>
            <a:ext cx="4394200" cy="439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5899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690</TotalTime>
  <Words>870</Words>
  <Application>Microsoft Office PowerPoint</Application>
  <PresentationFormat>On-screen Show (4:3)</PresentationFormat>
  <Paragraphs>76</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Narrow</vt:lpstr>
      <vt:lpstr>Calibri</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Any questions</vt:lpstr>
    </vt:vector>
  </TitlesOfParts>
  <Company>Lincolnshire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Joanne Makings</dc:creator>
  <cp:lastModifiedBy>Nicola Carter</cp:lastModifiedBy>
  <cp:revision>44</cp:revision>
  <dcterms:created xsi:type="dcterms:W3CDTF">2020-12-11T09:57:01Z</dcterms:created>
  <dcterms:modified xsi:type="dcterms:W3CDTF">2021-11-11T17:34:12Z</dcterms:modified>
</cp:coreProperties>
</file>