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20"/>
  </p:notesMasterIdLst>
  <p:handoutMasterIdLst>
    <p:handoutMasterId r:id="rId21"/>
  </p:handoutMasterIdLst>
  <p:sldIdLst>
    <p:sldId id="266" r:id="rId5"/>
    <p:sldId id="267" r:id="rId6"/>
    <p:sldId id="305" r:id="rId7"/>
    <p:sldId id="306" r:id="rId8"/>
    <p:sldId id="315" r:id="rId9"/>
    <p:sldId id="307" r:id="rId10"/>
    <p:sldId id="298" r:id="rId11"/>
    <p:sldId id="299" r:id="rId12"/>
    <p:sldId id="300" r:id="rId13"/>
    <p:sldId id="314" r:id="rId14"/>
    <p:sldId id="312" r:id="rId15"/>
    <p:sldId id="308" r:id="rId16"/>
    <p:sldId id="301" r:id="rId17"/>
    <p:sldId id="311" r:id="rId18"/>
    <p:sldId id="31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098"/>
    <a:srgbClr val="397DC0"/>
    <a:srgbClr val="89B749"/>
    <a:srgbClr val="BBC738"/>
    <a:srgbClr val="26AB6B"/>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F48F-515E-4EBA-BE5B-CE43FC89941C}" v="1740" dt="2021-10-26T14:02:12.136"/>
    <p1510:client id="{3649939D-3159-4C44-A76E-03875EDCE71A}" v="123" dt="2021-10-26T09:14:27.689"/>
    <p1510:client id="{47C80F72-8B3E-48C9-A221-315A5B3A2571}" v="44" dt="2021-10-27T13:47:45.149"/>
    <p1510:client id="{530694CD-3456-4293-A5BB-661945C48671}" v="157" dt="2021-10-26T09:01:36.336"/>
    <p1510:client id="{F18D0576-D8BA-40E1-A196-57BE0441296E}" v="14" dt="2021-11-01T15:53:27.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GB"/>
              <a:t>school led factors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Causative Factors form 650 referrals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Causitive Factors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43-47BD-8880-6174C0C5274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43-47BD-8880-6174C0C5274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43-47BD-8880-6174C0C5274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Environmental</c:v>
                </c:pt>
                <c:pt idx="1">
                  <c:v>Additional Needs</c:v>
                </c:pt>
                <c:pt idx="2">
                  <c:v>School led factors</c:v>
                </c:pt>
              </c:strCache>
              <c:extLst/>
            </c:strRef>
          </c:cat>
          <c:val>
            <c:numRef>
              <c:f>Sheet1!$B$2:$B$5</c:f>
              <c:numCache>
                <c:formatCode>General</c:formatCode>
                <c:ptCount val="3"/>
                <c:pt idx="0">
                  <c:v>315</c:v>
                </c:pt>
                <c:pt idx="1">
                  <c:v>324</c:v>
                </c:pt>
                <c:pt idx="2">
                  <c:v>118</c:v>
                </c:pt>
              </c:numCache>
              <c:extLst/>
            </c:numRef>
          </c:val>
          <c:extLst>
            <c:ext xmlns:c16="http://schemas.microsoft.com/office/drawing/2014/chart" uri="{C3380CC4-5D6E-409C-BE32-E72D297353CC}">
              <c16:uniqueId val="{00000006-2F43-47BD-8880-6174C0C5274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Environmental factors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52B-4DCE-909D-58137074F83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52B-4DCE-909D-58137074F83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52B-4DCE-909D-58137074F83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52B-4DCE-909D-58137074F83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52B-4DCE-909D-58137074F83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52B-4DCE-909D-58137074F83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TAC and CP</c:v>
                </c:pt>
                <c:pt idx="1">
                  <c:v>Trauma and Aces</c:v>
                </c:pt>
                <c:pt idx="2">
                  <c:v>LAC</c:v>
                </c:pt>
                <c:pt idx="3">
                  <c:v>Home</c:v>
                </c:pt>
                <c:pt idx="4">
                  <c:v>YOS</c:v>
                </c:pt>
                <c:pt idx="5">
                  <c:v>Travel</c:v>
                </c:pt>
              </c:strCache>
            </c:strRef>
          </c:cat>
          <c:val>
            <c:numRef>
              <c:f>Sheet1!$B$2:$B$7</c:f>
              <c:numCache>
                <c:formatCode>General</c:formatCode>
                <c:ptCount val="6"/>
                <c:pt idx="0">
                  <c:v>116</c:v>
                </c:pt>
                <c:pt idx="1">
                  <c:v>125</c:v>
                </c:pt>
                <c:pt idx="2">
                  <c:v>42</c:v>
                </c:pt>
                <c:pt idx="3">
                  <c:v>69</c:v>
                </c:pt>
                <c:pt idx="4">
                  <c:v>5</c:v>
                </c:pt>
                <c:pt idx="5">
                  <c:v>6</c:v>
                </c:pt>
              </c:numCache>
            </c:numRef>
          </c:val>
          <c:extLst>
            <c:ext xmlns:c16="http://schemas.microsoft.com/office/drawing/2014/chart" uri="{C3380CC4-5D6E-409C-BE32-E72D297353CC}">
              <c16:uniqueId val="{0000000C-852B-4DCE-909D-58137074F83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Additional Needs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F93-4D10-B6C2-28735F33D0D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F93-4D10-B6C2-28735F33D0D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F93-4D10-B6C2-28735F33D0D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F93-4D10-B6C2-28735F33D0D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F93-4D10-B6C2-28735F33D0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ADHD</c:v>
                </c:pt>
                <c:pt idx="1">
                  <c:v>ASD</c:v>
                </c:pt>
                <c:pt idx="2">
                  <c:v>PDA</c:v>
                </c:pt>
                <c:pt idx="3">
                  <c:v>Dyslexia</c:v>
                </c:pt>
                <c:pt idx="4">
                  <c:v>Mental Health</c:v>
                </c:pt>
              </c:strCache>
            </c:strRef>
          </c:cat>
          <c:val>
            <c:numRef>
              <c:f>Sheet1!$B$2:$B$6</c:f>
              <c:numCache>
                <c:formatCode>General</c:formatCode>
                <c:ptCount val="5"/>
                <c:pt idx="0">
                  <c:v>158</c:v>
                </c:pt>
                <c:pt idx="1">
                  <c:v>121</c:v>
                </c:pt>
                <c:pt idx="2">
                  <c:v>18</c:v>
                </c:pt>
                <c:pt idx="3">
                  <c:v>10</c:v>
                </c:pt>
                <c:pt idx="4">
                  <c:v>53</c:v>
                </c:pt>
              </c:numCache>
            </c:numRef>
          </c:val>
          <c:extLst>
            <c:ext xmlns:c16="http://schemas.microsoft.com/office/drawing/2014/chart" uri="{C3380CC4-5D6E-409C-BE32-E72D297353CC}">
              <c16:uniqueId val="{0000000A-EF93-4D10-B6C2-28735F33D0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A0A5F-2415-4711-B599-8F1F981DAC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5E88087-B5A0-41BF-AF45-2FAC532340E9}">
      <dgm:prSet/>
      <dgm:spPr>
        <a:solidFill>
          <a:srgbClr val="FFC000"/>
        </a:solidFill>
      </dgm:spPr>
      <dgm:t>
        <a:bodyPr/>
        <a:lstStyle/>
        <a:p>
          <a:pPr rtl="0"/>
          <a:r>
            <a:rPr lang="en-US" dirty="0">
              <a:solidFill>
                <a:schemeClr val="bg1"/>
              </a:solidFill>
            </a:rPr>
            <a:t>Trauma informed</a:t>
          </a:r>
          <a:r>
            <a:rPr lang="en-US" dirty="0">
              <a:solidFill>
                <a:schemeClr val="bg1"/>
              </a:solidFill>
              <a:latin typeface="Calibri"/>
            </a:rPr>
            <a:t> practice</a:t>
          </a:r>
          <a:endParaRPr lang="en-US" dirty="0">
            <a:solidFill>
              <a:schemeClr val="bg1"/>
            </a:solidFill>
          </a:endParaRPr>
        </a:p>
      </dgm:t>
    </dgm:pt>
    <dgm:pt modelId="{BC1F6EB6-F015-4151-9940-F6AEB06D2052}" type="parTrans" cxnId="{7C6D46D7-A966-4790-8ACE-FDE0E840E273}">
      <dgm:prSet/>
      <dgm:spPr/>
      <dgm:t>
        <a:bodyPr/>
        <a:lstStyle/>
        <a:p>
          <a:endParaRPr lang="en-US"/>
        </a:p>
      </dgm:t>
    </dgm:pt>
    <dgm:pt modelId="{E8C7096B-3F7C-4EB8-A46F-DA2EA41019B2}" type="sibTrans" cxnId="{7C6D46D7-A966-4790-8ACE-FDE0E840E273}">
      <dgm:prSet/>
      <dgm:spPr/>
      <dgm:t>
        <a:bodyPr/>
        <a:lstStyle/>
        <a:p>
          <a:endParaRPr lang="en-US"/>
        </a:p>
      </dgm:t>
    </dgm:pt>
    <dgm:pt modelId="{0B75BA8F-2412-4399-A5DD-C7D830FD772F}">
      <dgm:prSet/>
      <dgm:spPr>
        <a:solidFill>
          <a:srgbClr val="92D050"/>
        </a:solidFill>
      </dgm:spPr>
      <dgm:t>
        <a:bodyPr/>
        <a:lstStyle/>
        <a:p>
          <a:pPr rtl="0"/>
          <a:r>
            <a:rPr lang="en-US">
              <a:solidFill>
                <a:schemeClr val="bg1"/>
              </a:solidFill>
              <a:latin typeface="Calibri"/>
            </a:rPr>
            <a:t>Relational approaches</a:t>
          </a:r>
          <a:endParaRPr lang="en-US">
            <a:solidFill>
              <a:schemeClr val="bg1"/>
            </a:solidFill>
          </a:endParaRPr>
        </a:p>
      </dgm:t>
    </dgm:pt>
    <dgm:pt modelId="{33D107A4-4D4F-4AD1-B10B-C8654EB653B2}" type="parTrans" cxnId="{D2606D79-5F60-4650-AC1A-A2C149DD3837}">
      <dgm:prSet/>
      <dgm:spPr/>
      <dgm:t>
        <a:bodyPr/>
        <a:lstStyle/>
        <a:p>
          <a:endParaRPr lang="en-US"/>
        </a:p>
      </dgm:t>
    </dgm:pt>
    <dgm:pt modelId="{3DE481D6-EF30-41CE-8A6F-9E58D915B40E}" type="sibTrans" cxnId="{D2606D79-5F60-4650-AC1A-A2C149DD3837}">
      <dgm:prSet/>
      <dgm:spPr/>
      <dgm:t>
        <a:bodyPr/>
        <a:lstStyle/>
        <a:p>
          <a:endParaRPr lang="en-US"/>
        </a:p>
      </dgm:t>
    </dgm:pt>
    <dgm:pt modelId="{30A932C9-ABCA-4E27-BB07-7217BB50E519}">
      <dgm:prSet/>
      <dgm:spPr/>
      <dgm:t>
        <a:bodyPr/>
        <a:lstStyle/>
        <a:p>
          <a:pPr rtl="0"/>
          <a:r>
            <a:rPr lang="en-US"/>
            <a:t>Solution </a:t>
          </a:r>
          <a:r>
            <a:rPr lang="en-US">
              <a:latin typeface="Calibri"/>
            </a:rPr>
            <a:t>focused practice</a:t>
          </a:r>
          <a:endParaRPr lang="en-GB"/>
        </a:p>
      </dgm:t>
    </dgm:pt>
    <dgm:pt modelId="{F37EB3FD-F419-4632-9AC1-8243A89FF1E1}" type="parTrans" cxnId="{FA0AA4E2-DE3D-43F7-A9A1-C59F37B0B724}">
      <dgm:prSet/>
      <dgm:spPr/>
      <dgm:t>
        <a:bodyPr/>
        <a:lstStyle/>
        <a:p>
          <a:endParaRPr lang="en-US"/>
        </a:p>
      </dgm:t>
    </dgm:pt>
    <dgm:pt modelId="{17D09A71-A981-4888-B9FC-27B32EBFC3D4}" type="sibTrans" cxnId="{FA0AA4E2-DE3D-43F7-A9A1-C59F37B0B724}">
      <dgm:prSet/>
      <dgm:spPr/>
      <dgm:t>
        <a:bodyPr/>
        <a:lstStyle/>
        <a:p>
          <a:endParaRPr lang="en-US"/>
        </a:p>
      </dgm:t>
    </dgm:pt>
    <dgm:pt modelId="{C63EEE4F-BA66-4FB1-9FDC-6276EC81ED78}" type="pres">
      <dgm:prSet presAssocID="{7E9A0A5F-2415-4711-B599-8F1F981DACDE}" presName="linear" presStyleCnt="0">
        <dgm:presLayoutVars>
          <dgm:dir/>
          <dgm:animLvl val="lvl"/>
          <dgm:resizeHandles val="exact"/>
        </dgm:presLayoutVars>
      </dgm:prSet>
      <dgm:spPr/>
    </dgm:pt>
    <dgm:pt modelId="{B592505F-812C-40C1-B52E-5B3E6FB32BD6}" type="pres">
      <dgm:prSet presAssocID="{15E88087-B5A0-41BF-AF45-2FAC532340E9}" presName="parentLin" presStyleCnt="0"/>
      <dgm:spPr/>
    </dgm:pt>
    <dgm:pt modelId="{F2CB5B5C-F397-4FBF-BD73-050EB02848F2}" type="pres">
      <dgm:prSet presAssocID="{15E88087-B5A0-41BF-AF45-2FAC532340E9}" presName="parentLeftMargin" presStyleLbl="node1" presStyleIdx="0" presStyleCnt="3"/>
      <dgm:spPr/>
    </dgm:pt>
    <dgm:pt modelId="{E2A0747B-EBEB-47E7-A94D-2C382BF604D5}" type="pres">
      <dgm:prSet presAssocID="{15E88087-B5A0-41BF-AF45-2FAC532340E9}" presName="parentText" presStyleLbl="node1" presStyleIdx="0" presStyleCnt="3">
        <dgm:presLayoutVars>
          <dgm:chMax val="0"/>
          <dgm:bulletEnabled val="1"/>
        </dgm:presLayoutVars>
      </dgm:prSet>
      <dgm:spPr/>
    </dgm:pt>
    <dgm:pt modelId="{A5BE13BE-A0E7-4F83-9BE8-A20CAED4CA76}" type="pres">
      <dgm:prSet presAssocID="{15E88087-B5A0-41BF-AF45-2FAC532340E9}" presName="negativeSpace" presStyleCnt="0"/>
      <dgm:spPr/>
    </dgm:pt>
    <dgm:pt modelId="{C06D2C01-D06E-4D8B-B564-6A90E9D67387}" type="pres">
      <dgm:prSet presAssocID="{15E88087-B5A0-41BF-AF45-2FAC532340E9}" presName="childText" presStyleLbl="conFgAcc1" presStyleIdx="0" presStyleCnt="3">
        <dgm:presLayoutVars>
          <dgm:bulletEnabled val="1"/>
        </dgm:presLayoutVars>
      </dgm:prSet>
      <dgm:spPr/>
    </dgm:pt>
    <dgm:pt modelId="{7653038D-2ADD-42A0-A283-9B849B658FB1}" type="pres">
      <dgm:prSet presAssocID="{E8C7096B-3F7C-4EB8-A46F-DA2EA41019B2}" presName="spaceBetweenRectangles" presStyleCnt="0"/>
      <dgm:spPr/>
    </dgm:pt>
    <dgm:pt modelId="{FA551A9B-3719-4128-9676-AB26726330BD}" type="pres">
      <dgm:prSet presAssocID="{0B75BA8F-2412-4399-A5DD-C7D830FD772F}" presName="parentLin" presStyleCnt="0"/>
      <dgm:spPr/>
    </dgm:pt>
    <dgm:pt modelId="{08EA4585-6D7B-43A0-ACAE-07BCEC8322B7}" type="pres">
      <dgm:prSet presAssocID="{0B75BA8F-2412-4399-A5DD-C7D830FD772F}" presName="parentLeftMargin" presStyleLbl="node1" presStyleIdx="0" presStyleCnt="3"/>
      <dgm:spPr/>
    </dgm:pt>
    <dgm:pt modelId="{361082FB-970E-4B6A-B967-7BB070D83E28}" type="pres">
      <dgm:prSet presAssocID="{0B75BA8F-2412-4399-A5DD-C7D830FD772F}" presName="parentText" presStyleLbl="node1" presStyleIdx="1" presStyleCnt="3" custLinFactNeighborX="2262" custLinFactNeighborY="-7372">
        <dgm:presLayoutVars>
          <dgm:chMax val="0"/>
          <dgm:bulletEnabled val="1"/>
        </dgm:presLayoutVars>
      </dgm:prSet>
      <dgm:spPr/>
    </dgm:pt>
    <dgm:pt modelId="{E407A0BD-DD82-47D8-9005-6050085E27BB}" type="pres">
      <dgm:prSet presAssocID="{0B75BA8F-2412-4399-A5DD-C7D830FD772F}" presName="negativeSpace" presStyleCnt="0"/>
      <dgm:spPr/>
    </dgm:pt>
    <dgm:pt modelId="{05F3A59F-4197-4575-9D9A-B58BB31B03A1}" type="pres">
      <dgm:prSet presAssocID="{0B75BA8F-2412-4399-A5DD-C7D830FD772F}" presName="childText" presStyleLbl="conFgAcc1" presStyleIdx="1" presStyleCnt="3">
        <dgm:presLayoutVars>
          <dgm:bulletEnabled val="1"/>
        </dgm:presLayoutVars>
      </dgm:prSet>
      <dgm:spPr/>
    </dgm:pt>
    <dgm:pt modelId="{79D78EEF-FDEF-4646-A7E1-FDF73EF4EA44}" type="pres">
      <dgm:prSet presAssocID="{3DE481D6-EF30-41CE-8A6F-9E58D915B40E}" presName="spaceBetweenRectangles" presStyleCnt="0"/>
      <dgm:spPr/>
    </dgm:pt>
    <dgm:pt modelId="{C9E482B9-075D-400B-9930-4B8301B4F3B7}" type="pres">
      <dgm:prSet presAssocID="{30A932C9-ABCA-4E27-BB07-7217BB50E519}" presName="parentLin" presStyleCnt="0"/>
      <dgm:spPr/>
    </dgm:pt>
    <dgm:pt modelId="{5A81A004-70CD-49FE-BF3E-B1627432FCC4}" type="pres">
      <dgm:prSet presAssocID="{30A932C9-ABCA-4E27-BB07-7217BB50E519}" presName="parentLeftMargin" presStyleLbl="node1" presStyleIdx="1" presStyleCnt="3"/>
      <dgm:spPr/>
    </dgm:pt>
    <dgm:pt modelId="{005D1250-4C0A-4039-841F-C3C9976575F4}" type="pres">
      <dgm:prSet presAssocID="{30A932C9-ABCA-4E27-BB07-7217BB50E519}" presName="parentText" presStyleLbl="node1" presStyleIdx="2" presStyleCnt="3">
        <dgm:presLayoutVars>
          <dgm:chMax val="0"/>
          <dgm:bulletEnabled val="1"/>
        </dgm:presLayoutVars>
      </dgm:prSet>
      <dgm:spPr/>
    </dgm:pt>
    <dgm:pt modelId="{3A774110-EA9C-49D9-80A1-D2A66B625D1B}" type="pres">
      <dgm:prSet presAssocID="{30A932C9-ABCA-4E27-BB07-7217BB50E519}" presName="negativeSpace" presStyleCnt="0"/>
      <dgm:spPr/>
    </dgm:pt>
    <dgm:pt modelId="{43F77AC3-1200-42BE-A668-98C77C386E16}" type="pres">
      <dgm:prSet presAssocID="{30A932C9-ABCA-4E27-BB07-7217BB50E519}" presName="childText" presStyleLbl="conFgAcc1" presStyleIdx="2" presStyleCnt="3">
        <dgm:presLayoutVars>
          <dgm:bulletEnabled val="1"/>
        </dgm:presLayoutVars>
      </dgm:prSet>
      <dgm:spPr/>
    </dgm:pt>
  </dgm:ptLst>
  <dgm:cxnLst>
    <dgm:cxn modelId="{8D54681E-FDEE-453F-B158-D62BFAC3CD5E}" type="presOf" srcId="{7E9A0A5F-2415-4711-B599-8F1F981DACDE}" destId="{C63EEE4F-BA66-4FB1-9FDC-6276EC81ED78}" srcOrd="0" destOrd="0" presId="urn:microsoft.com/office/officeart/2005/8/layout/list1"/>
    <dgm:cxn modelId="{ACA7526C-4A52-4743-9D2E-F7C0C807FD34}" type="presOf" srcId="{15E88087-B5A0-41BF-AF45-2FAC532340E9}" destId="{E2A0747B-EBEB-47E7-A94D-2C382BF604D5}" srcOrd="1" destOrd="0" presId="urn:microsoft.com/office/officeart/2005/8/layout/list1"/>
    <dgm:cxn modelId="{BD4C3F4E-4BF5-4370-ABF3-A42E1DC549A9}" type="presOf" srcId="{30A932C9-ABCA-4E27-BB07-7217BB50E519}" destId="{5A81A004-70CD-49FE-BF3E-B1627432FCC4}" srcOrd="0" destOrd="0" presId="urn:microsoft.com/office/officeart/2005/8/layout/list1"/>
    <dgm:cxn modelId="{2EF6F675-C4EF-4575-B304-F22BD5E007AD}" type="presOf" srcId="{15E88087-B5A0-41BF-AF45-2FAC532340E9}" destId="{F2CB5B5C-F397-4FBF-BD73-050EB02848F2}" srcOrd="0" destOrd="0" presId="urn:microsoft.com/office/officeart/2005/8/layout/list1"/>
    <dgm:cxn modelId="{D2606D79-5F60-4650-AC1A-A2C149DD3837}" srcId="{7E9A0A5F-2415-4711-B599-8F1F981DACDE}" destId="{0B75BA8F-2412-4399-A5DD-C7D830FD772F}" srcOrd="1" destOrd="0" parTransId="{33D107A4-4D4F-4AD1-B10B-C8654EB653B2}" sibTransId="{3DE481D6-EF30-41CE-8A6F-9E58D915B40E}"/>
    <dgm:cxn modelId="{B2A323A1-AA00-44F0-BB38-884CF7FE4340}" type="presOf" srcId="{30A932C9-ABCA-4E27-BB07-7217BB50E519}" destId="{005D1250-4C0A-4039-841F-C3C9976575F4}" srcOrd="1" destOrd="0" presId="urn:microsoft.com/office/officeart/2005/8/layout/list1"/>
    <dgm:cxn modelId="{72F9B0A4-AB1B-4D3B-92F7-ABCF0691D662}" type="presOf" srcId="{0B75BA8F-2412-4399-A5DD-C7D830FD772F}" destId="{361082FB-970E-4B6A-B967-7BB070D83E28}" srcOrd="1" destOrd="0" presId="urn:microsoft.com/office/officeart/2005/8/layout/list1"/>
    <dgm:cxn modelId="{33479BBD-D7EA-46AD-9CCC-DF42762C7EDF}" type="presOf" srcId="{0B75BA8F-2412-4399-A5DD-C7D830FD772F}" destId="{08EA4585-6D7B-43A0-ACAE-07BCEC8322B7}" srcOrd="0" destOrd="0" presId="urn:microsoft.com/office/officeart/2005/8/layout/list1"/>
    <dgm:cxn modelId="{7C6D46D7-A966-4790-8ACE-FDE0E840E273}" srcId="{7E9A0A5F-2415-4711-B599-8F1F981DACDE}" destId="{15E88087-B5A0-41BF-AF45-2FAC532340E9}" srcOrd="0" destOrd="0" parTransId="{BC1F6EB6-F015-4151-9940-F6AEB06D2052}" sibTransId="{E8C7096B-3F7C-4EB8-A46F-DA2EA41019B2}"/>
    <dgm:cxn modelId="{FA0AA4E2-DE3D-43F7-A9A1-C59F37B0B724}" srcId="{7E9A0A5F-2415-4711-B599-8F1F981DACDE}" destId="{30A932C9-ABCA-4E27-BB07-7217BB50E519}" srcOrd="2" destOrd="0" parTransId="{F37EB3FD-F419-4632-9AC1-8243A89FF1E1}" sibTransId="{17D09A71-A981-4888-B9FC-27B32EBFC3D4}"/>
    <dgm:cxn modelId="{825BFCDC-1C38-482F-AAE2-8B747759AD7C}" type="presParOf" srcId="{C63EEE4F-BA66-4FB1-9FDC-6276EC81ED78}" destId="{B592505F-812C-40C1-B52E-5B3E6FB32BD6}" srcOrd="0" destOrd="0" presId="urn:microsoft.com/office/officeart/2005/8/layout/list1"/>
    <dgm:cxn modelId="{E0C6FFA7-5E57-4602-83A5-4A802074BF34}" type="presParOf" srcId="{B592505F-812C-40C1-B52E-5B3E6FB32BD6}" destId="{F2CB5B5C-F397-4FBF-BD73-050EB02848F2}" srcOrd="0" destOrd="0" presId="urn:microsoft.com/office/officeart/2005/8/layout/list1"/>
    <dgm:cxn modelId="{0ACDA61B-D9AA-4A11-B665-8CECCD588A3A}" type="presParOf" srcId="{B592505F-812C-40C1-B52E-5B3E6FB32BD6}" destId="{E2A0747B-EBEB-47E7-A94D-2C382BF604D5}" srcOrd="1" destOrd="0" presId="urn:microsoft.com/office/officeart/2005/8/layout/list1"/>
    <dgm:cxn modelId="{8C73D7AD-27B7-4036-AC8C-E1C4AA42CBFF}" type="presParOf" srcId="{C63EEE4F-BA66-4FB1-9FDC-6276EC81ED78}" destId="{A5BE13BE-A0E7-4F83-9BE8-A20CAED4CA76}" srcOrd="1" destOrd="0" presId="urn:microsoft.com/office/officeart/2005/8/layout/list1"/>
    <dgm:cxn modelId="{A2479D63-B54B-4002-B17D-2247AE0F1998}" type="presParOf" srcId="{C63EEE4F-BA66-4FB1-9FDC-6276EC81ED78}" destId="{C06D2C01-D06E-4D8B-B564-6A90E9D67387}" srcOrd="2" destOrd="0" presId="urn:microsoft.com/office/officeart/2005/8/layout/list1"/>
    <dgm:cxn modelId="{4FEB4000-9894-4FE0-9AD8-926EEF01535B}" type="presParOf" srcId="{C63EEE4F-BA66-4FB1-9FDC-6276EC81ED78}" destId="{7653038D-2ADD-42A0-A283-9B849B658FB1}" srcOrd="3" destOrd="0" presId="urn:microsoft.com/office/officeart/2005/8/layout/list1"/>
    <dgm:cxn modelId="{0C71A936-16C4-4DFD-9EF2-9F1D4CC16FAA}" type="presParOf" srcId="{C63EEE4F-BA66-4FB1-9FDC-6276EC81ED78}" destId="{FA551A9B-3719-4128-9676-AB26726330BD}" srcOrd="4" destOrd="0" presId="urn:microsoft.com/office/officeart/2005/8/layout/list1"/>
    <dgm:cxn modelId="{D4F36C23-F850-4ED7-AC9A-AC5263A16820}" type="presParOf" srcId="{FA551A9B-3719-4128-9676-AB26726330BD}" destId="{08EA4585-6D7B-43A0-ACAE-07BCEC8322B7}" srcOrd="0" destOrd="0" presId="urn:microsoft.com/office/officeart/2005/8/layout/list1"/>
    <dgm:cxn modelId="{E3DD0201-F939-48B8-BF5A-E56C3B54C6E6}" type="presParOf" srcId="{FA551A9B-3719-4128-9676-AB26726330BD}" destId="{361082FB-970E-4B6A-B967-7BB070D83E28}" srcOrd="1" destOrd="0" presId="urn:microsoft.com/office/officeart/2005/8/layout/list1"/>
    <dgm:cxn modelId="{944B6ADF-5422-4111-8AA8-6A97886D0398}" type="presParOf" srcId="{C63EEE4F-BA66-4FB1-9FDC-6276EC81ED78}" destId="{E407A0BD-DD82-47D8-9005-6050085E27BB}" srcOrd="5" destOrd="0" presId="urn:microsoft.com/office/officeart/2005/8/layout/list1"/>
    <dgm:cxn modelId="{84206653-ACE4-4D1A-8689-DACE07141E64}" type="presParOf" srcId="{C63EEE4F-BA66-4FB1-9FDC-6276EC81ED78}" destId="{05F3A59F-4197-4575-9D9A-B58BB31B03A1}" srcOrd="6" destOrd="0" presId="urn:microsoft.com/office/officeart/2005/8/layout/list1"/>
    <dgm:cxn modelId="{9DF5E1E7-2117-475E-A444-75F41574BCA8}" type="presParOf" srcId="{C63EEE4F-BA66-4FB1-9FDC-6276EC81ED78}" destId="{79D78EEF-FDEF-4646-A7E1-FDF73EF4EA44}" srcOrd="7" destOrd="0" presId="urn:microsoft.com/office/officeart/2005/8/layout/list1"/>
    <dgm:cxn modelId="{308DEC28-F0BF-4839-A1C1-5E1FBF78F26A}" type="presParOf" srcId="{C63EEE4F-BA66-4FB1-9FDC-6276EC81ED78}" destId="{C9E482B9-075D-400B-9930-4B8301B4F3B7}" srcOrd="8" destOrd="0" presId="urn:microsoft.com/office/officeart/2005/8/layout/list1"/>
    <dgm:cxn modelId="{CD8D7D0D-87A0-40BC-90F6-B29F2B892ABF}" type="presParOf" srcId="{C9E482B9-075D-400B-9930-4B8301B4F3B7}" destId="{5A81A004-70CD-49FE-BF3E-B1627432FCC4}" srcOrd="0" destOrd="0" presId="urn:microsoft.com/office/officeart/2005/8/layout/list1"/>
    <dgm:cxn modelId="{C7414E9B-D0A3-4C58-A208-213BA2D30922}" type="presParOf" srcId="{C9E482B9-075D-400B-9930-4B8301B4F3B7}" destId="{005D1250-4C0A-4039-841F-C3C9976575F4}" srcOrd="1" destOrd="0" presId="urn:microsoft.com/office/officeart/2005/8/layout/list1"/>
    <dgm:cxn modelId="{7AE27585-E0FF-47EF-AE4C-93894D88FD99}" type="presParOf" srcId="{C63EEE4F-BA66-4FB1-9FDC-6276EC81ED78}" destId="{3A774110-EA9C-49D9-80A1-D2A66B625D1B}" srcOrd="9" destOrd="0" presId="urn:microsoft.com/office/officeart/2005/8/layout/list1"/>
    <dgm:cxn modelId="{AA134180-2A5D-4D0F-A02A-D7ABCD8A7AC8}" type="presParOf" srcId="{C63EEE4F-BA66-4FB1-9FDC-6276EC81ED78}" destId="{43F77AC3-1200-42BE-A668-98C77C386E1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D2C01-D06E-4D8B-B564-6A90E9D67387}">
      <dsp:nvSpPr>
        <dsp:cNvPr id="0" name=""/>
        <dsp:cNvSpPr/>
      </dsp:nvSpPr>
      <dsp:spPr>
        <a:xfrm>
          <a:off x="0" y="565180"/>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0747B-EBEB-47E7-A94D-2C382BF604D5}">
      <dsp:nvSpPr>
        <dsp:cNvPr id="0" name=""/>
        <dsp:cNvSpPr/>
      </dsp:nvSpPr>
      <dsp:spPr>
        <a:xfrm>
          <a:off x="304800" y="137140"/>
          <a:ext cx="4267200" cy="85608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89050" rtl="0">
            <a:lnSpc>
              <a:spcPct val="90000"/>
            </a:lnSpc>
            <a:spcBef>
              <a:spcPct val="0"/>
            </a:spcBef>
            <a:spcAft>
              <a:spcPct val="35000"/>
            </a:spcAft>
            <a:buNone/>
          </a:pPr>
          <a:r>
            <a:rPr lang="en-US" sz="2900" kern="1200" dirty="0">
              <a:solidFill>
                <a:schemeClr val="bg1"/>
              </a:solidFill>
            </a:rPr>
            <a:t>Trauma informed</a:t>
          </a:r>
          <a:r>
            <a:rPr lang="en-US" sz="2900" kern="1200" dirty="0">
              <a:solidFill>
                <a:schemeClr val="bg1"/>
              </a:solidFill>
              <a:latin typeface="Calibri"/>
            </a:rPr>
            <a:t> practice</a:t>
          </a:r>
          <a:endParaRPr lang="en-US" sz="2900" kern="1200" dirty="0">
            <a:solidFill>
              <a:schemeClr val="bg1"/>
            </a:solidFill>
          </a:endParaRPr>
        </a:p>
      </dsp:txBody>
      <dsp:txXfrm>
        <a:off x="346590" y="178930"/>
        <a:ext cx="4183620" cy="772500"/>
      </dsp:txXfrm>
    </dsp:sp>
    <dsp:sp modelId="{05F3A59F-4197-4575-9D9A-B58BB31B03A1}">
      <dsp:nvSpPr>
        <dsp:cNvPr id="0" name=""/>
        <dsp:cNvSpPr/>
      </dsp:nvSpPr>
      <dsp:spPr>
        <a:xfrm>
          <a:off x="0" y="1880620"/>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082FB-970E-4B6A-B967-7BB070D83E28}">
      <dsp:nvSpPr>
        <dsp:cNvPr id="0" name=""/>
        <dsp:cNvSpPr/>
      </dsp:nvSpPr>
      <dsp:spPr>
        <a:xfrm>
          <a:off x="311694" y="1389469"/>
          <a:ext cx="4267200" cy="85608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89050" rtl="0">
            <a:lnSpc>
              <a:spcPct val="90000"/>
            </a:lnSpc>
            <a:spcBef>
              <a:spcPct val="0"/>
            </a:spcBef>
            <a:spcAft>
              <a:spcPct val="35000"/>
            </a:spcAft>
            <a:buNone/>
          </a:pPr>
          <a:r>
            <a:rPr lang="en-US" sz="2900" kern="1200">
              <a:solidFill>
                <a:schemeClr val="bg1"/>
              </a:solidFill>
              <a:latin typeface="Calibri"/>
            </a:rPr>
            <a:t>Relational approaches</a:t>
          </a:r>
          <a:endParaRPr lang="en-US" sz="2900" kern="1200">
            <a:solidFill>
              <a:schemeClr val="bg1"/>
            </a:solidFill>
          </a:endParaRPr>
        </a:p>
      </dsp:txBody>
      <dsp:txXfrm>
        <a:off x="353484" y="1431259"/>
        <a:ext cx="4183620" cy="772500"/>
      </dsp:txXfrm>
    </dsp:sp>
    <dsp:sp modelId="{43F77AC3-1200-42BE-A668-98C77C386E16}">
      <dsp:nvSpPr>
        <dsp:cNvPr id="0" name=""/>
        <dsp:cNvSpPr/>
      </dsp:nvSpPr>
      <dsp:spPr>
        <a:xfrm>
          <a:off x="0" y="3196059"/>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D1250-4C0A-4039-841F-C3C9976575F4}">
      <dsp:nvSpPr>
        <dsp:cNvPr id="0" name=""/>
        <dsp:cNvSpPr/>
      </dsp:nvSpPr>
      <dsp:spPr>
        <a:xfrm>
          <a:off x="304800" y="2768020"/>
          <a:ext cx="42672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89050" rtl="0">
            <a:lnSpc>
              <a:spcPct val="90000"/>
            </a:lnSpc>
            <a:spcBef>
              <a:spcPct val="0"/>
            </a:spcBef>
            <a:spcAft>
              <a:spcPct val="35000"/>
            </a:spcAft>
            <a:buNone/>
          </a:pPr>
          <a:r>
            <a:rPr lang="en-US" sz="2900" kern="1200"/>
            <a:t>Solution </a:t>
          </a:r>
          <a:r>
            <a:rPr lang="en-US" sz="2900" kern="1200">
              <a:latin typeface="Calibri"/>
            </a:rPr>
            <a:t>focused practice</a:t>
          </a:r>
          <a:endParaRPr lang="en-GB" sz="2900" kern="1200"/>
        </a:p>
      </dsp:txBody>
      <dsp:txXfrm>
        <a:off x="346590" y="2809810"/>
        <a:ext cx="41836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27D7B-E713-2748-8A4E-2CFE805B4913}" type="datetimeFigureOut">
              <a:rPr lang="en-US" smtClean="0"/>
              <a:pPr/>
              <a:t>11/15/2021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48CB4C-07D1-594A-9E64-FB7D6B7A3DE5}" type="slidenum">
              <a:rPr lang="en-US" smtClean="0"/>
              <a:pPr/>
              <a:t>‹#›</a:t>
            </a:fld>
            <a:endParaRPr lang="en-US"/>
          </a:p>
        </p:txBody>
      </p:sp>
    </p:spTree>
    <p:extLst>
      <p:ext uri="{BB962C8B-B14F-4D97-AF65-F5344CB8AC3E}">
        <p14:creationId xmlns:p14="http://schemas.microsoft.com/office/powerpoint/2010/main" val="3434382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2CE19-3228-4440-85B1-7B7B6BF6BAD9}" type="datetimeFigureOut">
              <a:rPr lang="en-US" smtClean="0"/>
              <a:pPr/>
              <a:t>11/15/2021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ED686-B6E5-8B4C-B471-CE32155820DC}" type="slidenum">
              <a:rPr lang="en-US" smtClean="0"/>
              <a:pPr/>
              <a:t>‹#›</a:t>
            </a:fld>
            <a:endParaRPr lang="en-US"/>
          </a:p>
        </p:txBody>
      </p:sp>
    </p:spTree>
    <p:extLst>
      <p:ext uri="{BB962C8B-B14F-4D97-AF65-F5344CB8AC3E}">
        <p14:creationId xmlns:p14="http://schemas.microsoft.com/office/powerpoint/2010/main" val="3012244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066800"/>
          </a:xfrm>
          <a:prstGeom prst="rect">
            <a:avLst/>
          </a:prstGeom>
        </p:spPr>
        <p:txBody>
          <a:bodyPr>
            <a:normAutofit/>
          </a:bodyPr>
          <a:lstStyle>
            <a:lvl1pPr algn="l">
              <a:defRPr sz="3200" b="1" i="0">
                <a:solidFill>
                  <a:srgbClr val="89B749"/>
                </a:solidFill>
                <a:latin typeface="Arial"/>
                <a:cs typeface="Arial"/>
              </a:defRPr>
            </a:lvl1pPr>
          </a:lstStyle>
          <a:p>
            <a:r>
              <a:rPr lang="en-GB"/>
              <a:t>Headline title style</a:t>
            </a:r>
            <a:br>
              <a:rPr lang="en-GB"/>
            </a:br>
            <a:r>
              <a:rPr lang="en-GB"/>
              <a:t>Ariel bold 32pt</a:t>
            </a:r>
            <a:endParaRPr lang="en-US"/>
          </a:p>
        </p:txBody>
      </p:sp>
      <p:sp>
        <p:nvSpPr>
          <p:cNvPr id="3" name="Subtitle 2"/>
          <p:cNvSpPr>
            <a:spLocks noGrp="1"/>
          </p:cNvSpPr>
          <p:nvPr>
            <p:ph type="subTitle" idx="1" hasCustomPrompt="1"/>
          </p:nvPr>
        </p:nvSpPr>
        <p:spPr>
          <a:xfrm>
            <a:off x="685800" y="3429000"/>
            <a:ext cx="3352800" cy="457200"/>
          </a:xfrm>
          <a:prstGeom prst="rect">
            <a:avLst/>
          </a:prstGeom>
        </p:spPr>
        <p:txBody>
          <a:bodyPr>
            <a:normAutofit/>
          </a:bodyPr>
          <a:lstStyle>
            <a:lvl1pPr marL="0" indent="0" algn="l">
              <a:buNone/>
              <a:defRPr sz="2000" b="0"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Date here </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362200"/>
            <a:ext cx="7772400" cy="1066800"/>
          </a:xfrm>
          <a:prstGeom prst="rect">
            <a:avLst/>
          </a:prstGeom>
        </p:spPr>
        <p:txBody>
          <a:bodyPr>
            <a:normAutofit/>
          </a:bodyPr>
          <a:lstStyle>
            <a:lvl1pPr algn="l">
              <a:defRPr sz="3200" b="1" i="0">
                <a:solidFill>
                  <a:srgbClr val="89B749"/>
                </a:solidFill>
                <a:latin typeface="Arial"/>
                <a:cs typeface="Arial"/>
              </a:defRPr>
            </a:lvl1pPr>
          </a:lstStyle>
          <a:p>
            <a:r>
              <a:rPr lang="en-GB"/>
              <a:t>Divider title style</a:t>
            </a:r>
            <a:br>
              <a:rPr lang="en-GB"/>
            </a:br>
            <a:r>
              <a:rPr lang="en-GB"/>
              <a:t>Ariel bold 32pt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685800" y="274638"/>
            <a:ext cx="7696200" cy="563562"/>
          </a:xfrm>
          <a:prstGeom prst="rect">
            <a:avLst/>
          </a:prstGeom>
        </p:spPr>
        <p:txBody>
          <a:bodyPr vert="horz"/>
          <a:lstStyle>
            <a:lvl1pPr algn="l">
              <a:defRPr sz="3200" b="1" i="0">
                <a:solidFill>
                  <a:srgbClr val="26AB6B"/>
                </a:solidFill>
                <a:latin typeface="Arial Bold"/>
                <a:cs typeface="Arial Bold"/>
              </a:defRPr>
            </a:lvl1pPr>
          </a:lstStyle>
          <a:p>
            <a:r>
              <a:rPr lang="en-GB"/>
              <a:t>Stronger than ever</a:t>
            </a:r>
            <a:endParaRPr lang="en-US"/>
          </a:p>
        </p:txBody>
      </p:sp>
      <p:sp>
        <p:nvSpPr>
          <p:cNvPr id="18" name="Text Placeholder 2"/>
          <p:cNvSpPr>
            <a:spLocks noGrp="1"/>
          </p:cNvSpPr>
          <p:nvPr>
            <p:ph type="body" idx="1" hasCustomPrompt="1"/>
          </p:nvPr>
        </p:nvSpPr>
        <p:spPr>
          <a:xfrm>
            <a:off x="685800" y="838200"/>
            <a:ext cx="7696200" cy="457200"/>
          </a:xfrm>
          <a:prstGeom prst="rect">
            <a:avLst/>
          </a:prstGeom>
        </p:spPr>
        <p:txBody>
          <a:bodyPr anchor="b"/>
          <a:lstStyle>
            <a:lvl1pPr marL="0" indent="0">
              <a:buNone/>
              <a:defRPr sz="3200" b="1">
                <a:solidFill>
                  <a:srgbClr val="BBC7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Ariel Bold 32pt</a:t>
            </a:r>
          </a:p>
        </p:txBody>
      </p:sp>
      <p:sp>
        <p:nvSpPr>
          <p:cNvPr id="19" name="Text Placeholder 3"/>
          <p:cNvSpPr>
            <a:spLocks noGrp="1"/>
          </p:cNvSpPr>
          <p:nvPr>
            <p:ph type="body" sz="half" idx="2" hasCustomPrompt="1"/>
          </p:nvPr>
        </p:nvSpPr>
        <p:spPr>
          <a:xfrm>
            <a:off x="685800" y="1676400"/>
            <a:ext cx="7696200" cy="4343400"/>
          </a:xfrm>
          <a:prstGeom prst="rect">
            <a:avLst/>
          </a:prstGeom>
        </p:spPr>
        <p:txBody>
          <a:bodyPr/>
          <a:lstStyle>
            <a:lvl1pPr marL="0" indent="0">
              <a:buNone/>
              <a:defRPr sz="2000" b="0" i="0" baseline="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 Copy here</a:t>
            </a:r>
          </a:p>
          <a:p>
            <a:pPr lvl="0"/>
            <a:br>
              <a:rPr lang="en-GB"/>
            </a:br>
            <a:r>
              <a:rPr lang="en-GB"/>
              <a:t>• Copy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mily-action.org.uk/what-we-do/children-families/lincs-bos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lIns="91440" tIns="45720" rIns="91440" bIns="45720" anchor="t">
            <a:normAutofit fontScale="90000"/>
          </a:bodyPr>
          <a:lstStyle/>
          <a:p>
            <a:pPr algn="ctr"/>
            <a:r>
              <a:rPr lang="en-US"/>
              <a:t>Behaviour Outreach Support Service</a:t>
            </a:r>
            <a:br>
              <a:rPr lang="en-US"/>
            </a:br>
            <a:r>
              <a:rPr lang="en-US" sz="4000"/>
              <a:t>BOSS</a:t>
            </a:r>
            <a:br>
              <a:rPr lang="en-US"/>
            </a:br>
            <a:r>
              <a:rPr lang="en-US"/>
              <a:t> </a:t>
            </a:r>
            <a:br>
              <a:rPr lang="en-US"/>
            </a:br>
            <a:r>
              <a:rPr lang="en-GB" sz="2700"/>
              <a:t>Working to maintain children and young people’s positive engagement with school</a:t>
            </a:r>
            <a:br>
              <a:rPr lang="en-GB" sz="2700"/>
            </a:br>
            <a:endParaRPr lang="en-US"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6102"/>
            <a:ext cx="7696200" cy="491196"/>
          </a:xfrm>
        </p:spPr>
        <p:txBody>
          <a:bodyPr vert="horz" lIns="91440" tIns="45720" rIns="91440" bIns="45720" anchor="t"/>
          <a:lstStyle/>
          <a:p>
            <a:r>
              <a:rPr lang="en-GB">
                <a:solidFill>
                  <a:srgbClr val="92D050"/>
                </a:solidFill>
              </a:rPr>
              <a:t>BOSS Assessment</a:t>
            </a:r>
            <a:br>
              <a:rPr lang="en-GB"/>
            </a:br>
            <a:br>
              <a:rPr lang="en-GB"/>
            </a:br>
            <a:endParaRPr lang="en-GB"/>
          </a:p>
        </p:txBody>
      </p:sp>
      <p:sp>
        <p:nvSpPr>
          <p:cNvPr id="4" name="Text Placeholder 3"/>
          <p:cNvSpPr>
            <a:spLocks noGrp="1"/>
          </p:cNvSpPr>
          <p:nvPr>
            <p:ph type="body" sz="half" idx="2"/>
          </p:nvPr>
        </p:nvSpPr>
        <p:spPr>
          <a:xfrm>
            <a:off x="685800" y="1157511"/>
            <a:ext cx="7696200" cy="5543225"/>
          </a:xfrm>
        </p:spPr>
        <p:txBody>
          <a:bodyPr lIns="91440" tIns="45720" rIns="91440" bIns="45720" anchor="t"/>
          <a:lstStyle/>
          <a:p>
            <a:endParaRPr lang="en-GB" sz="1600" b="1" u="sng"/>
          </a:p>
          <a:p>
            <a:pPr marL="342900" indent="-342900">
              <a:buFont typeface="Arial" panose="020B0604020202020204" pitchFamily="34" charset="0"/>
              <a:buChar char="•"/>
            </a:pPr>
            <a:r>
              <a:rPr lang="en-GB"/>
              <a:t>Complete a Boxall Profile</a:t>
            </a:r>
          </a:p>
          <a:p>
            <a:pPr marL="342900" indent="-342900">
              <a:buFont typeface="Arial" panose="020B0604020202020204" pitchFamily="34" charset="0"/>
              <a:buChar char="•"/>
            </a:pPr>
            <a:r>
              <a:rPr lang="en-GB"/>
              <a:t>Read the child's file</a:t>
            </a:r>
          </a:p>
          <a:p>
            <a:pPr marL="342900" indent="-342900">
              <a:buFont typeface="Arial" panose="020B0604020202020204" pitchFamily="34" charset="0"/>
              <a:buChar char="•"/>
            </a:pPr>
            <a:r>
              <a:rPr lang="en-GB"/>
              <a:t>Complete observations</a:t>
            </a:r>
          </a:p>
          <a:p>
            <a:pPr marL="342900" indent="-342900">
              <a:buFont typeface="Arial" panose="020B0604020202020204" pitchFamily="34" charset="0"/>
              <a:buChar char="•"/>
            </a:pPr>
            <a:r>
              <a:rPr lang="en-GB"/>
              <a:t>Meet with the child to hear their voice</a:t>
            </a:r>
          </a:p>
          <a:p>
            <a:pPr marL="342900" indent="-342900">
              <a:buFont typeface="Arial" panose="020B0604020202020204" pitchFamily="34" charset="0"/>
              <a:buChar char="•"/>
            </a:pPr>
            <a:r>
              <a:rPr lang="en-GB"/>
              <a:t>Meet with school staff </a:t>
            </a:r>
          </a:p>
          <a:p>
            <a:pPr marL="342900" indent="-342900">
              <a:buFont typeface="Arial" panose="020B0604020202020204" pitchFamily="34" charset="0"/>
              <a:buChar char="•"/>
            </a:pPr>
            <a:r>
              <a:rPr lang="en-GB"/>
              <a:t>Meet with parents </a:t>
            </a:r>
          </a:p>
          <a:p>
            <a:endParaRPr lang="en-GB" sz="1600" b="1" u="sng"/>
          </a:p>
          <a:p>
            <a:endParaRPr lang="en-GB" sz="1600"/>
          </a:p>
        </p:txBody>
      </p:sp>
    </p:spTree>
    <p:extLst>
      <p:ext uri="{BB962C8B-B14F-4D97-AF65-F5344CB8AC3E}">
        <p14:creationId xmlns:p14="http://schemas.microsoft.com/office/powerpoint/2010/main" val="83097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BF95-7A77-4BA4-9748-74F42C74135F}"/>
              </a:ext>
            </a:extLst>
          </p:cNvPr>
          <p:cNvSpPr>
            <a:spLocks noGrp="1"/>
          </p:cNvSpPr>
          <p:nvPr>
            <p:ph type="title"/>
          </p:nvPr>
        </p:nvSpPr>
        <p:spPr/>
        <p:txBody>
          <a:bodyPr vert="horz" lIns="91440" tIns="45720" rIns="91440" bIns="45720" anchor="t"/>
          <a:lstStyle/>
          <a:p>
            <a:r>
              <a:rPr lang="en-US" dirty="0">
                <a:solidFill>
                  <a:srgbClr val="92D050"/>
                </a:solidFill>
              </a:rPr>
              <a:t>Behaviour</a:t>
            </a:r>
            <a:r>
              <a:rPr lang="en-US" dirty="0"/>
              <a:t> </a:t>
            </a:r>
            <a:r>
              <a:rPr lang="en-US" dirty="0">
                <a:solidFill>
                  <a:srgbClr val="92D050"/>
                </a:solidFill>
              </a:rPr>
              <a:t>Intervention</a:t>
            </a:r>
            <a:r>
              <a:rPr lang="en-US" dirty="0"/>
              <a:t> </a:t>
            </a:r>
            <a:r>
              <a:rPr lang="en-US" dirty="0">
                <a:solidFill>
                  <a:srgbClr val="92D050"/>
                </a:solidFill>
              </a:rPr>
              <a:t>Plan</a:t>
            </a:r>
          </a:p>
        </p:txBody>
      </p:sp>
      <p:sp>
        <p:nvSpPr>
          <p:cNvPr id="4" name="Text Placeholder 3">
            <a:extLst>
              <a:ext uri="{FF2B5EF4-FFF2-40B4-BE49-F238E27FC236}">
                <a16:creationId xmlns:a16="http://schemas.microsoft.com/office/drawing/2014/main" id="{09D55524-032C-444E-B749-9C492645B22C}"/>
              </a:ext>
            </a:extLst>
          </p:cNvPr>
          <p:cNvSpPr>
            <a:spLocks noGrp="1"/>
          </p:cNvSpPr>
          <p:nvPr>
            <p:ph type="body" sz="half" idx="2"/>
          </p:nvPr>
        </p:nvSpPr>
        <p:spPr>
          <a:xfrm>
            <a:off x="685800" y="1144509"/>
            <a:ext cx="7696200" cy="5497716"/>
          </a:xfrm>
        </p:spPr>
        <p:txBody>
          <a:bodyPr lIns="91440" tIns="45720" rIns="91440" bIns="45720" anchor="t"/>
          <a:lstStyle/>
          <a:p>
            <a:r>
              <a:rPr lang="en-US" b="1" dirty="0"/>
              <a:t>Focuses on 8 areas</a:t>
            </a:r>
          </a:p>
          <a:p>
            <a:pPr marL="342900" indent="-342900">
              <a:buChar char="•"/>
            </a:pPr>
            <a:r>
              <a:rPr lang="en-US" dirty="0"/>
              <a:t>Relationships and restorative work</a:t>
            </a:r>
          </a:p>
          <a:p>
            <a:pPr marL="342900" indent="-342900">
              <a:buChar char="•"/>
            </a:pPr>
            <a:r>
              <a:rPr lang="en-US" dirty="0"/>
              <a:t>Communication and interaction</a:t>
            </a:r>
          </a:p>
          <a:p>
            <a:pPr marL="342900" indent="-342900">
              <a:buChar char="•"/>
            </a:pPr>
            <a:r>
              <a:rPr lang="en-US" dirty="0"/>
              <a:t>Cognition and learning</a:t>
            </a:r>
          </a:p>
          <a:p>
            <a:pPr marL="342900" indent="-342900">
              <a:buChar char="•"/>
            </a:pPr>
            <a:r>
              <a:rPr lang="en-US" dirty="0"/>
              <a:t>SEMH</a:t>
            </a:r>
          </a:p>
          <a:p>
            <a:pPr marL="342900" indent="-342900">
              <a:buChar char="•"/>
            </a:pPr>
            <a:r>
              <a:rPr lang="en-US" dirty="0"/>
              <a:t>Sensory and physical needs</a:t>
            </a:r>
          </a:p>
          <a:p>
            <a:pPr marL="342900" indent="-342900">
              <a:buChar char="•"/>
            </a:pPr>
            <a:r>
              <a:rPr lang="en-US" dirty="0"/>
              <a:t>Transition planning</a:t>
            </a:r>
          </a:p>
          <a:p>
            <a:pPr marL="342900" indent="-342900">
              <a:buChar char="•"/>
            </a:pPr>
            <a:r>
              <a:rPr lang="en-US" dirty="0"/>
              <a:t>Learning environment and wider school considerations</a:t>
            </a:r>
          </a:p>
          <a:p>
            <a:pPr marL="342900" indent="-342900">
              <a:buChar char="•"/>
            </a:pPr>
            <a:r>
              <a:rPr lang="en-US" dirty="0"/>
              <a:t>Extra curricular activity and support from home.</a:t>
            </a:r>
          </a:p>
          <a:p>
            <a:pPr marL="342900" indent="-342900">
              <a:buChar char="•"/>
            </a:pPr>
            <a:endParaRPr lang="en-US" b="1" dirty="0"/>
          </a:p>
          <a:p>
            <a:r>
              <a:rPr lang="en-US" b="1" dirty="0"/>
              <a:t>BOSS provides</a:t>
            </a:r>
            <a:endParaRPr lang="en-US" dirty="0"/>
          </a:p>
          <a:p>
            <a:pPr marL="342900" indent="-342900">
              <a:buChar char="•"/>
            </a:pPr>
            <a:r>
              <a:rPr lang="en-US" dirty="0"/>
              <a:t>Training </a:t>
            </a:r>
          </a:p>
          <a:p>
            <a:pPr marL="342900" indent="-342900">
              <a:buChar char="•"/>
            </a:pPr>
            <a:r>
              <a:rPr lang="en-US" dirty="0"/>
              <a:t>Direct work with the child/young person</a:t>
            </a:r>
          </a:p>
          <a:p>
            <a:pPr marL="342900" indent="-342900">
              <a:buChar char="•"/>
            </a:pPr>
            <a:r>
              <a:rPr lang="en-US" dirty="0"/>
              <a:t>Advice, guidance and support to implement strategies and interventions </a:t>
            </a:r>
          </a:p>
          <a:p>
            <a:endParaRPr lang="en-US" dirty="0"/>
          </a:p>
          <a:p>
            <a:endParaRPr lang="en-US" dirty="0"/>
          </a:p>
        </p:txBody>
      </p:sp>
    </p:spTree>
    <p:extLst>
      <p:ext uri="{BB962C8B-B14F-4D97-AF65-F5344CB8AC3E}">
        <p14:creationId xmlns:p14="http://schemas.microsoft.com/office/powerpoint/2010/main" val="241638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GB">
                <a:solidFill>
                  <a:srgbClr val="92D050"/>
                </a:solidFill>
              </a:rPr>
              <a:t>School Relationship Awards</a:t>
            </a:r>
          </a:p>
        </p:txBody>
      </p:sp>
      <p:sp>
        <p:nvSpPr>
          <p:cNvPr id="5" name="Text Placeholder 4"/>
          <p:cNvSpPr>
            <a:spLocks noGrp="1"/>
          </p:cNvSpPr>
          <p:nvPr>
            <p:ph type="body" sz="half" idx="2"/>
          </p:nvPr>
        </p:nvSpPr>
        <p:spPr>
          <a:xfrm>
            <a:off x="685800" y="1676400"/>
            <a:ext cx="7696200" cy="4736425"/>
          </a:xfrm>
          <a:prstGeom prst="rect">
            <a:avLst/>
          </a:prstGeom>
        </p:spPr>
        <p:txBody>
          <a:bodyPr wrap="square" lIns="91440" tIns="45720" rIns="91440" bIns="45720" anchor="t">
            <a:spAutoFit/>
          </a:bodyPr>
          <a:lstStyle/>
          <a:p>
            <a:pPr algn="ctr">
              <a:lnSpc>
                <a:spcPct val="107000"/>
              </a:lnSpc>
            </a:pPr>
            <a:r>
              <a:rPr lang="en-GB" b="1" dirty="0">
                <a:solidFill>
                  <a:srgbClr val="767171"/>
                </a:solidFill>
                <a:ea typeface="Calibri" panose="020F0502020204030204" pitchFamily="34" charset="0"/>
                <a:cs typeface="Times New Roman"/>
              </a:rPr>
              <a:t>The focus of the award is to reduce and ultimately prevent exclusions through supporting schools to develop whole school relational practices</a:t>
            </a:r>
            <a:endParaRPr lang="en-GB" b="1" dirty="0">
              <a:solidFill>
                <a:srgbClr val="767171"/>
              </a:solidFill>
              <a:ea typeface="Calibri" panose="020F0502020204030204" pitchFamily="34" charset="0"/>
              <a:cs typeface="Times New Roman" panose="02020603050405020304" pitchFamily="18" charset="0"/>
            </a:endParaRPr>
          </a:p>
          <a:p>
            <a:pPr marL="457200">
              <a:lnSpc>
                <a:spcPct val="107000"/>
              </a:lnSpc>
            </a:pPr>
            <a:endParaRPr lang="en-GB">
              <a:ea typeface="Calibri" panose="020F0502020204030204" pitchFamily="34" charset="0"/>
              <a:cs typeface="Times New Roman" panose="02020603050405020304" pitchFamily="18" charset="0"/>
            </a:endParaRPr>
          </a:p>
          <a:p>
            <a:pPr marL="457200">
              <a:lnSpc>
                <a:spcPct val="107000"/>
              </a:lnSpc>
            </a:pPr>
            <a:r>
              <a:rPr lang="en-GB" b="1" dirty="0">
                <a:solidFill>
                  <a:schemeClr val="tx1">
                    <a:lumMod val="50000"/>
                    <a:lumOff val="50000"/>
                  </a:schemeClr>
                </a:solidFill>
                <a:ea typeface="Calibri" panose="020F0502020204030204" pitchFamily="34" charset="0"/>
                <a:cs typeface="Times New Roman"/>
              </a:rPr>
              <a:t>The project includes:</a:t>
            </a:r>
          </a:p>
          <a:p>
            <a:pPr marL="342900" lvl="0" indent="-342900">
              <a:lnSpc>
                <a:spcPct val="107000"/>
              </a:lnSpc>
              <a:buFont typeface="Symbol" panose="05050102010706020507" pitchFamily="18" charset="2"/>
              <a:buChar char=""/>
            </a:pPr>
            <a:r>
              <a:rPr lang="en-GB" b="1" dirty="0">
                <a:solidFill>
                  <a:schemeClr val="tx1">
                    <a:lumMod val="50000"/>
                    <a:lumOff val="50000"/>
                  </a:schemeClr>
                </a:solidFill>
                <a:ea typeface="Calibri" panose="020F0502020204030204" pitchFamily="34" charset="0"/>
                <a:cs typeface="Times New Roman"/>
              </a:rPr>
              <a:t>Completion of a Whole School Audit looking at approaches to behaviour and relationships</a:t>
            </a:r>
          </a:p>
          <a:p>
            <a:pPr marL="342900" lvl="0" indent="-342900">
              <a:lnSpc>
                <a:spcPct val="107000"/>
              </a:lnSpc>
              <a:buFont typeface="Symbol" panose="05050102010706020507" pitchFamily="18" charset="2"/>
              <a:buChar char=""/>
            </a:pPr>
            <a:r>
              <a:rPr lang="en-GB" b="1" dirty="0">
                <a:solidFill>
                  <a:schemeClr val="tx1">
                    <a:lumMod val="50000"/>
                    <a:lumOff val="50000"/>
                  </a:schemeClr>
                </a:solidFill>
                <a:ea typeface="Calibri" panose="020F0502020204030204" pitchFamily="34" charset="0"/>
                <a:cs typeface="Times New Roman"/>
              </a:rPr>
              <a:t>Support and Training Packages delivered by the Lincolnshire Behaviour Outreach Support Service</a:t>
            </a:r>
          </a:p>
          <a:p>
            <a:pPr marL="342900" lvl="0" indent="-342900">
              <a:lnSpc>
                <a:spcPct val="107000"/>
              </a:lnSpc>
              <a:spcAft>
                <a:spcPts val="800"/>
              </a:spcAft>
              <a:buFont typeface="Symbol" panose="05050102010706020507" pitchFamily="18" charset="2"/>
              <a:buChar char=""/>
            </a:pPr>
            <a:r>
              <a:rPr lang="en-GB" b="1" dirty="0">
                <a:solidFill>
                  <a:schemeClr val="tx1">
                    <a:lumMod val="50000"/>
                    <a:lumOff val="50000"/>
                  </a:schemeClr>
                </a:solidFill>
                <a:ea typeface="Calibri" panose="020F0502020204030204" pitchFamily="34" charset="0"/>
                <a:cs typeface="Times New Roman"/>
              </a:rPr>
              <a:t>Bronze, Silver and Gold Relationship Awards</a:t>
            </a:r>
          </a:p>
          <a:p>
            <a:r>
              <a:rPr lang="en-GB" dirty="0"/>
              <a:t>"</a:t>
            </a:r>
            <a:r>
              <a:rPr lang="en-GB" i="1" dirty="0"/>
              <a:t>I don't think I have been on a course since I started my career that will impact my teaching approach as much as this, Brilliant"</a:t>
            </a:r>
          </a:p>
          <a:p>
            <a:pPr lvl="0">
              <a:lnSpc>
                <a:spcPct val="107000"/>
              </a:lnSpc>
              <a:spcAft>
                <a:spcPts val="800"/>
              </a:spcAft>
            </a:pPr>
            <a:endParaRPr lang="en-GB" sz="1400" b="1">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1002270" y="847170"/>
            <a:ext cx="1352506" cy="720080"/>
          </a:xfrm>
          <a:prstGeom prst="roundRect">
            <a:avLst/>
          </a:prstGeom>
          <a:solidFill>
            <a:srgbClr val="F79646">
              <a:lumMod val="60000"/>
              <a:lumOff val="40000"/>
            </a:srgb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Bronze</a:t>
            </a:r>
            <a:r>
              <a:rPr kumimoji="0" lang="en-GB" sz="1800" b="0" i="0" u="none" strike="noStrike" kern="1200" cap="none" spc="0" normalizeH="0" baseline="0" noProof="0">
                <a:ln>
                  <a:noFill/>
                </a:ln>
                <a:solidFill>
                  <a:prstClr val="white"/>
                </a:solidFill>
                <a:effectLst/>
                <a:uLnTx/>
                <a:uFillTx/>
                <a:latin typeface="Calibri"/>
                <a:ea typeface="+mn-ea"/>
                <a:cs typeface="+mn-cs"/>
              </a:rPr>
              <a:t> </a:t>
            </a:r>
            <a:r>
              <a:rPr kumimoji="0" lang="en-GB" sz="1800" b="0" i="0" u="none" strike="noStrike" kern="1200" cap="none" spc="0" normalizeH="0" baseline="0" noProof="0">
                <a:ln>
                  <a:noFill/>
                </a:ln>
                <a:solidFill>
                  <a:prstClr val="black"/>
                </a:solidFill>
                <a:effectLst/>
                <a:uLnTx/>
                <a:uFillTx/>
                <a:latin typeface="Calibri"/>
                <a:ea typeface="+mn-ea"/>
                <a:cs typeface="+mn-cs"/>
              </a:rPr>
              <a:t>Award</a:t>
            </a:r>
          </a:p>
        </p:txBody>
      </p:sp>
      <p:sp>
        <p:nvSpPr>
          <p:cNvPr id="11" name="Rounded Rectangle 10"/>
          <p:cNvSpPr/>
          <p:nvPr/>
        </p:nvSpPr>
        <p:spPr>
          <a:xfrm>
            <a:off x="3779912" y="838200"/>
            <a:ext cx="1352506" cy="720080"/>
          </a:xfrm>
          <a:prstGeom prst="roundRect">
            <a:avLst/>
          </a:prstGeom>
          <a:solidFill>
            <a:sysClr val="window" lastClr="FFFFFF">
              <a:lumMod val="7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Silver Award</a:t>
            </a:r>
          </a:p>
        </p:txBody>
      </p:sp>
      <p:sp>
        <p:nvSpPr>
          <p:cNvPr id="12" name="Rounded Rectangle 11"/>
          <p:cNvSpPr/>
          <p:nvPr/>
        </p:nvSpPr>
        <p:spPr>
          <a:xfrm>
            <a:off x="6533417" y="832286"/>
            <a:ext cx="1352506" cy="720080"/>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a:solidFill>
                  <a:schemeClr val="tx1"/>
                </a:solidFill>
              </a:rPr>
              <a:t>Gold Award</a:t>
            </a:r>
          </a:p>
        </p:txBody>
      </p:sp>
    </p:spTree>
    <p:extLst>
      <p:ext uri="{BB962C8B-B14F-4D97-AF65-F5344CB8AC3E}">
        <p14:creationId xmlns:p14="http://schemas.microsoft.com/office/powerpoint/2010/main" val="185509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GB" dirty="0">
                <a:solidFill>
                  <a:srgbClr val="92D050"/>
                </a:solidFill>
              </a:rPr>
              <a:t>Training</a:t>
            </a:r>
            <a:r>
              <a:rPr lang="en-GB" dirty="0"/>
              <a:t> </a:t>
            </a:r>
            <a:r>
              <a:rPr lang="en-GB" dirty="0">
                <a:solidFill>
                  <a:srgbClr val="92D050"/>
                </a:solidFill>
              </a:rPr>
              <a:t>and Additional Resources</a:t>
            </a:r>
          </a:p>
        </p:txBody>
      </p:sp>
      <p:sp>
        <p:nvSpPr>
          <p:cNvPr id="4" name="Text Placeholder 3"/>
          <p:cNvSpPr>
            <a:spLocks noGrp="1"/>
          </p:cNvSpPr>
          <p:nvPr>
            <p:ph type="body" sz="half" idx="2"/>
          </p:nvPr>
        </p:nvSpPr>
        <p:spPr>
          <a:xfrm>
            <a:off x="685800" y="929488"/>
            <a:ext cx="7696200" cy="5712736"/>
          </a:xfrm>
        </p:spPr>
        <p:txBody>
          <a:bodyPr lIns="91440" tIns="45720" rIns="91440" bIns="45720" anchor="t"/>
          <a:lstStyle/>
          <a:p>
            <a:r>
              <a:rPr lang="en-GB" b="1" dirty="0"/>
              <a:t>Training</a:t>
            </a:r>
          </a:p>
          <a:p>
            <a:pPr marL="342900" indent="-342900">
              <a:buChar char="•"/>
            </a:pPr>
            <a:r>
              <a:rPr lang="en-GB" dirty="0"/>
              <a:t>Attachment  and Trauma Awareness</a:t>
            </a:r>
            <a:endParaRPr lang="en-US" dirty="0"/>
          </a:p>
          <a:p>
            <a:pPr marL="342900" indent="-342900">
              <a:buFont typeface="Arial" panose="020B0604020202020204" pitchFamily="34" charset="0"/>
              <a:buChar char="•"/>
            </a:pPr>
            <a:r>
              <a:rPr lang="en-GB" dirty="0"/>
              <a:t>Relationship approaches/restorative awareness</a:t>
            </a:r>
          </a:p>
          <a:p>
            <a:pPr marL="342900" indent="-342900">
              <a:buFont typeface="Arial" panose="020B0604020202020204" pitchFamily="34" charset="0"/>
              <a:buChar char="•"/>
            </a:pPr>
            <a:r>
              <a:rPr lang="en-GB" dirty="0"/>
              <a:t>Trauma informed practice</a:t>
            </a:r>
          </a:p>
          <a:p>
            <a:pPr marL="342900" indent="-342900">
              <a:buFont typeface="Arial" panose="020B0604020202020204" pitchFamily="34" charset="0"/>
              <a:buChar char="•"/>
            </a:pPr>
            <a:r>
              <a:rPr lang="en-GB" dirty="0"/>
              <a:t>De-escalation</a:t>
            </a:r>
          </a:p>
          <a:p>
            <a:pPr marL="342900" indent="-342900">
              <a:buFont typeface="Arial" panose="020B0604020202020204" pitchFamily="34" charset="0"/>
              <a:buChar char="•"/>
            </a:pPr>
            <a:r>
              <a:rPr lang="en-GB" dirty="0"/>
              <a:t>PDA</a:t>
            </a:r>
          </a:p>
          <a:p>
            <a:pPr marL="342900" indent="-342900">
              <a:buFont typeface="Arial" panose="020B0604020202020204" pitchFamily="34" charset="0"/>
              <a:buChar char="•"/>
            </a:pPr>
            <a:r>
              <a:rPr lang="en-GB" dirty="0"/>
              <a:t>Social Stories</a:t>
            </a:r>
          </a:p>
          <a:p>
            <a:pPr marL="342900" indent="-342900">
              <a:buFont typeface="Arial" panose="020B0604020202020204" pitchFamily="34" charset="0"/>
              <a:buChar char="•"/>
            </a:pPr>
            <a:r>
              <a:rPr lang="en-GB" dirty="0"/>
              <a:t>Emotions coaching</a:t>
            </a:r>
          </a:p>
          <a:p>
            <a:pPr marL="342900" indent="-342900">
              <a:buFont typeface="Arial" panose="020B0604020202020204" pitchFamily="34" charset="0"/>
              <a:buChar char="•"/>
            </a:pPr>
            <a:r>
              <a:rPr lang="en-GB" dirty="0"/>
              <a:t>ADHD</a:t>
            </a:r>
          </a:p>
          <a:p>
            <a:pPr marL="342900" indent="-342900">
              <a:buFont typeface="Arial" panose="020B0604020202020204" pitchFamily="34" charset="0"/>
              <a:buChar char="•"/>
            </a:pPr>
            <a:r>
              <a:rPr lang="en-US" dirty="0"/>
              <a:t>BOSS Primary Hubs</a:t>
            </a:r>
            <a:endParaRPr lang="en-GB" dirty="0"/>
          </a:p>
          <a:p>
            <a:pPr marL="342900" indent="-342900">
              <a:buFont typeface="Arial" panose="020B0604020202020204" pitchFamily="34" charset="0"/>
              <a:buChar char="•"/>
            </a:pPr>
            <a:endParaRPr lang="en-GB" dirty="0"/>
          </a:p>
          <a:p>
            <a:r>
              <a:rPr lang="en-GB" b="1" dirty="0"/>
              <a:t>Resources</a:t>
            </a:r>
          </a:p>
          <a:p>
            <a:r>
              <a:rPr lang="en-GB" dirty="0"/>
              <a:t>Primary and Secondary Regulation toolkits</a:t>
            </a:r>
          </a:p>
          <a:p>
            <a:r>
              <a:rPr lang="en-GB" dirty="0"/>
              <a:t>Transition booklets</a:t>
            </a:r>
          </a:p>
          <a:p>
            <a:r>
              <a:rPr lang="en-GB" dirty="0"/>
              <a:t>Bite size training Videos</a:t>
            </a:r>
          </a:p>
          <a:p>
            <a:endParaRPr lang="en-GB" sz="1600" dirty="0"/>
          </a:p>
          <a:p>
            <a:r>
              <a:rPr lang="en-GB" sz="1600" dirty="0">
                <a:solidFill>
                  <a:srgbClr val="92D050"/>
                </a:solidFill>
                <a:hlinkClick r:id="rId2"/>
              </a:rPr>
              <a:t>https://www.family-action.org.uk/what-we-do/children-families/lincs-boss/</a:t>
            </a:r>
            <a:endParaRPr lang="en-GB" dirty="0">
              <a:solidFill>
                <a:srgbClr val="92D050"/>
              </a:solidFill>
            </a:endParaRPr>
          </a:p>
          <a:p>
            <a:endParaRPr lang="en-GB" sz="1600" dirty="0">
              <a:solidFill>
                <a:srgbClr val="92D050"/>
              </a:solidFill>
            </a:endParaRPr>
          </a:p>
          <a:p>
            <a:endParaRPr lang="en-GB" sz="1600" dirty="0"/>
          </a:p>
          <a:p>
            <a:endParaRPr lang="en-GB" dirty="0"/>
          </a:p>
        </p:txBody>
      </p:sp>
    </p:spTree>
    <p:extLst>
      <p:ext uri="{BB962C8B-B14F-4D97-AF65-F5344CB8AC3E}">
        <p14:creationId xmlns:p14="http://schemas.microsoft.com/office/powerpoint/2010/main" val="118929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584-4B86-40D9-82BA-B7C0FD3174D9}"/>
              </a:ext>
            </a:extLst>
          </p:cNvPr>
          <p:cNvSpPr>
            <a:spLocks noGrp="1"/>
          </p:cNvSpPr>
          <p:nvPr>
            <p:ph type="title"/>
          </p:nvPr>
        </p:nvSpPr>
        <p:spPr/>
        <p:txBody>
          <a:bodyPr vert="horz" lIns="91440" tIns="45720" rIns="91440" bIns="45720" anchor="t"/>
          <a:lstStyle/>
          <a:p>
            <a:r>
              <a:rPr lang="en-US">
                <a:solidFill>
                  <a:srgbClr val="92D050"/>
                </a:solidFill>
              </a:rPr>
              <a:t>Contact Details</a:t>
            </a:r>
          </a:p>
        </p:txBody>
      </p:sp>
      <p:sp>
        <p:nvSpPr>
          <p:cNvPr id="4" name="Text Placeholder 3">
            <a:extLst>
              <a:ext uri="{FF2B5EF4-FFF2-40B4-BE49-F238E27FC236}">
                <a16:creationId xmlns:a16="http://schemas.microsoft.com/office/drawing/2014/main" id="{B52FD301-AD60-4E83-A2CB-8EAE62547DC2}"/>
              </a:ext>
            </a:extLst>
          </p:cNvPr>
          <p:cNvSpPr>
            <a:spLocks noGrp="1"/>
          </p:cNvSpPr>
          <p:nvPr>
            <p:ph type="body" sz="half" idx="2"/>
          </p:nvPr>
        </p:nvSpPr>
        <p:spPr>
          <a:xfrm>
            <a:off x="685800" y="1144509"/>
            <a:ext cx="7696200" cy="5656152"/>
          </a:xfrm>
        </p:spPr>
        <p:txBody>
          <a:bodyPr lIns="91440" tIns="45720" rIns="91440" bIns="45720" anchor="t"/>
          <a:lstStyle/>
          <a:p>
            <a:r>
              <a:rPr lang="en-US" sz="1600" b="1" dirty="0"/>
              <a:t>Service Manager</a:t>
            </a:r>
            <a:endParaRPr lang="en-US" dirty="0"/>
          </a:p>
          <a:p>
            <a:r>
              <a:rPr lang="en-US" sz="1600" dirty="0"/>
              <a:t>Helen Terrington. Helen.Terrington@family-action.org.uk</a:t>
            </a:r>
            <a:endParaRPr lang="en-US" dirty="0"/>
          </a:p>
          <a:p>
            <a:endParaRPr lang="en-US" sz="1600"/>
          </a:p>
          <a:p>
            <a:r>
              <a:rPr lang="en-US" sz="1600" b="1" dirty="0"/>
              <a:t>Area Leads</a:t>
            </a:r>
          </a:p>
          <a:p>
            <a:r>
              <a:rPr lang="en-US" sz="1600" dirty="0"/>
              <a:t>North and South Kesteven- Jan Green. Jan.Green@family-action.org.uk</a:t>
            </a:r>
          </a:p>
          <a:p>
            <a:endParaRPr lang="en-US" sz="1600"/>
          </a:p>
          <a:p>
            <a:r>
              <a:rPr lang="en-US" sz="1600" dirty="0"/>
              <a:t>East Lindsey- Donna Brewer. Donna.Brewer@family-action.org.uk</a:t>
            </a:r>
          </a:p>
          <a:p>
            <a:endParaRPr lang="en-US" sz="1600"/>
          </a:p>
          <a:p>
            <a:r>
              <a:rPr lang="en-US" sz="1600" dirty="0"/>
              <a:t>South Holland and Boston- Nicole Gurton. Nicole.Gurton@family-action.org.uk</a:t>
            </a:r>
          </a:p>
          <a:p>
            <a:endParaRPr lang="en-US" sz="1600"/>
          </a:p>
          <a:p>
            <a:r>
              <a:rPr lang="en-US" sz="1600" dirty="0"/>
              <a:t>West Lindsey and Lincoln- Rachel Whipps. Rachel.Whipps@family-action.org.uk</a:t>
            </a:r>
          </a:p>
          <a:p>
            <a:endParaRPr lang="en-US" sz="1600"/>
          </a:p>
          <a:p>
            <a:r>
              <a:rPr lang="en-US" sz="1600" dirty="0"/>
              <a:t>Relationship Award Co-Ordinator- Phil Bence. Phil.Bence@family-action.org.uk</a:t>
            </a:r>
          </a:p>
        </p:txBody>
      </p:sp>
    </p:spTree>
    <p:extLst>
      <p:ext uri="{BB962C8B-B14F-4D97-AF65-F5344CB8AC3E}">
        <p14:creationId xmlns:p14="http://schemas.microsoft.com/office/powerpoint/2010/main" val="200211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93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16335" y="1412776"/>
            <a:ext cx="7772400" cy="4176464"/>
          </a:xfrm>
        </p:spPr>
        <p:txBody>
          <a:bodyPr lIns="91440" tIns="45720" rIns="91440" bIns="45720" anchor="t">
            <a:normAutofit fontScale="90000"/>
          </a:bodyPr>
          <a:lstStyle/>
          <a:p>
            <a:br>
              <a:rPr lang="en-US" sz="1600"/>
            </a:br>
            <a:r>
              <a:rPr lang="en-US" sz="2000" b="0">
                <a:solidFill>
                  <a:schemeClr val="tx1"/>
                </a:solidFill>
              </a:rPr>
              <a:t>Since 2016, Family Action has been commissioned by LCC to provide the</a:t>
            </a:r>
            <a:r>
              <a:rPr lang="en-GB" sz="2000" b="0">
                <a:solidFill>
                  <a:schemeClr val="tx1"/>
                </a:solidFill>
              </a:rPr>
              <a:t> Behaviour</a:t>
            </a:r>
            <a:r>
              <a:rPr lang="en-US" sz="2000" b="0">
                <a:solidFill>
                  <a:schemeClr val="tx1"/>
                </a:solidFill>
              </a:rPr>
              <a:t> Outreach Support Service (BOSS) in Lincolnshire.</a:t>
            </a:r>
            <a:br>
              <a:rPr lang="en-GB" sz="2000" b="0"/>
            </a:br>
            <a:r>
              <a:rPr lang="en-US" sz="2000" b="0">
                <a:solidFill>
                  <a:schemeClr val="tx1"/>
                </a:solidFill>
              </a:rPr>
              <a:t> </a:t>
            </a:r>
            <a:br>
              <a:rPr lang="en-GB" sz="2000" b="0"/>
            </a:br>
            <a:r>
              <a:rPr lang="en-US" sz="2000" b="0">
                <a:solidFill>
                  <a:schemeClr val="tx1"/>
                </a:solidFill>
              </a:rPr>
              <a:t>BOSS works to support the Local Authority’s strategy</a:t>
            </a:r>
            <a:br>
              <a:rPr lang="en-US" sz="2000" b="0"/>
            </a:br>
            <a:r>
              <a:rPr lang="en-US" sz="2000" b="0">
                <a:solidFill>
                  <a:schemeClr val="tx1"/>
                </a:solidFill>
              </a:rPr>
              <a:t> towards reducing Permanent Exclusion, known as </a:t>
            </a:r>
            <a:br>
              <a:rPr lang="en-US" sz="2000" b="0"/>
            </a:br>
            <a:r>
              <a:rPr lang="en-US" sz="2000" b="0">
                <a:solidFill>
                  <a:schemeClr val="tx1"/>
                </a:solidFill>
              </a:rPr>
              <a:t>the ‘Lincolnshire Ladder of </a:t>
            </a:r>
            <a:r>
              <a:rPr lang="en-US" sz="2000" b="0" err="1">
                <a:solidFill>
                  <a:schemeClr val="tx1"/>
                </a:solidFill>
              </a:rPr>
              <a:t>Behavioural</a:t>
            </a:r>
            <a:r>
              <a:rPr lang="en-US" sz="2000" b="0">
                <a:solidFill>
                  <a:schemeClr val="tx1"/>
                </a:solidFill>
              </a:rPr>
              <a:t> Intervention’. </a:t>
            </a:r>
            <a:br>
              <a:rPr lang="en-GB" sz="2000" b="0"/>
            </a:br>
            <a:r>
              <a:rPr lang="en-US" sz="2000" b="0">
                <a:solidFill>
                  <a:schemeClr val="tx1"/>
                </a:solidFill>
              </a:rPr>
              <a:t> </a:t>
            </a:r>
            <a:br>
              <a:rPr lang="en-US" sz="2000" b="0"/>
            </a:br>
            <a:br>
              <a:rPr lang="en-US" sz="2000" b="0"/>
            </a:br>
            <a:r>
              <a:rPr lang="en-GB" sz="2000" b="0" i="1">
                <a:solidFill>
                  <a:schemeClr val="tx1"/>
                </a:solidFill>
              </a:rPr>
              <a:t>…"BOSS has been highly successful and we are proud to have </a:t>
            </a:r>
            <a:br>
              <a:rPr lang="en-US" sz="2000" b="0"/>
            </a:br>
            <a:r>
              <a:rPr lang="en-GB" sz="2000" b="0" i="1">
                <a:solidFill>
                  <a:schemeClr val="tx1"/>
                </a:solidFill>
              </a:rPr>
              <a:t>the service recognised nationally for its innovative work."</a:t>
            </a:r>
            <a:br>
              <a:rPr lang="en-GB" sz="2000" b="0" i="1"/>
            </a:br>
            <a:br>
              <a:rPr lang="en-GB" sz="2000" b="0" i="1"/>
            </a:br>
            <a:r>
              <a:rPr lang="en-GB" sz="2000" b="0" i="1">
                <a:solidFill>
                  <a:schemeClr val="tx1"/>
                </a:solidFill>
              </a:rPr>
              <a:t>Debbie Barnes Chief Executive  </a:t>
            </a:r>
            <a:br>
              <a:rPr lang="en-GB" sz="2000" b="0" i="1"/>
            </a:br>
            <a:r>
              <a:rPr lang="en-GB" sz="2000" b="0" i="1">
                <a:solidFill>
                  <a:schemeClr val="tx1"/>
                </a:solidFill>
              </a:rPr>
              <a:t>Lincolnshire County Council </a:t>
            </a:r>
            <a:br>
              <a:rPr lang="en-GB" sz="2000" i="1"/>
            </a:br>
            <a:br>
              <a:rPr lang="en-US" sz="2000"/>
            </a:br>
            <a:br>
              <a:rPr lang="en-US"/>
            </a:br>
            <a:endParaRPr lang="en-US"/>
          </a:p>
        </p:txBody>
      </p:sp>
      <p:sp>
        <p:nvSpPr>
          <p:cNvPr id="2"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1687736" y="680910"/>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52400" y="508228"/>
            <a:ext cx="2375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orbel" panose="020B0503020204020204" pitchFamily="34" charset="0"/>
                <a:ea typeface="Corbel" panose="020B0503020204020204" pitchFamily="34" charset="0"/>
                <a:cs typeface="Times New Roman" panose="02020603050405020304" pitchFamily="18" charset="0"/>
              </a:rPr>
              <a:t> </a:t>
            </a:r>
            <a:r>
              <a:rPr kumimoji="0" lang="en-GB" altLang="en-US" sz="800" b="0" i="0" u="none" strike="noStrike" cap="none" normalizeH="0" baseline="0">
                <a:ln>
                  <a:noFill/>
                </a:ln>
                <a:solidFill>
                  <a:schemeClr val="tx1"/>
                </a:solidFill>
                <a:effectLst/>
                <a:latin typeface="Corbel" panose="020B0503020204020204" pitchFamily="34" charset="0"/>
                <a:ea typeface="Corbel" panose="020B0503020204020204" pitchFamily="34" charset="0"/>
                <a:cs typeface="Times New Roman" panose="02020603050405020304" pitchFamily="18" charset="0"/>
                <a:hlinkClick r:id="rId3"/>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1302" r="33790" b="13749"/>
          <a:stretch/>
        </p:blipFill>
        <p:spPr bwMode="auto">
          <a:xfrm>
            <a:off x="7353898" y="2148131"/>
            <a:ext cx="1689362" cy="210784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DE515F1-0AD7-46AB-94F0-317B3AA5E386}"/>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8" name="TextBox 7">
            <a:extLst>
              <a:ext uri="{FF2B5EF4-FFF2-40B4-BE49-F238E27FC236}">
                <a16:creationId xmlns:a16="http://schemas.microsoft.com/office/drawing/2014/main" id="{C7E8F604-629E-4B07-9AB6-D8E7797F7D42}"/>
              </a:ext>
            </a:extLst>
          </p:cNvPr>
          <p:cNvSpPr txBox="1"/>
          <p:nvPr/>
        </p:nvSpPr>
        <p:spPr>
          <a:xfrm>
            <a:off x="843618" y="371738"/>
            <a:ext cx="53857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92D050"/>
                </a:solidFill>
                <a:latin typeface="Arial"/>
                <a:cs typeface="Calibri"/>
              </a:rPr>
              <a:t>Introduction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US">
                <a:solidFill>
                  <a:srgbClr val="92D050"/>
                </a:solidFill>
              </a:rPr>
              <a:t>BOSS work is underpinned by</a:t>
            </a:r>
          </a:p>
        </p:txBody>
      </p:sp>
      <p:sp>
        <p:nvSpPr>
          <p:cNvPr id="4" name="Text Placeholder 3"/>
          <p:cNvSpPr>
            <a:spLocks noGrp="1"/>
          </p:cNvSpPr>
          <p:nvPr>
            <p:ph type="body" sz="half" idx="2"/>
          </p:nvPr>
        </p:nvSpPr>
        <p:spPr>
          <a:xfrm>
            <a:off x="755576" y="1867576"/>
            <a:ext cx="7696200" cy="4343400"/>
          </a:xfrm>
        </p:spPr>
        <p:txBody>
          <a:bodyPr/>
          <a:lstStyle/>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endParaRPr lang="en-US">
              <a:solidFill>
                <a:srgbClr val="FF0000"/>
              </a:solidFill>
            </a:endParaRPr>
          </a:p>
          <a:p>
            <a:r>
              <a:rPr lang="en-US">
                <a:solidFill>
                  <a:srgbClr val="FF0000"/>
                </a:solidFill>
              </a:rPr>
              <a:t>                                                              </a:t>
            </a:r>
            <a:endParaRPr lang="en-US" sz="3200"/>
          </a:p>
          <a:p>
            <a:pPr marL="457200" indent="-457200">
              <a:buFont typeface="Arial" panose="020B0604020202020204" pitchFamily="34" charset="0"/>
              <a:buChar char="•"/>
            </a:pPr>
            <a:endParaRPr lang="en-GB" sz="3200"/>
          </a:p>
        </p:txBody>
      </p:sp>
      <p:graphicFrame>
        <p:nvGraphicFramePr>
          <p:cNvPr id="5" name="Diagram 4"/>
          <p:cNvGraphicFramePr/>
          <p:nvPr>
            <p:extLst>
              <p:ext uri="{D42A27DB-BD31-4B8C-83A1-F6EECF244321}">
                <p14:modId xmlns:p14="http://schemas.microsoft.com/office/powerpoint/2010/main" val="42442900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24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GB">
                <a:solidFill>
                  <a:srgbClr val="92D050"/>
                </a:solidFill>
              </a:rPr>
              <a:t>Causative Factors</a:t>
            </a:r>
          </a:p>
        </p:txBody>
      </p:sp>
      <p:sp>
        <p:nvSpPr>
          <p:cNvPr id="3" name="Text Placeholder 2"/>
          <p:cNvSpPr>
            <a:spLocks noGrp="1"/>
          </p:cNvSpPr>
          <p:nvPr>
            <p:ph type="body" idx="1"/>
          </p:nvPr>
        </p:nvSpPr>
        <p:spPr>
          <a:xfrm>
            <a:off x="685800" y="838200"/>
            <a:ext cx="1268240" cy="1837853"/>
          </a:xfrm>
        </p:spPr>
        <p:txBody>
          <a:bodyPr/>
          <a:lstStyle/>
          <a:p>
            <a:r>
              <a:rPr lang="en-GB" sz="1400"/>
              <a:t>Data from Sept 19 to July 21 </a:t>
            </a:r>
          </a:p>
        </p:txBody>
      </p:sp>
      <p:graphicFrame>
        <p:nvGraphicFramePr>
          <p:cNvPr id="6" name="Chart 5"/>
          <p:cNvGraphicFramePr/>
          <p:nvPr>
            <p:extLst>
              <p:ext uri="{D42A27DB-BD31-4B8C-83A1-F6EECF244321}">
                <p14:modId xmlns:p14="http://schemas.microsoft.com/office/powerpoint/2010/main" val="2291841419"/>
              </p:ext>
            </p:extLst>
          </p:nvPr>
        </p:nvGraphicFramePr>
        <p:xfrm>
          <a:off x="527868" y="3600445"/>
          <a:ext cx="2664296" cy="2910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4048976795"/>
              </p:ext>
            </p:extLst>
          </p:nvPr>
        </p:nvGraphicFramePr>
        <p:xfrm>
          <a:off x="2111539" y="1060843"/>
          <a:ext cx="4911780" cy="2596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488793803"/>
              </p:ext>
            </p:extLst>
          </p:nvPr>
        </p:nvGraphicFramePr>
        <p:xfrm>
          <a:off x="323528" y="3789040"/>
          <a:ext cx="4248472" cy="2970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856839444"/>
              </p:ext>
            </p:extLst>
          </p:nvPr>
        </p:nvGraphicFramePr>
        <p:xfrm>
          <a:off x="4860032" y="3786564"/>
          <a:ext cx="4104456" cy="2969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345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F1F0-8AFF-4C2D-98AA-B7460475BF65}"/>
              </a:ext>
            </a:extLst>
          </p:cNvPr>
          <p:cNvSpPr>
            <a:spLocks noGrp="1"/>
          </p:cNvSpPr>
          <p:nvPr>
            <p:ph type="title"/>
          </p:nvPr>
        </p:nvSpPr>
        <p:spPr/>
        <p:txBody>
          <a:bodyPr vert="horz" lIns="91440" tIns="45720" rIns="91440" bIns="45720" anchor="t"/>
          <a:lstStyle/>
          <a:p>
            <a:r>
              <a:rPr lang="en-US">
                <a:solidFill>
                  <a:srgbClr val="92D050"/>
                </a:solidFill>
              </a:rPr>
              <a:t>BOSS</a:t>
            </a:r>
            <a:r>
              <a:rPr lang="en-US"/>
              <a:t> </a:t>
            </a:r>
            <a:r>
              <a:rPr lang="en-US">
                <a:solidFill>
                  <a:srgbClr val="92D050"/>
                </a:solidFill>
              </a:rPr>
              <a:t>impact 2020-21</a:t>
            </a:r>
          </a:p>
        </p:txBody>
      </p:sp>
      <p:sp>
        <p:nvSpPr>
          <p:cNvPr id="4" name="Text Placeholder 3">
            <a:extLst>
              <a:ext uri="{FF2B5EF4-FFF2-40B4-BE49-F238E27FC236}">
                <a16:creationId xmlns:a16="http://schemas.microsoft.com/office/drawing/2014/main" id="{8EA79AD6-D2C8-4AEF-8EC3-ACBDF9A209B6}"/>
              </a:ext>
            </a:extLst>
          </p:cNvPr>
          <p:cNvSpPr>
            <a:spLocks noGrp="1"/>
          </p:cNvSpPr>
          <p:nvPr>
            <p:ph type="body" sz="half" idx="2"/>
          </p:nvPr>
        </p:nvSpPr>
        <p:spPr>
          <a:xfrm>
            <a:off x="685800" y="1699033"/>
            <a:ext cx="7696200" cy="4535786"/>
          </a:xfrm>
        </p:spPr>
        <p:txBody>
          <a:bodyPr lIns="91440" tIns="45720" rIns="91440" bIns="45720" anchor="t"/>
          <a:lstStyle/>
          <a:p>
            <a:r>
              <a:rPr lang="en-US" dirty="0"/>
              <a:t>Impact measured through Risk of Escalation Scaling.</a:t>
            </a:r>
          </a:p>
          <a:p>
            <a:pPr marL="342900" indent="-342900">
              <a:buChar char="•"/>
            </a:pPr>
            <a:r>
              <a:rPr lang="en-US" dirty="0"/>
              <a:t> 75% of the cases referred to BOSS closed with the school being able to keep the child in their setting.</a:t>
            </a:r>
          </a:p>
          <a:p>
            <a:pPr marL="342900" indent="-342900">
              <a:buChar char="•"/>
            </a:pPr>
            <a:r>
              <a:rPr lang="en-US" dirty="0"/>
              <a:t> Only 2% of pupils referred to BOSS received a PX while BOSS were working with them.</a:t>
            </a:r>
          </a:p>
          <a:p>
            <a:pPr marL="342900" indent="-342900">
              <a:buChar char="•"/>
            </a:pPr>
            <a:r>
              <a:rPr lang="en-US" dirty="0"/>
              <a:t>BOSS  delivered 139 training sessions, 99% of participants reported the training was positive.</a:t>
            </a:r>
          </a:p>
          <a:p>
            <a:endParaRPr lang="en-US" i="1"/>
          </a:p>
          <a:p>
            <a:r>
              <a:rPr lang="en-US" i="1" dirty="0"/>
              <a:t>"Thank you for all of your support this year, it has been invaluable.”</a:t>
            </a:r>
            <a:endParaRPr lang="en-US" dirty="0"/>
          </a:p>
          <a:p>
            <a:r>
              <a:rPr lang="en-US" i="1" dirty="0"/>
              <a:t> </a:t>
            </a:r>
            <a:r>
              <a:rPr lang="en-US" dirty="0"/>
              <a:t> </a:t>
            </a:r>
            <a:endParaRPr lang="en-US" i="1" dirty="0"/>
          </a:p>
          <a:p>
            <a:r>
              <a:rPr lang="en-US" i="1" dirty="0"/>
              <a:t>“The BIP is very comprehensive and we feel it will help us a lot with X. Your advice is valuable, you are skilled and knowledgeable”</a:t>
            </a:r>
            <a:endParaRPr lang="en-US" dirty="0"/>
          </a:p>
          <a:p>
            <a:pPr marL="342900" indent="-342900">
              <a:buChar char="•"/>
            </a:pPr>
            <a:endParaRPr lang="en-US"/>
          </a:p>
          <a:p>
            <a:pPr marL="342900" indent="-342900">
              <a:buChar char="•"/>
            </a:pPr>
            <a:endParaRPr lang="en-US"/>
          </a:p>
        </p:txBody>
      </p:sp>
    </p:spTree>
    <p:extLst>
      <p:ext uri="{BB962C8B-B14F-4D97-AF65-F5344CB8AC3E}">
        <p14:creationId xmlns:p14="http://schemas.microsoft.com/office/powerpoint/2010/main" val="216683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US">
                <a:solidFill>
                  <a:srgbClr val="92D050"/>
                </a:solidFill>
              </a:rPr>
              <a:t>Feedback </a:t>
            </a:r>
            <a:endParaRPr lang="en-GB"/>
          </a:p>
        </p:txBody>
      </p:sp>
      <p:sp>
        <p:nvSpPr>
          <p:cNvPr id="4" name="Text Placeholder 3"/>
          <p:cNvSpPr>
            <a:spLocks noGrp="1"/>
          </p:cNvSpPr>
          <p:nvPr>
            <p:ph type="body" sz="half" idx="2"/>
          </p:nvPr>
        </p:nvSpPr>
        <p:spPr>
          <a:xfrm>
            <a:off x="539552" y="1052736"/>
            <a:ext cx="7696200" cy="5509033"/>
          </a:xfrm>
        </p:spPr>
        <p:txBody>
          <a:bodyPr lIns="91440" tIns="45720" rIns="91440" bIns="45720" anchor="t"/>
          <a:lstStyle/>
          <a:p>
            <a:r>
              <a:rPr lang="en-GB" sz="1400"/>
              <a:t>We began using our online feedback survey in Sept 2019 which has been sent to pupils, schools and parents on completion of the BOSS work, the following data has been generated</a:t>
            </a:r>
          </a:p>
          <a:p>
            <a:endParaRPr lang="en-GB" sz="1400" b="1"/>
          </a:p>
          <a:p>
            <a:r>
              <a:rPr lang="en-GB" sz="1400" b="1"/>
              <a:t>Pupil Feedback</a:t>
            </a:r>
            <a:endParaRPr lang="en-GB" sz="1400"/>
          </a:p>
          <a:p>
            <a:pPr lvl="0"/>
            <a:r>
              <a:rPr lang="en-GB" sz="1400"/>
              <a:t>95% of Primary school pupils liked working with BOSS</a:t>
            </a:r>
          </a:p>
          <a:p>
            <a:pPr lvl="0"/>
            <a:r>
              <a:rPr lang="en-GB" sz="1400"/>
              <a:t>77% of Primary pupils felt happier at school following their work with BOSS.</a:t>
            </a:r>
          </a:p>
          <a:p>
            <a:pPr lvl="0"/>
            <a:r>
              <a:rPr lang="en-GB" sz="1400"/>
              <a:t>98% of Secondary pupils said they understood and contributed to the BIP process.</a:t>
            </a:r>
          </a:p>
          <a:p>
            <a:endParaRPr lang="en-GB" sz="1400"/>
          </a:p>
          <a:p>
            <a:r>
              <a:rPr lang="en-GB" sz="1400" b="1"/>
              <a:t>School Feedback</a:t>
            </a:r>
            <a:endParaRPr lang="en-GB" sz="1400"/>
          </a:p>
          <a:p>
            <a:pPr lvl="0"/>
            <a:r>
              <a:rPr lang="en-GB" sz="1400"/>
              <a:t>100% of schools said the work with BOSS had been positive</a:t>
            </a:r>
          </a:p>
          <a:p>
            <a:pPr lvl="0"/>
            <a:r>
              <a:rPr lang="en-GB" sz="1400"/>
              <a:t>87.8% of schools said they had used the strategies suggested by BOSS with other pupils.</a:t>
            </a:r>
          </a:p>
          <a:p>
            <a:pPr lvl="0"/>
            <a:r>
              <a:rPr lang="en-GB" sz="1400"/>
              <a:t>94% of schools felt that their relationship with the pupil had improved.</a:t>
            </a:r>
          </a:p>
          <a:p>
            <a:endParaRPr lang="en-GB" sz="1400"/>
          </a:p>
          <a:p>
            <a:r>
              <a:rPr lang="en-GB" sz="1400" b="1"/>
              <a:t>Parent Feedback</a:t>
            </a:r>
            <a:endParaRPr lang="en-GB" sz="1400"/>
          </a:p>
          <a:p>
            <a:pPr lvl="0"/>
            <a:r>
              <a:rPr lang="en-GB" sz="1400"/>
              <a:t>Parents were asked to rate communication with BOSS on a scale of 1-5 (5=excellent) the average score was 4.74.</a:t>
            </a:r>
          </a:p>
          <a:p>
            <a:pPr lvl="0"/>
            <a:r>
              <a:rPr lang="en-GB" sz="1400"/>
              <a:t>98.9% of parents felt their experience with BOSS had been positive. </a:t>
            </a:r>
          </a:p>
          <a:p>
            <a:pPr lvl="0"/>
            <a:r>
              <a:rPr lang="en-GB" sz="1400"/>
              <a:t>93% of parents said their child was happier going to school.</a:t>
            </a:r>
          </a:p>
          <a:p>
            <a:pPr lvl="0"/>
            <a:r>
              <a:rPr lang="en-GB" sz="1400"/>
              <a:t>95% of parents said their child’s attitude towards school  had improved,</a:t>
            </a:r>
          </a:p>
          <a:p>
            <a:pPr lvl="0"/>
            <a:r>
              <a:rPr lang="en-GB" sz="1400"/>
              <a:t>98% of parents said they had seen an improvement in their child’s behaviour at school.</a:t>
            </a:r>
          </a:p>
        </p:txBody>
      </p:sp>
    </p:spTree>
    <p:extLst>
      <p:ext uri="{BB962C8B-B14F-4D97-AF65-F5344CB8AC3E}">
        <p14:creationId xmlns:p14="http://schemas.microsoft.com/office/powerpoint/2010/main" val="231935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GB">
                <a:solidFill>
                  <a:srgbClr val="92D050"/>
                </a:solidFill>
              </a:rPr>
              <a:t>Lincolnshire's Ladder of Behavioural Intervention </a:t>
            </a:r>
            <a:br>
              <a:rPr lang="en-GB">
                <a:solidFill>
                  <a:srgbClr val="92D050"/>
                </a:solidFill>
              </a:rPr>
            </a:br>
            <a:br>
              <a:rPr lang="en-GB">
                <a:solidFill>
                  <a:srgbClr val="92D050"/>
                </a:solidFill>
              </a:rPr>
            </a:br>
            <a:endParaRPr lang="en-GB">
              <a:solidFill>
                <a:srgbClr val="92D050"/>
              </a:solidFill>
            </a:endParaRPr>
          </a:p>
        </p:txBody>
      </p:sp>
      <p:sp>
        <p:nvSpPr>
          <p:cNvPr id="4" name="Text Placeholder 3"/>
          <p:cNvSpPr>
            <a:spLocks noGrp="1"/>
          </p:cNvSpPr>
          <p:nvPr>
            <p:ph type="body" sz="half" idx="2"/>
          </p:nvPr>
        </p:nvSpPr>
        <p:spPr/>
        <p:txBody>
          <a:bodyPr lIns="91440" tIns="45720" rIns="91440" bIns="45720" anchor="t"/>
          <a:lstStyle/>
          <a:p>
            <a:pPr marL="342900" indent="-342900">
              <a:buFont typeface="Arial" panose="020B0604020202020204" pitchFamily="34" charset="0"/>
              <a:buChar char="•"/>
            </a:pPr>
            <a:r>
              <a:rPr lang="en-GB"/>
              <a:t>Step 1 - Pastoral Support Plan- school led</a:t>
            </a:r>
          </a:p>
          <a:p>
            <a:endParaRPr lang="en-GB"/>
          </a:p>
          <a:p>
            <a:pPr marL="342900" indent="-342900">
              <a:buFont typeface="Arial" panose="020B0604020202020204" pitchFamily="34" charset="0"/>
              <a:buChar char="•"/>
            </a:pPr>
            <a:r>
              <a:rPr lang="en-GB"/>
              <a:t>Step 2 -BOSS Intervention</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Step 3 – Intervention Placement/alternative provision</a:t>
            </a:r>
          </a:p>
        </p:txBody>
      </p:sp>
    </p:spTree>
    <p:extLst>
      <p:ext uri="{BB962C8B-B14F-4D97-AF65-F5344CB8AC3E}">
        <p14:creationId xmlns:p14="http://schemas.microsoft.com/office/powerpoint/2010/main" val="96660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t"/>
          <a:lstStyle/>
          <a:p>
            <a:r>
              <a:rPr lang="en-GB">
                <a:solidFill>
                  <a:srgbClr val="92D050"/>
                </a:solidFill>
              </a:rPr>
              <a:t>Pastoral Support Plan</a:t>
            </a:r>
          </a:p>
        </p:txBody>
      </p:sp>
      <p:sp>
        <p:nvSpPr>
          <p:cNvPr id="4" name="Text Placeholder 3"/>
          <p:cNvSpPr>
            <a:spLocks noGrp="1"/>
          </p:cNvSpPr>
          <p:nvPr>
            <p:ph type="body" sz="half" idx="2"/>
          </p:nvPr>
        </p:nvSpPr>
        <p:spPr/>
        <p:txBody>
          <a:bodyPr lIns="91440" tIns="45720" rIns="91440" bIns="45720" anchor="t"/>
          <a:lstStyle/>
          <a:p>
            <a:pPr marL="342900" indent="-342900">
              <a:buFont typeface="Arial" panose="020B0604020202020204" pitchFamily="34" charset="0"/>
              <a:buChar char="•"/>
            </a:pPr>
            <a:r>
              <a:rPr lang="en-GB"/>
              <a:t>Early intervention </a:t>
            </a:r>
          </a:p>
          <a:p>
            <a:pPr marL="342900" indent="-342900">
              <a:buFont typeface="Arial" panose="020B0604020202020204" pitchFamily="34" charset="0"/>
              <a:buChar char="•"/>
            </a:pPr>
            <a:r>
              <a:rPr lang="en-GB"/>
              <a:t>Assess for any unmet learning needs including communication and understanding.</a:t>
            </a:r>
          </a:p>
          <a:p>
            <a:pPr marL="342900" indent="-342900">
              <a:buFont typeface="Arial" panose="020B0604020202020204" pitchFamily="34" charset="0"/>
              <a:buChar char="•"/>
            </a:pPr>
            <a:r>
              <a:rPr lang="en-GB"/>
              <a:t>Implement school led interventions </a:t>
            </a:r>
          </a:p>
          <a:p>
            <a:pPr marL="342900" indent="-342900">
              <a:buFont typeface="Arial" panose="020B0604020202020204" pitchFamily="34" charset="0"/>
              <a:buChar char="•"/>
            </a:pPr>
            <a:r>
              <a:rPr lang="en-GB"/>
              <a:t>Access PSP funding through PRT</a:t>
            </a:r>
          </a:p>
          <a:p>
            <a:pPr marL="342900" indent="-342900">
              <a:buFont typeface="Arial" panose="020B0604020202020204" pitchFamily="34" charset="0"/>
              <a:buChar char="•"/>
            </a:pPr>
            <a:r>
              <a:rPr lang="en-GB"/>
              <a:t>Consider support from other agencies/TAC</a:t>
            </a:r>
          </a:p>
          <a:p>
            <a:pPr marL="342900" indent="-342900">
              <a:buFont typeface="Arial" panose="020B0604020202020204" pitchFamily="34" charset="0"/>
              <a:buChar char="•"/>
            </a:pPr>
            <a:r>
              <a:rPr lang="en-GB"/>
              <a:t>Inclusion toolkit</a:t>
            </a:r>
          </a:p>
          <a:p>
            <a:pPr marL="342900" indent="-342900">
              <a:buFont typeface="Arial" panose="020B0604020202020204" pitchFamily="34" charset="0"/>
              <a:buChar char="•"/>
            </a:pPr>
            <a:endParaRPr lang="en-GB"/>
          </a:p>
          <a:p>
            <a:pPr marL="342900" indent="-342900">
              <a:buFontTx/>
              <a:buChar char="-"/>
            </a:pPr>
            <a:endParaRPr lang="en-GB"/>
          </a:p>
          <a:p>
            <a:pPr marL="342900" indent="-342900">
              <a:buFont typeface="Arial" panose="020B0604020202020204" pitchFamily="34" charset="0"/>
              <a:buChar char="•"/>
            </a:pPr>
            <a:r>
              <a:rPr lang="en-GB" b="1"/>
              <a:t>Hold PSP review before referring to BOSS</a:t>
            </a:r>
          </a:p>
          <a:p>
            <a:pPr marL="342900" indent="-342900">
              <a:buFont typeface="Arial" panose="020B0604020202020204" pitchFamily="34" charset="0"/>
              <a:buChar char="•"/>
            </a:pPr>
            <a:r>
              <a:rPr lang="en-GB" b="1"/>
              <a:t>Pupil Reintegration team can support with this process</a:t>
            </a:r>
          </a:p>
          <a:p>
            <a:pPr marL="342900" indent="-342900">
              <a:buFontTx/>
              <a:buChar char="-"/>
            </a:pPr>
            <a:endParaRPr lang="en-GB"/>
          </a:p>
          <a:p>
            <a:endParaRPr lang="en-GB"/>
          </a:p>
        </p:txBody>
      </p:sp>
    </p:spTree>
    <p:extLst>
      <p:ext uri="{BB962C8B-B14F-4D97-AF65-F5344CB8AC3E}">
        <p14:creationId xmlns:p14="http://schemas.microsoft.com/office/powerpoint/2010/main" val="19767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6102"/>
            <a:ext cx="7696200" cy="491196"/>
          </a:xfrm>
        </p:spPr>
        <p:txBody>
          <a:bodyPr vert="horz" lIns="91440" tIns="45720" rIns="91440" bIns="45720" anchor="t"/>
          <a:lstStyle/>
          <a:p>
            <a:r>
              <a:rPr lang="en-GB">
                <a:solidFill>
                  <a:srgbClr val="92D050"/>
                </a:solidFill>
              </a:rPr>
              <a:t>Referrals to BOSS</a:t>
            </a:r>
            <a:br>
              <a:rPr lang="en-GB">
                <a:solidFill>
                  <a:srgbClr val="92D050"/>
                </a:solidFill>
              </a:rPr>
            </a:br>
            <a:br>
              <a:rPr lang="en-GB"/>
            </a:br>
            <a:endParaRPr lang="en-GB"/>
          </a:p>
        </p:txBody>
      </p:sp>
      <p:sp>
        <p:nvSpPr>
          <p:cNvPr id="4" name="Text Placeholder 3"/>
          <p:cNvSpPr>
            <a:spLocks noGrp="1"/>
          </p:cNvSpPr>
          <p:nvPr>
            <p:ph type="body" sz="half" idx="2"/>
          </p:nvPr>
        </p:nvSpPr>
        <p:spPr>
          <a:xfrm>
            <a:off x="685800" y="1146195"/>
            <a:ext cx="7696200" cy="5554541"/>
          </a:xfrm>
        </p:spPr>
        <p:txBody>
          <a:bodyPr lIns="91440" tIns="45720" rIns="91440" bIns="45720" anchor="t"/>
          <a:lstStyle/>
          <a:p>
            <a:endParaRPr lang="en-GB" b="1" u="sng"/>
          </a:p>
          <a:p>
            <a:pPr marL="342900" indent="-342900">
              <a:buFont typeface="Arial" panose="020B0604020202020204" pitchFamily="34" charset="0"/>
              <a:buChar char="•"/>
            </a:pPr>
            <a:r>
              <a:rPr lang="en-GB"/>
              <a:t>What do the behaviours look like?</a:t>
            </a:r>
          </a:p>
          <a:p>
            <a:pPr marL="342900" indent="-342900">
              <a:buFont typeface="Arial" panose="020B0604020202020204" pitchFamily="34" charset="0"/>
              <a:buChar char="•"/>
            </a:pPr>
            <a:r>
              <a:rPr lang="en-GB"/>
              <a:t>Reading age</a:t>
            </a:r>
          </a:p>
          <a:p>
            <a:pPr marL="342900" indent="-342900">
              <a:buFont typeface="Arial" panose="020B0604020202020204" pitchFamily="34" charset="0"/>
              <a:buChar char="•"/>
            </a:pPr>
            <a:r>
              <a:rPr lang="en-GB"/>
              <a:t>Screened for unmet learning needs  </a:t>
            </a:r>
          </a:p>
          <a:p>
            <a:pPr marL="342900" indent="-342900">
              <a:buFont typeface="Arial" panose="020B0604020202020204" pitchFamily="34" charset="0"/>
              <a:buChar char="•"/>
            </a:pPr>
            <a:r>
              <a:rPr lang="en-GB"/>
              <a:t>Attendance</a:t>
            </a:r>
          </a:p>
          <a:p>
            <a:pPr marL="342900" indent="-342900">
              <a:buFont typeface="Arial" panose="020B0604020202020204" pitchFamily="34" charset="0"/>
              <a:buChar char="•"/>
            </a:pPr>
            <a:r>
              <a:rPr lang="en-GB"/>
              <a:t>TAC/CIN/CP/LAC</a:t>
            </a:r>
          </a:p>
          <a:p>
            <a:pPr marL="342900" indent="-342900">
              <a:buFont typeface="Arial" panose="020B0604020202020204" pitchFamily="34" charset="0"/>
              <a:buChar char="•"/>
            </a:pPr>
            <a:r>
              <a:rPr lang="en-GB"/>
              <a:t>EHCP/SEND Support </a:t>
            </a:r>
          </a:p>
          <a:p>
            <a:pPr marL="342900" indent="-342900">
              <a:buFont typeface="Arial" panose="020B0604020202020204" pitchFamily="34" charset="0"/>
              <a:buChar char="•"/>
            </a:pPr>
            <a:r>
              <a:rPr lang="en-GB"/>
              <a:t>Reviewed PSP</a:t>
            </a:r>
          </a:p>
          <a:p>
            <a:pPr marL="342900" indent="-342900">
              <a:buFont typeface="Arial" panose="020B0604020202020204" pitchFamily="34" charset="0"/>
              <a:buChar char="•"/>
            </a:pPr>
            <a:r>
              <a:rPr lang="en-GB"/>
              <a:t>VSEND</a:t>
            </a:r>
          </a:p>
          <a:p>
            <a:pPr marL="342900" indent="-342900">
              <a:buFont typeface="Arial" panose="020B0604020202020204" pitchFamily="34" charset="0"/>
              <a:buChar char="•"/>
            </a:pPr>
            <a:endParaRPr lang="en-GB" sz="1600" u="sng"/>
          </a:p>
          <a:p>
            <a:pPr marL="342900" indent="-342900">
              <a:buFont typeface="Arial" panose="020B0604020202020204" pitchFamily="34" charset="0"/>
              <a:buChar char="•"/>
            </a:pPr>
            <a:endParaRPr lang="en-GB" sz="1600" u="sng"/>
          </a:p>
          <a:p>
            <a:pPr marL="342900" indent="-342900">
              <a:buFont typeface="Arial" panose="020B0604020202020204" pitchFamily="34" charset="0"/>
              <a:buChar char="•"/>
            </a:pPr>
            <a:r>
              <a:rPr lang="en-GB" sz="1600" b="1" u="sng"/>
              <a:t> Referrals to BOSS are sent via the PRT.</a:t>
            </a:r>
          </a:p>
          <a:p>
            <a:endParaRPr lang="en-GB" sz="1600"/>
          </a:p>
        </p:txBody>
      </p:sp>
    </p:spTree>
    <p:extLst>
      <p:ext uri="{BB962C8B-B14F-4D97-AF65-F5344CB8AC3E}">
        <p14:creationId xmlns:p14="http://schemas.microsoft.com/office/powerpoint/2010/main" val="207937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C740699384934EADF2C8EDFADECE19" ma:contentTypeVersion="11" ma:contentTypeDescription="Create a new document." ma:contentTypeScope="" ma:versionID="f1a633f8cf88ee4640f15d6ab898ada3">
  <xsd:schema xmlns:xsd="http://www.w3.org/2001/XMLSchema" xmlns:xs="http://www.w3.org/2001/XMLSchema" xmlns:p="http://schemas.microsoft.com/office/2006/metadata/properties" xmlns:ns2="52c54716-05b0-4d37-a3f9-c35de2c06597" xmlns:ns3="51f354e8-e84d-46f4-bad4-57fe735c801d" targetNamespace="http://schemas.microsoft.com/office/2006/metadata/properties" ma:root="true" ma:fieldsID="92d0a9266522d81f30c4f86fd63a3dcb" ns2:_="" ns3:_="">
    <xsd:import namespace="52c54716-05b0-4d37-a3f9-c35de2c06597"/>
    <xsd:import namespace="51f354e8-e84d-46f4-bad4-57fe735c80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54716-05b0-4d37-a3f9-c35de2c065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f354e8-e84d-46f4-bad4-57fe735c80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48EA0-4F7C-4B2C-A483-E3D4136F75CF}">
  <ds:schemaRefs>
    <ds:schemaRef ds:uri="http://schemas.microsoft.com/sharepoint/v3/contenttype/forms"/>
  </ds:schemaRefs>
</ds:datastoreItem>
</file>

<file path=customXml/itemProps2.xml><?xml version="1.0" encoding="utf-8"?>
<ds:datastoreItem xmlns:ds="http://schemas.openxmlformats.org/officeDocument/2006/customXml" ds:itemID="{B511E982-D4EF-424C-9BC6-E3B54E6DE37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2c54716-05b0-4d37-a3f9-c35de2c06597"/>
    <ds:schemaRef ds:uri="http://purl.org/dc/terms/"/>
    <ds:schemaRef ds:uri="http://schemas.openxmlformats.org/package/2006/metadata/core-properties"/>
    <ds:schemaRef ds:uri="51f354e8-e84d-46f4-bad4-57fe735c801d"/>
    <ds:schemaRef ds:uri="http://www.w3.org/XML/1998/namespace"/>
  </ds:schemaRefs>
</ds:datastoreItem>
</file>

<file path=customXml/itemProps3.xml><?xml version="1.0" encoding="utf-8"?>
<ds:datastoreItem xmlns:ds="http://schemas.openxmlformats.org/officeDocument/2006/customXml" ds:itemID="{9C4D2E99-3608-4F97-9D13-6F14FD6C9ECE}">
  <ds:schemaRefs>
    <ds:schemaRef ds:uri="51f354e8-e84d-46f4-bad4-57fe735c801d"/>
    <ds:schemaRef ds:uri="52c54716-05b0-4d37-a3f9-c35de2c065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923</Words>
  <Application>Microsoft Office PowerPoint</Application>
  <PresentationFormat>On-screen Show (4:3)</PresentationFormat>
  <Paragraphs>147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Bold</vt:lpstr>
      <vt:lpstr>Calibri</vt:lpstr>
      <vt:lpstr>Corbel</vt:lpstr>
      <vt:lpstr>Symbol</vt:lpstr>
      <vt:lpstr>Office Theme</vt:lpstr>
      <vt:lpstr>Behaviour Outreach Support Service BOSS   Working to maintain children and young people’s positive engagement with school </vt:lpstr>
      <vt:lpstr> Since 2016, Family Action has been commissioned by LCC to provide the Behaviour Outreach Support Service (BOSS) in Lincolnshire.   BOSS works to support the Local Authority’s strategy  towards reducing Permanent Exclusion, known as  the ‘Lincolnshire Ladder of Behavioural Intervention’.     …"BOSS has been highly successful and we are proud to have  the service recognised nationally for its innovative work."  Debbie Barnes Chief Executive   Lincolnshire County Council    </vt:lpstr>
      <vt:lpstr>BOSS work is underpinned by</vt:lpstr>
      <vt:lpstr>Causative Factors</vt:lpstr>
      <vt:lpstr>BOSS impact 2020-21</vt:lpstr>
      <vt:lpstr>Feedback </vt:lpstr>
      <vt:lpstr>Lincolnshire's Ladder of Behavioural Intervention   </vt:lpstr>
      <vt:lpstr>Pastoral Support Plan</vt:lpstr>
      <vt:lpstr>Referrals to BOSS  </vt:lpstr>
      <vt:lpstr>BOSS Assessment  </vt:lpstr>
      <vt:lpstr>Behaviour Intervention Plan</vt:lpstr>
      <vt:lpstr>School Relationship Awards</vt:lpstr>
      <vt:lpstr>Training and Additional Resources</vt:lpstr>
      <vt:lpstr>Contact Details</vt:lpstr>
      <vt:lpstr>PowerPoint Presentation</vt:lpstr>
    </vt:vector>
  </TitlesOfParts>
  <Company>Peter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Walker</dc:creator>
  <cp:lastModifiedBy>Nicola Carter</cp:lastModifiedBy>
  <cp:revision>28</cp:revision>
  <dcterms:created xsi:type="dcterms:W3CDTF">2014-07-30T19:18:43Z</dcterms:created>
  <dcterms:modified xsi:type="dcterms:W3CDTF">2021-11-15T11:49:48Z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0x0101009FC740699384934EADF2C8EDFADECE19</vt:lpwstr>
  </property>
</Properties>
</file>