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1" r:id="rId2"/>
    <p:sldId id="263" r:id="rId3"/>
    <p:sldId id="262" r:id="rId4"/>
    <p:sldId id="272" r:id="rId5"/>
    <p:sldId id="265" r:id="rId6"/>
    <p:sldId id="266" r:id="rId7"/>
    <p:sldId id="269" r:id="rId8"/>
    <p:sldId id="268" r:id="rId9"/>
    <p:sldId id="27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dette Read" initials="OR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99CC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81" autoAdjust="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2CB394-FA9A-4B8C-AD67-D1082185BFE8}" type="datetimeFigureOut">
              <a:rPr lang="en-GB" smtClean="0"/>
              <a:t>15/11/2021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795FC-20EC-4D1C-9DA1-ECCB8809CD4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1579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DO Role – part of but separate role to STT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Work in collaboration with colleagues in STT and in the other support services. </a:t>
            </a:r>
          </a:p>
          <a:p>
            <a:r>
              <a:rPr lang="en-GB" baseline="0" dirty="0"/>
              <a:t>Up to date in new thinking and current practise and interventions,  attend training at national level to bring into Lincolnshire, learn from other professionals  </a:t>
            </a:r>
            <a:endParaRPr lang="en-GB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In the DO role, we </a:t>
            </a:r>
            <a:r>
              <a:rPr lang="en-GB" baseline="0" dirty="0"/>
              <a:t>cover the county between us – Odette North and Helen South.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795FC-20EC-4D1C-9DA1-ECCB8809CD40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6963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Role has two key elements – providing advice</a:t>
            </a:r>
            <a:r>
              <a:rPr lang="en-GB" baseline="0" dirty="0"/>
              <a:t> and guidance and providing training</a:t>
            </a:r>
          </a:p>
          <a:p>
            <a:r>
              <a:rPr lang="en-GB" baseline="0" dirty="0"/>
              <a:t>As part of advisory – helpline – open to ……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795FC-20EC-4D1C-9DA1-ECCB8809CD40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719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/>
              <a:t>Our main</a:t>
            </a:r>
            <a:r>
              <a:rPr lang="en-GB" sz="1200" baseline="0" dirty="0"/>
              <a:t> aims are to ………</a:t>
            </a:r>
          </a:p>
          <a:p>
            <a:r>
              <a:rPr lang="en-GB" sz="1200" dirty="0"/>
              <a:t>In order to achieve</a:t>
            </a:r>
            <a:r>
              <a:rPr lang="en-GB" sz="1200" baseline="0" dirty="0"/>
              <a:t> this, we work in c</a:t>
            </a:r>
            <a:r>
              <a:rPr lang="en-GB" sz="1200" dirty="0"/>
              <a:t>ollaboration with: Schools, Teachers, Parents/carers and families, Specialist teachers, Other support services</a:t>
            </a:r>
          </a:p>
          <a:p>
            <a:r>
              <a:rPr lang="en-GB" sz="1200" dirty="0"/>
              <a:t>Not just children with dyslexia identification – any pupils that have cognition and learning difficulties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795FC-20EC-4D1C-9DA1-ECCB8809CD40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1752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Stakeholders - teachers, teaching assistants, SENCO, Head Teacher, Governors, (office staff, lunch</a:t>
            </a:r>
            <a:r>
              <a:rPr lang="en-GB" sz="1200" baseline="0" dirty="0"/>
              <a:t> time staff, site managers)</a:t>
            </a:r>
            <a:endParaRPr lang="en-GB" sz="1200" dirty="0"/>
          </a:p>
          <a:p>
            <a:r>
              <a:rPr lang="en-GB" dirty="0"/>
              <a:t>Interventions – helping to select the best, evidence-based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795FC-20EC-4D1C-9DA1-ECCB8809CD40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47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/>
              <a:t>Mediation</a:t>
            </a:r>
            <a:r>
              <a:rPr lang="en-GB" sz="1200" baseline="0" dirty="0"/>
              <a:t> with school</a:t>
            </a:r>
          </a:p>
          <a:p>
            <a:r>
              <a:rPr lang="en-GB" sz="1200" dirty="0"/>
              <a:t>Mostly by telephone</a:t>
            </a:r>
            <a:r>
              <a:rPr lang="en-GB" sz="1200" baseline="0" dirty="0"/>
              <a:t> email but sometimes meetings within school too.  </a:t>
            </a:r>
          </a:p>
          <a:p>
            <a:r>
              <a:rPr lang="en-GB" sz="1200" baseline="0" dirty="0"/>
              <a:t>Also offer drop-in advice sessions – can be arrive and wait or booked appointments</a:t>
            </a:r>
          </a:p>
          <a:p>
            <a:r>
              <a:rPr lang="en-GB" sz="1200" baseline="0" dirty="0"/>
              <a:t>Understanding – the areas it will impact – </a:t>
            </a:r>
            <a:r>
              <a:rPr lang="en-GB" sz="1200" baseline="0" dirty="0" err="1"/>
              <a:t>esp</a:t>
            </a:r>
            <a:r>
              <a:rPr lang="en-GB" sz="1200" baseline="0" dirty="0"/>
              <a:t> WM and personal organisation</a:t>
            </a:r>
          </a:p>
          <a:p>
            <a:r>
              <a:rPr lang="en-GB" sz="1200" dirty="0"/>
              <a:t>Practical</a:t>
            </a:r>
            <a:r>
              <a:rPr lang="en-GB" sz="1200" baseline="0" dirty="0"/>
              <a:t> strategies to deliver at home – reading, spelling, maths, developing language, personal organisation, using technology</a:t>
            </a:r>
          </a:p>
          <a:p>
            <a:r>
              <a:rPr lang="en-GB" sz="1200" dirty="0"/>
              <a:t>Working to strengths, Raising self esteem</a:t>
            </a:r>
          </a:p>
          <a:p>
            <a:r>
              <a:rPr lang="en-GB" sz="1200" dirty="0"/>
              <a:t>Working in partnership with school</a:t>
            </a:r>
          </a:p>
          <a:p>
            <a:r>
              <a:rPr lang="en-GB" sz="1200" dirty="0"/>
              <a:t>Using technology to support learning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795FC-20EC-4D1C-9DA1-ECCB8809CD40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9298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Discussion</a:t>
            </a:r>
            <a:r>
              <a:rPr lang="en-GB" baseline="0" dirty="0"/>
              <a:t> – can be prompted by parents or school</a:t>
            </a:r>
          </a:p>
          <a:p>
            <a:r>
              <a:rPr lang="en-GB" dirty="0"/>
              <a:t>We can </a:t>
            </a:r>
            <a:r>
              <a:rPr lang="en-GB" baseline="0" dirty="0"/>
              <a:t>be that independent, third person, providing impartial advice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795FC-20EC-4D1C-9DA1-ECCB8809CD40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787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(individual, within cluster groups,  networks or federations)</a:t>
            </a:r>
          </a:p>
          <a:p>
            <a:r>
              <a:rPr lang="en-GB" dirty="0"/>
              <a:t>Currently £134 but TA training</a:t>
            </a:r>
            <a:r>
              <a:rPr lang="en-GB" baseline="0" dirty="0"/>
              <a:t> and all parent work is free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Teaching assistants on providing and delivering appropriate intervention programmes as well as more general classroom support strategies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795FC-20EC-4D1C-9DA1-ECCB8809CD40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444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Just scratching the surface</a:t>
            </a:r>
            <a:r>
              <a:rPr lang="en-GB" baseline="0" dirty="0"/>
              <a:t> as bespoke packages are put together  depending on the request. </a:t>
            </a:r>
          </a:p>
          <a:p>
            <a:r>
              <a:rPr lang="en-GB" baseline="0" dirty="0"/>
              <a:t>Practical and workable ideas, dyslexia friendly approaches suit all children</a:t>
            </a:r>
          </a:p>
          <a:p>
            <a:r>
              <a:rPr lang="en-GB" baseline="0" dirty="0"/>
              <a:t>Promotes inclusion</a:t>
            </a:r>
            <a:endParaRPr lang="en-GB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>
                <a:solidFill>
                  <a:srgbClr val="FF0000"/>
                </a:solidFill>
              </a:rPr>
              <a:t>We also offer bespoke training packages based on  school’s own needs.</a:t>
            </a:r>
            <a:endParaRPr lang="en-US" sz="1200" dirty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795FC-20EC-4D1C-9DA1-ECCB8809CD40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27602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Very important to upskill one of your most precious and useful resources.</a:t>
            </a:r>
            <a:endParaRPr lang="en-GB" dirty="0"/>
          </a:p>
          <a:p>
            <a:r>
              <a:rPr lang="en-GB" dirty="0"/>
              <a:t>EEF – also found TAs can be very effective</a:t>
            </a:r>
            <a:r>
              <a:rPr lang="en-GB" baseline="0" dirty="0"/>
              <a:t> when given the right training and support.  </a:t>
            </a:r>
          </a:p>
          <a:p>
            <a:r>
              <a:rPr lang="en-GB" baseline="0" dirty="0"/>
              <a:t>Offer free training and support, providing it can be delivered during school day.  </a:t>
            </a:r>
            <a:r>
              <a:rPr lang="en-GB" baseline="0" dirty="0" err="1"/>
              <a:t>Reaslie</a:t>
            </a:r>
            <a:r>
              <a:rPr lang="en-GB" baseline="0" dirty="0"/>
              <a:t> this cannot always be done – training outside of this time can be delivered but will be charged for – however, again, can work in clusters / federations.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795FC-20EC-4D1C-9DA1-ECCB8809CD40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2760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41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29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48006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48006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73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10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9345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3048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048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3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96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4780384"/>
          </a:xfrm>
        </p:spPr>
        <p:txBody>
          <a:bodyPr anchor="t"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46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4264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9953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376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LCC Powerpoint footer with strapline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22900"/>
            <a:ext cx="9144000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3048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5675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dette.read@lincolnshire.gov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helen.lane@lincolnshire.gov.u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18648" cy="1971650"/>
          </a:xfrm>
        </p:spPr>
        <p:txBody>
          <a:bodyPr/>
          <a:lstStyle/>
          <a:p>
            <a:r>
              <a:rPr lang="en-GB" sz="4800" b="1" dirty="0">
                <a:solidFill>
                  <a:schemeClr val="tx1"/>
                </a:solidFill>
              </a:rPr>
              <a:t>Dyslexia Outreach Service</a:t>
            </a:r>
            <a:br>
              <a:rPr lang="en-GB" sz="4800" b="1" dirty="0">
                <a:solidFill>
                  <a:schemeClr val="tx1"/>
                </a:solidFill>
              </a:rPr>
            </a:br>
            <a:r>
              <a:rPr lang="en-GB" b="1" dirty="0">
                <a:solidFill>
                  <a:schemeClr val="tx1"/>
                </a:solidFill>
              </a:rPr>
              <a:t>Specialist Teaching Team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187624" y="2420888"/>
            <a:ext cx="7056784" cy="2785864"/>
          </a:xfrm>
        </p:spPr>
        <p:txBody>
          <a:bodyPr/>
          <a:lstStyle/>
          <a:p>
            <a:r>
              <a:rPr lang="en-GB" sz="2800" b="1" dirty="0"/>
              <a:t>North – Odette Read: 07778 534478</a:t>
            </a:r>
          </a:p>
          <a:p>
            <a:r>
              <a:rPr lang="en-GB" sz="2800" dirty="0">
                <a:hlinkClick r:id="rId3"/>
              </a:rPr>
              <a:t>odette.read@lincolnshire.gov.uk</a:t>
            </a:r>
            <a:r>
              <a:rPr lang="en-GB" sz="2800" dirty="0"/>
              <a:t> </a:t>
            </a:r>
          </a:p>
          <a:p>
            <a:endParaRPr lang="en-GB" sz="2800" dirty="0"/>
          </a:p>
          <a:p>
            <a:r>
              <a:rPr lang="en-GB" sz="2800" b="1" dirty="0"/>
              <a:t>South – Helen Lane: 07823 535473</a:t>
            </a:r>
          </a:p>
          <a:p>
            <a:r>
              <a:rPr lang="en-GB" sz="2800" dirty="0">
                <a:hlinkClick r:id="rId4"/>
              </a:rPr>
              <a:t>helen.lane@lincolnshire.gov.uk</a:t>
            </a:r>
            <a:r>
              <a:rPr lang="en-GB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657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b="1"/>
              <a:t>Roles</a:t>
            </a:r>
            <a:endParaRPr lang="en-GB" sz="4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55576" y="1498073"/>
            <a:ext cx="7704856" cy="3888432"/>
          </a:xfrm>
        </p:spPr>
        <p:txBody>
          <a:bodyPr/>
          <a:lstStyle/>
          <a:p>
            <a:r>
              <a:rPr lang="en-GB" sz="4000" b="1" dirty="0"/>
              <a:t>Advisory Role </a:t>
            </a:r>
          </a:p>
          <a:p>
            <a:pPr lvl="1"/>
            <a:r>
              <a:rPr lang="en-GB" sz="2800" dirty="0">
                <a:solidFill>
                  <a:srgbClr val="000000"/>
                </a:solidFill>
              </a:rPr>
              <a:t>Helpline:  Monday 09.30 - 11.30</a:t>
            </a:r>
          </a:p>
          <a:p>
            <a:pPr marL="0" lvl="0" indent="0">
              <a:buNone/>
            </a:pPr>
            <a:r>
              <a:rPr lang="en-GB" sz="2800" dirty="0">
                <a:solidFill>
                  <a:srgbClr val="000000"/>
                </a:solidFill>
              </a:rPr>
              <a:t>   	North - 07778 534478</a:t>
            </a:r>
          </a:p>
          <a:p>
            <a:pPr marL="0" lvl="0" indent="0">
              <a:buNone/>
            </a:pPr>
            <a:r>
              <a:rPr lang="en-GB" sz="2800" dirty="0">
                <a:solidFill>
                  <a:srgbClr val="000000"/>
                </a:solidFill>
              </a:rPr>
              <a:t>   	South - </a:t>
            </a:r>
            <a:r>
              <a:rPr lang="en-GB" sz="2800" kern="1200" spc="-100" dirty="0">
                <a:effectLst/>
                <a:ea typeface="Calibri" panose="020F0502020204030204" pitchFamily="34" charset="0"/>
              </a:rPr>
              <a:t>07823 535473 </a:t>
            </a:r>
            <a:endParaRPr lang="en-GB" sz="28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en-GB" sz="4000" dirty="0"/>
          </a:p>
          <a:p>
            <a:r>
              <a:rPr lang="en-GB" sz="4000" b="1" dirty="0"/>
              <a:t>Training Role</a:t>
            </a:r>
          </a:p>
          <a:p>
            <a:endParaRPr lang="en-GB" sz="4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3048" y="2780928"/>
            <a:ext cx="1224136" cy="1212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8680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0"/>
            <a:ext cx="7772400" cy="1628800"/>
          </a:xfrm>
        </p:spPr>
        <p:txBody>
          <a:bodyPr/>
          <a:lstStyle/>
          <a:p>
            <a:r>
              <a:rPr lang="en-GB" sz="3200" b="1" dirty="0"/>
              <a:t>Supporting children and young people with dyslexia and/or cognition and learning difficulties</a:t>
            </a:r>
            <a:endParaRPr lang="en-GB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55576" y="1700808"/>
            <a:ext cx="7704856" cy="3672408"/>
          </a:xfrm>
        </p:spPr>
        <p:txBody>
          <a:bodyPr/>
          <a:lstStyle/>
          <a:p>
            <a:r>
              <a:rPr lang="en-GB" sz="2800" dirty="0"/>
              <a:t>Supporting pupils, parents, teachers, and teaching assistants 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Promoting dyslexia awareness at all levels within schools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Promoting dyslexia friendly/learner friendly schools</a:t>
            </a:r>
          </a:p>
        </p:txBody>
      </p:sp>
    </p:spTree>
    <p:extLst>
      <p:ext uri="{BB962C8B-B14F-4D97-AF65-F5344CB8AC3E}">
        <p14:creationId xmlns:p14="http://schemas.microsoft.com/office/powerpoint/2010/main" val="3998750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116632"/>
            <a:ext cx="7772400" cy="792088"/>
          </a:xfrm>
        </p:spPr>
        <p:txBody>
          <a:bodyPr/>
          <a:lstStyle/>
          <a:p>
            <a:r>
              <a:rPr lang="en-GB" b="1" dirty="0"/>
              <a:t>Advisory Role for schools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1052736"/>
            <a:ext cx="8424936" cy="4464496"/>
          </a:xfrm>
        </p:spPr>
        <p:txBody>
          <a:bodyPr/>
          <a:lstStyle/>
          <a:p>
            <a:r>
              <a:rPr lang="en-GB" sz="2600" dirty="0"/>
              <a:t>Open to all school staff</a:t>
            </a:r>
          </a:p>
          <a:p>
            <a:r>
              <a:rPr lang="en-GB" sz="2600" dirty="0"/>
              <a:t>Telephone / email / school visits </a:t>
            </a:r>
          </a:p>
          <a:p>
            <a:r>
              <a:rPr lang="en-GB" sz="2600" dirty="0"/>
              <a:t>Advising on best practice:</a:t>
            </a:r>
            <a:endParaRPr lang="en-GB" sz="2400" dirty="0"/>
          </a:p>
          <a:p>
            <a:pPr lvl="1">
              <a:lnSpc>
                <a:spcPct val="150000"/>
              </a:lnSpc>
            </a:pPr>
            <a:r>
              <a:rPr lang="en-GB" sz="2400" dirty="0"/>
              <a:t>Classroom provision</a:t>
            </a:r>
          </a:p>
          <a:p>
            <a:pPr lvl="1">
              <a:lnSpc>
                <a:spcPct val="150000"/>
              </a:lnSpc>
            </a:pPr>
            <a:r>
              <a:rPr lang="en-GB" sz="2400" dirty="0"/>
              <a:t>Interventions and resources</a:t>
            </a:r>
          </a:p>
          <a:p>
            <a:pPr lvl="1">
              <a:lnSpc>
                <a:spcPct val="150000"/>
              </a:lnSpc>
            </a:pPr>
            <a:r>
              <a:rPr lang="en-GB" sz="2400" dirty="0"/>
              <a:t>Graduated approach</a:t>
            </a:r>
          </a:p>
          <a:p>
            <a:pPr lvl="1">
              <a:lnSpc>
                <a:spcPct val="150000"/>
              </a:lnSpc>
            </a:pPr>
            <a:r>
              <a:rPr lang="en-GB" sz="2400" dirty="0"/>
              <a:t>Examination Access Arrangements</a:t>
            </a:r>
          </a:p>
          <a:p>
            <a:pPr lvl="1">
              <a:lnSpc>
                <a:spcPct val="150000"/>
              </a:lnSpc>
            </a:pPr>
            <a:r>
              <a:rPr lang="en-GB" sz="2400" dirty="0"/>
              <a:t>Individual pupils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556792"/>
            <a:ext cx="1477677" cy="20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3287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116632"/>
            <a:ext cx="7772400" cy="792088"/>
          </a:xfrm>
        </p:spPr>
        <p:txBody>
          <a:bodyPr/>
          <a:lstStyle/>
          <a:p>
            <a:r>
              <a:rPr lang="en-GB" b="1" dirty="0"/>
              <a:t>Advisory Role for parents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55576" y="1052736"/>
            <a:ext cx="7992888" cy="4248472"/>
          </a:xfrm>
        </p:spPr>
        <p:txBody>
          <a:bodyPr/>
          <a:lstStyle/>
          <a:p>
            <a:r>
              <a:rPr lang="en-GB" sz="2800" dirty="0"/>
              <a:t>Telephone / email contact</a:t>
            </a:r>
          </a:p>
          <a:p>
            <a:r>
              <a:rPr lang="en-GB" sz="2800" dirty="0"/>
              <a:t>School drop-in advice sessions</a:t>
            </a:r>
          </a:p>
          <a:p>
            <a:r>
              <a:rPr lang="en-GB" sz="2800" dirty="0"/>
              <a:t>Parent workshops</a:t>
            </a:r>
          </a:p>
          <a:p>
            <a:r>
              <a:rPr lang="en-GB" sz="2800" dirty="0"/>
              <a:t>Help develop understanding of literacy difficulties and dyslexia and other </a:t>
            </a:r>
            <a:r>
              <a:rPr lang="en-GB" sz="2800" dirty="0" err="1"/>
              <a:t>SpLDs</a:t>
            </a:r>
            <a:endParaRPr lang="en-GB" sz="2800" dirty="0"/>
          </a:p>
          <a:p>
            <a:r>
              <a:rPr lang="en-GB" sz="2800" dirty="0"/>
              <a:t>Offer reassurance </a:t>
            </a:r>
          </a:p>
          <a:p>
            <a:r>
              <a:rPr lang="en-GB" sz="2800" dirty="0"/>
              <a:t>Provide practical strategies to support at home</a:t>
            </a:r>
          </a:p>
          <a:p>
            <a:r>
              <a:rPr lang="en-GB" sz="2800" dirty="0"/>
              <a:t>Transition advice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09708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72400" cy="864096"/>
          </a:xfrm>
        </p:spPr>
        <p:txBody>
          <a:bodyPr/>
          <a:lstStyle/>
          <a:p>
            <a:r>
              <a:rPr lang="en-GB" b="1" dirty="0"/>
              <a:t>Working in partnership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43608" y="1484784"/>
            <a:ext cx="7704856" cy="3744416"/>
          </a:xfrm>
        </p:spPr>
        <p:txBody>
          <a:bodyPr/>
          <a:lstStyle/>
          <a:p>
            <a:r>
              <a:rPr lang="en-GB" sz="2800" dirty="0"/>
              <a:t>Facilitate discussions between parents and school 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Help to reassure parents, explain areas of uncertainty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Neutral mediation</a:t>
            </a:r>
          </a:p>
        </p:txBody>
      </p:sp>
    </p:spTree>
    <p:extLst>
      <p:ext uri="{BB962C8B-B14F-4D97-AF65-F5344CB8AC3E}">
        <p14:creationId xmlns:p14="http://schemas.microsoft.com/office/powerpoint/2010/main" val="2006686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116632"/>
            <a:ext cx="7772400" cy="936104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Training opportunities: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43924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2600" dirty="0"/>
              <a:t>Schools</a:t>
            </a:r>
          </a:p>
          <a:p>
            <a:pPr>
              <a:lnSpc>
                <a:spcPct val="150000"/>
              </a:lnSpc>
            </a:pPr>
            <a:r>
              <a:rPr lang="en-GB" sz="2600" dirty="0"/>
              <a:t>Newly qualified teachers (NQTs)</a:t>
            </a:r>
          </a:p>
          <a:p>
            <a:pPr>
              <a:lnSpc>
                <a:spcPct val="150000"/>
              </a:lnSpc>
            </a:pPr>
            <a:r>
              <a:rPr lang="en-GB" sz="2600" dirty="0"/>
              <a:t>SCITT</a:t>
            </a:r>
          </a:p>
          <a:p>
            <a:pPr>
              <a:lnSpc>
                <a:spcPct val="150000"/>
              </a:lnSpc>
            </a:pPr>
            <a:r>
              <a:rPr lang="en-GB" sz="2600" dirty="0"/>
              <a:t>Voluntary organisations, professional groups, governors</a:t>
            </a:r>
          </a:p>
          <a:p>
            <a:pPr>
              <a:lnSpc>
                <a:spcPct val="150000"/>
              </a:lnSpc>
            </a:pPr>
            <a:r>
              <a:rPr lang="en-GB" sz="2600" dirty="0"/>
              <a:t>Teaching assistants</a:t>
            </a:r>
          </a:p>
          <a:p>
            <a:pPr>
              <a:lnSpc>
                <a:spcPct val="150000"/>
              </a:lnSpc>
            </a:pPr>
            <a:r>
              <a:rPr lang="en-GB" sz="2600" dirty="0"/>
              <a:t>Parents</a:t>
            </a:r>
          </a:p>
        </p:txBody>
      </p:sp>
    </p:spTree>
    <p:extLst>
      <p:ext uri="{BB962C8B-B14F-4D97-AF65-F5344CB8AC3E}">
        <p14:creationId xmlns:p14="http://schemas.microsoft.com/office/powerpoint/2010/main" val="2392519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891952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Staff Training Packages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3568" y="1052736"/>
            <a:ext cx="8136904" cy="4608512"/>
          </a:xfrm>
        </p:spPr>
        <p:txBody>
          <a:bodyPr/>
          <a:lstStyle/>
          <a:p>
            <a:r>
              <a:rPr lang="en-US" dirty="0"/>
              <a:t>Dyslexia Awareness and Strategies</a:t>
            </a:r>
          </a:p>
          <a:p>
            <a:r>
              <a:rPr lang="en-US" dirty="0"/>
              <a:t>Dyslexia and Spelling</a:t>
            </a:r>
          </a:p>
          <a:p>
            <a:r>
              <a:rPr lang="en-US" dirty="0"/>
              <a:t>Memory and Metacognition</a:t>
            </a:r>
          </a:p>
          <a:p>
            <a:r>
              <a:rPr lang="en-US" dirty="0"/>
              <a:t>Using a Morphological Approach to Teaching Literacy</a:t>
            </a:r>
          </a:p>
          <a:p>
            <a:r>
              <a:rPr lang="en-US" dirty="0"/>
              <a:t>Reading Comprehension</a:t>
            </a:r>
          </a:p>
          <a:p>
            <a:r>
              <a:rPr lang="en-US" dirty="0"/>
              <a:t>Understanding </a:t>
            </a:r>
            <a:r>
              <a:rPr lang="en-US" dirty="0" err="1"/>
              <a:t>Maths</a:t>
            </a:r>
            <a:r>
              <a:rPr lang="en-US" dirty="0"/>
              <a:t> Difficulties &amp; Dyscalculia</a:t>
            </a:r>
          </a:p>
          <a:p>
            <a:r>
              <a:rPr lang="en-US" dirty="0"/>
              <a:t>Examination Access Arrangements</a:t>
            </a:r>
          </a:p>
          <a:p>
            <a:r>
              <a:rPr lang="en-US" dirty="0"/>
              <a:t>Early Intervention</a:t>
            </a:r>
          </a:p>
          <a:p>
            <a:r>
              <a:rPr lang="en-US" dirty="0"/>
              <a:t>Graduated Approach to assessment</a:t>
            </a:r>
          </a:p>
          <a:p>
            <a:r>
              <a:rPr lang="en-US" dirty="0"/>
              <a:t>Understanding Specialist Teaching Reports</a:t>
            </a:r>
          </a:p>
          <a:p>
            <a:pPr marL="0" indent="0">
              <a:buNone/>
            </a:pPr>
            <a:r>
              <a:rPr lang="en-US" sz="2800" i="1" dirty="0"/>
              <a:t> 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980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603920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Upskilling Teaching Assistants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55576" y="1124744"/>
            <a:ext cx="7704856" cy="4392488"/>
          </a:xfrm>
        </p:spPr>
        <p:txBody>
          <a:bodyPr/>
          <a:lstStyle/>
          <a:p>
            <a:pPr marL="0" indent="0">
              <a:buNone/>
            </a:pPr>
            <a:r>
              <a:rPr lang="en-GB" sz="2800" i="1" dirty="0"/>
              <a:t>Teaching Assistants need skilled training and support to maximise impact </a:t>
            </a:r>
            <a:r>
              <a:rPr lang="en-GB" sz="1600" dirty="0"/>
              <a:t>(Brooks, 2016)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/>
              <a:t>Dyslexia Awareness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/>
              <a:t>Precision Teaching</a:t>
            </a:r>
          </a:p>
          <a:p>
            <a:r>
              <a:rPr lang="en-GB" sz="2600" dirty="0"/>
              <a:t>Multisensory Strategies to support learning</a:t>
            </a:r>
          </a:p>
          <a:p>
            <a:r>
              <a:rPr lang="en-GB" sz="2600" dirty="0"/>
              <a:t>Maximising the use of school interventions</a:t>
            </a:r>
          </a:p>
          <a:p>
            <a:r>
              <a:rPr lang="en-GB" sz="2600" dirty="0"/>
              <a:t>Developing children's metacognition skills</a:t>
            </a:r>
          </a:p>
          <a:p>
            <a:r>
              <a:rPr lang="en-GB" sz="2600" dirty="0"/>
              <a:t>Discussion and advice sessions to meet individual training needs</a:t>
            </a:r>
          </a:p>
          <a:p>
            <a:pPr marL="0" indent="0">
              <a:buNone/>
            </a:pPr>
            <a:endParaRPr lang="en-GB" sz="2800" i="1" dirty="0"/>
          </a:p>
        </p:txBody>
      </p:sp>
    </p:spTree>
    <p:extLst>
      <p:ext uri="{BB962C8B-B14F-4D97-AF65-F5344CB8AC3E}">
        <p14:creationId xmlns:p14="http://schemas.microsoft.com/office/powerpoint/2010/main" val="48850560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737</Words>
  <Application>Microsoft Office PowerPoint</Application>
  <PresentationFormat>On-screen Show (4:3)</PresentationFormat>
  <Paragraphs>110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Blank Presentation</vt:lpstr>
      <vt:lpstr>Dyslexia Outreach Service Specialist Teaching Team</vt:lpstr>
      <vt:lpstr>Roles</vt:lpstr>
      <vt:lpstr>Supporting children and young people with dyslexia and/or cognition and learning difficulties</vt:lpstr>
      <vt:lpstr>Advisory Role for schools</vt:lpstr>
      <vt:lpstr>Advisory Role for parents</vt:lpstr>
      <vt:lpstr>Working in partnership</vt:lpstr>
      <vt:lpstr>Training opportunities: </vt:lpstr>
      <vt:lpstr>Staff Training Packages</vt:lpstr>
      <vt:lpstr>Upskilling Teaching Assistants</vt:lpstr>
    </vt:vector>
  </TitlesOfParts>
  <Company>Lincolnshire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Lane</dc:creator>
  <cp:lastModifiedBy>Nicola Carter</cp:lastModifiedBy>
  <cp:revision>47</cp:revision>
  <dcterms:created xsi:type="dcterms:W3CDTF">2016-05-03T10:13:33Z</dcterms:created>
  <dcterms:modified xsi:type="dcterms:W3CDTF">2021-11-15T12:14:33Z</dcterms:modified>
</cp:coreProperties>
</file>