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0" r:id="rId2"/>
    <p:sldId id="280" r:id="rId3"/>
    <p:sldId id="274" r:id="rId4"/>
    <p:sldId id="279" r:id="rId5"/>
    <p:sldId id="264" r:id="rId6"/>
    <p:sldId id="278" r:id="rId7"/>
    <p:sldId id="265" r:id="rId8"/>
    <p:sldId id="267" r:id="rId9"/>
    <p:sldId id="262" r:id="rId10"/>
    <p:sldId id="275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353" autoAdjust="0"/>
  </p:normalViewPr>
  <p:slideViewPr>
    <p:cSldViewPr snapToGrid="0">
      <p:cViewPr varScale="1">
        <p:scale>
          <a:sx n="67" d="100"/>
          <a:sy n="67" d="100"/>
        </p:scale>
        <p:origin x="16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74F22B-3A11-4DE8-B874-370DB3BD8EB6}" type="doc">
      <dgm:prSet loTypeId="urn:microsoft.com/office/officeart/2005/8/layout/hierarchy3" loCatId="hierarchy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5B8ECA0F-16A3-4592-B508-63D7CA7E23DB}">
      <dgm:prSet phldrT="[Text]"/>
      <dgm:spPr/>
      <dgm:t>
        <a:bodyPr/>
        <a:lstStyle/>
        <a:p>
          <a:r>
            <a:rPr lang="en-GB" dirty="0"/>
            <a:t>Severe speech Disorder </a:t>
          </a:r>
        </a:p>
      </dgm:t>
    </dgm:pt>
    <dgm:pt modelId="{6119048D-7F1C-4E2C-A00B-4319F4D81CA3}" type="parTrans" cxnId="{B146ECB1-4FCC-419F-8615-66ADB96521FC}">
      <dgm:prSet/>
      <dgm:spPr/>
      <dgm:t>
        <a:bodyPr/>
        <a:lstStyle/>
        <a:p>
          <a:endParaRPr lang="en-GB"/>
        </a:p>
      </dgm:t>
    </dgm:pt>
    <dgm:pt modelId="{072A6266-344D-469A-BD42-4C2BD5429A5C}" type="sibTrans" cxnId="{B146ECB1-4FCC-419F-8615-66ADB96521FC}">
      <dgm:prSet/>
      <dgm:spPr/>
      <dgm:t>
        <a:bodyPr/>
        <a:lstStyle/>
        <a:p>
          <a:endParaRPr lang="en-GB"/>
        </a:p>
      </dgm:t>
    </dgm:pt>
    <dgm:pt modelId="{8A0361F7-6D97-4257-8A18-B93449917403}">
      <dgm:prSet phldrT="[Text]"/>
      <dgm:spPr/>
      <dgm:t>
        <a:bodyPr/>
        <a:lstStyle/>
        <a:p>
          <a:r>
            <a:rPr lang="en-GB" dirty="0"/>
            <a:t>Developmental Language Difficulty</a:t>
          </a:r>
        </a:p>
      </dgm:t>
    </dgm:pt>
    <dgm:pt modelId="{F45CCFB5-B0AE-4261-985F-1D00518CEB3D}" type="parTrans" cxnId="{BB19B302-751E-4F27-AFD4-BDA9A50458A4}">
      <dgm:prSet/>
      <dgm:spPr/>
      <dgm:t>
        <a:bodyPr/>
        <a:lstStyle/>
        <a:p>
          <a:endParaRPr lang="en-GB"/>
        </a:p>
      </dgm:t>
    </dgm:pt>
    <dgm:pt modelId="{C7B3D023-62DD-45BC-BF1D-8859FFE55E7F}" type="sibTrans" cxnId="{BB19B302-751E-4F27-AFD4-BDA9A50458A4}">
      <dgm:prSet/>
      <dgm:spPr/>
      <dgm:t>
        <a:bodyPr/>
        <a:lstStyle/>
        <a:p>
          <a:endParaRPr lang="en-GB"/>
        </a:p>
      </dgm:t>
    </dgm:pt>
    <dgm:pt modelId="{F012E9D9-1A4A-4898-ADF5-2A711D8A5994}" type="pres">
      <dgm:prSet presAssocID="{8774F22B-3A11-4DE8-B874-370DB3BD8EB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6C56FD1-EA9D-41F3-AE95-EF1CD6820A1F}" type="pres">
      <dgm:prSet presAssocID="{5B8ECA0F-16A3-4592-B508-63D7CA7E23DB}" presName="root" presStyleCnt="0"/>
      <dgm:spPr/>
    </dgm:pt>
    <dgm:pt modelId="{2E318706-EF84-4EB5-A45C-F5725D5E12F9}" type="pres">
      <dgm:prSet presAssocID="{5B8ECA0F-16A3-4592-B508-63D7CA7E23DB}" presName="rootComposite" presStyleCnt="0"/>
      <dgm:spPr/>
    </dgm:pt>
    <dgm:pt modelId="{37F848AB-921B-4265-86E8-91F66F2D3465}" type="pres">
      <dgm:prSet presAssocID="{5B8ECA0F-16A3-4592-B508-63D7CA7E23DB}" presName="rootText" presStyleLbl="node1" presStyleIdx="0" presStyleCnt="2"/>
      <dgm:spPr/>
    </dgm:pt>
    <dgm:pt modelId="{5B6BF7F0-0EBC-4952-B3A7-35F27D5ECA91}" type="pres">
      <dgm:prSet presAssocID="{5B8ECA0F-16A3-4592-B508-63D7CA7E23DB}" presName="rootConnector" presStyleLbl="node1" presStyleIdx="0" presStyleCnt="2"/>
      <dgm:spPr/>
    </dgm:pt>
    <dgm:pt modelId="{FED8338F-2FB1-4B4A-8A4B-97D2C3F04F25}" type="pres">
      <dgm:prSet presAssocID="{5B8ECA0F-16A3-4592-B508-63D7CA7E23DB}" presName="childShape" presStyleCnt="0"/>
      <dgm:spPr/>
    </dgm:pt>
    <dgm:pt modelId="{168A08E5-8CF0-4E29-9A35-787A88816DE4}" type="pres">
      <dgm:prSet presAssocID="{8A0361F7-6D97-4257-8A18-B93449917403}" presName="root" presStyleCnt="0"/>
      <dgm:spPr/>
    </dgm:pt>
    <dgm:pt modelId="{C625C5FC-0ECC-426E-99A8-866430A94693}" type="pres">
      <dgm:prSet presAssocID="{8A0361F7-6D97-4257-8A18-B93449917403}" presName="rootComposite" presStyleCnt="0"/>
      <dgm:spPr/>
    </dgm:pt>
    <dgm:pt modelId="{7DAC9DE8-46F1-4301-8D71-AB75CE8CC876}" type="pres">
      <dgm:prSet presAssocID="{8A0361F7-6D97-4257-8A18-B93449917403}" presName="rootText" presStyleLbl="node1" presStyleIdx="1" presStyleCnt="2"/>
      <dgm:spPr/>
    </dgm:pt>
    <dgm:pt modelId="{01B4C4CA-1A6D-41BD-B2EE-445E5FBCBA5F}" type="pres">
      <dgm:prSet presAssocID="{8A0361F7-6D97-4257-8A18-B93449917403}" presName="rootConnector" presStyleLbl="node1" presStyleIdx="1" presStyleCnt="2"/>
      <dgm:spPr/>
    </dgm:pt>
    <dgm:pt modelId="{1A0C5C70-42C5-404B-A1B5-05180590B7A8}" type="pres">
      <dgm:prSet presAssocID="{8A0361F7-6D97-4257-8A18-B93449917403}" presName="childShape" presStyleCnt="0"/>
      <dgm:spPr/>
    </dgm:pt>
  </dgm:ptLst>
  <dgm:cxnLst>
    <dgm:cxn modelId="{BB19B302-751E-4F27-AFD4-BDA9A50458A4}" srcId="{8774F22B-3A11-4DE8-B874-370DB3BD8EB6}" destId="{8A0361F7-6D97-4257-8A18-B93449917403}" srcOrd="1" destOrd="0" parTransId="{F45CCFB5-B0AE-4261-985F-1D00518CEB3D}" sibTransId="{C7B3D023-62DD-45BC-BF1D-8859FFE55E7F}"/>
    <dgm:cxn modelId="{2DDCCA65-B7DD-4940-A92B-78859D01B446}" type="presOf" srcId="{5B8ECA0F-16A3-4592-B508-63D7CA7E23DB}" destId="{37F848AB-921B-4265-86E8-91F66F2D3465}" srcOrd="0" destOrd="0" presId="urn:microsoft.com/office/officeart/2005/8/layout/hierarchy3"/>
    <dgm:cxn modelId="{D7FD496D-5105-4253-B7C5-6E529295C42D}" type="presOf" srcId="{5B8ECA0F-16A3-4592-B508-63D7CA7E23DB}" destId="{5B6BF7F0-0EBC-4952-B3A7-35F27D5ECA91}" srcOrd="1" destOrd="0" presId="urn:microsoft.com/office/officeart/2005/8/layout/hierarchy3"/>
    <dgm:cxn modelId="{6AC71F50-E5B2-4CF7-A38F-50C4280C2C68}" type="presOf" srcId="{8A0361F7-6D97-4257-8A18-B93449917403}" destId="{7DAC9DE8-46F1-4301-8D71-AB75CE8CC876}" srcOrd="0" destOrd="0" presId="urn:microsoft.com/office/officeart/2005/8/layout/hierarchy3"/>
    <dgm:cxn modelId="{DBF2C774-E2B4-432D-8355-AEC7021F46C8}" type="presOf" srcId="{8A0361F7-6D97-4257-8A18-B93449917403}" destId="{01B4C4CA-1A6D-41BD-B2EE-445E5FBCBA5F}" srcOrd="1" destOrd="0" presId="urn:microsoft.com/office/officeart/2005/8/layout/hierarchy3"/>
    <dgm:cxn modelId="{B146ECB1-4FCC-419F-8615-66ADB96521FC}" srcId="{8774F22B-3A11-4DE8-B874-370DB3BD8EB6}" destId="{5B8ECA0F-16A3-4592-B508-63D7CA7E23DB}" srcOrd="0" destOrd="0" parTransId="{6119048D-7F1C-4E2C-A00B-4319F4D81CA3}" sibTransId="{072A6266-344D-469A-BD42-4C2BD5429A5C}"/>
    <dgm:cxn modelId="{05FD91D7-4356-4FA4-B6F9-73A81D809B0E}" type="presOf" srcId="{8774F22B-3A11-4DE8-B874-370DB3BD8EB6}" destId="{F012E9D9-1A4A-4898-ADF5-2A711D8A5994}" srcOrd="0" destOrd="0" presId="urn:microsoft.com/office/officeart/2005/8/layout/hierarchy3"/>
    <dgm:cxn modelId="{EF350E07-3271-4B01-AF83-32439D84381D}" type="presParOf" srcId="{F012E9D9-1A4A-4898-ADF5-2A711D8A5994}" destId="{46C56FD1-EA9D-41F3-AE95-EF1CD6820A1F}" srcOrd="0" destOrd="0" presId="urn:microsoft.com/office/officeart/2005/8/layout/hierarchy3"/>
    <dgm:cxn modelId="{D4235EAA-66CB-4C49-8E4C-C854367CF80E}" type="presParOf" srcId="{46C56FD1-EA9D-41F3-AE95-EF1CD6820A1F}" destId="{2E318706-EF84-4EB5-A45C-F5725D5E12F9}" srcOrd="0" destOrd="0" presId="urn:microsoft.com/office/officeart/2005/8/layout/hierarchy3"/>
    <dgm:cxn modelId="{DFC9E317-0400-4A8F-AC7E-88A504A8AF36}" type="presParOf" srcId="{2E318706-EF84-4EB5-A45C-F5725D5E12F9}" destId="{37F848AB-921B-4265-86E8-91F66F2D3465}" srcOrd="0" destOrd="0" presId="urn:microsoft.com/office/officeart/2005/8/layout/hierarchy3"/>
    <dgm:cxn modelId="{3D1F325F-61D8-4BE1-B796-FA5100385562}" type="presParOf" srcId="{2E318706-EF84-4EB5-A45C-F5725D5E12F9}" destId="{5B6BF7F0-0EBC-4952-B3A7-35F27D5ECA91}" srcOrd="1" destOrd="0" presId="urn:microsoft.com/office/officeart/2005/8/layout/hierarchy3"/>
    <dgm:cxn modelId="{60B5AD02-BA1D-404C-B5FC-8DBEE805E5DF}" type="presParOf" srcId="{46C56FD1-EA9D-41F3-AE95-EF1CD6820A1F}" destId="{FED8338F-2FB1-4B4A-8A4B-97D2C3F04F25}" srcOrd="1" destOrd="0" presId="urn:microsoft.com/office/officeart/2005/8/layout/hierarchy3"/>
    <dgm:cxn modelId="{BA817EE5-6998-431F-AAD1-ACFA909D18F7}" type="presParOf" srcId="{F012E9D9-1A4A-4898-ADF5-2A711D8A5994}" destId="{168A08E5-8CF0-4E29-9A35-787A88816DE4}" srcOrd="1" destOrd="0" presId="urn:microsoft.com/office/officeart/2005/8/layout/hierarchy3"/>
    <dgm:cxn modelId="{FB7FCA3F-ADF2-4BCE-A276-8F6B5CE0170A}" type="presParOf" srcId="{168A08E5-8CF0-4E29-9A35-787A88816DE4}" destId="{C625C5FC-0ECC-426E-99A8-866430A94693}" srcOrd="0" destOrd="0" presId="urn:microsoft.com/office/officeart/2005/8/layout/hierarchy3"/>
    <dgm:cxn modelId="{0E140A4A-696E-4F49-B9E0-39DD678C6927}" type="presParOf" srcId="{C625C5FC-0ECC-426E-99A8-866430A94693}" destId="{7DAC9DE8-46F1-4301-8D71-AB75CE8CC876}" srcOrd="0" destOrd="0" presId="urn:microsoft.com/office/officeart/2005/8/layout/hierarchy3"/>
    <dgm:cxn modelId="{6A9D04A7-0439-49B1-A444-F0E6160ABD11}" type="presParOf" srcId="{C625C5FC-0ECC-426E-99A8-866430A94693}" destId="{01B4C4CA-1A6D-41BD-B2EE-445E5FBCBA5F}" srcOrd="1" destOrd="0" presId="urn:microsoft.com/office/officeart/2005/8/layout/hierarchy3"/>
    <dgm:cxn modelId="{E3174E3C-2BA9-4F4F-8C56-7A0A5779BFFF}" type="presParOf" srcId="{168A08E5-8CF0-4E29-9A35-787A88816DE4}" destId="{1A0C5C70-42C5-404B-A1B5-05180590B7A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44524E-25D7-4C38-A0AA-75695803FA84}" type="doc">
      <dgm:prSet loTypeId="urn:microsoft.com/office/officeart/2005/8/layout/radial1" loCatId="cycle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GB"/>
        </a:p>
      </dgm:t>
    </dgm:pt>
    <dgm:pt modelId="{5A2CD59D-C17B-4948-9D12-3E57B08BD334}">
      <dgm:prSet phldrT="[Text]"/>
      <dgm:spPr/>
      <dgm:t>
        <a:bodyPr/>
        <a:lstStyle/>
        <a:p>
          <a:r>
            <a:rPr lang="en-GB"/>
            <a:t>Social skills groups</a:t>
          </a:r>
        </a:p>
      </dgm:t>
    </dgm:pt>
    <dgm:pt modelId="{4F95238E-1AFA-4549-9015-ED3B26156865}" type="parTrans" cxnId="{D76555F5-47D1-4270-B43F-D67BDF657D87}">
      <dgm:prSet/>
      <dgm:spPr/>
      <dgm:t>
        <a:bodyPr/>
        <a:lstStyle/>
        <a:p>
          <a:endParaRPr lang="en-GB"/>
        </a:p>
      </dgm:t>
    </dgm:pt>
    <dgm:pt modelId="{208935F5-3E23-423B-9F7E-235BC880670B}" type="sibTrans" cxnId="{D76555F5-47D1-4270-B43F-D67BDF657D87}">
      <dgm:prSet/>
      <dgm:spPr/>
      <dgm:t>
        <a:bodyPr/>
        <a:lstStyle/>
        <a:p>
          <a:endParaRPr lang="en-GB"/>
        </a:p>
      </dgm:t>
    </dgm:pt>
    <dgm:pt modelId="{8B582C9C-DE0F-4C36-ACED-96EF3DA0CA3B}">
      <dgm:prSet phldrT="[Text]"/>
      <dgm:spPr/>
      <dgm:t>
        <a:bodyPr/>
        <a:lstStyle/>
        <a:p>
          <a:r>
            <a:rPr lang="en-GB"/>
            <a:t>Memory Magic</a:t>
          </a:r>
        </a:p>
      </dgm:t>
    </dgm:pt>
    <dgm:pt modelId="{F0EFE837-398C-402D-92DA-550021BA39CC}" type="parTrans" cxnId="{47208D67-3E93-4D78-B989-1FA8F428469E}">
      <dgm:prSet/>
      <dgm:spPr/>
      <dgm:t>
        <a:bodyPr/>
        <a:lstStyle/>
        <a:p>
          <a:endParaRPr lang="en-GB"/>
        </a:p>
      </dgm:t>
    </dgm:pt>
    <dgm:pt modelId="{9AD65F29-6C40-4D67-9E60-1AE92149CB95}" type="sibTrans" cxnId="{47208D67-3E93-4D78-B989-1FA8F428469E}">
      <dgm:prSet/>
      <dgm:spPr/>
      <dgm:t>
        <a:bodyPr/>
        <a:lstStyle/>
        <a:p>
          <a:endParaRPr lang="en-GB"/>
        </a:p>
      </dgm:t>
    </dgm:pt>
    <dgm:pt modelId="{5F84EC2E-0891-4948-A265-D5455435C68C}">
      <dgm:prSet phldrT="[Text]"/>
      <dgm:spPr/>
      <dgm:t>
        <a:bodyPr/>
        <a:lstStyle/>
        <a:p>
          <a:r>
            <a:rPr lang="en-GB"/>
            <a:t>Vocabulary support</a:t>
          </a:r>
        </a:p>
      </dgm:t>
    </dgm:pt>
    <dgm:pt modelId="{71FFC081-FB97-458D-9D6A-87A55301BB57}" type="parTrans" cxnId="{8EB449AB-0C48-47DB-AA56-22718673C376}">
      <dgm:prSet/>
      <dgm:spPr/>
      <dgm:t>
        <a:bodyPr/>
        <a:lstStyle/>
        <a:p>
          <a:endParaRPr lang="en-GB"/>
        </a:p>
      </dgm:t>
    </dgm:pt>
    <dgm:pt modelId="{3E1234A2-BE0A-4BD6-B45E-C6A79694982E}" type="sibTrans" cxnId="{8EB449AB-0C48-47DB-AA56-22718673C376}">
      <dgm:prSet/>
      <dgm:spPr/>
      <dgm:t>
        <a:bodyPr/>
        <a:lstStyle/>
        <a:p>
          <a:endParaRPr lang="en-GB"/>
        </a:p>
      </dgm:t>
    </dgm:pt>
    <dgm:pt modelId="{13B20E57-AA80-44BA-8BBF-8B779609B336}">
      <dgm:prSet phldrT="[Text]"/>
      <dgm:spPr/>
      <dgm:t>
        <a:bodyPr/>
        <a:lstStyle/>
        <a:p>
          <a:r>
            <a:rPr lang="en-GB"/>
            <a:t>Short intensive literacy / numeracy intervention</a:t>
          </a:r>
        </a:p>
      </dgm:t>
    </dgm:pt>
    <dgm:pt modelId="{320F57B4-1F5B-43C5-ACCD-3130A8F84F64}" type="parTrans" cxnId="{D036F6D5-387C-4C88-92C4-6939E27DE0C2}">
      <dgm:prSet/>
      <dgm:spPr/>
      <dgm:t>
        <a:bodyPr/>
        <a:lstStyle/>
        <a:p>
          <a:endParaRPr lang="en-GB"/>
        </a:p>
      </dgm:t>
    </dgm:pt>
    <dgm:pt modelId="{988E20CB-652E-4713-BAF9-9255658CDDD9}" type="sibTrans" cxnId="{D036F6D5-387C-4C88-92C4-6939E27DE0C2}">
      <dgm:prSet/>
      <dgm:spPr/>
      <dgm:t>
        <a:bodyPr/>
        <a:lstStyle/>
        <a:p>
          <a:endParaRPr lang="en-GB"/>
        </a:p>
      </dgm:t>
    </dgm:pt>
    <dgm:pt modelId="{6C74AFC5-F7D6-4972-B650-0A1AFB970982}">
      <dgm:prSet phldrT="[Text]"/>
      <dgm:spPr/>
      <dgm:t>
        <a:bodyPr/>
        <a:lstStyle/>
        <a:p>
          <a:endParaRPr lang="en-GB"/>
        </a:p>
      </dgm:t>
    </dgm:pt>
    <dgm:pt modelId="{6A647221-39B3-44E5-83CD-0EAB7109BE1A}" type="parTrans" cxnId="{38AC768B-257F-434A-A2B5-1D245BA9C43B}">
      <dgm:prSet/>
      <dgm:spPr/>
      <dgm:t>
        <a:bodyPr/>
        <a:lstStyle/>
        <a:p>
          <a:endParaRPr lang="en-GB"/>
        </a:p>
      </dgm:t>
    </dgm:pt>
    <dgm:pt modelId="{86805417-B47C-4CC3-8A7B-6973F84B8893}" type="sibTrans" cxnId="{38AC768B-257F-434A-A2B5-1D245BA9C43B}">
      <dgm:prSet/>
      <dgm:spPr/>
      <dgm:t>
        <a:bodyPr/>
        <a:lstStyle/>
        <a:p>
          <a:endParaRPr lang="en-GB"/>
        </a:p>
      </dgm:t>
    </dgm:pt>
    <dgm:pt modelId="{B2AA7652-3EFA-4310-9FD8-53276F0D6C86}">
      <dgm:prSet phldrT="[Text]"/>
      <dgm:spPr/>
      <dgm:t>
        <a:bodyPr/>
        <a:lstStyle/>
        <a:p>
          <a:r>
            <a:rPr lang="en-GB"/>
            <a:t>Assessments</a:t>
          </a:r>
        </a:p>
      </dgm:t>
    </dgm:pt>
    <dgm:pt modelId="{51A76033-0B03-4139-9ECC-435664E5BBDD}" type="parTrans" cxnId="{8E0D2A5F-98EF-461E-8155-43B2C7BD8373}">
      <dgm:prSet/>
      <dgm:spPr/>
      <dgm:t>
        <a:bodyPr/>
        <a:lstStyle/>
        <a:p>
          <a:endParaRPr lang="en-GB"/>
        </a:p>
      </dgm:t>
    </dgm:pt>
    <dgm:pt modelId="{F742B7B7-CEB8-4C43-AF1C-461A2BE6275A}" type="sibTrans" cxnId="{8E0D2A5F-98EF-461E-8155-43B2C7BD8373}">
      <dgm:prSet/>
      <dgm:spPr/>
      <dgm:t>
        <a:bodyPr/>
        <a:lstStyle/>
        <a:p>
          <a:endParaRPr lang="en-GB"/>
        </a:p>
      </dgm:t>
    </dgm:pt>
    <dgm:pt modelId="{E52F1ED4-A987-42BC-B752-390CFE56ADF9}">
      <dgm:prSet phldrT="[Text]"/>
      <dgm:spPr/>
      <dgm:t>
        <a:bodyPr/>
        <a:lstStyle/>
        <a:p>
          <a:r>
            <a:rPr lang="en-GB"/>
            <a:t>Exam Support</a:t>
          </a:r>
        </a:p>
      </dgm:t>
    </dgm:pt>
    <dgm:pt modelId="{4593D430-C003-40C7-936F-BF95FE8A0139}" type="sibTrans" cxnId="{AF1D7606-2C55-41CD-A255-DCBDB51195B6}">
      <dgm:prSet/>
      <dgm:spPr/>
      <dgm:t>
        <a:bodyPr/>
        <a:lstStyle/>
        <a:p>
          <a:endParaRPr lang="en-GB"/>
        </a:p>
      </dgm:t>
    </dgm:pt>
    <dgm:pt modelId="{24381973-45EB-409F-97AB-D264AD963717}" type="parTrans" cxnId="{AF1D7606-2C55-41CD-A255-DCBDB51195B6}">
      <dgm:prSet/>
      <dgm:spPr/>
      <dgm:t>
        <a:bodyPr/>
        <a:lstStyle/>
        <a:p>
          <a:endParaRPr lang="en-GB"/>
        </a:p>
      </dgm:t>
    </dgm:pt>
    <dgm:pt modelId="{8E415530-4E14-4112-A790-7654BB2011AD}">
      <dgm:prSet phldrT="[Text]"/>
      <dgm:spPr/>
      <dgm:t>
        <a:bodyPr/>
        <a:lstStyle/>
        <a:p>
          <a:r>
            <a:rPr lang="en-GB"/>
            <a:t>Training for school staff</a:t>
          </a:r>
        </a:p>
      </dgm:t>
    </dgm:pt>
    <dgm:pt modelId="{F7F457B7-2CC8-4D6D-9696-05B82FD65893}" type="parTrans" cxnId="{9ABC1143-924C-4729-A669-AEA93B0BDE15}">
      <dgm:prSet/>
      <dgm:spPr/>
      <dgm:t>
        <a:bodyPr/>
        <a:lstStyle/>
        <a:p>
          <a:endParaRPr lang="en-GB"/>
        </a:p>
      </dgm:t>
    </dgm:pt>
    <dgm:pt modelId="{47A5DDC3-8079-4063-A10A-20C7CFE40908}" type="sibTrans" cxnId="{9ABC1143-924C-4729-A669-AEA93B0BDE15}">
      <dgm:prSet/>
      <dgm:spPr/>
      <dgm:t>
        <a:bodyPr/>
        <a:lstStyle/>
        <a:p>
          <a:endParaRPr lang="en-GB"/>
        </a:p>
      </dgm:t>
    </dgm:pt>
    <dgm:pt modelId="{9A50360B-3F7E-4578-84D4-EFC5FB02F3C6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2EB76889-584C-4C76-8933-45F9220BCA7B}" type="sibTrans" cxnId="{C0C2C42E-C156-42E1-847B-1ECA11EE8562}">
      <dgm:prSet/>
      <dgm:spPr/>
      <dgm:t>
        <a:bodyPr/>
        <a:lstStyle/>
        <a:p>
          <a:endParaRPr lang="en-GB"/>
        </a:p>
      </dgm:t>
    </dgm:pt>
    <dgm:pt modelId="{1A6DC61F-05DC-4890-B989-FE8132044C84}" type="parTrans" cxnId="{C0C2C42E-C156-42E1-847B-1ECA11EE8562}">
      <dgm:prSet/>
      <dgm:spPr/>
      <dgm:t>
        <a:bodyPr/>
        <a:lstStyle/>
        <a:p>
          <a:endParaRPr lang="en-GB"/>
        </a:p>
      </dgm:t>
    </dgm:pt>
    <dgm:pt modelId="{DA931A56-D829-45AE-B48A-C32D7B3ADF15}">
      <dgm:prSet phldrT="[Text]"/>
      <dgm:spPr/>
      <dgm:t>
        <a:bodyPr/>
        <a:lstStyle/>
        <a:p>
          <a:r>
            <a:rPr lang="en-GB"/>
            <a:t>Dealing with anxiety and Building Self Esteem</a:t>
          </a:r>
        </a:p>
      </dgm:t>
    </dgm:pt>
    <dgm:pt modelId="{DFCF3849-1BA4-434D-8498-A3EBCA9B06EE}" type="parTrans" cxnId="{25D4F8CB-F332-41A4-8A1C-39B5AB8BB3C0}">
      <dgm:prSet/>
      <dgm:spPr/>
      <dgm:t>
        <a:bodyPr/>
        <a:lstStyle/>
        <a:p>
          <a:endParaRPr lang="en-GB"/>
        </a:p>
      </dgm:t>
    </dgm:pt>
    <dgm:pt modelId="{D922A614-7E40-4FBC-93ED-3DAF52B57ED7}" type="sibTrans" cxnId="{25D4F8CB-F332-41A4-8A1C-39B5AB8BB3C0}">
      <dgm:prSet/>
      <dgm:spPr/>
      <dgm:t>
        <a:bodyPr/>
        <a:lstStyle/>
        <a:p>
          <a:endParaRPr lang="en-GB"/>
        </a:p>
      </dgm:t>
    </dgm:pt>
    <dgm:pt modelId="{66120795-3B7C-4F94-A6F4-6D897DD78896}" type="pres">
      <dgm:prSet presAssocID="{0F44524E-25D7-4C38-A0AA-75695803FA8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F6CE73E-0EFB-4212-A118-996CD6231BA0}" type="pres">
      <dgm:prSet presAssocID="{9A50360B-3F7E-4578-84D4-EFC5FB02F3C6}" presName="centerShape" presStyleLbl="node0" presStyleIdx="0" presStyleCnt="1"/>
      <dgm:spPr/>
    </dgm:pt>
    <dgm:pt modelId="{41C44AB9-5A0F-4DA5-9800-2D8DF407B1D0}" type="pres">
      <dgm:prSet presAssocID="{4F95238E-1AFA-4549-9015-ED3B26156865}" presName="Name9" presStyleLbl="parChTrans1D2" presStyleIdx="0" presStyleCnt="8"/>
      <dgm:spPr/>
    </dgm:pt>
    <dgm:pt modelId="{1D0D132C-621A-4A53-91E9-9C74D31A2808}" type="pres">
      <dgm:prSet presAssocID="{4F95238E-1AFA-4549-9015-ED3B26156865}" presName="connTx" presStyleLbl="parChTrans1D2" presStyleIdx="0" presStyleCnt="8"/>
      <dgm:spPr/>
    </dgm:pt>
    <dgm:pt modelId="{313B0D6B-0B10-4208-B92A-C98598A837F5}" type="pres">
      <dgm:prSet presAssocID="{5A2CD59D-C17B-4948-9D12-3E57B08BD334}" presName="node" presStyleLbl="node1" presStyleIdx="0" presStyleCnt="8">
        <dgm:presLayoutVars>
          <dgm:bulletEnabled val="1"/>
        </dgm:presLayoutVars>
      </dgm:prSet>
      <dgm:spPr/>
    </dgm:pt>
    <dgm:pt modelId="{8E03E9E5-CAEF-4C5B-A0AA-9360E23ACACD}" type="pres">
      <dgm:prSet presAssocID="{F0EFE837-398C-402D-92DA-550021BA39CC}" presName="Name9" presStyleLbl="parChTrans1D2" presStyleIdx="1" presStyleCnt="8"/>
      <dgm:spPr/>
    </dgm:pt>
    <dgm:pt modelId="{3DCE8A5A-5E57-47DD-8213-88D71E370EBD}" type="pres">
      <dgm:prSet presAssocID="{F0EFE837-398C-402D-92DA-550021BA39CC}" presName="connTx" presStyleLbl="parChTrans1D2" presStyleIdx="1" presStyleCnt="8"/>
      <dgm:spPr/>
    </dgm:pt>
    <dgm:pt modelId="{2BC0526F-D56C-4F14-865C-A2DCAC700FCE}" type="pres">
      <dgm:prSet presAssocID="{8B582C9C-DE0F-4C36-ACED-96EF3DA0CA3B}" presName="node" presStyleLbl="node1" presStyleIdx="1" presStyleCnt="8">
        <dgm:presLayoutVars>
          <dgm:bulletEnabled val="1"/>
        </dgm:presLayoutVars>
      </dgm:prSet>
      <dgm:spPr/>
    </dgm:pt>
    <dgm:pt modelId="{51716127-4AC4-4FBC-B8FC-47861D01D0AC}" type="pres">
      <dgm:prSet presAssocID="{51A76033-0B03-4139-9ECC-435664E5BBDD}" presName="Name9" presStyleLbl="parChTrans1D2" presStyleIdx="2" presStyleCnt="8"/>
      <dgm:spPr/>
    </dgm:pt>
    <dgm:pt modelId="{ADC19437-F790-4E5B-90E5-C84F381CA913}" type="pres">
      <dgm:prSet presAssocID="{51A76033-0B03-4139-9ECC-435664E5BBDD}" presName="connTx" presStyleLbl="parChTrans1D2" presStyleIdx="2" presStyleCnt="8"/>
      <dgm:spPr/>
    </dgm:pt>
    <dgm:pt modelId="{1B99E787-4E83-4DDA-803C-3DD15CBA9513}" type="pres">
      <dgm:prSet presAssocID="{B2AA7652-3EFA-4310-9FD8-53276F0D6C86}" presName="node" presStyleLbl="node1" presStyleIdx="2" presStyleCnt="8">
        <dgm:presLayoutVars>
          <dgm:bulletEnabled val="1"/>
        </dgm:presLayoutVars>
      </dgm:prSet>
      <dgm:spPr/>
    </dgm:pt>
    <dgm:pt modelId="{904C0722-454C-4287-A916-79A8DAF17E27}" type="pres">
      <dgm:prSet presAssocID="{71FFC081-FB97-458D-9D6A-87A55301BB57}" presName="Name9" presStyleLbl="parChTrans1D2" presStyleIdx="3" presStyleCnt="8"/>
      <dgm:spPr/>
    </dgm:pt>
    <dgm:pt modelId="{388E4FD7-4364-41B3-9987-DE274F4D4FA6}" type="pres">
      <dgm:prSet presAssocID="{71FFC081-FB97-458D-9D6A-87A55301BB57}" presName="connTx" presStyleLbl="parChTrans1D2" presStyleIdx="3" presStyleCnt="8"/>
      <dgm:spPr/>
    </dgm:pt>
    <dgm:pt modelId="{106E6883-EA03-4AF0-992A-EBB357A41958}" type="pres">
      <dgm:prSet presAssocID="{5F84EC2E-0891-4948-A265-D5455435C68C}" presName="node" presStyleLbl="node1" presStyleIdx="3" presStyleCnt="8">
        <dgm:presLayoutVars>
          <dgm:bulletEnabled val="1"/>
        </dgm:presLayoutVars>
      </dgm:prSet>
      <dgm:spPr/>
    </dgm:pt>
    <dgm:pt modelId="{ABD4898C-D296-4585-B2C1-60760FE9FFF3}" type="pres">
      <dgm:prSet presAssocID="{24381973-45EB-409F-97AB-D264AD963717}" presName="Name9" presStyleLbl="parChTrans1D2" presStyleIdx="4" presStyleCnt="8"/>
      <dgm:spPr/>
    </dgm:pt>
    <dgm:pt modelId="{6E0A3D43-6C40-4E4A-875C-77D1798603A8}" type="pres">
      <dgm:prSet presAssocID="{24381973-45EB-409F-97AB-D264AD963717}" presName="connTx" presStyleLbl="parChTrans1D2" presStyleIdx="4" presStyleCnt="8"/>
      <dgm:spPr/>
    </dgm:pt>
    <dgm:pt modelId="{AD632667-0BFA-4BB6-843A-2A96B2A1C606}" type="pres">
      <dgm:prSet presAssocID="{E52F1ED4-A987-42BC-B752-390CFE56ADF9}" presName="node" presStyleLbl="node1" presStyleIdx="4" presStyleCnt="8">
        <dgm:presLayoutVars>
          <dgm:bulletEnabled val="1"/>
        </dgm:presLayoutVars>
      </dgm:prSet>
      <dgm:spPr/>
    </dgm:pt>
    <dgm:pt modelId="{3479761E-19D8-411B-A2CB-83619F67DD15}" type="pres">
      <dgm:prSet presAssocID="{F7F457B7-2CC8-4D6D-9696-05B82FD65893}" presName="Name9" presStyleLbl="parChTrans1D2" presStyleIdx="5" presStyleCnt="8"/>
      <dgm:spPr/>
    </dgm:pt>
    <dgm:pt modelId="{793FAF5E-8567-44DC-8431-7DC1F166E520}" type="pres">
      <dgm:prSet presAssocID="{F7F457B7-2CC8-4D6D-9696-05B82FD65893}" presName="connTx" presStyleLbl="parChTrans1D2" presStyleIdx="5" presStyleCnt="8"/>
      <dgm:spPr/>
    </dgm:pt>
    <dgm:pt modelId="{2E10CCA9-4D3C-486B-92D3-F2C5BA6C56E0}" type="pres">
      <dgm:prSet presAssocID="{8E415530-4E14-4112-A790-7654BB2011AD}" presName="node" presStyleLbl="node1" presStyleIdx="5" presStyleCnt="8">
        <dgm:presLayoutVars>
          <dgm:bulletEnabled val="1"/>
        </dgm:presLayoutVars>
      </dgm:prSet>
      <dgm:spPr/>
    </dgm:pt>
    <dgm:pt modelId="{6DA485B8-5D7B-47EA-A9EF-E9525410FE14}" type="pres">
      <dgm:prSet presAssocID="{320F57B4-1F5B-43C5-ACCD-3130A8F84F64}" presName="Name9" presStyleLbl="parChTrans1D2" presStyleIdx="6" presStyleCnt="8"/>
      <dgm:spPr/>
    </dgm:pt>
    <dgm:pt modelId="{98672B12-4CBA-462A-A00F-B7FA20EC9712}" type="pres">
      <dgm:prSet presAssocID="{320F57B4-1F5B-43C5-ACCD-3130A8F84F64}" presName="connTx" presStyleLbl="parChTrans1D2" presStyleIdx="6" presStyleCnt="8"/>
      <dgm:spPr/>
    </dgm:pt>
    <dgm:pt modelId="{03C8BE95-E096-4A5A-9D31-347D374E04E9}" type="pres">
      <dgm:prSet presAssocID="{13B20E57-AA80-44BA-8BBF-8B779609B336}" presName="node" presStyleLbl="node1" presStyleIdx="6" presStyleCnt="8">
        <dgm:presLayoutVars>
          <dgm:bulletEnabled val="1"/>
        </dgm:presLayoutVars>
      </dgm:prSet>
      <dgm:spPr/>
    </dgm:pt>
    <dgm:pt modelId="{9EE294DC-E655-49A8-93DF-0FF98568C37C}" type="pres">
      <dgm:prSet presAssocID="{DFCF3849-1BA4-434D-8498-A3EBCA9B06EE}" presName="Name9" presStyleLbl="parChTrans1D2" presStyleIdx="7" presStyleCnt="8"/>
      <dgm:spPr/>
    </dgm:pt>
    <dgm:pt modelId="{40117FD1-8318-4E14-80E6-B979805E88B3}" type="pres">
      <dgm:prSet presAssocID="{DFCF3849-1BA4-434D-8498-A3EBCA9B06EE}" presName="connTx" presStyleLbl="parChTrans1D2" presStyleIdx="7" presStyleCnt="8"/>
      <dgm:spPr/>
    </dgm:pt>
    <dgm:pt modelId="{3B9DE0B0-B44F-42CD-AA40-64CCC83B36DB}" type="pres">
      <dgm:prSet presAssocID="{DA931A56-D829-45AE-B48A-C32D7B3ADF15}" presName="node" presStyleLbl="node1" presStyleIdx="7" presStyleCnt="8">
        <dgm:presLayoutVars>
          <dgm:bulletEnabled val="1"/>
        </dgm:presLayoutVars>
      </dgm:prSet>
      <dgm:spPr/>
    </dgm:pt>
  </dgm:ptLst>
  <dgm:cxnLst>
    <dgm:cxn modelId="{AF1D7606-2C55-41CD-A255-DCBDB51195B6}" srcId="{9A50360B-3F7E-4578-84D4-EFC5FB02F3C6}" destId="{E52F1ED4-A987-42BC-B752-390CFE56ADF9}" srcOrd="4" destOrd="0" parTransId="{24381973-45EB-409F-97AB-D264AD963717}" sibTransId="{4593D430-C003-40C7-936F-BF95FE8A0139}"/>
    <dgm:cxn modelId="{A3CC2E0A-6B1E-4615-B1FC-E1ADE438555E}" type="presOf" srcId="{9A50360B-3F7E-4578-84D4-EFC5FB02F3C6}" destId="{DF6CE73E-0EFB-4212-A118-996CD6231BA0}" srcOrd="0" destOrd="0" presId="urn:microsoft.com/office/officeart/2005/8/layout/radial1"/>
    <dgm:cxn modelId="{70DFA90A-150D-46CD-8FA4-C5537B413928}" type="presOf" srcId="{F7F457B7-2CC8-4D6D-9696-05B82FD65893}" destId="{3479761E-19D8-411B-A2CB-83619F67DD15}" srcOrd="0" destOrd="0" presId="urn:microsoft.com/office/officeart/2005/8/layout/radial1"/>
    <dgm:cxn modelId="{9D262215-66B9-40DB-9ADE-7697D016ABBB}" type="presOf" srcId="{320F57B4-1F5B-43C5-ACCD-3130A8F84F64}" destId="{6DA485B8-5D7B-47EA-A9EF-E9525410FE14}" srcOrd="0" destOrd="0" presId="urn:microsoft.com/office/officeart/2005/8/layout/radial1"/>
    <dgm:cxn modelId="{1C17771D-4E75-4BC8-816D-78500CB4EF6E}" type="presOf" srcId="{5F84EC2E-0891-4948-A265-D5455435C68C}" destId="{106E6883-EA03-4AF0-992A-EBB357A41958}" srcOrd="0" destOrd="0" presId="urn:microsoft.com/office/officeart/2005/8/layout/radial1"/>
    <dgm:cxn modelId="{54673721-2164-4C52-9350-8B75DE636AA9}" type="presOf" srcId="{F0EFE837-398C-402D-92DA-550021BA39CC}" destId="{3DCE8A5A-5E57-47DD-8213-88D71E370EBD}" srcOrd="1" destOrd="0" presId="urn:microsoft.com/office/officeart/2005/8/layout/radial1"/>
    <dgm:cxn modelId="{0C9B7F2A-A6F6-4C9A-9535-7C068640AD2C}" type="presOf" srcId="{F7F457B7-2CC8-4D6D-9696-05B82FD65893}" destId="{793FAF5E-8567-44DC-8431-7DC1F166E520}" srcOrd="1" destOrd="0" presId="urn:microsoft.com/office/officeart/2005/8/layout/radial1"/>
    <dgm:cxn modelId="{C0C2C42E-C156-42E1-847B-1ECA11EE8562}" srcId="{0F44524E-25D7-4C38-A0AA-75695803FA84}" destId="{9A50360B-3F7E-4578-84D4-EFC5FB02F3C6}" srcOrd="0" destOrd="0" parTransId="{1A6DC61F-05DC-4890-B989-FE8132044C84}" sibTransId="{2EB76889-584C-4C76-8933-45F9220BCA7B}"/>
    <dgm:cxn modelId="{AAA4FA2F-3009-4682-9ECC-8385A34466F9}" type="presOf" srcId="{8B582C9C-DE0F-4C36-ACED-96EF3DA0CA3B}" destId="{2BC0526F-D56C-4F14-865C-A2DCAC700FCE}" srcOrd="0" destOrd="0" presId="urn:microsoft.com/office/officeart/2005/8/layout/radial1"/>
    <dgm:cxn modelId="{8E0D2A5F-98EF-461E-8155-43B2C7BD8373}" srcId="{9A50360B-3F7E-4578-84D4-EFC5FB02F3C6}" destId="{B2AA7652-3EFA-4310-9FD8-53276F0D6C86}" srcOrd="2" destOrd="0" parTransId="{51A76033-0B03-4139-9ECC-435664E5BBDD}" sibTransId="{F742B7B7-CEB8-4C43-AF1C-461A2BE6275A}"/>
    <dgm:cxn modelId="{A5B30F62-917A-424A-972F-C66AF3162427}" type="presOf" srcId="{0F44524E-25D7-4C38-A0AA-75695803FA84}" destId="{66120795-3B7C-4F94-A6F4-6D897DD78896}" srcOrd="0" destOrd="0" presId="urn:microsoft.com/office/officeart/2005/8/layout/radial1"/>
    <dgm:cxn modelId="{9ABC1143-924C-4729-A669-AEA93B0BDE15}" srcId="{9A50360B-3F7E-4578-84D4-EFC5FB02F3C6}" destId="{8E415530-4E14-4112-A790-7654BB2011AD}" srcOrd="5" destOrd="0" parTransId="{F7F457B7-2CC8-4D6D-9696-05B82FD65893}" sibTransId="{47A5DDC3-8079-4063-A10A-20C7CFE40908}"/>
    <dgm:cxn modelId="{47208D67-3E93-4D78-B989-1FA8F428469E}" srcId="{9A50360B-3F7E-4578-84D4-EFC5FB02F3C6}" destId="{8B582C9C-DE0F-4C36-ACED-96EF3DA0CA3B}" srcOrd="1" destOrd="0" parTransId="{F0EFE837-398C-402D-92DA-550021BA39CC}" sibTransId="{9AD65F29-6C40-4D67-9E60-1AE92149CB95}"/>
    <dgm:cxn modelId="{C4EAF168-4A71-43F4-A18A-1727C9E68782}" type="presOf" srcId="{B2AA7652-3EFA-4310-9FD8-53276F0D6C86}" destId="{1B99E787-4E83-4DDA-803C-3DD15CBA9513}" srcOrd="0" destOrd="0" presId="urn:microsoft.com/office/officeart/2005/8/layout/radial1"/>
    <dgm:cxn modelId="{C88E6550-BC2A-4509-9F70-5FF70487ED54}" type="presOf" srcId="{8E415530-4E14-4112-A790-7654BB2011AD}" destId="{2E10CCA9-4D3C-486B-92D3-F2C5BA6C56E0}" srcOrd="0" destOrd="0" presId="urn:microsoft.com/office/officeart/2005/8/layout/radial1"/>
    <dgm:cxn modelId="{6EB33B7B-B292-440D-80A1-E80C9763DCC6}" type="presOf" srcId="{51A76033-0B03-4139-9ECC-435664E5BBDD}" destId="{ADC19437-F790-4E5B-90E5-C84F381CA913}" srcOrd="1" destOrd="0" presId="urn:microsoft.com/office/officeart/2005/8/layout/radial1"/>
    <dgm:cxn modelId="{C6238481-AF76-4678-9A46-2BED32AE2A0F}" type="presOf" srcId="{5A2CD59D-C17B-4948-9D12-3E57B08BD334}" destId="{313B0D6B-0B10-4208-B92A-C98598A837F5}" srcOrd="0" destOrd="0" presId="urn:microsoft.com/office/officeart/2005/8/layout/radial1"/>
    <dgm:cxn modelId="{756B9D87-16CF-4C0D-87D2-5A6091AC9E07}" type="presOf" srcId="{320F57B4-1F5B-43C5-ACCD-3130A8F84F64}" destId="{98672B12-4CBA-462A-A00F-B7FA20EC9712}" srcOrd="1" destOrd="0" presId="urn:microsoft.com/office/officeart/2005/8/layout/radial1"/>
    <dgm:cxn modelId="{38AC768B-257F-434A-A2B5-1D245BA9C43B}" srcId="{0F44524E-25D7-4C38-A0AA-75695803FA84}" destId="{6C74AFC5-F7D6-4972-B650-0A1AFB970982}" srcOrd="1" destOrd="0" parTransId="{6A647221-39B3-44E5-83CD-0EAB7109BE1A}" sibTransId="{86805417-B47C-4CC3-8A7B-6973F84B8893}"/>
    <dgm:cxn modelId="{2F1446AA-308C-4471-A92F-9276747BAF15}" type="presOf" srcId="{F0EFE837-398C-402D-92DA-550021BA39CC}" destId="{8E03E9E5-CAEF-4C5B-A0AA-9360E23ACACD}" srcOrd="0" destOrd="0" presId="urn:microsoft.com/office/officeart/2005/8/layout/radial1"/>
    <dgm:cxn modelId="{8EB449AB-0C48-47DB-AA56-22718673C376}" srcId="{9A50360B-3F7E-4578-84D4-EFC5FB02F3C6}" destId="{5F84EC2E-0891-4948-A265-D5455435C68C}" srcOrd="3" destOrd="0" parTransId="{71FFC081-FB97-458D-9D6A-87A55301BB57}" sibTransId="{3E1234A2-BE0A-4BD6-B45E-C6A79694982E}"/>
    <dgm:cxn modelId="{5703DEB6-0CD1-4C6F-A2F7-F11E68D5EF88}" type="presOf" srcId="{71FFC081-FB97-458D-9D6A-87A55301BB57}" destId="{904C0722-454C-4287-A916-79A8DAF17E27}" srcOrd="0" destOrd="0" presId="urn:microsoft.com/office/officeart/2005/8/layout/radial1"/>
    <dgm:cxn modelId="{9E4C21C1-E58F-480A-8F25-DEEB51BCED5E}" type="presOf" srcId="{24381973-45EB-409F-97AB-D264AD963717}" destId="{ABD4898C-D296-4585-B2C1-60760FE9FFF3}" srcOrd="0" destOrd="0" presId="urn:microsoft.com/office/officeart/2005/8/layout/radial1"/>
    <dgm:cxn modelId="{3A3518C4-0803-4F56-A48B-F1DA3E6D9690}" type="presOf" srcId="{71FFC081-FB97-458D-9D6A-87A55301BB57}" destId="{388E4FD7-4364-41B3-9987-DE274F4D4FA6}" srcOrd="1" destOrd="0" presId="urn:microsoft.com/office/officeart/2005/8/layout/radial1"/>
    <dgm:cxn modelId="{03EB67C6-6034-4880-9546-7EB747DDD54A}" type="presOf" srcId="{DFCF3849-1BA4-434D-8498-A3EBCA9B06EE}" destId="{9EE294DC-E655-49A8-93DF-0FF98568C37C}" srcOrd="0" destOrd="0" presId="urn:microsoft.com/office/officeart/2005/8/layout/radial1"/>
    <dgm:cxn modelId="{25D4F8CB-F332-41A4-8A1C-39B5AB8BB3C0}" srcId="{9A50360B-3F7E-4578-84D4-EFC5FB02F3C6}" destId="{DA931A56-D829-45AE-B48A-C32D7B3ADF15}" srcOrd="7" destOrd="0" parTransId="{DFCF3849-1BA4-434D-8498-A3EBCA9B06EE}" sibTransId="{D922A614-7E40-4FBC-93ED-3DAF52B57ED7}"/>
    <dgm:cxn modelId="{684EB4CD-94A1-41C8-9F6F-D0672BE17BC2}" type="presOf" srcId="{4F95238E-1AFA-4549-9015-ED3B26156865}" destId="{41C44AB9-5A0F-4DA5-9800-2D8DF407B1D0}" srcOrd="0" destOrd="0" presId="urn:microsoft.com/office/officeart/2005/8/layout/radial1"/>
    <dgm:cxn modelId="{D036F6D5-387C-4C88-92C4-6939E27DE0C2}" srcId="{9A50360B-3F7E-4578-84D4-EFC5FB02F3C6}" destId="{13B20E57-AA80-44BA-8BBF-8B779609B336}" srcOrd="6" destOrd="0" parTransId="{320F57B4-1F5B-43C5-ACCD-3130A8F84F64}" sibTransId="{988E20CB-652E-4713-BAF9-9255658CDDD9}"/>
    <dgm:cxn modelId="{51FA05E2-97E9-48B0-B493-EDD67C9BB4B2}" type="presOf" srcId="{4F95238E-1AFA-4549-9015-ED3B26156865}" destId="{1D0D132C-621A-4A53-91E9-9C74D31A2808}" srcOrd="1" destOrd="0" presId="urn:microsoft.com/office/officeart/2005/8/layout/radial1"/>
    <dgm:cxn modelId="{10F279E5-CB10-411A-BC7B-AF7AE4660B3C}" type="presOf" srcId="{24381973-45EB-409F-97AB-D264AD963717}" destId="{6E0A3D43-6C40-4E4A-875C-77D1798603A8}" srcOrd="1" destOrd="0" presId="urn:microsoft.com/office/officeart/2005/8/layout/radial1"/>
    <dgm:cxn modelId="{E1784AEB-929B-48C1-8A2F-356F7DED9E87}" type="presOf" srcId="{DFCF3849-1BA4-434D-8498-A3EBCA9B06EE}" destId="{40117FD1-8318-4E14-80E6-B979805E88B3}" srcOrd="1" destOrd="0" presId="urn:microsoft.com/office/officeart/2005/8/layout/radial1"/>
    <dgm:cxn modelId="{9B3C37EC-0138-47B8-BD0A-C5EEE4008C52}" type="presOf" srcId="{DA931A56-D829-45AE-B48A-C32D7B3ADF15}" destId="{3B9DE0B0-B44F-42CD-AA40-64CCC83B36DB}" srcOrd="0" destOrd="0" presId="urn:microsoft.com/office/officeart/2005/8/layout/radial1"/>
    <dgm:cxn modelId="{4AB499EC-8D90-4278-90DB-FFC0EB72946C}" type="presOf" srcId="{E52F1ED4-A987-42BC-B752-390CFE56ADF9}" destId="{AD632667-0BFA-4BB6-843A-2A96B2A1C606}" srcOrd="0" destOrd="0" presId="urn:microsoft.com/office/officeart/2005/8/layout/radial1"/>
    <dgm:cxn modelId="{D76555F5-47D1-4270-B43F-D67BDF657D87}" srcId="{9A50360B-3F7E-4578-84D4-EFC5FB02F3C6}" destId="{5A2CD59D-C17B-4948-9D12-3E57B08BD334}" srcOrd="0" destOrd="0" parTransId="{4F95238E-1AFA-4549-9015-ED3B26156865}" sibTransId="{208935F5-3E23-423B-9F7E-235BC880670B}"/>
    <dgm:cxn modelId="{66A0ADF9-F53A-4FB7-892A-1BADDA6D690F}" type="presOf" srcId="{13B20E57-AA80-44BA-8BBF-8B779609B336}" destId="{03C8BE95-E096-4A5A-9D31-347D374E04E9}" srcOrd="0" destOrd="0" presId="urn:microsoft.com/office/officeart/2005/8/layout/radial1"/>
    <dgm:cxn modelId="{30C801FE-F97E-4491-A2EC-23E840119320}" type="presOf" srcId="{51A76033-0B03-4139-9ECC-435664E5BBDD}" destId="{51716127-4AC4-4FBC-B8FC-47861D01D0AC}" srcOrd="0" destOrd="0" presId="urn:microsoft.com/office/officeart/2005/8/layout/radial1"/>
    <dgm:cxn modelId="{21043F06-A5BF-4601-964C-3963ADBBBDE8}" type="presParOf" srcId="{66120795-3B7C-4F94-A6F4-6D897DD78896}" destId="{DF6CE73E-0EFB-4212-A118-996CD6231BA0}" srcOrd="0" destOrd="0" presId="urn:microsoft.com/office/officeart/2005/8/layout/radial1"/>
    <dgm:cxn modelId="{103977AE-3908-4865-9220-2C634B0F5B78}" type="presParOf" srcId="{66120795-3B7C-4F94-A6F4-6D897DD78896}" destId="{41C44AB9-5A0F-4DA5-9800-2D8DF407B1D0}" srcOrd="1" destOrd="0" presId="urn:microsoft.com/office/officeart/2005/8/layout/radial1"/>
    <dgm:cxn modelId="{C637D3ED-CF4F-4E08-B6D9-F9C18CF65E17}" type="presParOf" srcId="{41C44AB9-5A0F-4DA5-9800-2D8DF407B1D0}" destId="{1D0D132C-621A-4A53-91E9-9C74D31A2808}" srcOrd="0" destOrd="0" presId="urn:microsoft.com/office/officeart/2005/8/layout/radial1"/>
    <dgm:cxn modelId="{DDCC0EE8-2154-47C9-A678-3F67AD3B16F0}" type="presParOf" srcId="{66120795-3B7C-4F94-A6F4-6D897DD78896}" destId="{313B0D6B-0B10-4208-B92A-C98598A837F5}" srcOrd="2" destOrd="0" presId="urn:microsoft.com/office/officeart/2005/8/layout/radial1"/>
    <dgm:cxn modelId="{BF758781-63C1-4B4E-BBBA-FB449E8F739D}" type="presParOf" srcId="{66120795-3B7C-4F94-A6F4-6D897DD78896}" destId="{8E03E9E5-CAEF-4C5B-A0AA-9360E23ACACD}" srcOrd="3" destOrd="0" presId="urn:microsoft.com/office/officeart/2005/8/layout/radial1"/>
    <dgm:cxn modelId="{CBFA2B55-2999-41BB-9C3B-38715F6B25DF}" type="presParOf" srcId="{8E03E9E5-CAEF-4C5B-A0AA-9360E23ACACD}" destId="{3DCE8A5A-5E57-47DD-8213-88D71E370EBD}" srcOrd="0" destOrd="0" presId="urn:microsoft.com/office/officeart/2005/8/layout/radial1"/>
    <dgm:cxn modelId="{A956A131-3DDD-472E-A4B9-E152DC649075}" type="presParOf" srcId="{66120795-3B7C-4F94-A6F4-6D897DD78896}" destId="{2BC0526F-D56C-4F14-865C-A2DCAC700FCE}" srcOrd="4" destOrd="0" presId="urn:microsoft.com/office/officeart/2005/8/layout/radial1"/>
    <dgm:cxn modelId="{5FA3FDF6-AF37-45BA-BF78-8EE824C0D9DC}" type="presParOf" srcId="{66120795-3B7C-4F94-A6F4-6D897DD78896}" destId="{51716127-4AC4-4FBC-B8FC-47861D01D0AC}" srcOrd="5" destOrd="0" presId="urn:microsoft.com/office/officeart/2005/8/layout/radial1"/>
    <dgm:cxn modelId="{714955F3-D828-4921-B237-4C55A84FC381}" type="presParOf" srcId="{51716127-4AC4-4FBC-B8FC-47861D01D0AC}" destId="{ADC19437-F790-4E5B-90E5-C84F381CA913}" srcOrd="0" destOrd="0" presId="urn:microsoft.com/office/officeart/2005/8/layout/radial1"/>
    <dgm:cxn modelId="{43A9DA9D-A0E0-45FE-AD2D-333E41532BDC}" type="presParOf" srcId="{66120795-3B7C-4F94-A6F4-6D897DD78896}" destId="{1B99E787-4E83-4DDA-803C-3DD15CBA9513}" srcOrd="6" destOrd="0" presId="urn:microsoft.com/office/officeart/2005/8/layout/radial1"/>
    <dgm:cxn modelId="{CC81BD09-5814-416C-9C95-9D5CF18B3A0C}" type="presParOf" srcId="{66120795-3B7C-4F94-A6F4-6D897DD78896}" destId="{904C0722-454C-4287-A916-79A8DAF17E27}" srcOrd="7" destOrd="0" presId="urn:microsoft.com/office/officeart/2005/8/layout/radial1"/>
    <dgm:cxn modelId="{BB8F2714-1A18-40EA-A674-5C66F971A10D}" type="presParOf" srcId="{904C0722-454C-4287-A916-79A8DAF17E27}" destId="{388E4FD7-4364-41B3-9987-DE274F4D4FA6}" srcOrd="0" destOrd="0" presId="urn:microsoft.com/office/officeart/2005/8/layout/radial1"/>
    <dgm:cxn modelId="{030FB32D-C110-4557-A537-2BE69648B3E3}" type="presParOf" srcId="{66120795-3B7C-4F94-A6F4-6D897DD78896}" destId="{106E6883-EA03-4AF0-992A-EBB357A41958}" srcOrd="8" destOrd="0" presId="urn:microsoft.com/office/officeart/2005/8/layout/radial1"/>
    <dgm:cxn modelId="{96EB2D8C-0F04-4F1A-8736-04361D6D86FD}" type="presParOf" srcId="{66120795-3B7C-4F94-A6F4-6D897DD78896}" destId="{ABD4898C-D296-4585-B2C1-60760FE9FFF3}" srcOrd="9" destOrd="0" presId="urn:microsoft.com/office/officeart/2005/8/layout/radial1"/>
    <dgm:cxn modelId="{6CEB327F-54DB-42C0-ABF8-EA092D100ADE}" type="presParOf" srcId="{ABD4898C-D296-4585-B2C1-60760FE9FFF3}" destId="{6E0A3D43-6C40-4E4A-875C-77D1798603A8}" srcOrd="0" destOrd="0" presId="urn:microsoft.com/office/officeart/2005/8/layout/radial1"/>
    <dgm:cxn modelId="{FA6AE069-C2E5-4BE7-A8A7-EAD83F91F84D}" type="presParOf" srcId="{66120795-3B7C-4F94-A6F4-6D897DD78896}" destId="{AD632667-0BFA-4BB6-843A-2A96B2A1C606}" srcOrd="10" destOrd="0" presId="urn:microsoft.com/office/officeart/2005/8/layout/radial1"/>
    <dgm:cxn modelId="{76BD4CFD-7EC9-4F15-9B63-A2E9FF80582F}" type="presParOf" srcId="{66120795-3B7C-4F94-A6F4-6D897DD78896}" destId="{3479761E-19D8-411B-A2CB-83619F67DD15}" srcOrd="11" destOrd="0" presId="urn:microsoft.com/office/officeart/2005/8/layout/radial1"/>
    <dgm:cxn modelId="{AF41E474-729E-40C1-9B88-B627E0A20260}" type="presParOf" srcId="{3479761E-19D8-411B-A2CB-83619F67DD15}" destId="{793FAF5E-8567-44DC-8431-7DC1F166E520}" srcOrd="0" destOrd="0" presId="urn:microsoft.com/office/officeart/2005/8/layout/radial1"/>
    <dgm:cxn modelId="{1195D064-BAE3-4933-A1EF-5EF4C14A8822}" type="presParOf" srcId="{66120795-3B7C-4F94-A6F4-6D897DD78896}" destId="{2E10CCA9-4D3C-486B-92D3-F2C5BA6C56E0}" srcOrd="12" destOrd="0" presId="urn:microsoft.com/office/officeart/2005/8/layout/radial1"/>
    <dgm:cxn modelId="{6E08AC88-4901-4FBF-9D16-51B4ABAD69EC}" type="presParOf" srcId="{66120795-3B7C-4F94-A6F4-6D897DD78896}" destId="{6DA485B8-5D7B-47EA-A9EF-E9525410FE14}" srcOrd="13" destOrd="0" presId="urn:microsoft.com/office/officeart/2005/8/layout/radial1"/>
    <dgm:cxn modelId="{C1A487DB-772E-4F8F-A252-235A075EB59D}" type="presParOf" srcId="{6DA485B8-5D7B-47EA-A9EF-E9525410FE14}" destId="{98672B12-4CBA-462A-A00F-B7FA20EC9712}" srcOrd="0" destOrd="0" presId="urn:microsoft.com/office/officeart/2005/8/layout/radial1"/>
    <dgm:cxn modelId="{112FFF75-3FD3-43C1-AA9F-CBF0A1D26064}" type="presParOf" srcId="{66120795-3B7C-4F94-A6F4-6D897DD78896}" destId="{03C8BE95-E096-4A5A-9D31-347D374E04E9}" srcOrd="14" destOrd="0" presId="urn:microsoft.com/office/officeart/2005/8/layout/radial1"/>
    <dgm:cxn modelId="{84877BFF-53FD-460E-A4FF-A4A5901E5A2B}" type="presParOf" srcId="{66120795-3B7C-4F94-A6F4-6D897DD78896}" destId="{9EE294DC-E655-49A8-93DF-0FF98568C37C}" srcOrd="15" destOrd="0" presId="urn:microsoft.com/office/officeart/2005/8/layout/radial1"/>
    <dgm:cxn modelId="{0EA53D35-843C-41C7-99ED-7144986B851E}" type="presParOf" srcId="{9EE294DC-E655-49A8-93DF-0FF98568C37C}" destId="{40117FD1-8318-4E14-80E6-B979805E88B3}" srcOrd="0" destOrd="0" presId="urn:microsoft.com/office/officeart/2005/8/layout/radial1"/>
    <dgm:cxn modelId="{8BD7B246-374B-469D-A418-5A5DC7CFB106}" type="presParOf" srcId="{66120795-3B7C-4F94-A6F4-6D897DD78896}" destId="{3B9DE0B0-B44F-42CD-AA40-64CCC83B36DB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F848AB-921B-4265-86E8-91F66F2D3465}">
      <dsp:nvSpPr>
        <dsp:cNvPr id="0" name=""/>
        <dsp:cNvSpPr/>
      </dsp:nvSpPr>
      <dsp:spPr>
        <a:xfrm>
          <a:off x="526" y="1119274"/>
          <a:ext cx="1917830" cy="958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Severe speech Disorder </a:t>
          </a:r>
        </a:p>
      </dsp:txBody>
      <dsp:txXfrm>
        <a:off x="28612" y="1147360"/>
        <a:ext cx="1861658" cy="902743"/>
      </dsp:txXfrm>
    </dsp:sp>
    <dsp:sp modelId="{7DAC9DE8-46F1-4301-8D71-AB75CE8CC876}">
      <dsp:nvSpPr>
        <dsp:cNvPr id="0" name=""/>
        <dsp:cNvSpPr/>
      </dsp:nvSpPr>
      <dsp:spPr>
        <a:xfrm>
          <a:off x="2397814" y="1119274"/>
          <a:ext cx="1917830" cy="958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Developmental Language Difficulty</a:t>
          </a:r>
        </a:p>
      </dsp:txBody>
      <dsp:txXfrm>
        <a:off x="2425900" y="1147360"/>
        <a:ext cx="1861658" cy="9027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6CE73E-0EFB-4212-A118-996CD6231BA0}">
      <dsp:nvSpPr>
        <dsp:cNvPr id="0" name=""/>
        <dsp:cNvSpPr/>
      </dsp:nvSpPr>
      <dsp:spPr>
        <a:xfrm>
          <a:off x="3215572" y="1921933"/>
          <a:ext cx="1129695" cy="112969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600" kern="1200"/>
        </a:p>
      </dsp:txBody>
      <dsp:txXfrm>
        <a:off x="3381012" y="2087373"/>
        <a:ext cx="798815" cy="798815"/>
      </dsp:txXfrm>
    </dsp:sp>
    <dsp:sp modelId="{41C44AB9-5A0F-4DA5-9800-2D8DF407B1D0}">
      <dsp:nvSpPr>
        <dsp:cNvPr id="0" name=""/>
        <dsp:cNvSpPr/>
      </dsp:nvSpPr>
      <dsp:spPr>
        <a:xfrm rot="16200000">
          <a:off x="3385278" y="1513344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760662" y="1507034"/>
        <a:ext cx="39514" cy="39514"/>
      </dsp:txXfrm>
    </dsp:sp>
    <dsp:sp modelId="{313B0D6B-0B10-4208-B92A-C98598A837F5}">
      <dsp:nvSpPr>
        <dsp:cNvPr id="0" name=""/>
        <dsp:cNvSpPr/>
      </dsp:nvSpPr>
      <dsp:spPr>
        <a:xfrm>
          <a:off x="3215572" y="1954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Social skills groups</a:t>
          </a:r>
        </a:p>
      </dsp:txBody>
      <dsp:txXfrm>
        <a:off x="3381012" y="167394"/>
        <a:ext cx="798815" cy="798815"/>
      </dsp:txXfrm>
    </dsp:sp>
    <dsp:sp modelId="{8E03E9E5-CAEF-4C5B-A0AA-9360E23ACACD}">
      <dsp:nvSpPr>
        <dsp:cNvPr id="0" name=""/>
        <dsp:cNvSpPr/>
      </dsp:nvSpPr>
      <dsp:spPr>
        <a:xfrm rot="18900000">
          <a:off x="4064093" y="1794518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439477" y="1788209"/>
        <a:ext cx="39514" cy="39514"/>
      </dsp:txXfrm>
    </dsp:sp>
    <dsp:sp modelId="{2BC0526F-D56C-4F14-865C-A2DCAC700FCE}">
      <dsp:nvSpPr>
        <dsp:cNvPr id="0" name=""/>
        <dsp:cNvSpPr/>
      </dsp:nvSpPr>
      <dsp:spPr>
        <a:xfrm>
          <a:off x="4573201" y="564303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Memory Magic</a:t>
          </a:r>
        </a:p>
      </dsp:txBody>
      <dsp:txXfrm>
        <a:off x="4738641" y="729743"/>
        <a:ext cx="798815" cy="798815"/>
      </dsp:txXfrm>
    </dsp:sp>
    <dsp:sp modelId="{51716127-4AC4-4FBC-B8FC-47861D01D0AC}">
      <dsp:nvSpPr>
        <dsp:cNvPr id="0" name=""/>
        <dsp:cNvSpPr/>
      </dsp:nvSpPr>
      <dsp:spPr>
        <a:xfrm>
          <a:off x="4345267" y="2473333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720652" y="2467023"/>
        <a:ext cx="39514" cy="39514"/>
      </dsp:txXfrm>
    </dsp:sp>
    <dsp:sp modelId="{1B99E787-4E83-4DDA-803C-3DD15CBA9513}">
      <dsp:nvSpPr>
        <dsp:cNvPr id="0" name=""/>
        <dsp:cNvSpPr/>
      </dsp:nvSpPr>
      <dsp:spPr>
        <a:xfrm>
          <a:off x="5135550" y="1921933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Assessments</a:t>
          </a:r>
        </a:p>
      </dsp:txBody>
      <dsp:txXfrm>
        <a:off x="5300990" y="2087373"/>
        <a:ext cx="798815" cy="798815"/>
      </dsp:txXfrm>
    </dsp:sp>
    <dsp:sp modelId="{904C0722-454C-4287-A916-79A8DAF17E27}">
      <dsp:nvSpPr>
        <dsp:cNvPr id="0" name=""/>
        <dsp:cNvSpPr/>
      </dsp:nvSpPr>
      <dsp:spPr>
        <a:xfrm rot="2700000">
          <a:off x="4064093" y="3152148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439477" y="3145838"/>
        <a:ext cx="39514" cy="39514"/>
      </dsp:txXfrm>
    </dsp:sp>
    <dsp:sp modelId="{106E6883-EA03-4AF0-992A-EBB357A41958}">
      <dsp:nvSpPr>
        <dsp:cNvPr id="0" name=""/>
        <dsp:cNvSpPr/>
      </dsp:nvSpPr>
      <dsp:spPr>
        <a:xfrm>
          <a:off x="4573201" y="3279562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Vocabulary support</a:t>
          </a:r>
        </a:p>
      </dsp:txBody>
      <dsp:txXfrm>
        <a:off x="4738641" y="3445002"/>
        <a:ext cx="798815" cy="798815"/>
      </dsp:txXfrm>
    </dsp:sp>
    <dsp:sp modelId="{ABD4898C-D296-4585-B2C1-60760FE9FFF3}">
      <dsp:nvSpPr>
        <dsp:cNvPr id="0" name=""/>
        <dsp:cNvSpPr/>
      </dsp:nvSpPr>
      <dsp:spPr>
        <a:xfrm rot="5400000">
          <a:off x="3385278" y="3433322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760662" y="3427013"/>
        <a:ext cx="39514" cy="39514"/>
      </dsp:txXfrm>
    </dsp:sp>
    <dsp:sp modelId="{AD632667-0BFA-4BB6-843A-2A96B2A1C606}">
      <dsp:nvSpPr>
        <dsp:cNvPr id="0" name=""/>
        <dsp:cNvSpPr/>
      </dsp:nvSpPr>
      <dsp:spPr>
        <a:xfrm>
          <a:off x="3215572" y="3841911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Exam Support</a:t>
          </a:r>
        </a:p>
      </dsp:txBody>
      <dsp:txXfrm>
        <a:off x="3381012" y="4007351"/>
        <a:ext cx="798815" cy="798815"/>
      </dsp:txXfrm>
    </dsp:sp>
    <dsp:sp modelId="{3479761E-19D8-411B-A2CB-83619F67DD15}">
      <dsp:nvSpPr>
        <dsp:cNvPr id="0" name=""/>
        <dsp:cNvSpPr/>
      </dsp:nvSpPr>
      <dsp:spPr>
        <a:xfrm rot="8100000">
          <a:off x="2706463" y="3152148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081848" y="3145838"/>
        <a:ext cx="39514" cy="39514"/>
      </dsp:txXfrm>
    </dsp:sp>
    <dsp:sp modelId="{2E10CCA9-4D3C-486B-92D3-F2C5BA6C56E0}">
      <dsp:nvSpPr>
        <dsp:cNvPr id="0" name=""/>
        <dsp:cNvSpPr/>
      </dsp:nvSpPr>
      <dsp:spPr>
        <a:xfrm>
          <a:off x="1857942" y="3279562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Training for school staff</a:t>
          </a:r>
        </a:p>
      </dsp:txBody>
      <dsp:txXfrm>
        <a:off x="2023382" y="3445002"/>
        <a:ext cx="798815" cy="798815"/>
      </dsp:txXfrm>
    </dsp:sp>
    <dsp:sp modelId="{6DA485B8-5D7B-47EA-A9EF-E9525410FE14}">
      <dsp:nvSpPr>
        <dsp:cNvPr id="0" name=""/>
        <dsp:cNvSpPr/>
      </dsp:nvSpPr>
      <dsp:spPr>
        <a:xfrm rot="10800000">
          <a:off x="2425289" y="2473333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800673" y="2467023"/>
        <a:ext cx="39514" cy="39514"/>
      </dsp:txXfrm>
    </dsp:sp>
    <dsp:sp modelId="{03C8BE95-E096-4A5A-9D31-347D374E04E9}">
      <dsp:nvSpPr>
        <dsp:cNvPr id="0" name=""/>
        <dsp:cNvSpPr/>
      </dsp:nvSpPr>
      <dsp:spPr>
        <a:xfrm>
          <a:off x="1295593" y="1921933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Short intensive literacy / numeracy intervention</a:t>
          </a:r>
        </a:p>
      </dsp:txBody>
      <dsp:txXfrm>
        <a:off x="1461033" y="2087373"/>
        <a:ext cx="798815" cy="798815"/>
      </dsp:txXfrm>
    </dsp:sp>
    <dsp:sp modelId="{9EE294DC-E655-49A8-93DF-0FF98568C37C}">
      <dsp:nvSpPr>
        <dsp:cNvPr id="0" name=""/>
        <dsp:cNvSpPr/>
      </dsp:nvSpPr>
      <dsp:spPr>
        <a:xfrm rot="13500000">
          <a:off x="2706463" y="1794518"/>
          <a:ext cx="790282" cy="26894"/>
        </a:xfrm>
        <a:custGeom>
          <a:avLst/>
          <a:gdLst/>
          <a:ahLst/>
          <a:cxnLst/>
          <a:rect l="0" t="0" r="0" b="0"/>
          <a:pathLst>
            <a:path>
              <a:moveTo>
                <a:pt x="0" y="13447"/>
              </a:moveTo>
              <a:lnTo>
                <a:pt x="790282" y="1344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3081848" y="1788209"/>
        <a:ext cx="39514" cy="39514"/>
      </dsp:txXfrm>
    </dsp:sp>
    <dsp:sp modelId="{3B9DE0B0-B44F-42CD-AA40-64CCC83B36DB}">
      <dsp:nvSpPr>
        <dsp:cNvPr id="0" name=""/>
        <dsp:cNvSpPr/>
      </dsp:nvSpPr>
      <dsp:spPr>
        <a:xfrm>
          <a:off x="1857942" y="564303"/>
          <a:ext cx="1129695" cy="112969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/>
            <a:t>Dealing with anxiety and Building Self Esteem</a:t>
          </a:r>
        </a:p>
      </dsp:txBody>
      <dsp:txXfrm>
        <a:off x="2023382" y="729743"/>
        <a:ext cx="798815" cy="798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00007-AE12-4983-80BA-758D2163BA0E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52E28-2CDA-4BFF-B654-C08929CBAB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855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 are a team of specialist language teachers who are able to work collaboratively with SALT where appropriate. This may be working directly with a child or young person, or training for schools or developing joint projects.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3C68-0938-4548-8FE4-9EF10CCA0E5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1067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C1B3FCA-AC95-42E6-A4FA-AB6F2DE6EE59}" type="slidenum">
              <a:rPr lang="en-GB" altLang="en-US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11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term SLCN covers many difficulties such as stammering, verbal dyspraxia, learning difficulties and more. We work with those with Developmental Language Disorder (DLD) or severe speech sound disorders.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F52E28-2CDA-4BFF-B654-C08929CBABC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336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3538" indent="-363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63750" algn="l"/>
              </a:tabLst>
              <a:defRPr/>
            </a:pPr>
            <a:r>
              <a:rPr lang="en-GB" b="1" dirty="0">
                <a:latin typeface="+mn-lt"/>
              </a:rPr>
              <a:t>Speech</a:t>
            </a:r>
            <a:r>
              <a:rPr lang="en-GB" dirty="0">
                <a:latin typeface="+mn-lt"/>
              </a:rPr>
              <a:t> refers to the sounds we use for talking, (c u p) as well as fluency, volume, intonation and stress on words, pitch. </a:t>
            </a:r>
          </a:p>
          <a:p>
            <a:pPr marL="363538" indent="-363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63750" algn="l"/>
              </a:tabLst>
              <a:defRPr/>
            </a:pPr>
            <a:r>
              <a:rPr lang="en-GB" b="1" dirty="0">
                <a:latin typeface="+mn-lt"/>
              </a:rPr>
              <a:t>Language </a:t>
            </a:r>
            <a:r>
              <a:rPr lang="en-GB" b="0" dirty="0">
                <a:latin typeface="+mn-lt"/>
              </a:rPr>
              <a:t>involves </a:t>
            </a:r>
            <a:r>
              <a:rPr lang="en-US" b="0" dirty="0">
                <a:latin typeface="+mn-lt"/>
              </a:rPr>
              <a:t>both understanding and speaking. ​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tabLst>
                <a:tab pos="363750" algn="l"/>
              </a:tabLst>
              <a:defRPr/>
            </a:pPr>
            <a:r>
              <a:rPr lang="en-US" b="1" dirty="0">
                <a:latin typeface="+mn-lt"/>
              </a:rPr>
              <a:t>		 ‘I went home.’ Three words in order with past tense ‘went.’​</a:t>
            </a:r>
            <a:r>
              <a:rPr lang="en-GB" b="1" dirty="0">
                <a:latin typeface="+mn-lt"/>
              </a:rPr>
              <a:t> </a:t>
            </a:r>
            <a:r>
              <a:rPr lang="en-GB" b="0" dirty="0">
                <a:latin typeface="+mn-lt"/>
              </a:rPr>
              <a:t>so</a:t>
            </a:r>
            <a:r>
              <a:rPr lang="en-GB" b="1" dirty="0">
                <a:latin typeface="+mn-lt"/>
              </a:rPr>
              <a:t>  </a:t>
            </a:r>
            <a:r>
              <a:rPr lang="en-GB" dirty="0">
                <a:latin typeface="+mn-lt"/>
              </a:rPr>
              <a:t>includes understanding and talking: e.g. words and their meanings; how words </a:t>
            </a:r>
            <a:r>
              <a:rPr lang="en-GB">
                <a:latin typeface="+mn-lt"/>
              </a:rPr>
              <a:t>go together</a:t>
            </a:r>
            <a:r>
              <a:rPr lang="en-GB" dirty="0">
                <a:latin typeface="+mn-lt"/>
              </a:rPr>
              <a:t>; the order and how this can change meaning; grammar, sentences joining together to make sense; higher level skills such as reasoning and inference.</a:t>
            </a:r>
          </a:p>
          <a:p>
            <a:pPr marL="363538" indent="-363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363750" algn="l"/>
              </a:tabLst>
              <a:defRPr/>
            </a:pPr>
            <a:r>
              <a:rPr lang="en-GB" b="1" dirty="0">
                <a:latin typeface="+mn-lt"/>
              </a:rPr>
              <a:t>Communication</a:t>
            </a:r>
            <a:r>
              <a:rPr lang="en-GB" dirty="0">
                <a:latin typeface="+mn-lt"/>
              </a:rPr>
              <a:t> is about interacting with others to share, make friends, work in a group, get along etc. It includes non-verbal communication and conversations skills and rules.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12D15C-7221-44F8-AED7-B88EF0ECDC1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267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32CD7EC-7F37-4970-BBC5-4D43EE760CD0}" type="slidenum">
              <a:rPr lang="en-GB" altLang="en-US" smtClean="0">
                <a:cs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GB" altLang="en-US">
              <a:cs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ea typeface="ＭＳ Ｐゴシック" pitchFamily="34" charset="-128"/>
              <a:cs typeface="Arial" charset="0"/>
            </a:endParaRPr>
          </a:p>
          <a:p>
            <a:pPr>
              <a:buFontTx/>
              <a:buNone/>
            </a:pPr>
            <a:r>
              <a:rPr lang="en-GB" altLang="en-US" dirty="0">
                <a:ea typeface="ＭＳ Ｐゴシック"/>
                <a:cs typeface="Calibri"/>
              </a:rPr>
              <a:t>Initially a Speech and Language Therapist identifies severe speech or language impairment and will recommend joint provision with specialist  Language teachers.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speech and language therapy service will contact us regarding a child or young person on their caseload if they feel it is appropriate to do so. Your specialist teacher will also do the same.</a:t>
            </a:r>
          </a:p>
          <a:p>
            <a:r>
              <a:rPr lang="en-GB" dirty="0"/>
              <a:t>It’s fine to speak with either of these if they are in school working with a child or young person to see if they consider specialist language teacher support to be appropriate.</a:t>
            </a:r>
          </a:p>
          <a:p>
            <a:r>
              <a:rPr lang="en-GB" dirty="0"/>
              <a:t>I understand SALT have had some requests for ECLIPS support which doesn’t really work as we are two separate teams who work well together but with different line managers.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F52E28-2CDA-4BFF-B654-C08929CBABC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465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CF3FA72-8C7E-4086-8543-AE92F1ABBD2B}" type="slidenum">
              <a:rPr lang="en-GB" altLang="en-US" smtClean="0">
                <a:cs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GB" altLang="en-US">
              <a:cs typeface="Arial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GB" altLang="en-US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dirty="0">
                <a:ea typeface="ＭＳ Ｐゴシック" pitchFamily="34" charset="-128"/>
                <a:cs typeface="Arial" charset="0"/>
              </a:rPr>
              <a:t>I will add details of training we can offer into the chat box.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>
                <a:ea typeface="ＭＳ Ｐゴシック" pitchFamily="34" charset="-128"/>
                <a:cs typeface="Arial" charset="0"/>
              </a:rPr>
              <a:t>Our work with individuals involves ……..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461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461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2389161-0956-4809-9CC3-3B0F3C9E831C}" type="slidenum">
              <a:rPr lang="en-GB" altLang="en-US" smtClean="0">
                <a:cs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GB" alt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28725" y="709613"/>
            <a:ext cx="4708525" cy="3532187"/>
          </a:xfrm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87313" indent="-87313" eaLnBrk="1" hangingPunct="1"/>
            <a:endParaRPr lang="en-US" altLang="en-US">
              <a:ea typeface="ＭＳ Ｐゴシック" pitchFamily="34" charset="-128"/>
              <a:cs typeface="Arial" charset="0"/>
            </a:endParaRPr>
          </a:p>
          <a:p>
            <a:pPr marL="87313" indent="-87313" eaLnBrk="1" hangingPunct="1"/>
            <a:r>
              <a:rPr lang="en-GB" altLang="en-US">
                <a:ea typeface="ＭＳ Ｐゴシック" pitchFamily="34" charset="-128"/>
                <a:cs typeface="Arial" charset="0"/>
              </a:rPr>
              <a:t>We are passionate in supporting children and young people with poor communication skills and this slide indicates the impact.</a:t>
            </a:r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4058424" y="8953896"/>
            <a:ext cx="3105480" cy="472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70" tIns="47385" rIns="94770" bIns="47385" anchor="b"/>
          <a:lstStyle>
            <a:lvl1pPr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477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477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D04081F-A2F8-408D-B026-267D9CFCBF81}" type="slidenum">
              <a:rPr lang="en-GB" altLang="en-US">
                <a:latin typeface="Calibri" pitchFamily="34" charset="0"/>
                <a:cs typeface="Arial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GB" altLang="en-US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387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7B00CFE-6B53-4E2C-9561-785D8920AAAD}" type="slidenum">
              <a:rPr lang="en-GB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62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59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43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129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25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18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461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31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03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60712-0E57-4A12-8A51-334D184DE821}" type="datetimeFigureOut">
              <a:rPr lang="en-GB" smtClean="0"/>
              <a:t>10/11/2021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0BCBE-A4D6-40C8-AFCF-7B06516823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99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rish.Hicken@lincolnshire.gov.uk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ECLIPS@lincolnshire.gov.uk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sv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-1500"/>
            <a:ext cx="9143999" cy="6858000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C87AC-C919-4FE5-BAC3-39509E00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476" y="-1500"/>
            <a:ext cx="6089949" cy="6858001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0659F6-0853-468D-B1B2-44FDBE98B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6954" y="-3000"/>
            <a:ext cx="9150948" cy="6859501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24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58902" y="0"/>
            <a:ext cx="8788573" cy="6858000"/>
          </a:xfrm>
          <a:prstGeom prst="rect">
            <a:avLst/>
          </a:prstGeom>
          <a:gradFill>
            <a:gsLst>
              <a:gs pos="19000">
                <a:srgbClr val="000000">
                  <a:alpha val="62000"/>
                </a:srgbClr>
              </a:gs>
              <a:gs pos="100000">
                <a:schemeClr val="accent1">
                  <a:lumMod val="75000"/>
                  <a:alpha val="44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56979" y="561202"/>
            <a:ext cx="7449518" cy="20037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3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ECLIPS Teaching  Team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3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3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3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Extended Communication and Language Impairment Provision for Students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7ACDD7-882D-4B81-A213-84C82B96B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2888341"/>
            <a:ext cx="9152864" cy="396815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5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cc_strapline_logo_white_footer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10047"/>
            <a:ext cx="9120474" cy="1046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49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>
          <a:xfrm>
            <a:off x="1331662" y="332656"/>
            <a:ext cx="6512511" cy="1143000"/>
          </a:xfrm>
        </p:spPr>
        <p:txBody>
          <a:bodyPr/>
          <a:lstStyle/>
          <a:p>
            <a:pPr>
              <a:buClr>
                <a:schemeClr val="accent6">
                  <a:lumMod val="75000"/>
                </a:schemeClr>
              </a:buClr>
              <a:defRPr/>
            </a:pPr>
            <a:r>
              <a:rPr lang="en-GB" altLang="en-US" b="1">
                <a:solidFill>
                  <a:schemeClr val="tx2"/>
                </a:solidFill>
              </a:rPr>
              <a:t>Useful Organisations</a:t>
            </a:r>
            <a:endParaRPr lang="en-GB" altLang="en-US">
              <a:solidFill>
                <a:schemeClr val="tx2"/>
              </a:solidFill>
            </a:endParaRPr>
          </a:p>
        </p:txBody>
      </p:sp>
      <p:pic>
        <p:nvPicPr>
          <p:cNvPr id="73731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0"/>
          <a:stretch>
            <a:fillRect/>
          </a:stretch>
        </p:blipFill>
        <p:spPr>
          <a:xfrm>
            <a:off x="900113" y="1700213"/>
            <a:ext cx="2740025" cy="1138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2" name="TextBox 4"/>
          <p:cNvSpPr txBox="1">
            <a:spLocks noChangeArrowheads="1"/>
          </p:cNvSpPr>
          <p:nvPr/>
        </p:nvSpPr>
        <p:spPr bwMode="auto">
          <a:xfrm>
            <a:off x="755650" y="2852738"/>
            <a:ext cx="30956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>
                <a:solidFill>
                  <a:schemeClr val="tx1"/>
                </a:solidFill>
                <a:latin typeface="Arial" pitchFamily="34" charset="0"/>
              </a:rPr>
              <a:t>www.communicationtrust.org.uk</a:t>
            </a:r>
          </a:p>
        </p:txBody>
      </p:sp>
      <p:pic>
        <p:nvPicPr>
          <p:cNvPr id="7373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933575"/>
            <a:ext cx="11144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4" name="TextBox 5"/>
          <p:cNvSpPr txBox="1">
            <a:spLocks noChangeArrowheads="1"/>
          </p:cNvSpPr>
          <p:nvPr/>
        </p:nvSpPr>
        <p:spPr bwMode="auto">
          <a:xfrm>
            <a:off x="5940425" y="3305175"/>
            <a:ext cx="2087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>
                <a:solidFill>
                  <a:schemeClr val="tx1"/>
                </a:solidFill>
                <a:latin typeface="Arial" pitchFamily="34" charset="0"/>
              </a:rPr>
              <a:t>www.ican.org.uk</a:t>
            </a:r>
          </a:p>
        </p:txBody>
      </p:sp>
      <p:pic>
        <p:nvPicPr>
          <p:cNvPr id="7373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076700"/>
            <a:ext cx="18034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6" name="TextBox 6"/>
          <p:cNvSpPr txBox="1">
            <a:spLocks noChangeArrowheads="1"/>
          </p:cNvSpPr>
          <p:nvPr/>
        </p:nvSpPr>
        <p:spPr bwMode="auto">
          <a:xfrm>
            <a:off x="755650" y="4941888"/>
            <a:ext cx="30956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>
                <a:solidFill>
                  <a:schemeClr val="tx1"/>
                </a:solidFill>
                <a:latin typeface="Arial" pitchFamily="34" charset="0"/>
              </a:rPr>
              <a:t>www.languageforlearning.co.uk</a:t>
            </a:r>
          </a:p>
        </p:txBody>
      </p:sp>
      <p:pic>
        <p:nvPicPr>
          <p:cNvPr id="73737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900" y="4076700"/>
            <a:ext cx="170973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8" name="TextBox 9"/>
          <p:cNvSpPr txBox="1">
            <a:spLocks noChangeArrowheads="1"/>
          </p:cNvSpPr>
          <p:nvPr/>
        </p:nvSpPr>
        <p:spPr bwMode="auto">
          <a:xfrm>
            <a:off x="5237163" y="4941888"/>
            <a:ext cx="30956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200">
                <a:solidFill>
                  <a:srgbClr val="40404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2000">
                <a:solidFill>
                  <a:srgbClr val="40404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>
                <a:solidFill>
                  <a:srgbClr val="40404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600">
                <a:solidFill>
                  <a:srgbClr val="40404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  <a:defRPr sz="14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>
                <a:solidFill>
                  <a:schemeClr val="tx1"/>
                </a:solidFill>
                <a:latin typeface="Arial" pitchFamily="34" charset="0"/>
              </a:rPr>
              <a:t>www.afasic.org.uk</a:t>
            </a:r>
          </a:p>
        </p:txBody>
      </p:sp>
      <p:pic>
        <p:nvPicPr>
          <p:cNvPr id="1026" name="Picture 2" descr="NAPLIC | NAPLIC">
            <a:extLst>
              <a:ext uri="{FF2B5EF4-FFF2-40B4-BE49-F238E27FC236}">
                <a16:creationId xmlns:a16="http://schemas.microsoft.com/office/drawing/2014/main" id="{A6E36519-CE60-42C7-9175-250E155FA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13" y="5929047"/>
            <a:ext cx="2989853" cy="68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2B85E3A-86A7-4804-BDC1-4C3716BA4A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76949" y="5587267"/>
            <a:ext cx="3775166" cy="102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31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Contact us</a:t>
            </a:r>
            <a:endParaRPr lang="en-US" sz="35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607694" y="649480"/>
            <a:ext cx="4916510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sz="1700" b="1"/>
              <a:t>For any further information about the ECLIPS Teaching Team or training please contact: </a:t>
            </a:r>
            <a:endParaRPr lang="en-US"/>
          </a:p>
          <a:p>
            <a:pPr marL="0" indent="-22860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en-US" sz="1700" b="1"/>
          </a:p>
          <a:p>
            <a:pPr marL="0" indent="0">
              <a:lnSpc>
                <a:spcPct val="90000"/>
              </a:lnSpc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sz="1700" b="1"/>
              <a:t>Trish Hicken </a:t>
            </a:r>
            <a:r>
              <a:rPr lang="en-US" sz="1700"/>
              <a:t>– Team Leader </a:t>
            </a:r>
          </a:p>
          <a:p>
            <a:pPr marL="0" indent="0" fontAlgn="auto">
              <a:lnSpc>
                <a:spcPct val="90000"/>
              </a:lnSpc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sz="1700"/>
              <a:t>07554437514</a:t>
            </a:r>
            <a:endParaRPr lang="en-US" sz="1700">
              <a:cs typeface="Calibri"/>
            </a:endParaRPr>
          </a:p>
          <a:p>
            <a:pPr marL="0" indent="0">
              <a:lnSpc>
                <a:spcPct val="90000"/>
              </a:lnSpc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sz="1700">
                <a:hlinkClick r:id="rId3"/>
              </a:rPr>
              <a:t>Trish.Hicken@lincolnshire.gov.uk</a:t>
            </a:r>
            <a:r>
              <a:rPr lang="en-US" sz="1700"/>
              <a:t> </a:t>
            </a:r>
            <a:endParaRPr lang="en-US" sz="1700">
              <a:cs typeface="Calibri"/>
            </a:endParaRPr>
          </a:p>
          <a:p>
            <a:pPr marL="0" indent="0">
              <a:lnSpc>
                <a:spcPct val="90000"/>
              </a:lnSpc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en-US" sz="1700">
                <a:hlinkClick r:id="rId4"/>
              </a:rPr>
              <a:t>ECLIPS@lincolnshire.gov.uk</a:t>
            </a:r>
            <a:r>
              <a:rPr lang="en-US" sz="1700"/>
              <a:t> </a:t>
            </a:r>
            <a:endParaRPr lang="en-US" sz="1700">
              <a:cs typeface="Calibri"/>
            </a:endParaRPr>
          </a:p>
          <a:p>
            <a:pPr marL="0" indent="-228600">
              <a:lnSpc>
                <a:spcPct val="90000"/>
              </a:lnSpc>
              <a:defRPr/>
            </a:pPr>
            <a:endParaRPr lang="en-US" sz="1700" b="1"/>
          </a:p>
        </p:txBody>
      </p:sp>
    </p:spTree>
    <p:extLst>
      <p:ext uri="{BB962C8B-B14F-4D97-AF65-F5344CB8AC3E}">
        <p14:creationId xmlns:p14="http://schemas.microsoft.com/office/powerpoint/2010/main" val="161778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331733-4707-434B-9A09-4A404843E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7375" y="489508"/>
            <a:ext cx="4316172" cy="1667569"/>
          </a:xfrm>
        </p:spPr>
        <p:txBody>
          <a:bodyPr anchor="b">
            <a:normAutofit/>
          </a:bodyPr>
          <a:lstStyle/>
          <a:p>
            <a:r>
              <a:rPr lang="en-GB" sz="3500" dirty="0"/>
              <a:t>The term SLCN covers many difficulties</a:t>
            </a:r>
          </a:p>
        </p:txBody>
      </p:sp>
      <p:pic>
        <p:nvPicPr>
          <p:cNvPr id="6" name="Content Placeholder 5" descr="Umbrella outline">
            <a:extLst>
              <a:ext uri="{FF2B5EF4-FFF2-40B4-BE49-F238E27FC236}">
                <a16:creationId xmlns:a16="http://schemas.microsoft.com/office/drawing/2014/main" id="{8385D6F6-6B3E-40CC-AFE0-7C940F1590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1097" y="1759590"/>
            <a:ext cx="2907124" cy="2907124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6738C76-0C4C-4501-AFB6-A1DF37EE50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761357"/>
              </p:ext>
            </p:extLst>
          </p:nvPr>
        </p:nvGraphicFramePr>
        <p:xfrm>
          <a:off x="4197376" y="2405894"/>
          <a:ext cx="4316172" cy="3197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98461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2" name="Rectangle 151">
            <a:extLst>
              <a:ext uri="{FF2B5EF4-FFF2-40B4-BE49-F238E27FC236}">
                <a16:creationId xmlns:a16="http://schemas.microsoft.com/office/drawing/2014/main" id="{826B4A43-2A34-4B22-882C-D7552FA9C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A5271697-90F1-4A23-8EF2-0179F2EAF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5228" cy="32339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D9F5512A-48E1-4C07-B75E-3CCC517B6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233984"/>
            <a:ext cx="455228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429BAE5-B200-4FC0-BBC1-8D7C57D1D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228" y="0"/>
            <a:ext cx="3423828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513" y="1152144"/>
            <a:ext cx="2846070" cy="3072393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GB" sz="3100"/>
              <a:t>Speech, Language and Communication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7513" y="4462272"/>
            <a:ext cx="2846070" cy="1272831"/>
          </a:xfrm>
        </p:spPr>
        <p:txBody>
          <a:bodyPr anchor="t">
            <a:normAutofit/>
          </a:bodyPr>
          <a:lstStyle/>
          <a:p>
            <a:pPr algn="l"/>
            <a:r>
              <a:rPr lang="en-GB"/>
              <a:t>A reminder</a:t>
            </a: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A9644633-5AE1-44D6-8F5F-6376DDA13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1533" y="73152"/>
            <a:ext cx="884223" cy="232963"/>
            <a:chOff x="7763256" y="73152"/>
            <a:chExt cx="1178966" cy="232963"/>
          </a:xfrm>
        </p:grpSpPr>
        <p:sp>
          <p:nvSpPr>
            <p:cNvPr id="161" name="Rectangle 64">
              <a:extLst>
                <a:ext uri="{FF2B5EF4-FFF2-40B4-BE49-F238E27FC236}">
                  <a16:creationId xmlns:a16="http://schemas.microsoft.com/office/drawing/2014/main" id="{4FA74995-C5A7-4DBF-BFD1-C4831852D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66">
              <a:extLst>
                <a:ext uri="{FF2B5EF4-FFF2-40B4-BE49-F238E27FC236}">
                  <a16:creationId xmlns:a16="http://schemas.microsoft.com/office/drawing/2014/main" id="{009DC7CE-EC50-455B-AEF3-758096A62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64">
              <a:extLst>
                <a:ext uri="{FF2B5EF4-FFF2-40B4-BE49-F238E27FC236}">
                  <a16:creationId xmlns:a16="http://schemas.microsoft.com/office/drawing/2014/main" id="{680D0724-2EE2-4A8E-B7FC-994977F2A6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66">
              <a:extLst>
                <a:ext uri="{FF2B5EF4-FFF2-40B4-BE49-F238E27FC236}">
                  <a16:creationId xmlns:a16="http://schemas.microsoft.com/office/drawing/2014/main" id="{D7DD4A6B-2000-4A3E-BBCE-637ED6CDD2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64">
              <a:extLst>
                <a:ext uri="{FF2B5EF4-FFF2-40B4-BE49-F238E27FC236}">
                  <a16:creationId xmlns:a16="http://schemas.microsoft.com/office/drawing/2014/main" id="{694A6722-0FE9-4640-B93F-C2BAA8956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66">
              <a:extLst>
                <a:ext uri="{FF2B5EF4-FFF2-40B4-BE49-F238E27FC236}">
                  <a16:creationId xmlns:a16="http://schemas.microsoft.com/office/drawing/2014/main" id="{19F6A010-3765-4FAB-8CCA-7AC189141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64">
              <a:extLst>
                <a:ext uri="{FF2B5EF4-FFF2-40B4-BE49-F238E27FC236}">
                  <a16:creationId xmlns:a16="http://schemas.microsoft.com/office/drawing/2014/main" id="{2ED876B1-4DDC-4999-864F-EFF32EFF5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66">
              <a:extLst>
                <a:ext uri="{FF2B5EF4-FFF2-40B4-BE49-F238E27FC236}">
                  <a16:creationId xmlns:a16="http://schemas.microsoft.com/office/drawing/2014/main" id="{2DD9B48A-E7DB-4540-8781-F434856A7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64">
              <a:extLst>
                <a:ext uri="{FF2B5EF4-FFF2-40B4-BE49-F238E27FC236}">
                  <a16:creationId xmlns:a16="http://schemas.microsoft.com/office/drawing/2014/main" id="{2BEF54FF-8FAE-4B7F-ACE8-52ED70B04E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66">
              <a:extLst>
                <a:ext uri="{FF2B5EF4-FFF2-40B4-BE49-F238E27FC236}">
                  <a16:creationId xmlns:a16="http://schemas.microsoft.com/office/drawing/2014/main" id="{16F687E9-D21B-46CB-8A13-9BFDA780F6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64">
              <a:extLst>
                <a:ext uri="{FF2B5EF4-FFF2-40B4-BE49-F238E27FC236}">
                  <a16:creationId xmlns:a16="http://schemas.microsoft.com/office/drawing/2014/main" id="{49C0A7C4-BA67-480B-9F9A-E96535756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66">
              <a:extLst>
                <a:ext uri="{FF2B5EF4-FFF2-40B4-BE49-F238E27FC236}">
                  <a16:creationId xmlns:a16="http://schemas.microsoft.com/office/drawing/2014/main" id="{5C27E413-D9C4-45A2-AB5A-A00612798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64">
              <a:extLst>
                <a:ext uri="{FF2B5EF4-FFF2-40B4-BE49-F238E27FC236}">
                  <a16:creationId xmlns:a16="http://schemas.microsoft.com/office/drawing/2014/main" id="{76F8DD1F-1A00-4D5A-B979-33A41277C9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66">
              <a:extLst>
                <a:ext uri="{FF2B5EF4-FFF2-40B4-BE49-F238E27FC236}">
                  <a16:creationId xmlns:a16="http://schemas.microsoft.com/office/drawing/2014/main" id="{D16F8034-114D-4513-A6BD-F05ABF9AF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64">
              <a:extLst>
                <a:ext uri="{FF2B5EF4-FFF2-40B4-BE49-F238E27FC236}">
                  <a16:creationId xmlns:a16="http://schemas.microsoft.com/office/drawing/2014/main" id="{1DAD48F0-0B0E-40E2-9ED5-E0FBB99C4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66">
              <a:extLst>
                <a:ext uri="{FF2B5EF4-FFF2-40B4-BE49-F238E27FC236}">
                  <a16:creationId xmlns:a16="http://schemas.microsoft.com/office/drawing/2014/main" id="{A58F217F-BBAB-4ACB-91C0-B119DEFDC6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64">
              <a:extLst>
                <a:ext uri="{FF2B5EF4-FFF2-40B4-BE49-F238E27FC236}">
                  <a16:creationId xmlns:a16="http://schemas.microsoft.com/office/drawing/2014/main" id="{17D6638B-4C45-4C73-AFE3-8C41F939A9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66">
              <a:extLst>
                <a:ext uri="{FF2B5EF4-FFF2-40B4-BE49-F238E27FC236}">
                  <a16:creationId xmlns:a16="http://schemas.microsoft.com/office/drawing/2014/main" id="{31A3013F-24A0-486B-A892-92E42BD741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64">
              <a:extLst>
                <a:ext uri="{FF2B5EF4-FFF2-40B4-BE49-F238E27FC236}">
                  <a16:creationId xmlns:a16="http://schemas.microsoft.com/office/drawing/2014/main" id="{F4540C9F-BC47-470D-A9C2-4AB05FB4C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66">
              <a:extLst>
                <a:ext uri="{FF2B5EF4-FFF2-40B4-BE49-F238E27FC236}">
                  <a16:creationId xmlns:a16="http://schemas.microsoft.com/office/drawing/2014/main" id="{A38505B1-1AD2-47B0-8122-2EB533CBA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15"/>
          <a:stretch/>
        </p:blipFill>
        <p:spPr bwMode="auto">
          <a:xfrm>
            <a:off x="4214553" y="2077919"/>
            <a:ext cx="4644735" cy="2727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171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Levels of</a:t>
            </a:r>
            <a:r>
              <a:rPr lang="en-US" altLang="en-US" sz="3500" b="1">
                <a:solidFill>
                  <a:srgbClr val="FFFFFF"/>
                </a:solidFill>
              </a:rPr>
              <a:t> </a:t>
            </a:r>
            <a:r>
              <a:rPr lang="en-US" alt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Support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932F44-F4AB-45DD-B9B7-D878F31166FF}"/>
              </a:ext>
            </a:extLst>
          </p:cNvPr>
          <p:cNvSpPr/>
          <p:nvPr/>
        </p:nvSpPr>
        <p:spPr>
          <a:xfrm>
            <a:off x="3646583" y="795968"/>
            <a:ext cx="5233010" cy="1797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Enhanced Plus Support: Intensive Therapy</a:t>
            </a:r>
          </a:p>
          <a:p>
            <a:r>
              <a:rPr lang="en-US">
                <a:cs typeface="Calibri"/>
              </a:rPr>
              <a:t>1 weekly visit from a specialist speech and language therapist</a:t>
            </a:r>
          </a:p>
          <a:p>
            <a:r>
              <a:rPr lang="en-US">
                <a:cs typeface="Calibri"/>
              </a:rPr>
              <a:t>2 weekly visits from a speech and language therapy assistant</a:t>
            </a:r>
          </a:p>
          <a:p>
            <a:r>
              <a:rPr lang="en-US">
                <a:cs typeface="Calibri"/>
              </a:rPr>
              <a:t>3. 1 weekly visit from a specialist language teacher</a:t>
            </a: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600FCAF-1509-454B-AD9B-5372CA105A7E}"/>
              </a:ext>
            </a:extLst>
          </p:cNvPr>
          <p:cNvSpPr/>
          <p:nvPr/>
        </p:nvSpPr>
        <p:spPr>
          <a:xfrm>
            <a:off x="3596662" y="3107789"/>
            <a:ext cx="5274325" cy="922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cs typeface="Calibri"/>
              </a:rPr>
              <a:t>Specialist Language Teacher and Specialist Speech and Language Therapist working together.</a:t>
            </a:r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C0CFD34-0A70-4B53-9686-43FEC487A4DE}"/>
              </a:ext>
            </a:extLst>
          </p:cNvPr>
          <p:cNvSpPr/>
          <p:nvPr/>
        </p:nvSpPr>
        <p:spPr>
          <a:xfrm>
            <a:off x="3594941" y="4889422"/>
            <a:ext cx="5281209" cy="15354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Specialist Language Teacher only where a child or young person is struggling to access the curriculum due to speech and or language needs.</a:t>
            </a:r>
          </a:p>
          <a:p>
            <a:pPr algn="ctr"/>
            <a:endParaRPr lang="en-US" dirty="0">
              <a:cs typeface="Calibri"/>
            </a:endParaRPr>
          </a:p>
          <a:p>
            <a:pPr algn="ctr"/>
            <a:endParaRPr lang="en-US" dirty="0">
              <a:cs typeface="Calibri"/>
            </a:endParaRPr>
          </a:p>
          <a:p>
            <a:pPr algn="ctr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138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altLang="en-US" sz="3500" b="1">
                <a:solidFill>
                  <a:srgbClr val="FFFFFF"/>
                </a:solidFill>
              </a:rPr>
              <a:t>Enhanced Plus provision</a:t>
            </a:r>
            <a:endParaRPr lang="en-GB" altLang="en-US" sz="3500" b="1">
              <a:solidFill>
                <a:srgbClr val="FFFFFF"/>
              </a:solidFill>
              <a:cs typeface="Calibri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marL="0" indent="0" eaLnBrk="1" hangingPunct="1">
              <a:buNone/>
            </a:pPr>
            <a:endParaRPr lang="en-GB" altLang="en-US" sz="1700">
              <a:cs typeface="Calibri"/>
            </a:endParaRPr>
          </a:p>
          <a:p>
            <a:pPr marL="0" indent="0">
              <a:buNone/>
            </a:pPr>
            <a:r>
              <a:rPr lang="en-GB" altLang="en-US" sz="1700"/>
              <a:t>The Outreach Speech and Language Therapy Team identify complex and sustained language impairment and recommend an Enhanced Plus Provision where appropriate</a:t>
            </a:r>
            <a:endParaRPr lang="en-GB" altLang="en-US" sz="1700">
              <a:cs typeface="Calibri"/>
            </a:endParaRPr>
          </a:p>
          <a:p>
            <a:pPr marL="0" indent="0" eaLnBrk="1" hangingPunct="1">
              <a:buNone/>
            </a:pPr>
            <a:endParaRPr lang="en-GB" altLang="en-US" sz="1700"/>
          </a:p>
          <a:p>
            <a:pPr marL="0" indent="0" eaLnBrk="1" hangingPunct="1">
              <a:buNone/>
            </a:pPr>
            <a:r>
              <a:rPr lang="en-GB" altLang="en-US" sz="1700"/>
              <a:t>The ECLIPS teacher and SALT jointly assess and agree that Enhanced Plus provision is appropriate.</a:t>
            </a:r>
            <a:endParaRPr lang="en-GB" altLang="en-US" sz="17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456321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6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38">
            <a:extLst>
              <a:ext uri="{FF2B5EF4-FFF2-40B4-BE49-F238E27FC236}">
                <a16:creationId xmlns:a16="http://schemas.microsoft.com/office/drawing/2014/main" id="{4C6B5652-C661-4C58-B937-F0F490F7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0">
            <a:extLst>
              <a:ext uri="{FF2B5EF4-FFF2-40B4-BE49-F238E27FC236}">
                <a16:creationId xmlns:a16="http://schemas.microsoft.com/office/drawing/2014/main" id="{0B936867-6407-43FB-9DE6-1B0879D0C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42">
            <a:extLst>
              <a:ext uri="{FF2B5EF4-FFF2-40B4-BE49-F238E27FC236}">
                <a16:creationId xmlns:a16="http://schemas.microsoft.com/office/drawing/2014/main" id="{ACD0B258-678B-4A8C-894F-848AF24A1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: Shape 44">
            <a:extLst>
              <a:ext uri="{FF2B5EF4-FFF2-40B4-BE49-F238E27FC236}">
                <a16:creationId xmlns:a16="http://schemas.microsoft.com/office/drawing/2014/main" id="{C8D58395-74AF-401A-AF2F-76B6FCF71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F003F3F-F118-41D2-AA3F-74DB0D197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82970-B25A-467A-BBE9-1D55073D0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6933" y="655592"/>
            <a:ext cx="5217980" cy="554798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 dirty="0"/>
              <a:t>Other pathways are usually via </a:t>
            </a:r>
            <a:r>
              <a:rPr lang="en-US" sz="1700" dirty="0">
                <a:ea typeface="+mn-lt"/>
                <a:cs typeface="+mn-lt"/>
              </a:rPr>
              <a:t>t</a:t>
            </a:r>
            <a:r>
              <a:rPr lang="en-GB" sz="1700" dirty="0">
                <a:ea typeface="+mn-lt"/>
                <a:cs typeface="+mn-lt"/>
              </a:rPr>
              <a:t>he Outreach Speech and Language Therapy Team identify a child or young person who will benefit from the support of the ECLIPS Teaching team but do not require the intensive support offered by Enhanced Plus</a:t>
            </a:r>
            <a:endParaRPr lang="en-GB" sz="1700" dirty="0">
              <a:cs typeface="Calibri"/>
            </a:endParaRPr>
          </a:p>
          <a:p>
            <a:pPr marL="0" indent="0">
              <a:buNone/>
            </a:pPr>
            <a:endParaRPr lang="en-GB" sz="1700" dirty="0">
              <a:cs typeface="Calibri"/>
            </a:endParaRPr>
          </a:p>
          <a:p>
            <a:pPr marL="0" indent="0">
              <a:buNone/>
            </a:pPr>
            <a:r>
              <a:rPr lang="en-GB" sz="1700" dirty="0">
                <a:cs typeface="Calibri"/>
              </a:rPr>
              <a:t>The Specialist Teaching Team may also suggest support and advice from ECLIPS Teachers. These referrals will be discussed at regular Triage meetings where the Speech and Language Therapist</a:t>
            </a:r>
            <a:r>
              <a:rPr lang="en-US" sz="1700" dirty="0">
                <a:cs typeface="Calibri"/>
              </a:rPr>
              <a:t> and specialist teacher </a:t>
            </a:r>
            <a:r>
              <a:rPr lang="en-US" sz="1700" dirty="0"/>
              <a:t>discuss children referred and jointly agree a response.</a:t>
            </a:r>
            <a:endParaRPr lang="en-US" sz="17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280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: Shape 8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en-GB" altLang="en-US" sz="3500" b="1">
                <a:solidFill>
                  <a:srgbClr val="FFFFFF"/>
                </a:solidFill>
                <a:cs typeface="Calibri"/>
              </a:rPr>
              <a:t>Provision </a:t>
            </a:r>
            <a:endParaRPr lang="en-GB" altLang="en-US" sz="3500" b="1">
              <a:solidFill>
                <a:srgbClr val="FFFFFF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n-GB" altLang="en-US" sz="1700"/>
              <a:t>Work closely with students, parents, teachers, and teaching assistants to secure relevant planning, differentiation and intervention</a:t>
            </a:r>
          </a:p>
          <a:p>
            <a:pPr eaLnBrk="1" hangingPunct="1">
              <a:defRPr/>
            </a:pPr>
            <a:r>
              <a:rPr lang="en-GB" altLang="en-US" sz="1700"/>
              <a:t>Undertake individual assessments, and with others, develop, monitor, and evaluate intervention programmes</a:t>
            </a:r>
          </a:p>
          <a:p>
            <a:pPr eaLnBrk="1" hangingPunct="1">
              <a:defRPr/>
            </a:pPr>
            <a:r>
              <a:rPr lang="en-GB" altLang="en-US" sz="1700"/>
              <a:t>Contribute to reviews</a:t>
            </a:r>
          </a:p>
          <a:p>
            <a:pPr eaLnBrk="1" hangingPunct="1">
              <a:defRPr/>
            </a:pPr>
            <a:r>
              <a:rPr lang="en-US" altLang="en-US" sz="1700"/>
              <a:t>Provide training to relevant adults on speech, language and communication</a:t>
            </a:r>
          </a:p>
          <a:p>
            <a:pPr eaLnBrk="1" hangingPunct="1">
              <a:defRPr/>
            </a:pPr>
            <a:r>
              <a:rPr lang="en-US" altLang="en-US" sz="1700"/>
              <a:t>Support students through their  education, particularly at transition times.</a:t>
            </a:r>
          </a:p>
          <a:p>
            <a:pPr eaLnBrk="1" hangingPunct="1">
              <a:defRPr/>
            </a:pPr>
            <a:endParaRPr lang="en-GB" altLang="en-US" sz="1700"/>
          </a:p>
          <a:p>
            <a:pPr eaLnBrk="1" hangingPunct="1">
              <a:defRPr/>
            </a:pPr>
            <a:endParaRPr lang="en-GB" altLang="en-US" sz="1700"/>
          </a:p>
          <a:p>
            <a:pPr eaLnBrk="1" hangingPunct="1">
              <a:defRPr/>
            </a:pPr>
            <a:endParaRPr lang="en-GB" altLang="en-US" sz="1700"/>
          </a:p>
        </p:txBody>
      </p:sp>
    </p:spTree>
    <p:extLst>
      <p:ext uri="{BB962C8B-B14F-4D97-AF65-F5344CB8AC3E}">
        <p14:creationId xmlns:p14="http://schemas.microsoft.com/office/powerpoint/2010/main" val="380632912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91957900"/>
              </p:ext>
            </p:extLst>
          </p:nvPr>
        </p:nvGraphicFramePr>
        <p:xfrm>
          <a:off x="827585" y="831702"/>
          <a:ext cx="7560840" cy="4973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0873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br>
              <a:rPr lang="en-GB" altLang="en-US" sz="3600"/>
            </a:br>
            <a:r>
              <a:rPr lang="en-GB" altLang="en-US" sz="3200" b="1">
                <a:solidFill>
                  <a:schemeClr val="tx2"/>
                </a:solidFill>
              </a:rPr>
              <a:t>Poor communication</a:t>
            </a:r>
            <a:br>
              <a:rPr lang="en-GB" altLang="en-US" sz="3200" b="1">
                <a:solidFill>
                  <a:schemeClr val="tx2"/>
                </a:solidFill>
              </a:rPr>
            </a:br>
            <a:r>
              <a:rPr lang="en-GB" altLang="en-US" sz="3200" b="1">
                <a:solidFill>
                  <a:schemeClr val="tx2"/>
                </a:solidFill>
              </a:rPr>
              <a:t> impacts on...</a:t>
            </a:r>
            <a:br>
              <a:rPr lang="en-GB" altLang="en-US" sz="3200" b="1">
                <a:solidFill>
                  <a:srgbClr val="ABBD26"/>
                </a:solidFill>
              </a:rPr>
            </a:br>
            <a:endParaRPr lang="en-GB" altLang="en-US" sz="3200" b="1">
              <a:solidFill>
                <a:srgbClr val="ABBD26"/>
              </a:solidFill>
            </a:endParaRPr>
          </a:p>
        </p:txBody>
      </p:sp>
      <p:pic>
        <p:nvPicPr>
          <p:cNvPr id="50179" name="Picture 31"/>
          <p:cNvPicPr>
            <a:picLocks noGrp="1" noChangeAspect="1" noChangeArrowheads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0" t="6699" b="8195"/>
          <a:stretch>
            <a:fillRect/>
          </a:stretch>
        </p:blipFill>
        <p:spPr>
          <a:xfrm>
            <a:off x="766763" y="1233488"/>
            <a:ext cx="2349500" cy="1490662"/>
          </a:xfrm>
        </p:spPr>
      </p:pic>
      <p:pic>
        <p:nvPicPr>
          <p:cNvPr id="24580" name="Picture 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23" r="2940" b="1472"/>
          <a:stretch>
            <a:fillRect/>
          </a:stretch>
        </p:blipFill>
        <p:spPr bwMode="auto">
          <a:xfrm>
            <a:off x="3178175" y="1498600"/>
            <a:ext cx="2357438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3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63" r="2367" b="4106"/>
          <a:stretch>
            <a:fillRect/>
          </a:stretch>
        </p:blipFill>
        <p:spPr bwMode="auto">
          <a:xfrm>
            <a:off x="6102350" y="1331913"/>
            <a:ext cx="2357438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17" descr="http://static.guim.co.uk/sys-images/Guardian/Pix/pictures/2009/4/15/1239833938225/People-looking-for-work-w-00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148138"/>
            <a:ext cx="2357438" cy="150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3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8" r="6232"/>
          <a:stretch>
            <a:fillRect/>
          </a:stretch>
        </p:blipFill>
        <p:spPr bwMode="auto">
          <a:xfrm>
            <a:off x="3187700" y="4040188"/>
            <a:ext cx="2357438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3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2" t="2597"/>
          <a:stretch>
            <a:fillRect/>
          </a:stretch>
        </p:blipFill>
        <p:spPr bwMode="auto">
          <a:xfrm>
            <a:off x="5893593" y="3631544"/>
            <a:ext cx="2357437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19"/>
          <p:cNvSpPr txBox="1">
            <a:spLocks noChangeArrowheads="1"/>
          </p:cNvSpPr>
          <p:nvPr/>
        </p:nvSpPr>
        <p:spPr bwMode="auto">
          <a:xfrm>
            <a:off x="285750" y="2500313"/>
            <a:ext cx="2428875" cy="2460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88900" indent="-88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Calibri" pitchFamily="34" charset="0"/>
                <a:cs typeface="Arial" charset="0"/>
              </a:rPr>
              <a:t>Educational achievement</a:t>
            </a:r>
          </a:p>
        </p:txBody>
      </p:sp>
      <p:sp>
        <p:nvSpPr>
          <p:cNvPr id="24586" name="Text Box 25"/>
          <p:cNvSpPr txBox="1">
            <a:spLocks noChangeArrowheads="1"/>
          </p:cNvSpPr>
          <p:nvPr/>
        </p:nvSpPr>
        <p:spPr bwMode="auto">
          <a:xfrm>
            <a:off x="3500438" y="2428875"/>
            <a:ext cx="2143125" cy="2460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 marL="88900" indent="-88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Calibri" pitchFamily="34" charset="0"/>
                <a:cs typeface="Arial" charset="0"/>
              </a:rPr>
              <a:t>Behaviour/vulnerability</a:t>
            </a:r>
          </a:p>
        </p:txBody>
      </p:sp>
      <p:sp>
        <p:nvSpPr>
          <p:cNvPr id="24587" name="Text Box 26"/>
          <p:cNvSpPr txBox="1">
            <a:spLocks noChangeArrowheads="1"/>
          </p:cNvSpPr>
          <p:nvPr/>
        </p:nvSpPr>
        <p:spPr bwMode="auto">
          <a:xfrm>
            <a:off x="5657850" y="1928813"/>
            <a:ext cx="1414463" cy="2460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Calibri" pitchFamily="34" charset="0"/>
                <a:cs typeface="Arial" charset="0"/>
              </a:rPr>
              <a:t>Mental health</a:t>
            </a:r>
          </a:p>
        </p:txBody>
      </p:sp>
      <p:sp>
        <p:nvSpPr>
          <p:cNvPr id="24588" name="Text Box 16"/>
          <p:cNvSpPr txBox="1">
            <a:spLocks noChangeArrowheads="1"/>
          </p:cNvSpPr>
          <p:nvPr/>
        </p:nvSpPr>
        <p:spPr bwMode="auto">
          <a:xfrm>
            <a:off x="357188" y="4708525"/>
            <a:ext cx="1571625" cy="2667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Calibri" pitchFamily="34" charset="0"/>
                <a:cs typeface="Arial" charset="0"/>
              </a:rPr>
              <a:t>Employability</a:t>
            </a:r>
          </a:p>
        </p:txBody>
      </p:sp>
      <p:sp>
        <p:nvSpPr>
          <p:cNvPr id="24589" name="Text Box 29"/>
          <p:cNvSpPr txBox="1">
            <a:spLocks noChangeArrowheads="1"/>
          </p:cNvSpPr>
          <p:nvPr/>
        </p:nvSpPr>
        <p:spPr bwMode="auto">
          <a:xfrm>
            <a:off x="3071813" y="4143375"/>
            <a:ext cx="1643062" cy="2460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Calibri" pitchFamily="34" charset="0"/>
                <a:cs typeface="Arial" charset="0"/>
              </a:rPr>
              <a:t>Criminality</a:t>
            </a:r>
          </a:p>
        </p:txBody>
      </p:sp>
      <p:sp>
        <p:nvSpPr>
          <p:cNvPr id="24590" name="Text Box 28"/>
          <p:cNvSpPr txBox="1">
            <a:spLocks noChangeArrowheads="1"/>
          </p:cNvSpPr>
          <p:nvPr/>
        </p:nvSpPr>
        <p:spPr bwMode="auto">
          <a:xfrm>
            <a:off x="6143625" y="3317875"/>
            <a:ext cx="1857375" cy="2444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b="1">
                <a:latin typeface="Calibri" pitchFamily="34" charset="0"/>
                <a:cs typeface="Arial" charset="0"/>
              </a:rPr>
              <a:t>Disadvantage Cycle</a:t>
            </a:r>
            <a:endParaRPr lang="en-US" altLang="en-US" sz="1600" b="1">
              <a:latin typeface="Calibri" pitchFamily="34" charset="0"/>
              <a:cs typeface="Arial" charset="0"/>
            </a:endParaRPr>
          </a:p>
        </p:txBody>
      </p:sp>
      <p:sp>
        <p:nvSpPr>
          <p:cNvPr id="7183" name="Text Box 19"/>
          <p:cNvSpPr txBox="1">
            <a:spLocks noChangeArrowheads="1"/>
          </p:cNvSpPr>
          <p:nvPr/>
        </p:nvSpPr>
        <p:spPr bwMode="auto">
          <a:xfrm>
            <a:off x="365125" y="2743200"/>
            <a:ext cx="2214563" cy="12922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72000" tIns="0" rIns="0" bIns="0">
            <a:spAutoFit/>
          </a:bodyPr>
          <a:lstStyle/>
          <a:p>
            <a:pPr marL="88900" indent="-88900">
              <a:buFontTx/>
              <a:buChar char="•"/>
              <a:defRPr/>
            </a:pPr>
            <a:r>
              <a:rPr lang="en-GB" sz="1200">
                <a:latin typeface="+mn-lt"/>
                <a:cs typeface="Arial" charset="0"/>
              </a:rPr>
              <a:t>50 - 90% of children with persistent SLCN go on to have reading difficulties</a:t>
            </a:r>
          </a:p>
          <a:p>
            <a:pPr marL="88900" indent="-88900">
              <a:buFontTx/>
              <a:buChar char="•"/>
              <a:defRPr/>
            </a:pPr>
            <a:r>
              <a:rPr lang="en-GB" sz="1200">
                <a:latin typeface="+mn-lt"/>
                <a:cs typeface="Arial" charset="0"/>
              </a:rPr>
              <a:t>Only a fifth of children with SLCN reach the expected levels for their age in English and Maths at age 11 </a:t>
            </a:r>
            <a:endParaRPr lang="en-US" sz="1200">
              <a:latin typeface="+mn-lt"/>
              <a:cs typeface="Arial" charset="0"/>
            </a:endParaRPr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3643313" y="2784475"/>
            <a:ext cx="2000250" cy="923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72000" tIns="0" rIns="0" bIns="0">
            <a:spAutoFit/>
          </a:bodyPr>
          <a:lstStyle/>
          <a:p>
            <a:pPr marL="88900" indent="-88900">
              <a:buFontTx/>
              <a:buChar char="•"/>
              <a:defRPr/>
            </a:pPr>
            <a:r>
              <a:rPr lang="en-GB" sz="1200">
                <a:latin typeface="+mn-lt"/>
                <a:cs typeface="Arial" charset="0"/>
              </a:rPr>
              <a:t>2/3 of 7-14 year olds with serious behaviour problems have language impairment </a:t>
            </a:r>
          </a:p>
          <a:p>
            <a:pPr marL="88900" indent="-88900">
              <a:buFontTx/>
              <a:buChar char="•"/>
              <a:defRPr/>
            </a:pPr>
            <a:r>
              <a:rPr lang="en-GB" sz="1200">
                <a:latin typeface="+mn-lt"/>
                <a:cs typeface="Arial" charset="0"/>
              </a:rPr>
              <a:t>Children with SLCN are more likely to be bullied </a:t>
            </a:r>
            <a:endParaRPr lang="en-US" sz="1200">
              <a:latin typeface="+mn-lt"/>
              <a:cs typeface="Arial" charset="0"/>
            </a:endParaRPr>
          </a:p>
        </p:txBody>
      </p:sp>
      <p:sp>
        <p:nvSpPr>
          <p:cNvPr id="7185" name="Text Box 26"/>
          <p:cNvSpPr txBox="1">
            <a:spLocks noChangeArrowheads="1"/>
          </p:cNvSpPr>
          <p:nvPr/>
        </p:nvSpPr>
        <p:spPr bwMode="auto">
          <a:xfrm>
            <a:off x="6573838" y="2459038"/>
            <a:ext cx="2409825" cy="7381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72000" tIns="0" rIns="0" bIns="0">
            <a:spAutoFit/>
          </a:bodyPr>
          <a:lstStyle/>
          <a:p>
            <a:pPr>
              <a:buFont typeface="Arial" charset="0"/>
              <a:buChar char="•"/>
              <a:defRPr/>
            </a:pPr>
            <a:r>
              <a:rPr lang="en-GB" sz="1200">
                <a:latin typeface="+mn-lt"/>
                <a:cs typeface="Arial" charset="0"/>
              </a:rPr>
              <a:t>40% of 7 to 14 year olds referred to child psychiatric services had a language impairment that had never been suspected</a:t>
            </a:r>
          </a:p>
        </p:txBody>
      </p:sp>
      <p:sp>
        <p:nvSpPr>
          <p:cNvPr id="24594" name="Text Box 16"/>
          <p:cNvSpPr txBox="1">
            <a:spLocks noChangeArrowheads="1"/>
          </p:cNvSpPr>
          <p:nvPr/>
        </p:nvSpPr>
        <p:spPr bwMode="auto">
          <a:xfrm>
            <a:off x="285750" y="5335588"/>
            <a:ext cx="2428875" cy="9667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72000" tIns="0" rIns="0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200">
                <a:latin typeface="Calibri" pitchFamily="34" charset="0"/>
                <a:cs typeface="Arial" charset="0"/>
              </a:rPr>
              <a:t>“..communication skills are the most important employability skills and a lack of them in a candidate is a deal breaker... for many employers”. (Sir Michael Rake, BT)</a:t>
            </a:r>
            <a:endParaRPr lang="en-US" altLang="en-US" sz="1200">
              <a:latin typeface="Calibri" pitchFamily="34" charset="0"/>
              <a:cs typeface="Arial" charset="0"/>
            </a:endParaRPr>
          </a:p>
        </p:txBody>
      </p:sp>
      <p:sp>
        <p:nvSpPr>
          <p:cNvPr id="24595" name="Text Box 29"/>
          <p:cNvSpPr txBox="1">
            <a:spLocks noChangeArrowheads="1"/>
          </p:cNvSpPr>
          <p:nvPr/>
        </p:nvSpPr>
        <p:spPr bwMode="auto">
          <a:xfrm>
            <a:off x="3436938" y="5284788"/>
            <a:ext cx="2227262" cy="5540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7200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200">
                <a:latin typeface="Calibri" pitchFamily="34" charset="0"/>
                <a:cs typeface="Arial" charset="0"/>
              </a:rPr>
              <a:t>60% of young people in young offender institutions have communication difficulties</a:t>
            </a:r>
            <a:endParaRPr lang="en-US" altLang="en-US" sz="1200">
              <a:latin typeface="Calibri" pitchFamily="34" charset="0"/>
              <a:cs typeface="Arial" charset="0"/>
            </a:endParaRPr>
          </a:p>
        </p:txBody>
      </p:sp>
      <p:sp>
        <p:nvSpPr>
          <p:cNvPr id="7188" name="Text Box 28"/>
          <p:cNvSpPr txBox="1">
            <a:spLocks noChangeArrowheads="1"/>
          </p:cNvSpPr>
          <p:nvPr/>
        </p:nvSpPr>
        <p:spPr bwMode="auto">
          <a:xfrm>
            <a:off x="6203950" y="4829175"/>
            <a:ext cx="2928938" cy="14779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72000" tIns="0" rIns="0" bIns="0">
            <a:spAutoFit/>
          </a:bodyPr>
          <a:lstStyle/>
          <a:p>
            <a:pPr>
              <a:buFont typeface="Arial" charset="0"/>
              <a:buChar char="•"/>
              <a:defRPr/>
            </a:pPr>
            <a:r>
              <a:rPr lang="en-GB" sz="1200">
                <a:latin typeface="+mn-lt"/>
                <a:cs typeface="Arial" charset="0"/>
              </a:rPr>
              <a:t>Children from low income families lag behind high income counterparts at school entry by sixteen months in vocabulary.  </a:t>
            </a:r>
          </a:p>
          <a:p>
            <a:pPr>
              <a:buFont typeface="Arial" charset="0"/>
              <a:buChar char="•"/>
              <a:defRPr/>
            </a:pPr>
            <a:r>
              <a:rPr lang="en-GB" sz="1200">
                <a:latin typeface="+mn-lt"/>
                <a:cs typeface="Arial" charset="0"/>
              </a:rPr>
              <a:t>Vocabulary at age 5 has been found to be the best predictor of whether children who experienced social deprivation in childhood were able to ‘buck the trend’ and escape poverty in later adult life </a:t>
            </a:r>
            <a:endParaRPr lang="en-US" sz="1200"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13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965</Words>
  <Application>Microsoft Office PowerPoint</Application>
  <PresentationFormat>On-screen Show (4:3)</PresentationFormat>
  <Paragraphs>96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The term SLCN covers many difficulties</vt:lpstr>
      <vt:lpstr>Speech, Language and Communication</vt:lpstr>
      <vt:lpstr>Levels of  Support</vt:lpstr>
      <vt:lpstr>Enhanced Plus provision</vt:lpstr>
      <vt:lpstr>PowerPoint Presentation</vt:lpstr>
      <vt:lpstr>Provision </vt:lpstr>
      <vt:lpstr>PowerPoint Presentation</vt:lpstr>
      <vt:lpstr> Poor communication  impacts on... </vt:lpstr>
      <vt:lpstr>Useful Organisations</vt:lpstr>
      <vt:lpstr>Contact us</vt:lpstr>
    </vt:vector>
  </TitlesOfParts>
  <Company>Lincolnshire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Extended Communication and Language Impairment Provision for Students (ECLIPS)</dc:title>
  <dc:creator>Trish Hicken</dc:creator>
  <cp:lastModifiedBy>Nicola Carter</cp:lastModifiedBy>
  <cp:revision>3</cp:revision>
  <dcterms:created xsi:type="dcterms:W3CDTF">2016-11-06T11:49:39Z</dcterms:created>
  <dcterms:modified xsi:type="dcterms:W3CDTF">2021-11-10T14:49:44Z</dcterms:modified>
</cp:coreProperties>
</file>