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1" r:id="rId3"/>
    <p:sldId id="275" r:id="rId4"/>
    <p:sldId id="277" r:id="rId5"/>
    <p:sldId id="278" r:id="rId6"/>
    <p:sldId id="286" r:id="rId7"/>
    <p:sldId id="279" r:id="rId8"/>
    <p:sldId id="266" r:id="rId9"/>
    <p:sldId id="274"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445" autoAdjust="0"/>
    <p:restoredTop sz="86381" autoAdjust="0"/>
  </p:normalViewPr>
  <p:slideViewPr>
    <p:cSldViewPr>
      <p:cViewPr varScale="1">
        <p:scale>
          <a:sx n="74" d="100"/>
          <a:sy n="74" d="100"/>
        </p:scale>
        <p:origin x="936" y="66"/>
      </p:cViewPr>
      <p:guideLst>
        <p:guide orient="horz" pos="2160"/>
        <p:guide pos="2880"/>
      </p:guideLst>
    </p:cSldViewPr>
  </p:slideViewPr>
  <p:outlineViewPr>
    <p:cViewPr>
      <p:scale>
        <a:sx n="33" d="100"/>
        <a:sy n="33" d="100"/>
      </p:scale>
      <p:origin x="264" y="11889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4617AF8-2E19-4BD4-8823-033AD203B32B}" type="datetimeFigureOut">
              <a:rPr lang="en-GB" smtClean="0"/>
              <a:t>08/11/2021</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54586A2-CDF3-438C-BDB7-321282E0B4E9}" type="slidenum">
              <a:rPr lang="en-GB" smtClean="0"/>
              <a:t>‹#›</a:t>
            </a:fld>
            <a:endParaRPr lang="en-GB"/>
          </a:p>
        </p:txBody>
      </p:sp>
    </p:spTree>
    <p:extLst>
      <p:ext uri="{BB962C8B-B14F-4D97-AF65-F5344CB8AC3E}">
        <p14:creationId xmlns:p14="http://schemas.microsoft.com/office/powerpoint/2010/main" val="107952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0CCE50-1E45-42C0-ADAD-C583C3B4B160}" type="datetimeFigureOut">
              <a:rPr lang="en-GB" smtClean="0"/>
              <a:t>08/11/2021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EBBF544-B102-47D4-8EB6-2474276DE8CC}" type="slidenum">
              <a:rPr lang="en-GB" smtClean="0"/>
              <a:t>‹#›</a:t>
            </a:fld>
            <a:endParaRPr lang="en-GB"/>
          </a:p>
        </p:txBody>
      </p:sp>
    </p:spTree>
    <p:extLst>
      <p:ext uri="{BB962C8B-B14F-4D97-AF65-F5344CB8AC3E}">
        <p14:creationId xmlns:p14="http://schemas.microsoft.com/office/powerpoint/2010/main" val="141436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EBBF544-B102-47D4-8EB6-2474276DE8CC}" type="slidenum">
              <a:rPr lang="en-GB" smtClean="0"/>
              <a:t>1</a:t>
            </a:fld>
            <a:endParaRPr lang="en-GB" dirty="0"/>
          </a:p>
        </p:txBody>
      </p:sp>
    </p:spTree>
    <p:extLst>
      <p:ext uri="{BB962C8B-B14F-4D97-AF65-F5344CB8AC3E}">
        <p14:creationId xmlns:p14="http://schemas.microsoft.com/office/powerpoint/2010/main" val="2349752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Developed in 2007</a:t>
            </a:r>
          </a:p>
          <a:p>
            <a:r>
              <a:rPr lang="en-GB" dirty="0"/>
              <a:t>Extended in 2012 to cover birth to 18 years</a:t>
            </a:r>
          </a:p>
          <a:p>
            <a:r>
              <a:rPr lang="en-GB" dirty="0"/>
              <a:t>Sits within the SEND Service.  Alongside TAC and provides Early Help. </a:t>
            </a:r>
          </a:p>
          <a:p>
            <a:r>
              <a:rPr lang="en-GB" dirty="0"/>
              <a:t>Good care co-ordination: currently  cases open to ESCO </a:t>
            </a:r>
          </a:p>
          <a:p>
            <a:r>
              <a:rPr lang="en-GB" dirty="0"/>
              <a:t>Drop-in appointments:  appointments booked in the past year</a:t>
            </a:r>
          </a:p>
          <a:p>
            <a:endParaRPr lang="en-GB" dirty="0"/>
          </a:p>
        </p:txBody>
      </p:sp>
      <p:sp>
        <p:nvSpPr>
          <p:cNvPr id="4" name="Slide Number Placeholder 3"/>
          <p:cNvSpPr>
            <a:spLocks noGrp="1"/>
          </p:cNvSpPr>
          <p:nvPr>
            <p:ph type="sldNum" sz="quarter" idx="10"/>
          </p:nvPr>
        </p:nvSpPr>
        <p:spPr/>
        <p:txBody>
          <a:bodyPr/>
          <a:lstStyle/>
          <a:p>
            <a:fld id="{C060FFA3-F25B-41C6-9D5F-F0152C364784}" type="slidenum">
              <a:rPr lang="en-GB" smtClean="0"/>
              <a:t>2</a:t>
            </a:fld>
            <a:endParaRPr lang="en-GB" dirty="0"/>
          </a:p>
        </p:txBody>
      </p:sp>
    </p:spTree>
    <p:extLst>
      <p:ext uri="{BB962C8B-B14F-4D97-AF65-F5344CB8AC3E}">
        <p14:creationId xmlns:p14="http://schemas.microsoft.com/office/powerpoint/2010/main" val="639951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EBBF544-B102-47D4-8EB6-2474276DE8CC}" type="slidenum">
              <a:rPr lang="en-GB" smtClean="0"/>
              <a:t>3</a:t>
            </a:fld>
            <a:endParaRPr lang="en-GB" dirty="0"/>
          </a:p>
        </p:txBody>
      </p:sp>
    </p:spTree>
    <p:extLst>
      <p:ext uri="{BB962C8B-B14F-4D97-AF65-F5344CB8AC3E}">
        <p14:creationId xmlns:p14="http://schemas.microsoft.com/office/powerpoint/2010/main" val="2066938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EBBF544-B102-47D4-8EB6-2474276DE8CC}" type="slidenum">
              <a:rPr lang="en-GB" smtClean="0"/>
              <a:t>5</a:t>
            </a:fld>
            <a:endParaRPr lang="en-GB" dirty="0"/>
          </a:p>
        </p:txBody>
      </p:sp>
    </p:spTree>
    <p:extLst>
      <p:ext uri="{BB962C8B-B14F-4D97-AF65-F5344CB8AC3E}">
        <p14:creationId xmlns:p14="http://schemas.microsoft.com/office/powerpoint/2010/main" val="1027430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EBBF544-B102-47D4-8EB6-2474276DE8CC}" type="slidenum">
              <a:rPr lang="en-GB" smtClean="0"/>
              <a:t>7</a:t>
            </a:fld>
            <a:endParaRPr lang="en-GB" dirty="0"/>
          </a:p>
        </p:txBody>
      </p:sp>
    </p:spTree>
    <p:extLst>
      <p:ext uri="{BB962C8B-B14F-4D97-AF65-F5344CB8AC3E}">
        <p14:creationId xmlns:p14="http://schemas.microsoft.com/office/powerpoint/2010/main" val="1440907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EBBF544-B102-47D4-8EB6-2474276DE8CC}" type="slidenum">
              <a:rPr lang="en-GB" smtClean="0"/>
              <a:t>8</a:t>
            </a:fld>
            <a:endParaRPr lang="en-GB"/>
          </a:p>
        </p:txBody>
      </p:sp>
    </p:spTree>
    <p:extLst>
      <p:ext uri="{BB962C8B-B14F-4D97-AF65-F5344CB8AC3E}">
        <p14:creationId xmlns:p14="http://schemas.microsoft.com/office/powerpoint/2010/main" val="1442720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EBBF544-B102-47D4-8EB6-2474276DE8CC}" type="slidenum">
              <a:rPr lang="en-GB" smtClean="0"/>
              <a:t>9</a:t>
            </a:fld>
            <a:endParaRPr lang="en-GB"/>
          </a:p>
        </p:txBody>
      </p:sp>
    </p:spTree>
    <p:extLst>
      <p:ext uri="{BB962C8B-B14F-4D97-AF65-F5344CB8AC3E}">
        <p14:creationId xmlns:p14="http://schemas.microsoft.com/office/powerpoint/2010/main" val="3431230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E2997D0-1D22-4E12-85F4-6776180255CE}" type="datetimeFigureOut">
              <a:rPr lang="en-GB" smtClean="0"/>
              <a:t>08/11/2021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2439673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2997D0-1D22-4E12-85F4-6776180255CE}" type="datetimeFigureOut">
              <a:rPr lang="en-GB" smtClean="0"/>
              <a:t>08/11/2021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25125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2997D0-1D22-4E12-85F4-6776180255CE}" type="datetimeFigureOut">
              <a:rPr lang="en-GB" smtClean="0"/>
              <a:t>08/11/2021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3377067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2997D0-1D22-4E12-85F4-6776180255CE}" type="datetimeFigureOut">
              <a:rPr lang="en-GB" smtClean="0"/>
              <a:t>08/11/2021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33033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2997D0-1D22-4E12-85F4-6776180255CE}" type="datetimeFigureOut">
              <a:rPr lang="en-GB" smtClean="0"/>
              <a:t>08/11/2021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1401296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E2997D0-1D22-4E12-85F4-6776180255CE}" type="datetimeFigureOut">
              <a:rPr lang="en-GB" smtClean="0"/>
              <a:t>08/11/2021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330890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E2997D0-1D22-4E12-85F4-6776180255CE}" type="datetimeFigureOut">
              <a:rPr lang="en-GB" smtClean="0"/>
              <a:t>08/11/2021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386576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E2997D0-1D22-4E12-85F4-6776180255CE}" type="datetimeFigureOut">
              <a:rPr lang="en-GB" smtClean="0"/>
              <a:t>08/11/2021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1047627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2997D0-1D22-4E12-85F4-6776180255CE}" type="datetimeFigureOut">
              <a:rPr lang="en-GB" smtClean="0"/>
              <a:t>08/11/2021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420056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2997D0-1D22-4E12-85F4-6776180255CE}" type="datetimeFigureOut">
              <a:rPr lang="en-GB" smtClean="0"/>
              <a:t>08/11/2021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71556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2997D0-1D22-4E12-85F4-6776180255CE}" type="datetimeFigureOut">
              <a:rPr lang="en-GB" smtClean="0"/>
              <a:t>08/11/2021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053F4C-991D-48AE-8024-8D10F5E214C6}" type="slidenum">
              <a:rPr lang="en-GB" smtClean="0"/>
              <a:t>‹#›</a:t>
            </a:fld>
            <a:endParaRPr lang="en-GB"/>
          </a:p>
        </p:txBody>
      </p:sp>
    </p:spTree>
    <p:extLst>
      <p:ext uri="{BB962C8B-B14F-4D97-AF65-F5344CB8AC3E}">
        <p14:creationId xmlns:p14="http://schemas.microsoft.com/office/powerpoint/2010/main" val="1022031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2997D0-1D22-4E12-85F4-6776180255CE}" type="datetimeFigureOut">
              <a:rPr lang="en-GB" smtClean="0"/>
              <a:t>08/11/2021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53F4C-991D-48AE-8024-8D10F5E214C6}" type="slidenum">
              <a:rPr lang="en-GB" smtClean="0"/>
              <a:t>‹#›</a:t>
            </a:fld>
            <a:endParaRPr lang="en-GB"/>
          </a:p>
        </p:txBody>
      </p:sp>
    </p:spTree>
    <p:extLst>
      <p:ext uri="{BB962C8B-B14F-4D97-AF65-F5344CB8AC3E}">
        <p14:creationId xmlns:p14="http://schemas.microsoft.com/office/powerpoint/2010/main" val="880803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2655"/>
            <a:ext cx="7772400" cy="3104036"/>
          </a:xfrm>
        </p:spPr>
        <p:txBody>
          <a:bodyPr>
            <a:normAutofit fontScale="90000"/>
          </a:bodyPr>
          <a:lstStyle/>
          <a:p>
            <a:pPr algn="just"/>
            <a:br>
              <a:rPr lang="en-US" sz="4000" dirty="0">
                <a:solidFill>
                  <a:srgbClr val="99AB21"/>
                </a:solidFill>
                <a:latin typeface="Gill Sans MT"/>
                <a:cs typeface="Gill Sans MT"/>
              </a:rPr>
            </a:br>
            <a:r>
              <a:rPr lang="en-US" sz="9800" dirty="0">
                <a:solidFill>
                  <a:srgbClr val="99AB21"/>
                </a:solidFill>
                <a:latin typeface="Gill Sans MT"/>
                <a:cs typeface="Gill Sans MT"/>
              </a:rPr>
              <a:t>ESCO</a:t>
            </a:r>
            <a:br>
              <a:rPr lang="en-US" sz="4900" dirty="0">
                <a:solidFill>
                  <a:srgbClr val="99AB21"/>
                </a:solidFill>
                <a:latin typeface="Gill Sans MT"/>
                <a:cs typeface="Gill Sans MT"/>
              </a:rPr>
            </a:br>
            <a:br>
              <a:rPr lang="en-US" sz="4000" dirty="0">
                <a:solidFill>
                  <a:srgbClr val="99AB21"/>
                </a:solidFill>
                <a:latin typeface="Gill Sans MT"/>
                <a:cs typeface="Gill Sans MT"/>
              </a:rPr>
            </a:br>
            <a:br>
              <a:rPr lang="en-US" sz="4000" dirty="0">
                <a:solidFill>
                  <a:srgbClr val="99AB21"/>
                </a:solidFill>
                <a:latin typeface="Gill Sans MT"/>
                <a:cs typeface="Gill Sans MT"/>
              </a:rPr>
            </a:br>
            <a:br>
              <a:rPr lang="en-US" sz="2400" dirty="0">
                <a:solidFill>
                  <a:srgbClr val="99AB21"/>
                </a:solidFill>
                <a:latin typeface="Gill Sans MT"/>
                <a:cs typeface="Gill Sans MT"/>
              </a:rPr>
            </a:br>
            <a:endParaRPr lang="en-US" sz="4000" dirty="0">
              <a:solidFill>
                <a:srgbClr val="99AB21"/>
              </a:solidFill>
              <a:latin typeface="Gill Sans MT"/>
              <a:cs typeface="Gill Sans MT"/>
            </a:endParaRPr>
          </a:p>
        </p:txBody>
      </p:sp>
      <p:pic>
        <p:nvPicPr>
          <p:cNvPr id="5" name="Picture 4"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15740"/>
            <a:ext cx="9144000" cy="1669711"/>
          </a:xfrm>
          <a:prstGeom prst="rect">
            <a:avLst/>
          </a:prstGeom>
        </p:spPr>
      </p:pic>
    </p:spTree>
    <p:extLst>
      <p:ext uri="{BB962C8B-B14F-4D97-AF65-F5344CB8AC3E}">
        <p14:creationId xmlns:p14="http://schemas.microsoft.com/office/powerpoint/2010/main" val="53639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solidFill>
                  <a:srgbClr val="99AB21"/>
                </a:solidFill>
                <a:latin typeface="Gill Sans MT"/>
                <a:cs typeface="Gill Sans MT"/>
              </a:rPr>
              <a:t>What is ESCO?</a:t>
            </a:r>
          </a:p>
        </p:txBody>
      </p:sp>
      <p:sp>
        <p:nvSpPr>
          <p:cNvPr id="3" name="Content Placeholder 2"/>
          <p:cNvSpPr>
            <a:spLocks noGrp="1"/>
          </p:cNvSpPr>
          <p:nvPr>
            <p:ph idx="1"/>
          </p:nvPr>
        </p:nvSpPr>
        <p:spPr/>
        <p:txBody>
          <a:bodyPr>
            <a:noAutofit/>
          </a:bodyPr>
          <a:lstStyle/>
          <a:p>
            <a:pPr algn="just">
              <a:buFont typeface="Arial" panose="020B0604020202020204" pitchFamily="34" charset="0"/>
              <a:buChar char="•"/>
            </a:pPr>
            <a:r>
              <a:rPr lang="en-GB" sz="2000" dirty="0">
                <a:latin typeface="Gill Sans MT"/>
                <a:cs typeface="Gill Sans MT"/>
              </a:rPr>
              <a:t>Early Support Care Coordination (ESCO) is a targeted children’s service within the Special Educational Needs and Disabilities (SEND) Service – Lincolnshire County Council.</a:t>
            </a:r>
          </a:p>
          <a:p>
            <a:pPr marL="0" indent="0" algn="just">
              <a:buNone/>
            </a:pPr>
            <a:endParaRPr lang="en-GB" sz="2000" dirty="0">
              <a:latin typeface="Gill Sans MT"/>
              <a:cs typeface="Gill Sans MT"/>
            </a:endParaRPr>
          </a:p>
          <a:p>
            <a:pPr algn="just">
              <a:buFont typeface="Arial" panose="020B0604020202020204" pitchFamily="34" charset="0"/>
              <a:buChar char="•"/>
            </a:pPr>
            <a:r>
              <a:rPr lang="en-GB" sz="2000" dirty="0">
                <a:latin typeface="Gill Sans MT"/>
                <a:cs typeface="Gill Sans MT"/>
              </a:rPr>
              <a:t>ESCO is committed to improving the delivery of services for disabled children, young people and their families. </a:t>
            </a:r>
          </a:p>
          <a:p>
            <a:pPr marL="0" indent="0" algn="just">
              <a:buNone/>
            </a:pPr>
            <a:endParaRPr lang="en-GB" sz="2000" dirty="0">
              <a:latin typeface="Gill Sans MT"/>
              <a:cs typeface="Gill Sans MT"/>
            </a:endParaRPr>
          </a:p>
          <a:p>
            <a:pPr algn="just">
              <a:buFont typeface="Arial" panose="020B0604020202020204" pitchFamily="34" charset="0"/>
              <a:buChar char="•"/>
            </a:pPr>
            <a:r>
              <a:rPr lang="en-GB" sz="2000" dirty="0">
                <a:latin typeface="Gill Sans MT"/>
                <a:cs typeface="Gill Sans MT"/>
              </a:rPr>
              <a:t>It enables services to co-ordinate their activity better and provide families with a single point of contact and continuity through key working and face to face information sharing and signposting.  </a:t>
            </a:r>
          </a:p>
          <a:p>
            <a:pPr marL="0" indent="0" algn="just">
              <a:buNone/>
            </a:pPr>
            <a:endParaRPr lang="en-GB" sz="2000" dirty="0">
              <a:latin typeface="Gill Sans MT"/>
              <a:cs typeface="Gill Sans MT"/>
            </a:endParaRPr>
          </a:p>
          <a:p>
            <a:pPr algn="just">
              <a:buFont typeface="Arial" panose="020B0604020202020204" pitchFamily="34" charset="0"/>
              <a:buChar char="•"/>
            </a:pPr>
            <a:r>
              <a:rPr lang="en-GB" sz="2000" dirty="0">
                <a:latin typeface="Gill Sans MT"/>
                <a:cs typeface="Gill Sans MT"/>
              </a:rPr>
              <a:t>ESCO ensures that service delivery is child, young person and family centred. It focuses on supporting services and practitioners to work in partnership with children, young people and their families.</a:t>
            </a:r>
            <a:endParaRPr lang="en-US" sz="2000" dirty="0">
              <a:latin typeface="Gill Sans MT"/>
              <a:cs typeface="Gill Sans MT"/>
            </a:endParaRPr>
          </a:p>
        </p:txBody>
      </p:sp>
    </p:spTree>
    <p:extLst>
      <p:ext uri="{BB962C8B-B14F-4D97-AF65-F5344CB8AC3E}">
        <p14:creationId xmlns:p14="http://schemas.microsoft.com/office/powerpoint/2010/main" val="326567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99AB21"/>
                </a:solidFill>
                <a:latin typeface="Gill Sans MT"/>
                <a:cs typeface="Gill Sans MT"/>
              </a:rPr>
              <a:t>Who is ESCO for?</a:t>
            </a:r>
            <a:r>
              <a:rPr lang="en-GB" dirty="0">
                <a:solidFill>
                  <a:schemeClr val="accent3"/>
                </a:solidFill>
              </a:rPr>
              <a:t>	</a:t>
            </a:r>
          </a:p>
        </p:txBody>
      </p:sp>
      <p:sp>
        <p:nvSpPr>
          <p:cNvPr id="3" name="Content Placeholder 2"/>
          <p:cNvSpPr>
            <a:spLocks noGrp="1"/>
          </p:cNvSpPr>
          <p:nvPr>
            <p:ph idx="1"/>
          </p:nvPr>
        </p:nvSpPr>
        <p:spPr/>
        <p:txBody>
          <a:bodyPr>
            <a:normAutofit fontScale="77500" lnSpcReduction="20000"/>
          </a:bodyPr>
          <a:lstStyle/>
          <a:p>
            <a:pPr marL="0" indent="0">
              <a:buNone/>
            </a:pPr>
            <a:r>
              <a:rPr lang="en-GB" dirty="0"/>
              <a:t>ESCO provide a care coordination service for children and young people aged 0 – 18 years of age with significant and complex additional needs who require targeted coordination of services.</a:t>
            </a:r>
          </a:p>
          <a:p>
            <a:pPr marL="0" indent="0">
              <a:buNone/>
            </a:pPr>
            <a:r>
              <a:rPr lang="en-GB" dirty="0"/>
              <a:t>  This can include:</a:t>
            </a:r>
          </a:p>
          <a:p>
            <a:r>
              <a:rPr lang="en-GB" dirty="0"/>
              <a:t>complex health needs including those with disability </a:t>
            </a:r>
          </a:p>
          <a:p>
            <a:r>
              <a:rPr lang="en-GB" dirty="0"/>
              <a:t>Life limiting conditions and palliative care </a:t>
            </a:r>
          </a:p>
          <a:p>
            <a:r>
              <a:rPr lang="en-GB" dirty="0"/>
              <a:t>Babies leaving hospital with medical and other support needs</a:t>
            </a:r>
          </a:p>
          <a:p>
            <a:r>
              <a:rPr lang="en-GB" dirty="0"/>
              <a:t>Cognitive, sensory and/or physical impairment that significantly impacts on daily living </a:t>
            </a:r>
          </a:p>
          <a:p>
            <a:r>
              <a:rPr lang="en-GB" dirty="0"/>
              <a:t>Children with multiple and significant factors affecting their learning and development.</a:t>
            </a:r>
          </a:p>
          <a:p>
            <a:endParaRPr lang="en-GB" dirty="0"/>
          </a:p>
        </p:txBody>
      </p:sp>
    </p:spTree>
    <p:extLst>
      <p:ext uri="{BB962C8B-B14F-4D97-AF65-F5344CB8AC3E}">
        <p14:creationId xmlns:p14="http://schemas.microsoft.com/office/powerpoint/2010/main" val="2247362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Title 1"/>
          <p:cNvSpPr>
            <a:spLocks/>
          </p:cNvSpPr>
          <p:nvPr/>
        </p:nvSpPr>
        <p:spPr bwMode="auto">
          <a:xfrm>
            <a:off x="457200" y="192088"/>
            <a:ext cx="8229600" cy="1143000"/>
          </a:xfrm>
          <a:prstGeom prst="rect">
            <a:avLst/>
          </a:prstGeom>
          <a:noFill/>
          <a:ln w="9525">
            <a:noFill/>
            <a:miter lim="800000"/>
            <a:headEnd/>
            <a:tailEnd/>
          </a:ln>
        </p:spPr>
        <p:txBody>
          <a:bodyPr anchor="ctr"/>
          <a:lstStyle/>
          <a:p>
            <a:pPr fontAlgn="base">
              <a:spcBef>
                <a:spcPct val="0"/>
              </a:spcBef>
              <a:spcAft>
                <a:spcPct val="0"/>
              </a:spcAft>
            </a:pPr>
            <a:r>
              <a:rPr lang="en-US" sz="4000" dirty="0">
                <a:solidFill>
                  <a:srgbClr val="99AB21"/>
                </a:solidFill>
                <a:latin typeface="Gill Sans MT"/>
                <a:ea typeface="Gill Sans MT"/>
                <a:cs typeface="Gill Sans MT"/>
              </a:rPr>
              <a:t>How does ESCO provide early help?</a:t>
            </a:r>
          </a:p>
        </p:txBody>
      </p:sp>
      <p:sp>
        <p:nvSpPr>
          <p:cNvPr id="70662" name="Rectangle 6"/>
          <p:cNvSpPr>
            <a:spLocks noChangeArrowheads="1"/>
          </p:cNvSpPr>
          <p:nvPr/>
        </p:nvSpPr>
        <p:spPr bwMode="auto">
          <a:xfrm>
            <a:off x="3808413" y="3054350"/>
            <a:ext cx="1276350" cy="679450"/>
          </a:xfrm>
          <a:prstGeom prst="rect">
            <a:avLst/>
          </a:prstGeom>
          <a:solidFill>
            <a:srgbClr val="99CC00"/>
          </a:solidFill>
          <a:ln w="38100">
            <a:solidFill>
              <a:schemeClr val="tx1"/>
            </a:solidFill>
            <a:miter lim="800000"/>
            <a:headEnd/>
            <a:tailEnd/>
          </a:ln>
          <a:effectLst/>
        </p:spPr>
        <p:txBody>
          <a:bodyPr wrap="none">
            <a:spAutoFit/>
          </a:bodyPr>
          <a:lstStyle/>
          <a:p>
            <a:pPr algn="ctr" fontAlgn="base">
              <a:spcBef>
                <a:spcPct val="0"/>
              </a:spcBef>
              <a:spcAft>
                <a:spcPct val="0"/>
              </a:spcAft>
            </a:pPr>
            <a:r>
              <a:rPr lang="en-US" dirty="0">
                <a:solidFill>
                  <a:prstClr val="black"/>
                </a:solidFill>
                <a:latin typeface="Arial" charset="0"/>
                <a:cs typeface="Arial" charset="0"/>
              </a:rPr>
              <a:t>ESCO</a:t>
            </a:r>
          </a:p>
          <a:p>
            <a:pPr algn="ctr" fontAlgn="base">
              <a:spcBef>
                <a:spcPct val="0"/>
              </a:spcBef>
              <a:spcAft>
                <a:spcPct val="0"/>
              </a:spcAft>
            </a:pPr>
            <a:r>
              <a:rPr lang="en-US" dirty="0">
                <a:solidFill>
                  <a:prstClr val="black"/>
                </a:solidFill>
                <a:latin typeface="Arial" charset="0"/>
                <a:cs typeface="Arial" charset="0"/>
              </a:rPr>
              <a:t>Early Help</a:t>
            </a:r>
            <a:endParaRPr lang="en-GB" dirty="0">
              <a:solidFill>
                <a:prstClr val="black"/>
              </a:solidFill>
              <a:latin typeface="Arial" charset="0"/>
              <a:cs typeface="Arial" charset="0"/>
            </a:endParaRPr>
          </a:p>
        </p:txBody>
      </p:sp>
      <p:grpSp>
        <p:nvGrpSpPr>
          <p:cNvPr id="70699" name="Group 43"/>
          <p:cNvGrpSpPr>
            <a:grpSpLocks/>
          </p:cNvGrpSpPr>
          <p:nvPr/>
        </p:nvGrpSpPr>
        <p:grpSpPr bwMode="auto">
          <a:xfrm>
            <a:off x="4779963" y="1701800"/>
            <a:ext cx="3481387" cy="1228725"/>
            <a:chOff x="3073" y="1072"/>
            <a:chExt cx="2193" cy="774"/>
          </a:xfrm>
        </p:grpSpPr>
        <p:sp>
          <p:nvSpPr>
            <p:cNvPr id="70700" name="AutoShape 44"/>
            <p:cNvSpPr>
              <a:spLocks noChangeArrowheads="1"/>
            </p:cNvSpPr>
            <p:nvPr/>
          </p:nvSpPr>
          <p:spPr bwMode="auto">
            <a:xfrm rot="17498199">
              <a:off x="3017" y="1621"/>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sp>
          <p:nvSpPr>
            <p:cNvPr id="70701" name="Rectangle 45"/>
            <p:cNvSpPr>
              <a:spLocks noChangeArrowheads="1"/>
            </p:cNvSpPr>
            <p:nvPr/>
          </p:nvSpPr>
          <p:spPr bwMode="auto">
            <a:xfrm>
              <a:off x="3073" y="1072"/>
              <a:ext cx="2193" cy="410"/>
            </a:xfrm>
            <a:prstGeom prst="rect">
              <a:avLst/>
            </a:prstGeom>
            <a:solidFill>
              <a:srgbClr val="99CC00"/>
            </a:solidFill>
            <a:ln w="9525">
              <a:solidFill>
                <a:schemeClr val="tx1"/>
              </a:solidFill>
              <a:miter lim="800000"/>
              <a:headEnd/>
              <a:tailEnd/>
            </a:ln>
            <a:effectLst/>
          </p:spPr>
          <p:txBody>
            <a:bodyPr>
              <a:spAutoFit/>
            </a:bodyPr>
            <a:lstStyle/>
            <a:p>
              <a:pPr fontAlgn="base">
                <a:spcBef>
                  <a:spcPct val="0"/>
                </a:spcBef>
                <a:spcAft>
                  <a:spcPct val="0"/>
                </a:spcAft>
              </a:pPr>
              <a:r>
                <a:rPr lang="en-GB" dirty="0">
                  <a:solidFill>
                    <a:prstClr val="black"/>
                  </a:solidFill>
                  <a:latin typeface="Arial" charset="0"/>
                  <a:cs typeface="Arial" charset="0"/>
                </a:rPr>
                <a:t>Care co-ordination</a:t>
              </a:r>
            </a:p>
            <a:p>
              <a:pPr fontAlgn="base">
                <a:spcBef>
                  <a:spcPct val="0"/>
                </a:spcBef>
                <a:spcAft>
                  <a:spcPct val="0"/>
                </a:spcAft>
              </a:pPr>
              <a:r>
                <a:rPr lang="en-GB" dirty="0">
                  <a:solidFill>
                    <a:prstClr val="black"/>
                  </a:solidFill>
                  <a:latin typeface="Arial" charset="0"/>
                  <a:cs typeface="Arial" charset="0"/>
                </a:rPr>
                <a:t>-Support meeting unmet needs</a:t>
              </a:r>
            </a:p>
          </p:txBody>
        </p:sp>
      </p:grpSp>
      <p:grpSp>
        <p:nvGrpSpPr>
          <p:cNvPr id="70705" name="Group 49"/>
          <p:cNvGrpSpPr>
            <a:grpSpLocks/>
          </p:cNvGrpSpPr>
          <p:nvPr/>
        </p:nvGrpSpPr>
        <p:grpSpPr bwMode="auto">
          <a:xfrm>
            <a:off x="5148263" y="3154363"/>
            <a:ext cx="3995737" cy="376237"/>
            <a:chOff x="3243" y="2042"/>
            <a:chExt cx="2517" cy="237"/>
          </a:xfrm>
        </p:grpSpPr>
        <p:sp>
          <p:nvSpPr>
            <p:cNvPr id="70703" name="AutoShape 47"/>
            <p:cNvSpPr>
              <a:spLocks noChangeArrowheads="1"/>
            </p:cNvSpPr>
            <p:nvPr/>
          </p:nvSpPr>
          <p:spPr bwMode="auto">
            <a:xfrm rot="21799497">
              <a:off x="3243" y="2054"/>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sp>
          <p:nvSpPr>
            <p:cNvPr id="70704" name="Rectangle 48"/>
            <p:cNvSpPr>
              <a:spLocks noChangeArrowheads="1"/>
            </p:cNvSpPr>
            <p:nvPr/>
          </p:nvSpPr>
          <p:spPr bwMode="auto">
            <a:xfrm>
              <a:off x="3598" y="2042"/>
              <a:ext cx="2162" cy="237"/>
            </a:xfrm>
            <a:prstGeom prst="rect">
              <a:avLst/>
            </a:prstGeom>
            <a:solidFill>
              <a:srgbClr val="99CC00"/>
            </a:solidFill>
            <a:ln w="9525">
              <a:solidFill>
                <a:schemeClr val="tx1"/>
              </a:solidFill>
              <a:miter lim="800000"/>
              <a:headEnd/>
              <a:tailEnd/>
            </a:ln>
            <a:effectLst/>
          </p:spPr>
          <p:txBody>
            <a:bodyPr wrap="none">
              <a:spAutoFit/>
            </a:bodyPr>
            <a:lstStyle/>
            <a:p>
              <a:pPr fontAlgn="base">
                <a:spcBef>
                  <a:spcPct val="0"/>
                </a:spcBef>
                <a:spcAft>
                  <a:spcPct val="0"/>
                </a:spcAft>
              </a:pPr>
              <a:r>
                <a:rPr lang="en-GB" dirty="0">
                  <a:solidFill>
                    <a:prstClr val="black"/>
                  </a:solidFill>
                  <a:latin typeface="Arial" charset="0"/>
                  <a:cs typeface="Arial" charset="0"/>
                </a:rPr>
                <a:t>Effective multi-agency response</a:t>
              </a:r>
            </a:p>
          </p:txBody>
        </p:sp>
      </p:grpSp>
      <p:grpSp>
        <p:nvGrpSpPr>
          <p:cNvPr id="70708" name="Group 52"/>
          <p:cNvGrpSpPr>
            <a:grpSpLocks/>
          </p:cNvGrpSpPr>
          <p:nvPr/>
        </p:nvGrpSpPr>
        <p:grpSpPr bwMode="auto">
          <a:xfrm>
            <a:off x="5148263" y="3962400"/>
            <a:ext cx="2776537" cy="619125"/>
            <a:chOff x="3238" y="2483"/>
            <a:chExt cx="1749" cy="390"/>
          </a:xfrm>
        </p:grpSpPr>
        <p:sp>
          <p:nvSpPr>
            <p:cNvPr id="70706" name="Rectangle 50"/>
            <p:cNvSpPr>
              <a:spLocks noChangeArrowheads="1"/>
            </p:cNvSpPr>
            <p:nvPr/>
          </p:nvSpPr>
          <p:spPr bwMode="auto">
            <a:xfrm>
              <a:off x="3657" y="2636"/>
              <a:ext cx="1330" cy="237"/>
            </a:xfrm>
            <a:prstGeom prst="rect">
              <a:avLst/>
            </a:prstGeom>
            <a:solidFill>
              <a:srgbClr val="99CC00"/>
            </a:solidFill>
            <a:ln w="9525">
              <a:solidFill>
                <a:schemeClr val="tx1"/>
              </a:solidFill>
              <a:miter lim="800000"/>
              <a:headEnd/>
              <a:tailEnd/>
            </a:ln>
            <a:effectLst/>
          </p:spPr>
          <p:txBody>
            <a:bodyPr wrap="none">
              <a:spAutoFit/>
            </a:bodyPr>
            <a:lstStyle/>
            <a:p>
              <a:pPr fontAlgn="base">
                <a:spcBef>
                  <a:spcPct val="0"/>
                </a:spcBef>
                <a:spcAft>
                  <a:spcPct val="0"/>
                </a:spcAft>
              </a:pPr>
              <a:r>
                <a:rPr lang="en-GB" dirty="0">
                  <a:solidFill>
                    <a:prstClr val="black"/>
                  </a:solidFill>
                  <a:latin typeface="Arial" charset="0"/>
                  <a:cs typeface="Arial" charset="0"/>
                </a:rPr>
                <a:t>Empowers families</a:t>
              </a:r>
            </a:p>
          </p:txBody>
        </p:sp>
        <p:sp>
          <p:nvSpPr>
            <p:cNvPr id="70707" name="AutoShape 51"/>
            <p:cNvSpPr>
              <a:spLocks noChangeArrowheads="1"/>
            </p:cNvSpPr>
            <p:nvPr/>
          </p:nvSpPr>
          <p:spPr bwMode="auto">
            <a:xfrm rot="23995649">
              <a:off x="3238" y="2483"/>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grpSp>
      <p:grpSp>
        <p:nvGrpSpPr>
          <p:cNvPr id="70722" name="Group 66"/>
          <p:cNvGrpSpPr>
            <a:grpSpLocks/>
          </p:cNvGrpSpPr>
          <p:nvPr/>
        </p:nvGrpSpPr>
        <p:grpSpPr bwMode="auto">
          <a:xfrm>
            <a:off x="3733800" y="4205288"/>
            <a:ext cx="1743075" cy="1457325"/>
            <a:chOff x="2324" y="2512"/>
            <a:chExt cx="1098" cy="918"/>
          </a:xfrm>
        </p:grpSpPr>
        <p:sp>
          <p:nvSpPr>
            <p:cNvPr id="70720" name="Rectangle 64"/>
            <p:cNvSpPr>
              <a:spLocks noChangeArrowheads="1"/>
            </p:cNvSpPr>
            <p:nvPr/>
          </p:nvSpPr>
          <p:spPr bwMode="auto">
            <a:xfrm>
              <a:off x="2324" y="3020"/>
              <a:ext cx="1098" cy="410"/>
            </a:xfrm>
            <a:prstGeom prst="rect">
              <a:avLst/>
            </a:prstGeom>
            <a:solidFill>
              <a:srgbClr val="99CC00"/>
            </a:solidFill>
            <a:ln w="9525">
              <a:solidFill>
                <a:schemeClr val="tx1"/>
              </a:solidFill>
              <a:miter lim="800000"/>
              <a:headEnd/>
              <a:tailEnd/>
            </a:ln>
            <a:effectLst/>
          </p:spPr>
          <p:txBody>
            <a:bodyPr wrap="none">
              <a:spAutoFit/>
            </a:bodyPr>
            <a:lstStyle/>
            <a:p>
              <a:pPr fontAlgn="base">
                <a:spcBef>
                  <a:spcPct val="0"/>
                </a:spcBef>
                <a:spcAft>
                  <a:spcPct val="0"/>
                </a:spcAft>
              </a:pPr>
              <a:r>
                <a:rPr lang="en-GB" dirty="0">
                  <a:solidFill>
                    <a:srgbClr val="000000"/>
                  </a:solidFill>
                  <a:latin typeface="Arial" charset="0"/>
                  <a:cs typeface="Arial" charset="0"/>
                </a:rPr>
                <a:t>Promotes</a:t>
              </a:r>
            </a:p>
            <a:p>
              <a:pPr fontAlgn="base">
                <a:spcBef>
                  <a:spcPct val="0"/>
                </a:spcBef>
                <a:spcAft>
                  <a:spcPct val="0"/>
                </a:spcAft>
              </a:pPr>
              <a:r>
                <a:rPr lang="en-GB" dirty="0">
                  <a:solidFill>
                    <a:srgbClr val="000000"/>
                  </a:solidFill>
                  <a:latin typeface="Arial" charset="0"/>
                  <a:cs typeface="Arial" charset="0"/>
                </a:rPr>
                <a:t>holistic working</a:t>
              </a:r>
            </a:p>
          </p:txBody>
        </p:sp>
        <p:sp>
          <p:nvSpPr>
            <p:cNvPr id="70721" name="AutoShape 65"/>
            <p:cNvSpPr>
              <a:spLocks noChangeArrowheads="1"/>
            </p:cNvSpPr>
            <p:nvPr/>
          </p:nvSpPr>
          <p:spPr bwMode="auto">
            <a:xfrm rot="5400000">
              <a:off x="2654" y="2568"/>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grpSp>
      <p:grpSp>
        <p:nvGrpSpPr>
          <p:cNvPr id="70726" name="Group 70"/>
          <p:cNvGrpSpPr>
            <a:grpSpLocks/>
          </p:cNvGrpSpPr>
          <p:nvPr/>
        </p:nvGrpSpPr>
        <p:grpSpPr bwMode="auto">
          <a:xfrm>
            <a:off x="217488" y="3895725"/>
            <a:ext cx="3590925" cy="1116013"/>
            <a:chOff x="99" y="2410"/>
            <a:chExt cx="2262" cy="703"/>
          </a:xfrm>
        </p:grpSpPr>
        <p:sp>
          <p:nvSpPr>
            <p:cNvPr id="70724" name="Rectangle 68"/>
            <p:cNvSpPr>
              <a:spLocks noChangeArrowheads="1"/>
            </p:cNvSpPr>
            <p:nvPr/>
          </p:nvSpPr>
          <p:spPr bwMode="auto">
            <a:xfrm>
              <a:off x="99" y="2738"/>
              <a:ext cx="2026" cy="375"/>
            </a:xfrm>
            <a:prstGeom prst="rect">
              <a:avLst/>
            </a:prstGeom>
            <a:solidFill>
              <a:srgbClr val="99CC00"/>
            </a:solidFill>
            <a:ln w="9525">
              <a:solidFill>
                <a:schemeClr val="tx1"/>
              </a:solidFill>
              <a:miter lim="800000"/>
              <a:headEnd/>
              <a:tailEnd/>
            </a:ln>
            <a:effectLst/>
          </p:spPr>
          <p:txBody>
            <a:bodyPr wrap="none">
              <a:spAutoFit/>
            </a:bodyPr>
            <a:lstStyle/>
            <a:p>
              <a:pPr fontAlgn="base">
                <a:lnSpc>
                  <a:spcPct val="80000"/>
                </a:lnSpc>
                <a:spcBef>
                  <a:spcPct val="20000"/>
                </a:spcBef>
                <a:spcAft>
                  <a:spcPct val="0"/>
                </a:spcAft>
                <a:buFont typeface="Arial" charset="0"/>
                <a:buNone/>
              </a:pPr>
              <a:r>
                <a:rPr lang="en-GB" dirty="0">
                  <a:solidFill>
                    <a:srgbClr val="000000"/>
                  </a:solidFill>
                  <a:latin typeface="Arial" charset="0"/>
                  <a:cs typeface="Arial" charset="0"/>
                </a:rPr>
                <a:t>Collaborative working through</a:t>
              </a:r>
            </a:p>
            <a:p>
              <a:pPr fontAlgn="base">
                <a:lnSpc>
                  <a:spcPct val="80000"/>
                </a:lnSpc>
                <a:spcBef>
                  <a:spcPct val="20000"/>
                </a:spcBef>
                <a:spcAft>
                  <a:spcPct val="0"/>
                </a:spcAft>
                <a:buFont typeface="Arial" charset="0"/>
                <a:buNone/>
              </a:pPr>
              <a:r>
                <a:rPr lang="en-GB" dirty="0">
                  <a:solidFill>
                    <a:srgbClr val="000000"/>
                  </a:solidFill>
                  <a:latin typeface="Arial" charset="0"/>
                  <a:cs typeface="Arial" charset="0"/>
                </a:rPr>
                <a:t>a single point of contact</a:t>
              </a:r>
            </a:p>
          </p:txBody>
        </p:sp>
        <p:sp>
          <p:nvSpPr>
            <p:cNvPr id="70725" name="AutoShape 69"/>
            <p:cNvSpPr>
              <a:spLocks noChangeArrowheads="1"/>
            </p:cNvSpPr>
            <p:nvPr/>
          </p:nvSpPr>
          <p:spPr bwMode="auto">
            <a:xfrm rot="29150273">
              <a:off x="2135" y="2466"/>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grpSp>
      <p:grpSp>
        <p:nvGrpSpPr>
          <p:cNvPr id="70731" name="Group 75"/>
          <p:cNvGrpSpPr>
            <a:grpSpLocks/>
          </p:cNvGrpSpPr>
          <p:nvPr/>
        </p:nvGrpSpPr>
        <p:grpSpPr bwMode="auto">
          <a:xfrm>
            <a:off x="925513" y="3173413"/>
            <a:ext cx="2613025" cy="376237"/>
            <a:chOff x="619" y="1987"/>
            <a:chExt cx="1646" cy="237"/>
          </a:xfrm>
        </p:grpSpPr>
        <p:sp>
          <p:nvSpPr>
            <p:cNvPr id="70729" name="Rectangle 73"/>
            <p:cNvSpPr>
              <a:spLocks noChangeArrowheads="1"/>
            </p:cNvSpPr>
            <p:nvPr/>
          </p:nvSpPr>
          <p:spPr bwMode="auto">
            <a:xfrm>
              <a:off x="619" y="1987"/>
              <a:ext cx="1250" cy="237"/>
            </a:xfrm>
            <a:prstGeom prst="rect">
              <a:avLst/>
            </a:prstGeom>
            <a:solidFill>
              <a:srgbClr val="99CC00"/>
            </a:solidFill>
            <a:ln w="9525">
              <a:solidFill>
                <a:schemeClr val="tx1"/>
              </a:solidFill>
              <a:miter lim="800000"/>
              <a:headEnd/>
              <a:tailEnd/>
            </a:ln>
            <a:effectLst/>
          </p:spPr>
          <p:txBody>
            <a:bodyPr wrap="none">
              <a:spAutoFit/>
            </a:bodyPr>
            <a:lstStyle/>
            <a:p>
              <a:pPr fontAlgn="base">
                <a:spcBef>
                  <a:spcPct val="0"/>
                </a:spcBef>
                <a:spcAft>
                  <a:spcPct val="0"/>
                </a:spcAft>
              </a:pPr>
              <a:r>
                <a:rPr lang="en-GB" dirty="0">
                  <a:solidFill>
                    <a:srgbClr val="000000"/>
                  </a:solidFill>
                  <a:latin typeface="Arial" charset="0"/>
                  <a:cs typeface="Arial" charset="0"/>
                </a:rPr>
                <a:t>Outcome focused</a:t>
              </a:r>
            </a:p>
          </p:txBody>
        </p:sp>
        <p:sp>
          <p:nvSpPr>
            <p:cNvPr id="70730" name="AutoShape 74"/>
            <p:cNvSpPr>
              <a:spLocks noChangeArrowheads="1"/>
            </p:cNvSpPr>
            <p:nvPr/>
          </p:nvSpPr>
          <p:spPr bwMode="auto">
            <a:xfrm rot="10800000">
              <a:off x="1984" y="2042"/>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grpSp>
      <p:grpSp>
        <p:nvGrpSpPr>
          <p:cNvPr id="70733" name="Group 77"/>
          <p:cNvGrpSpPr>
            <a:grpSpLocks/>
          </p:cNvGrpSpPr>
          <p:nvPr/>
        </p:nvGrpSpPr>
        <p:grpSpPr bwMode="auto">
          <a:xfrm>
            <a:off x="682625" y="1701800"/>
            <a:ext cx="3367088" cy="1096963"/>
            <a:chOff x="325" y="1155"/>
            <a:chExt cx="2121" cy="691"/>
          </a:xfrm>
        </p:grpSpPr>
        <p:sp>
          <p:nvSpPr>
            <p:cNvPr id="70734" name="Rectangle 78"/>
            <p:cNvSpPr>
              <a:spLocks noChangeArrowheads="1"/>
            </p:cNvSpPr>
            <p:nvPr/>
          </p:nvSpPr>
          <p:spPr bwMode="auto">
            <a:xfrm>
              <a:off x="325" y="1155"/>
              <a:ext cx="1866" cy="410"/>
            </a:xfrm>
            <a:prstGeom prst="rect">
              <a:avLst/>
            </a:prstGeom>
            <a:solidFill>
              <a:srgbClr val="99CC00"/>
            </a:solidFill>
            <a:ln w="9525">
              <a:solidFill>
                <a:schemeClr val="tx1"/>
              </a:solidFill>
              <a:miter lim="800000"/>
              <a:headEnd/>
              <a:tailEnd/>
            </a:ln>
            <a:effectLst/>
          </p:spPr>
          <p:txBody>
            <a:bodyPr wrap="none">
              <a:spAutoFit/>
            </a:bodyPr>
            <a:lstStyle/>
            <a:p>
              <a:pPr fontAlgn="base">
                <a:spcBef>
                  <a:spcPct val="0"/>
                </a:spcBef>
                <a:spcAft>
                  <a:spcPct val="0"/>
                </a:spcAft>
              </a:pPr>
              <a:r>
                <a:rPr lang="en-GB" dirty="0">
                  <a:solidFill>
                    <a:prstClr val="black"/>
                  </a:solidFill>
                  <a:latin typeface="Arial" charset="0"/>
                  <a:cs typeface="Arial" charset="0"/>
                </a:rPr>
                <a:t>Timely identification, </a:t>
              </a:r>
            </a:p>
            <a:p>
              <a:pPr fontAlgn="base">
                <a:spcBef>
                  <a:spcPct val="0"/>
                </a:spcBef>
                <a:spcAft>
                  <a:spcPct val="0"/>
                </a:spcAft>
              </a:pPr>
              <a:r>
                <a:rPr lang="en-GB" dirty="0">
                  <a:solidFill>
                    <a:prstClr val="black"/>
                  </a:solidFill>
                  <a:latin typeface="Arial" charset="0"/>
                  <a:cs typeface="Arial" charset="0"/>
                </a:rPr>
                <a:t>Intervention and prevention</a:t>
              </a:r>
            </a:p>
          </p:txBody>
        </p:sp>
        <p:sp>
          <p:nvSpPr>
            <p:cNvPr id="70735" name="AutoShape 79"/>
            <p:cNvSpPr>
              <a:spLocks noChangeArrowheads="1"/>
            </p:cNvSpPr>
            <p:nvPr/>
          </p:nvSpPr>
          <p:spPr bwMode="auto">
            <a:xfrm rot="15206576">
              <a:off x="2220" y="1621"/>
              <a:ext cx="281" cy="170"/>
            </a:xfrm>
            <a:prstGeom prst="rightArrow">
              <a:avLst>
                <a:gd name="adj1" fmla="val 50000"/>
                <a:gd name="adj2" fmla="val 41324"/>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pPr>
              <a:endParaRPr lang="en-US" dirty="0">
                <a:solidFill>
                  <a:prstClr val="black"/>
                </a:solidFill>
                <a:latin typeface="Arial" charset="0"/>
                <a:cs typeface="Arial" charset="0"/>
              </a:endParaRPr>
            </a:p>
          </p:txBody>
        </p:sp>
      </p:grpSp>
    </p:spTree>
    <p:extLst>
      <p:ext uri="{BB962C8B-B14F-4D97-AF65-F5344CB8AC3E}">
        <p14:creationId xmlns:p14="http://schemas.microsoft.com/office/powerpoint/2010/main" val="428555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0733"/>
                                        </p:tgtEl>
                                        <p:attrNameLst>
                                          <p:attrName>style.visibility</p:attrName>
                                        </p:attrNameLst>
                                      </p:cBhvr>
                                      <p:to>
                                        <p:strVal val="visible"/>
                                      </p:to>
                                    </p:set>
                                    <p:animEffect transition="in" filter="blinds(horizontal)">
                                      <p:cBhvr>
                                        <p:cTn id="7" dur="1000"/>
                                        <p:tgtEl>
                                          <p:spTgt spid="7073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0699"/>
                                        </p:tgtEl>
                                        <p:attrNameLst>
                                          <p:attrName>style.visibility</p:attrName>
                                        </p:attrNameLst>
                                      </p:cBhvr>
                                      <p:to>
                                        <p:strVal val="visible"/>
                                      </p:to>
                                    </p:set>
                                    <p:animEffect transition="in" filter="blinds(horizontal)">
                                      <p:cBhvr>
                                        <p:cTn id="12" dur="1000"/>
                                        <p:tgtEl>
                                          <p:spTgt spid="7069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0705"/>
                                        </p:tgtEl>
                                        <p:attrNameLst>
                                          <p:attrName>style.visibility</p:attrName>
                                        </p:attrNameLst>
                                      </p:cBhvr>
                                      <p:to>
                                        <p:strVal val="visible"/>
                                      </p:to>
                                    </p:set>
                                    <p:animEffect transition="in" filter="blinds(horizontal)">
                                      <p:cBhvr>
                                        <p:cTn id="17" dur="1000"/>
                                        <p:tgtEl>
                                          <p:spTgt spid="707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0708"/>
                                        </p:tgtEl>
                                        <p:attrNameLst>
                                          <p:attrName>style.visibility</p:attrName>
                                        </p:attrNameLst>
                                      </p:cBhvr>
                                      <p:to>
                                        <p:strVal val="visible"/>
                                      </p:to>
                                    </p:set>
                                    <p:animEffect transition="in" filter="blinds(horizontal)">
                                      <p:cBhvr>
                                        <p:cTn id="22" dur="1000"/>
                                        <p:tgtEl>
                                          <p:spTgt spid="7070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0722"/>
                                        </p:tgtEl>
                                        <p:attrNameLst>
                                          <p:attrName>style.visibility</p:attrName>
                                        </p:attrNameLst>
                                      </p:cBhvr>
                                      <p:to>
                                        <p:strVal val="visible"/>
                                      </p:to>
                                    </p:set>
                                    <p:animEffect transition="in" filter="blinds(horizontal)">
                                      <p:cBhvr>
                                        <p:cTn id="27" dur="1000"/>
                                        <p:tgtEl>
                                          <p:spTgt spid="7072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0726"/>
                                        </p:tgtEl>
                                        <p:attrNameLst>
                                          <p:attrName>style.visibility</p:attrName>
                                        </p:attrNameLst>
                                      </p:cBhvr>
                                      <p:to>
                                        <p:strVal val="visible"/>
                                      </p:to>
                                    </p:set>
                                    <p:animEffect transition="in" filter="blinds(horizontal)">
                                      <p:cBhvr>
                                        <p:cTn id="32" dur="1000"/>
                                        <p:tgtEl>
                                          <p:spTgt spid="7072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0731"/>
                                        </p:tgtEl>
                                        <p:attrNameLst>
                                          <p:attrName>style.visibility</p:attrName>
                                        </p:attrNameLst>
                                      </p:cBhvr>
                                      <p:to>
                                        <p:strVal val="visible"/>
                                      </p:to>
                                    </p:set>
                                    <p:animEffect transition="in" filter="blinds(horizontal)">
                                      <p:cBhvr>
                                        <p:cTn id="37" dur="1000"/>
                                        <p:tgtEl>
                                          <p:spTgt spid="70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rgbClr val="99AB21"/>
                </a:solidFill>
                <a:latin typeface="Gill Sans MT"/>
                <a:cs typeface="Gill Sans MT"/>
              </a:rPr>
              <a:t>ESCO Care Coordination – how to access the service</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a:t>ESCO keyworker care coordination: </a:t>
            </a:r>
          </a:p>
          <a:p>
            <a:pPr marL="0" indent="0">
              <a:buNone/>
            </a:pPr>
            <a:endParaRPr lang="en-GB" dirty="0"/>
          </a:p>
          <a:p>
            <a:pPr>
              <a:buFont typeface="Wingdings" panose="05000000000000000000" pitchFamily="2" charset="2"/>
              <a:buChar char="§"/>
            </a:pPr>
            <a:r>
              <a:rPr lang="en-GB" dirty="0"/>
              <a:t>To access this requires an involved professional completing an Early Help Assessment form (EHA) and logging the request with Lincolnshire Customer Service Centre on: 01522 782111.  </a:t>
            </a:r>
          </a:p>
          <a:p>
            <a:pPr marL="0" indent="0">
              <a:buNone/>
            </a:pPr>
            <a:endParaRPr lang="en-GB" dirty="0"/>
          </a:p>
          <a:p>
            <a:pPr>
              <a:buFont typeface="Wingdings" panose="05000000000000000000" pitchFamily="2" charset="2"/>
              <a:buChar char="§"/>
            </a:pPr>
            <a:r>
              <a:rPr lang="en-GB" dirty="0"/>
              <a:t>The completed EHA should clearly detail all aspects of what is working well, what is not working well and what needs to happen, including details around the child’s unmet needs and information about professionals working with the family. </a:t>
            </a:r>
          </a:p>
          <a:p>
            <a:pPr marL="0" indent="0">
              <a:buNone/>
            </a:pPr>
            <a:endParaRPr lang="en-GB" dirty="0"/>
          </a:p>
          <a:p>
            <a:pPr>
              <a:buFont typeface="Wingdings" panose="05000000000000000000" pitchFamily="2" charset="2"/>
              <a:buChar char="§"/>
            </a:pPr>
            <a:r>
              <a:rPr lang="en-GB" dirty="0"/>
              <a:t>The EHA is screened to determine if ESCO can support the unmet needs and then if allocated an ESCO Key Worker will visit the family at home to further explain about care coordination and if parents' consent arrange an initial ESCO meeting.</a:t>
            </a:r>
          </a:p>
        </p:txBody>
      </p:sp>
    </p:spTree>
    <p:extLst>
      <p:ext uri="{BB962C8B-B14F-4D97-AF65-F5344CB8AC3E}">
        <p14:creationId xmlns:p14="http://schemas.microsoft.com/office/powerpoint/2010/main" val="2563924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3"/>
                </a:solidFill>
              </a:rPr>
              <a:t>How to access the service</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An ESCO Keyworker supports the family by</a:t>
            </a:r>
          </a:p>
          <a:p>
            <a:pPr>
              <a:buFont typeface="Wingdings" panose="05000000000000000000" pitchFamily="2" charset="2"/>
              <a:buChar char="§"/>
            </a:pPr>
            <a:r>
              <a:rPr lang="en-GB" dirty="0"/>
              <a:t>Being a first point of contact</a:t>
            </a:r>
          </a:p>
          <a:p>
            <a:pPr>
              <a:buFont typeface="Wingdings" panose="05000000000000000000" pitchFamily="2" charset="2"/>
              <a:buChar char="§"/>
            </a:pPr>
            <a:r>
              <a:rPr lang="en-GB" dirty="0"/>
              <a:t>Ensuring families have the information they need</a:t>
            </a:r>
          </a:p>
          <a:p>
            <a:pPr>
              <a:buFont typeface="Wingdings" panose="05000000000000000000" pitchFamily="2" charset="2"/>
              <a:buChar char="§"/>
            </a:pPr>
            <a:r>
              <a:rPr lang="en-GB" dirty="0"/>
              <a:t>Helping families use local services</a:t>
            </a:r>
          </a:p>
          <a:p>
            <a:pPr>
              <a:buFont typeface="Wingdings" panose="05000000000000000000" pitchFamily="2" charset="2"/>
              <a:buChar char="§"/>
            </a:pPr>
            <a:r>
              <a:rPr lang="en-GB" dirty="0"/>
              <a:t>Providing coordination of services through regular ESCO review meetings</a:t>
            </a:r>
          </a:p>
          <a:p>
            <a:pPr>
              <a:buFont typeface="Wingdings" panose="05000000000000000000" pitchFamily="2" charset="2"/>
              <a:buChar char="§"/>
            </a:pPr>
            <a:r>
              <a:rPr lang="en-GB" dirty="0"/>
              <a:t>Drawing up a robust Family Support Plan (FSP) that identifies worries and how best to address them</a:t>
            </a:r>
          </a:p>
          <a:p>
            <a:pPr>
              <a:buFont typeface="Wingdings" panose="05000000000000000000" pitchFamily="2" charset="2"/>
              <a:buChar char="§"/>
            </a:pPr>
            <a:r>
              <a:rPr lang="en-GB" dirty="0"/>
              <a:t>Regularly reviewing the FSP to meet the child and families priorities until an established level of care coordination is in place.</a:t>
            </a:r>
          </a:p>
        </p:txBody>
      </p:sp>
    </p:spTree>
    <p:extLst>
      <p:ext uri="{BB962C8B-B14F-4D97-AF65-F5344CB8AC3E}">
        <p14:creationId xmlns:p14="http://schemas.microsoft.com/office/powerpoint/2010/main" val="399345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9BBB59"/>
                </a:solidFill>
              </a:rPr>
              <a:t>ESCO drop in clinics</a:t>
            </a:r>
            <a:endParaRPr lang="en-GB" dirty="0"/>
          </a:p>
        </p:txBody>
      </p:sp>
      <p:sp>
        <p:nvSpPr>
          <p:cNvPr id="3" name="Content Placeholder 2"/>
          <p:cNvSpPr>
            <a:spLocks noGrp="1"/>
          </p:cNvSpPr>
          <p:nvPr>
            <p:ph idx="1"/>
          </p:nvPr>
        </p:nvSpPr>
        <p:spPr/>
        <p:txBody>
          <a:bodyPr>
            <a:normAutofit fontScale="77500" lnSpcReduction="20000"/>
          </a:bodyPr>
          <a:lstStyle/>
          <a:p>
            <a:pPr>
              <a:buFont typeface="Arial" panose="020B0604020202020204" pitchFamily="34" charset="0"/>
              <a:buChar char="•"/>
            </a:pPr>
            <a:r>
              <a:rPr lang="en-GB" dirty="0"/>
              <a:t>ESCO Drop-in appointment:</a:t>
            </a:r>
          </a:p>
          <a:p>
            <a:pPr>
              <a:buFont typeface="Arial" panose="020B0604020202020204" pitchFamily="34" charset="0"/>
              <a:buChar char="•"/>
            </a:pPr>
            <a:r>
              <a:rPr lang="en-GB" dirty="0"/>
              <a:t>For many parents/carers, having the opportunity to sit down with a knowledgeable professional for a brief consultation can be all that is required to enable them to navigate the system of services and identify local universal and targeted services for children with additional needs. </a:t>
            </a:r>
          </a:p>
          <a:p>
            <a:pPr>
              <a:buFont typeface="Arial" panose="020B0604020202020204" pitchFamily="34" charset="0"/>
              <a:buChar char="•"/>
            </a:pPr>
            <a:endParaRPr lang="en-GB" dirty="0"/>
          </a:p>
          <a:p>
            <a:pPr>
              <a:buFont typeface="Arial" panose="020B0604020202020204" pitchFamily="34" charset="0"/>
              <a:buChar char="•"/>
            </a:pPr>
            <a:r>
              <a:rPr lang="en-GB" dirty="0"/>
              <a:t>An ESCO Drop-in appointment provides the opportunity for parents/carers to meet with an ESCO Key Worker for a one hour session at a convenient Children's Centre.  Parents/carers can book a Drop-in appointment directly with Lincolnshire Customer Services Centre on: 01522 782111</a:t>
            </a:r>
          </a:p>
          <a:p>
            <a:endParaRPr lang="en-GB" dirty="0"/>
          </a:p>
        </p:txBody>
      </p:sp>
    </p:spTree>
    <p:extLst>
      <p:ext uri="{BB962C8B-B14F-4D97-AF65-F5344CB8AC3E}">
        <p14:creationId xmlns:p14="http://schemas.microsoft.com/office/powerpoint/2010/main" val="2832323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99AB21"/>
                </a:solidFill>
                <a:latin typeface="Gill Sans MT"/>
              </a:rPr>
              <a:t>Feedback from parents/</a:t>
            </a:r>
            <a:r>
              <a:rPr lang="en-US" sz="3600" dirty="0" err="1">
                <a:solidFill>
                  <a:srgbClr val="99AB21"/>
                </a:solidFill>
                <a:latin typeface="Gill Sans MT"/>
              </a:rPr>
              <a:t>carers</a:t>
            </a:r>
            <a:endParaRPr lang="en-GB" dirty="0"/>
          </a:p>
        </p:txBody>
      </p:sp>
      <p:sp>
        <p:nvSpPr>
          <p:cNvPr id="3" name="Content Placeholder 2"/>
          <p:cNvSpPr>
            <a:spLocks noGrp="1"/>
          </p:cNvSpPr>
          <p:nvPr>
            <p:ph idx="1"/>
          </p:nvPr>
        </p:nvSpPr>
        <p:spPr/>
        <p:txBody>
          <a:bodyPr>
            <a:normAutofit fontScale="85000" lnSpcReduction="10000"/>
          </a:bodyPr>
          <a:lstStyle/>
          <a:p>
            <a:pPr lvl="0">
              <a:lnSpc>
                <a:spcPct val="115000"/>
              </a:lnSpc>
              <a:buFont typeface="Symbol"/>
              <a:buChar char=""/>
            </a:pPr>
            <a:r>
              <a:rPr lang="en-GB" dirty="0">
                <a:ea typeface="Calibri"/>
                <a:cs typeface="Times New Roman"/>
              </a:rPr>
              <a:t>“A good support for our family”</a:t>
            </a:r>
          </a:p>
          <a:p>
            <a:pPr lvl="0">
              <a:lnSpc>
                <a:spcPct val="115000"/>
              </a:lnSpc>
              <a:spcAft>
                <a:spcPts val="1000"/>
              </a:spcAft>
              <a:buFont typeface="Symbol"/>
              <a:buChar char=""/>
            </a:pPr>
            <a:r>
              <a:rPr lang="en-GB" dirty="0">
                <a:ea typeface="Calibri"/>
                <a:cs typeface="Times New Roman"/>
              </a:rPr>
              <a:t>“Everything I have asked about I’ve had help with and I’ve been given more information and support.”</a:t>
            </a:r>
          </a:p>
          <a:p>
            <a:pPr lvl="0">
              <a:lnSpc>
                <a:spcPct val="115000"/>
              </a:lnSpc>
              <a:spcAft>
                <a:spcPts val="1000"/>
              </a:spcAft>
              <a:buFont typeface="Symbol"/>
              <a:buChar char=""/>
            </a:pPr>
            <a:r>
              <a:rPr lang="en-GB" dirty="0">
                <a:ea typeface="Calibri"/>
                <a:cs typeface="Times New Roman"/>
              </a:rPr>
              <a:t>“Easily approachable, friendly, they always put my sons interests first, reliable.”</a:t>
            </a:r>
          </a:p>
          <a:p>
            <a:pPr lvl="0">
              <a:lnSpc>
                <a:spcPct val="115000"/>
              </a:lnSpc>
              <a:spcAft>
                <a:spcPts val="1000"/>
              </a:spcAft>
              <a:buFont typeface="Symbol"/>
              <a:buChar char=""/>
            </a:pPr>
            <a:r>
              <a:rPr lang="en-GB" dirty="0">
                <a:ea typeface="Calibri"/>
                <a:cs typeface="Times New Roman"/>
              </a:rPr>
              <a:t>“They represent and help children with disability that would not normally be able to talk for themselves”</a:t>
            </a:r>
          </a:p>
          <a:p>
            <a:pPr lvl="0">
              <a:lnSpc>
                <a:spcPct val="115000"/>
              </a:lnSpc>
              <a:spcAft>
                <a:spcPts val="1000"/>
              </a:spcAft>
              <a:buFont typeface="Symbol"/>
              <a:buChar char=""/>
            </a:pPr>
            <a:endParaRPr lang="en-GB" dirty="0">
              <a:ea typeface="Calibri"/>
              <a:cs typeface="Times New Roman"/>
            </a:endParaRPr>
          </a:p>
          <a:p>
            <a:endParaRPr lang="en-GB" dirty="0"/>
          </a:p>
        </p:txBody>
      </p:sp>
    </p:spTree>
    <p:extLst>
      <p:ext uri="{BB962C8B-B14F-4D97-AF65-F5344CB8AC3E}">
        <p14:creationId xmlns:p14="http://schemas.microsoft.com/office/powerpoint/2010/main" val="422832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Contact Details</a:t>
            </a:r>
          </a:p>
        </p:txBody>
      </p:sp>
      <p:sp>
        <p:nvSpPr>
          <p:cNvPr id="3" name="Content Placeholder 2"/>
          <p:cNvSpPr>
            <a:spLocks noGrp="1"/>
          </p:cNvSpPr>
          <p:nvPr>
            <p:ph idx="1"/>
          </p:nvPr>
        </p:nvSpPr>
        <p:spPr/>
        <p:txBody>
          <a:bodyPr>
            <a:normAutofit/>
          </a:bodyPr>
          <a:lstStyle/>
          <a:p>
            <a:pPr marL="0" indent="0">
              <a:buNone/>
            </a:pPr>
            <a:r>
              <a:rPr lang="en-US" dirty="0">
                <a:solidFill>
                  <a:srgbClr val="99AB21"/>
                </a:solidFill>
                <a:latin typeface="Gill Sans MT"/>
              </a:rPr>
              <a:t>To make a referral contact Customer Service Centre – 01522 782111 and send completed EHA to ESCO via the online EHA or send the completed EHA to esco@lincolnshire.gcsx.gov.uk</a:t>
            </a:r>
          </a:p>
          <a:p>
            <a:pPr marL="0" indent="0">
              <a:buNone/>
            </a:pPr>
            <a:r>
              <a:rPr lang="en-US" dirty="0">
                <a:solidFill>
                  <a:srgbClr val="99AB21"/>
                </a:solidFill>
                <a:latin typeface="Gill Sans MT"/>
              </a:rPr>
              <a:t>For general queries about ESCO please contact 01522 552389</a:t>
            </a:r>
          </a:p>
          <a:p>
            <a:pPr marL="0" indent="0">
              <a:buNone/>
            </a:pPr>
            <a:endParaRPr lang="en-US" dirty="0">
              <a:solidFill>
                <a:srgbClr val="99AB21"/>
              </a:solidFill>
              <a:latin typeface="Gill Sans MT"/>
            </a:endParaRPr>
          </a:p>
          <a:p>
            <a:pPr marL="0" indent="0" algn="ctr">
              <a:buNone/>
            </a:pPr>
            <a:endParaRPr lang="en-US" dirty="0">
              <a:solidFill>
                <a:srgbClr val="99AB21"/>
              </a:solidFill>
              <a:latin typeface="Gill Sans MT"/>
            </a:endParaRPr>
          </a:p>
        </p:txBody>
      </p:sp>
    </p:spTree>
    <p:extLst>
      <p:ext uri="{BB962C8B-B14F-4D97-AF65-F5344CB8AC3E}">
        <p14:creationId xmlns:p14="http://schemas.microsoft.com/office/powerpoint/2010/main" val="4060795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729</Words>
  <Application>Microsoft Office PowerPoint</Application>
  <PresentationFormat>On-screen Show (4:3)</PresentationFormat>
  <Paragraphs>72</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Gill Sans MT</vt:lpstr>
      <vt:lpstr>Symbol</vt:lpstr>
      <vt:lpstr>Wingdings</vt:lpstr>
      <vt:lpstr>Office Theme</vt:lpstr>
      <vt:lpstr> ESCO    </vt:lpstr>
      <vt:lpstr>What is ESCO?</vt:lpstr>
      <vt:lpstr>Who is ESCO for? </vt:lpstr>
      <vt:lpstr>PowerPoint Presentation</vt:lpstr>
      <vt:lpstr>ESCO Care Coordination – how to access the service</vt:lpstr>
      <vt:lpstr>How to access the service</vt:lpstr>
      <vt:lpstr>ESCO drop in clinics</vt:lpstr>
      <vt:lpstr>Feedback from parents/carers</vt:lpstr>
      <vt:lpstr>Contact Details</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Support Care Co-ordination (ESCO)   Claire Lawson (ESCO Practice Supervisor) Rowena Corbitt ( ESCO keyworker for Boston)</dc:title>
  <dc:creator>Claire Lawson</dc:creator>
  <cp:lastModifiedBy>Nicola Carter</cp:lastModifiedBy>
  <cp:revision>59</cp:revision>
  <cp:lastPrinted>2017-02-07T10:52:16Z</cp:lastPrinted>
  <dcterms:created xsi:type="dcterms:W3CDTF">2016-03-08T14:58:07Z</dcterms:created>
  <dcterms:modified xsi:type="dcterms:W3CDTF">2021-11-08T09:42:20Z</dcterms:modified>
</cp:coreProperties>
</file>