
<file path=[Content_Types].xml><?xml version="1.0" encoding="utf-8"?>
<Types xmlns="http://schemas.openxmlformats.org/package/2006/content-types">
  <Default Extension="png" ContentType="image/png"/>
  <Default Extension="mov" ContentType="video/unknown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1" r:id="rId6"/>
    <p:sldId id="275" r:id="rId7"/>
    <p:sldId id="276" r:id="rId8"/>
    <p:sldId id="262" r:id="rId9"/>
    <p:sldId id="263" r:id="rId10"/>
    <p:sldId id="273" r:id="rId11"/>
    <p:sldId id="264" r:id="rId12"/>
    <p:sldId id="269" r:id="rId13"/>
    <p:sldId id="272" r:id="rId14"/>
    <p:sldId id="270" r:id="rId15"/>
    <p:sldId id="271" r:id="rId16"/>
    <p:sldId id="274" r:id="rId17"/>
    <p:sldId id="267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126" autoAdjust="0"/>
  </p:normalViewPr>
  <p:slideViewPr>
    <p:cSldViewPr>
      <p:cViewPr>
        <p:scale>
          <a:sx n="100" d="100"/>
          <a:sy n="100" d="100"/>
        </p:scale>
        <p:origin x="-1956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GB" dirty="0" smtClean="0"/>
              <a:t>Attendance at first appointment</a:t>
            </a:r>
            <a:endParaRPr lang="en-GB" dirty="0"/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Attendance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918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A88-45FB-BD4C-DC8739F80BF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164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A88-45FB-BD4C-DC8739F80BF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Attended 85%</c:v>
                </c:pt>
                <c:pt idx="1">
                  <c:v>DNA 15%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130</c:v>
                </c:pt>
                <c:pt idx="1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A88-45FB-BD4C-DC8739F80B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1"/>
        <c:delete val="1"/>
      </c:legendEntry>
      <c:layout>
        <c:manualLayout>
          <c:xMode val="edge"/>
          <c:yMode val="edge"/>
          <c:x val="0.77280507471636184"/>
          <c:y val="0.5989344021303612"/>
          <c:w val="0.19833720985277642"/>
          <c:h val="0.12973820975454634"/>
        </c:manualLayout>
      </c:layout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179 </a:t>
            </a:r>
            <a:r>
              <a:rPr lang="en-US" dirty="0"/>
              <a:t>patients</a:t>
            </a:r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192 patients</c:v>
                </c:pt>
              </c:strCache>
            </c:strRef>
          </c:tx>
          <c:dLbls>
            <c:dLbl>
              <c:idx val="0"/>
              <c:layout>
                <c:manualLayout>
                  <c:x val="-4.5096862326204266E-2"/>
                  <c:y val="8.969032680579350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25%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0C6-4B75-923E-F5040E2EA202}"/>
                </c:ext>
              </c:extLst>
            </c:dLbl>
            <c:dLbl>
              <c:idx val="1"/>
              <c:layout>
                <c:manualLayout>
                  <c:x val="-7.4552177688717566E-2"/>
                  <c:y val="-0.2274883687387561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0C6-4B75-923E-F5040E2EA202}"/>
                </c:ext>
              </c:extLst>
            </c:dLbl>
            <c:dLbl>
              <c:idx val="2"/>
              <c:layout>
                <c:manualLayout>
                  <c:x val="0.11668899683929104"/>
                  <c:y val="-0.1723229582677948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55%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0C6-4B75-923E-F5040E2EA202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Referrred to Ophthalmology</c:v>
                </c:pt>
                <c:pt idx="1">
                  <c:v>Colour indicated</c:v>
                </c:pt>
                <c:pt idx="2">
                  <c:v>Tracking defect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45</c:v>
                </c:pt>
                <c:pt idx="1">
                  <c:v>36</c:v>
                </c:pt>
                <c:pt idx="2">
                  <c:v>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C6-4B75-923E-F5040E2EA2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Referral fully completed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Yes 81.5%</c:v>
                </c:pt>
                <c:pt idx="1">
                  <c:v>No 18.5%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106</c:v>
                </c:pt>
                <c:pt idx="1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95B-409E-9AC2-5797977920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Visual Processing Issues identified</c:v>
                </c:pt>
              </c:strCache>
            </c:strRef>
          </c:tx>
          <c:dLbls>
            <c:dLbl>
              <c:idx val="0"/>
              <c:layout>
                <c:manualLayout>
                  <c:x val="-0.19613338361768232"/>
                  <c:y val="-0.144597858813433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03C-4D8F-849B-C6C180A06E6A}"/>
                </c:ext>
              </c:extLst>
            </c:dLbl>
            <c:dLbl>
              <c:idx val="1"/>
              <c:layout>
                <c:manualLayout>
                  <c:x val="0.15439751466348783"/>
                  <c:y val="3.48705286036223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03C-4D8F-849B-C6C180A06E6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Yes 60.8%</c:v>
                </c:pt>
                <c:pt idx="1">
                  <c:v>No 39.2%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79</c:v>
                </c:pt>
                <c:pt idx="1">
                  <c:v>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3C-4D8F-849B-C6C180A06E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0.7272</cdr:x>
      <cdr:y>0.78875</cdr:y>
    </cdr:from>
    <cdr:to>
      <cdr:x>0.74538</cdr:x>
      <cdr:y>0.81379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5760640" y="4536504"/>
          <a:ext cx="144016" cy="14401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0.82724</cdr:x>
      <cdr:y>0.65093</cdr:y>
    </cdr:from>
    <cdr:to>
      <cdr:x>0.97903</cdr:x>
      <cdr:y>0.82243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553100" y="3743821"/>
          <a:ext cx="1202432" cy="9864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GB" sz="1100" dirty="0"/>
        </a:p>
      </cdr:txBody>
    </cdr:sp>
  </cdr:relSizeAnchor>
  <cdr:relSizeAnchor xmlns:cdr="http://schemas.openxmlformats.org/drawingml/2006/chartDrawing">
    <cdr:from>
      <cdr:x>0.76356</cdr:x>
      <cdr:y>0.76371</cdr:y>
    </cdr:from>
    <cdr:to>
      <cdr:x>1</cdr:x>
      <cdr:y>0.95151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048672" y="4392488"/>
          <a:ext cx="1872953" cy="10801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sz="1800" dirty="0" smtClean="0"/>
            <a:t>Unable to attend /</a:t>
          </a:r>
          <a:endParaRPr lang="en-GB" sz="1800" dirty="0"/>
        </a:p>
        <a:p xmlns:a="http://schemas.openxmlformats.org/drawingml/2006/main">
          <a:r>
            <a:rPr lang="en-GB" sz="1800" dirty="0" smtClean="0"/>
            <a:t>Was not brought</a:t>
          </a:r>
        </a:p>
        <a:p xmlns:a="http://schemas.openxmlformats.org/drawingml/2006/main">
          <a:r>
            <a:rPr lang="en-GB" sz="1800" dirty="0" smtClean="0"/>
            <a:t>15%</a:t>
          </a:r>
          <a:endParaRPr lang="en-GB" sz="18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0.47706</cdr:x>
      <cdr:y>0.29825</cdr:y>
    </cdr:from>
    <cdr:to>
      <cdr:x>0.59357</cdr:x>
      <cdr:y>0.52103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744416" y="122413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sz="1600" dirty="0" smtClean="0"/>
            <a:t>45</a:t>
          </a:r>
          <a:endParaRPr lang="en-GB" sz="1600" dirty="0"/>
        </a:p>
      </cdr:txBody>
    </cdr:sp>
  </cdr:relSizeAnchor>
  <cdr:relSizeAnchor xmlns:cdr="http://schemas.openxmlformats.org/drawingml/2006/chartDrawing">
    <cdr:from>
      <cdr:x>0.54128</cdr:x>
      <cdr:y>0.57895</cdr:y>
    </cdr:from>
    <cdr:to>
      <cdr:x>0.65779</cdr:x>
      <cdr:y>0.80173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248472" y="23762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GB" sz="1100" dirty="0"/>
        </a:p>
      </cdr:txBody>
    </cdr:sp>
  </cdr:relSizeAnchor>
  <cdr:relSizeAnchor xmlns:cdr="http://schemas.openxmlformats.org/drawingml/2006/chartDrawing">
    <cdr:from>
      <cdr:x>0.49541</cdr:x>
      <cdr:y>0.49123</cdr:y>
    </cdr:from>
    <cdr:to>
      <cdr:x>0.61191</cdr:x>
      <cdr:y>0.71401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888432" y="201622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sz="1600" dirty="0" smtClean="0"/>
            <a:t>36</a:t>
          </a:r>
          <a:endParaRPr lang="en-GB" sz="1600" dirty="0"/>
        </a:p>
      </cdr:txBody>
    </cdr:sp>
  </cdr:relSizeAnchor>
  <cdr:relSizeAnchor xmlns:cdr="http://schemas.openxmlformats.org/drawingml/2006/chartDrawing">
    <cdr:from>
      <cdr:x>0.20183</cdr:x>
      <cdr:y>0.38596</cdr:y>
    </cdr:from>
    <cdr:to>
      <cdr:x>0.31834</cdr:x>
      <cdr:y>0.60875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584176" y="158417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sz="1600" dirty="0" smtClean="0"/>
            <a:t>98</a:t>
          </a:r>
          <a:endParaRPr lang="en-GB" sz="16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5AAA57-DE81-40B2-B5FC-CB7041F25940}" type="datetimeFigureOut">
              <a:rPr lang="en-GB" smtClean="0"/>
              <a:t>13/10/2021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300068-4E01-4D63-A294-68BF423B74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8489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24.3 % increase in pts since last</a:t>
            </a:r>
            <a:r>
              <a:rPr lang="en-GB" baseline="0" dirty="0" smtClean="0"/>
              <a:t> year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300068-4E01-4D63-A294-68BF423B746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4055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3D904-7A9C-45AB-8F62-06D929CFDF85}" type="datetimeFigureOut">
              <a:rPr lang="en-GB" smtClean="0"/>
              <a:t>13/10/2021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173A2-956A-4027-B496-BED648DD6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2913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3D904-7A9C-45AB-8F62-06D929CFDF85}" type="datetimeFigureOut">
              <a:rPr lang="en-GB" smtClean="0"/>
              <a:t>13/10/2021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173A2-956A-4027-B496-BED648DD6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6068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3D904-7A9C-45AB-8F62-06D929CFDF85}" type="datetimeFigureOut">
              <a:rPr lang="en-GB" smtClean="0"/>
              <a:t>13/10/2021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173A2-956A-4027-B496-BED648DD6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4410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3D904-7A9C-45AB-8F62-06D929CFDF85}" type="datetimeFigureOut">
              <a:rPr lang="en-GB" smtClean="0"/>
              <a:t>13/10/2021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173A2-956A-4027-B496-BED648DD6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5387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3D904-7A9C-45AB-8F62-06D929CFDF85}" type="datetimeFigureOut">
              <a:rPr lang="en-GB" smtClean="0"/>
              <a:t>13/10/2021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173A2-956A-4027-B496-BED648DD6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9384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3D904-7A9C-45AB-8F62-06D929CFDF85}" type="datetimeFigureOut">
              <a:rPr lang="en-GB" smtClean="0"/>
              <a:t>13/10/2021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173A2-956A-4027-B496-BED648DD6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012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3D904-7A9C-45AB-8F62-06D929CFDF85}" type="datetimeFigureOut">
              <a:rPr lang="en-GB" smtClean="0"/>
              <a:t>13/10/2021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173A2-956A-4027-B496-BED648DD6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3256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3D904-7A9C-45AB-8F62-06D929CFDF85}" type="datetimeFigureOut">
              <a:rPr lang="en-GB" smtClean="0"/>
              <a:t>13/10/2021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173A2-956A-4027-B496-BED648DD6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3609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3D904-7A9C-45AB-8F62-06D929CFDF85}" type="datetimeFigureOut">
              <a:rPr lang="en-GB" smtClean="0"/>
              <a:t>13/10/2021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173A2-956A-4027-B496-BED648DD6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7292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3D904-7A9C-45AB-8F62-06D929CFDF85}" type="datetimeFigureOut">
              <a:rPr lang="en-GB" smtClean="0"/>
              <a:t>13/10/2021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173A2-956A-4027-B496-BED648DD6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6513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3D904-7A9C-45AB-8F62-06D929CFDF85}" type="datetimeFigureOut">
              <a:rPr lang="en-GB" smtClean="0"/>
              <a:t>13/10/2021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173A2-956A-4027-B496-BED648DD6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6189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63D904-7A9C-45AB-8F62-06D929CFDF85}" type="datetimeFigureOut">
              <a:rPr lang="en-GB" smtClean="0"/>
              <a:t>13/10/2021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173A2-956A-4027-B496-BED648DD6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3633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media" Target="../media/media1.mov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Alison.Leak@ulh.nhs.uk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NewAppointmentsHNT@ULH.nhs.uk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34888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GB" sz="6000" b="1" dirty="0" smtClean="0">
                <a:solidFill>
                  <a:schemeClr val="accent1"/>
                </a:solidFill>
              </a:rPr>
              <a:t>Visual Processing Disorders Clinic</a:t>
            </a:r>
            <a:r>
              <a:rPr lang="en-GB" sz="6000" b="1" dirty="0" smtClean="0">
                <a:solidFill>
                  <a:srgbClr val="FF0000"/>
                </a:solidFill>
              </a:rPr>
              <a:t/>
            </a:r>
            <a:br>
              <a:rPr lang="en-GB" sz="6000" b="1" dirty="0" smtClean="0">
                <a:solidFill>
                  <a:srgbClr val="FF0000"/>
                </a:solidFill>
              </a:rPr>
            </a:br>
            <a:r>
              <a:rPr lang="en-GB" smtClean="0"/>
              <a:t/>
            </a:r>
            <a:br>
              <a:rPr lang="en-GB" smtClean="0"/>
            </a:br>
            <a:r>
              <a:rPr lang="en-GB" smtClean="0"/>
              <a:t>(formerly </a:t>
            </a:r>
            <a:r>
              <a:rPr lang="en-GB" dirty="0" smtClean="0"/>
              <a:t>known as </a:t>
            </a:r>
            <a:br>
              <a:rPr lang="en-GB" dirty="0" smtClean="0"/>
            </a:br>
            <a:r>
              <a:rPr lang="en-GB" dirty="0" smtClean="0"/>
              <a:t>Visual Stress Clinic)</a:t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b="1" dirty="0" smtClean="0">
                <a:solidFill>
                  <a:srgbClr val="0070C0"/>
                </a:solidFill>
              </a:rPr>
              <a:t>Alison Leak</a:t>
            </a:r>
            <a:br>
              <a:rPr lang="en-GB" b="1" dirty="0" smtClean="0">
                <a:solidFill>
                  <a:srgbClr val="0070C0"/>
                </a:solidFill>
              </a:rPr>
            </a:br>
            <a:r>
              <a:rPr lang="en-GB" b="1" dirty="0" smtClean="0">
                <a:solidFill>
                  <a:srgbClr val="0070C0"/>
                </a:solidFill>
              </a:rPr>
              <a:t>Head Orthoptist PHB</a:t>
            </a:r>
            <a:endParaRPr lang="en-GB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65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Rainbow Reader Video</a:t>
            </a:r>
            <a:endParaRPr lang="en-GB" dirty="0"/>
          </a:p>
        </p:txBody>
      </p:sp>
      <p:pic>
        <p:nvPicPr>
          <p:cNvPr id="7" name="RAINBOW READERS VIDEO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1"/>
            <p:extLst>
              <p:ext uri="{DAA4B4D4-6D71-4841-9C94-3DE7FCFB9230}">
                <p14:media xmlns:p14="http://schemas.microsoft.com/office/powerpoint/2010/main" r:embed="rId2">
                  <p14:trim st="504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27784" y="1445196"/>
            <a:ext cx="3825156" cy="4990353"/>
          </a:xfrm>
        </p:spPr>
      </p:pic>
    </p:spTree>
    <p:extLst>
      <p:ext uri="{BB962C8B-B14F-4D97-AF65-F5344CB8AC3E}">
        <p14:creationId xmlns:p14="http://schemas.microsoft.com/office/powerpoint/2010/main" val="274015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Audit Results</a:t>
            </a:r>
            <a:br>
              <a:rPr lang="en-GB" dirty="0" smtClean="0"/>
            </a:br>
            <a:r>
              <a:rPr lang="en-GB" dirty="0" smtClean="0"/>
              <a:t> </a:t>
            </a:r>
            <a:endParaRPr lang="en-GB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544" y="1124744"/>
            <a:ext cx="8291264" cy="5400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800" dirty="0" smtClean="0"/>
              <a:t>Number of New Patients seen in 2019</a:t>
            </a:r>
          </a:p>
          <a:p>
            <a:pPr marL="0" indent="0">
              <a:buNone/>
            </a:pPr>
            <a:r>
              <a:rPr lang="en-GB" dirty="0" smtClean="0"/>
              <a:t>Pilgrim Team =</a:t>
            </a:r>
            <a:r>
              <a:rPr lang="en-GB" sz="1600" dirty="0" smtClean="0"/>
              <a:t> </a:t>
            </a:r>
            <a:r>
              <a:rPr lang="en-GB" dirty="0" smtClean="0"/>
              <a:t>602</a:t>
            </a:r>
          </a:p>
          <a:p>
            <a:pPr marL="0" indent="0">
              <a:buNone/>
            </a:pPr>
            <a:r>
              <a:rPr lang="en-GB" sz="1700" dirty="0" smtClean="0"/>
              <a:t>( covering </a:t>
            </a:r>
            <a:r>
              <a:rPr lang="en-GB" sz="1700" dirty="0"/>
              <a:t>Pilgrim, Spalding &amp; </a:t>
            </a:r>
            <a:r>
              <a:rPr lang="en-GB" sz="1700" dirty="0" smtClean="0"/>
              <a:t>Grantham )</a:t>
            </a:r>
            <a:endParaRPr lang="en-GB" sz="1700" dirty="0"/>
          </a:p>
          <a:p>
            <a:pPr marL="0" indent="0">
              <a:buNone/>
            </a:pPr>
            <a:r>
              <a:rPr lang="en-GB" dirty="0" smtClean="0"/>
              <a:t>Lincoln Team = 316</a:t>
            </a:r>
          </a:p>
          <a:p>
            <a:pPr marL="0" indent="0">
              <a:buNone/>
            </a:pPr>
            <a:r>
              <a:rPr lang="en-GB" dirty="0" smtClean="0"/>
              <a:t>TOTAL = 918</a:t>
            </a:r>
          </a:p>
          <a:p>
            <a:pPr marL="0" indent="0">
              <a:buNone/>
            </a:pPr>
            <a:endParaRPr lang="en-GB" sz="2800" dirty="0" smtClean="0"/>
          </a:p>
          <a:p>
            <a:pPr marL="0" indent="0">
              <a:buNone/>
            </a:pPr>
            <a:r>
              <a:rPr lang="en-GB" sz="2800" dirty="0" smtClean="0"/>
              <a:t>Number of New Patients seen in 2018</a:t>
            </a:r>
          </a:p>
          <a:p>
            <a:pPr marL="0" indent="0">
              <a:buNone/>
            </a:pPr>
            <a:r>
              <a:rPr lang="en-GB" dirty="0" smtClean="0"/>
              <a:t>Pilgrim Team = 428</a:t>
            </a:r>
          </a:p>
          <a:p>
            <a:pPr marL="0" indent="0">
              <a:buNone/>
            </a:pPr>
            <a:r>
              <a:rPr lang="en-GB" dirty="0" smtClean="0"/>
              <a:t>Lincoln Team = 215          </a:t>
            </a:r>
          </a:p>
          <a:p>
            <a:pPr marL="0" indent="0">
              <a:buNone/>
            </a:pPr>
            <a:r>
              <a:rPr lang="en-GB" dirty="0" smtClean="0"/>
              <a:t>TOTAL = 643     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</a:rPr>
              <a:t>Increase of 275 patients    </a:t>
            </a:r>
            <a:r>
              <a:rPr lang="en-GB" sz="3200" dirty="0" smtClean="0">
                <a:solidFill>
                  <a:srgbClr val="FF0000"/>
                </a:solidFill>
              </a:rPr>
              <a:t>30%</a:t>
            </a:r>
            <a:r>
              <a:rPr lang="en-GB" dirty="0" smtClean="0"/>
              <a:t>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86110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75535751"/>
              </p:ext>
            </p:extLst>
          </p:nvPr>
        </p:nvGraphicFramePr>
        <p:xfrm>
          <a:off x="899592" y="476672"/>
          <a:ext cx="7921625" cy="5751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5471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Analysis of data Sept’19 – Dec’19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5719" cy="93687"/>
          </a:xfrm>
        </p:spPr>
        <p:txBody>
          <a:bodyPr>
            <a:normAutofit fontScale="25000" lnSpcReduction="20000"/>
          </a:bodyPr>
          <a:lstStyle/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641081" y="1535113"/>
            <a:ext cx="45719" cy="93687"/>
          </a:xfrm>
        </p:spPr>
        <p:txBody>
          <a:bodyPr>
            <a:normAutofit fontScale="25000" lnSpcReduction="20000"/>
          </a:bodyPr>
          <a:lstStyle/>
          <a:p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532440" y="5949279"/>
            <a:ext cx="154360" cy="176883"/>
          </a:xfrm>
        </p:spPr>
        <p:txBody>
          <a:bodyPr>
            <a:normAutofit fontScale="25000" lnSpcReduction="20000"/>
          </a:bodyPr>
          <a:lstStyle/>
          <a:p>
            <a:endParaRPr lang="en-GB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47343195"/>
              </p:ext>
            </p:extLst>
          </p:nvPr>
        </p:nvGraphicFramePr>
        <p:xfrm>
          <a:off x="467544" y="2132856"/>
          <a:ext cx="7848872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623482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001014828"/>
              </p:ext>
            </p:extLst>
          </p:nvPr>
        </p:nvGraphicFramePr>
        <p:xfrm>
          <a:off x="457200" y="333375"/>
          <a:ext cx="8362950" cy="5792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9833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63917382"/>
              </p:ext>
            </p:extLst>
          </p:nvPr>
        </p:nvGraphicFramePr>
        <p:xfrm>
          <a:off x="457200" y="260350"/>
          <a:ext cx="8291513" cy="5865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847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2636912"/>
            <a:ext cx="5904656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Any Questions?</a:t>
            </a:r>
            <a:endParaRPr lang="en-GB" sz="5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4825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Aleak\AppData\Local\Microsoft\Windows\Temporary Internet Files\Content.IE5\74JL97XY\fc3c2fae661c26500dfcdd9c02558806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3949"/>
            <a:ext cx="3960440" cy="563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67844" y="2276872"/>
            <a:ext cx="2592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 smtClean="0">
                <a:solidFill>
                  <a:schemeClr val="bg1"/>
                </a:solidFill>
              </a:rPr>
              <a:t>Thank You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5877077"/>
            <a:ext cx="4932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hlinkClick r:id="rId3"/>
              </a:rPr>
              <a:t>Alison.Leak@ulh.nhs.uk</a:t>
            </a:r>
            <a:r>
              <a:rPr lang="en-GB" dirty="0" smtClean="0"/>
              <a:t>            Tel 01205 446474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157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b="1" dirty="0" smtClean="0">
                <a:solidFill>
                  <a:schemeClr val="accent1"/>
                </a:solidFill>
              </a:rPr>
              <a:t>Referral process</a:t>
            </a:r>
            <a:endParaRPr lang="en-GB" sz="5400" b="1" dirty="0">
              <a:solidFill>
                <a:schemeClr val="accent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sz="2800" dirty="0" smtClean="0"/>
              <a:t>SENCO asked to review a child regarding difficulties with learning</a:t>
            </a:r>
          </a:p>
          <a:p>
            <a:r>
              <a:rPr lang="en-GB" sz="2800" dirty="0" smtClean="0"/>
              <a:t>Child is suspected of having visual difficulties e.g. complaining of blur / page moving / visual disturbances or slow / inaccurate tracking noticed or previous use of an overlay </a:t>
            </a:r>
          </a:p>
          <a:p>
            <a:r>
              <a:rPr lang="en-GB" sz="2800" b="1" dirty="0" smtClean="0">
                <a:solidFill>
                  <a:srgbClr val="FF0000"/>
                </a:solidFill>
              </a:rPr>
              <a:t>BEFORE </a:t>
            </a:r>
            <a:r>
              <a:rPr lang="en-GB" sz="2800" dirty="0" smtClean="0"/>
              <a:t>referring ask for the child to be seen by an Optician if they have not been in the past 6 months ( extended to 1year during the pandemic )</a:t>
            </a:r>
          </a:p>
          <a:p>
            <a:r>
              <a:rPr lang="en-GB" sz="2800" dirty="0" smtClean="0"/>
              <a:t>If symptoms still present </a:t>
            </a:r>
            <a:r>
              <a:rPr lang="en-GB" sz="2800" b="1" dirty="0" smtClean="0"/>
              <a:t>and child aged 7yrs </a:t>
            </a:r>
            <a:r>
              <a:rPr lang="en-GB" sz="2800" dirty="0" smtClean="0"/>
              <a:t>+ fully complete referral form with parent’s consent</a:t>
            </a:r>
          </a:p>
          <a:p>
            <a:r>
              <a:rPr lang="en-GB" sz="2800" dirty="0" smtClean="0"/>
              <a:t>Email referral to new patient appointments: </a:t>
            </a:r>
            <a:r>
              <a:rPr lang="en-GB" sz="2800" dirty="0" smtClean="0">
                <a:hlinkClick r:id="rId2"/>
              </a:rPr>
              <a:t>NewAppointmentsHNT@ULH.nhs.uk</a:t>
            </a:r>
            <a:r>
              <a:rPr lang="en-GB" sz="2800" dirty="0" smtClean="0"/>
              <a:t> ( ask for a read receipt )</a:t>
            </a:r>
            <a:endParaRPr lang="en-GB" sz="28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08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624736"/>
          </a:xfrm>
        </p:spPr>
        <p:txBody>
          <a:bodyPr>
            <a:no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b="1" u="sng" dirty="0" smtClean="0">
                <a:latin typeface="Arial" charset="0"/>
                <a:cs typeface="Times New Roman" pitchFamily="18" charset="0"/>
              </a:rPr>
              <a:t>Please note: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b="1" dirty="0" smtClean="0">
                <a:latin typeface="Arial" charset="0"/>
                <a:cs typeface="Times New Roman" pitchFamily="18" charset="0"/>
              </a:rPr>
              <a:t>A child must initially be seen by an optician before a referral can be made. Minimum age for referral is 7 years.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	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b="1" dirty="0" smtClean="0">
                <a:latin typeface="Arial" charset="0"/>
                <a:cs typeface="Times New Roman" pitchFamily="18" charset="0"/>
              </a:rPr>
              <a:t>NAME OF CHILD:</a:t>
            </a: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               __________________________________________</a:t>
            </a:r>
            <a:r>
              <a:rPr lang="en-GB" altLang="en-US" sz="1100" b="1" dirty="0" smtClean="0">
                <a:latin typeface="Arial" charset="0"/>
                <a:cs typeface="Times New Roman" pitchFamily="18" charset="0"/>
              </a:rPr>
              <a:t>M/F</a:t>
            </a: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_______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b="1" dirty="0" smtClean="0">
                <a:latin typeface="Arial" charset="0"/>
                <a:cs typeface="Times New Roman" pitchFamily="18" charset="0"/>
              </a:rPr>
              <a:t>DATE OF BIRTH:</a:t>
            </a: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                _________________________________________________	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b="1" dirty="0" smtClean="0">
                <a:latin typeface="Arial" charset="0"/>
                <a:cs typeface="Times New Roman" pitchFamily="18" charset="0"/>
              </a:rPr>
              <a:t>ADDRESS:</a:t>
            </a: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                         _________________________________________________	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b="1" dirty="0" smtClean="0">
                <a:latin typeface="Arial" charset="0"/>
                <a:cs typeface="Times New Roman" pitchFamily="18" charset="0"/>
              </a:rPr>
              <a:t>TELEPHONE:</a:t>
            </a: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                      _________________________________________________	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b="1" dirty="0" smtClean="0">
                <a:latin typeface="Arial" charset="0"/>
                <a:cs typeface="Times New Roman" pitchFamily="18" charset="0"/>
              </a:rPr>
              <a:t>SCHOOL:</a:t>
            </a: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                            _________________________________________________	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b="1" dirty="0" smtClean="0">
                <a:latin typeface="Arial" charset="0"/>
                <a:cs typeface="Times New Roman" pitchFamily="18" charset="0"/>
              </a:rPr>
              <a:t>SCHOOL ADDRESS:</a:t>
            </a: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          _________________________________________________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b="1" dirty="0" smtClean="0">
                <a:latin typeface="Arial" charset="0"/>
                <a:cs typeface="Times New Roman" pitchFamily="18" charset="0"/>
              </a:rPr>
              <a:t>GP:                                     __________________________________________________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endParaRPr lang="en-GB" altLang="en-US" sz="1100" dirty="0" smtClean="0">
              <a:latin typeface="Arial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Date of last sight test	_____________________________</a:t>
            </a:r>
            <a:r>
              <a:rPr lang="en-GB" altLang="en-US" sz="1100" b="1" dirty="0" smtClean="0">
                <a:latin typeface="Arial" charset="0"/>
                <a:cs typeface="Times New Roman" pitchFamily="18" charset="0"/>
              </a:rPr>
              <a:t>this must be within the last 6 months </a:t>
            </a: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				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endParaRPr lang="en-GB" altLang="en-US" sz="1100" dirty="0" smtClean="0">
              <a:latin typeface="Arial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Does the child / young person display signs of the following : 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endParaRPr lang="en-GB" altLang="en-US" sz="1100" dirty="0" smtClean="0">
              <a:latin typeface="Arial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Skipping words / lines ?  			                             YES/ NO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endParaRPr lang="en-GB" altLang="en-US" sz="1100" dirty="0" smtClean="0">
              <a:latin typeface="Arial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Page blurring / words moving / visual disturbances?		</a:t>
            </a:r>
            <a:r>
              <a:rPr lang="en-GB" altLang="en-US" sz="1100" dirty="0">
                <a:latin typeface="Arial" charset="0"/>
                <a:cs typeface="Times New Roman" pitchFamily="18" charset="0"/>
              </a:rPr>
              <a:t> </a:t>
            </a: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    YES/ NO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endParaRPr lang="en-GB" altLang="en-US" sz="1100" dirty="0" smtClean="0">
              <a:latin typeface="Arial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Finger tracking ( child aged &gt; 8 </a:t>
            </a:r>
            <a:r>
              <a:rPr lang="en-GB" altLang="en-US" sz="1100" dirty="0" err="1" smtClean="0">
                <a:latin typeface="Arial" charset="0"/>
                <a:cs typeface="Times New Roman" pitchFamily="18" charset="0"/>
              </a:rPr>
              <a:t>yrs</a:t>
            </a: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 )?		</a:t>
            </a:r>
            <a:r>
              <a:rPr lang="en-GB" altLang="en-US" sz="1100" dirty="0">
                <a:latin typeface="Arial" charset="0"/>
                <a:cs typeface="Times New Roman" pitchFamily="18" charset="0"/>
              </a:rPr>
              <a:t> </a:t>
            </a: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                            YES/ NO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endParaRPr lang="en-GB" altLang="en-US" sz="1100" dirty="0" smtClean="0">
              <a:latin typeface="Arial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Slow reading speed?                                                                                           YES/ NO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endParaRPr lang="en-GB" altLang="en-US" sz="1100" dirty="0" smtClean="0">
              <a:latin typeface="Arial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Previous use of overlay?                                                                                      YES/ NO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endParaRPr lang="en-GB" altLang="en-US" sz="1100" dirty="0" smtClean="0">
              <a:latin typeface="Arial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Sequencing difficulties / confusing letter order in words / substituting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Visually similar words?                                                                                         YES/ NO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endParaRPr lang="en-GB" altLang="en-US" sz="1100" dirty="0" smtClean="0">
              <a:latin typeface="Arial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Any other information? 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endParaRPr lang="en-GB" altLang="en-US" sz="1100" dirty="0" smtClean="0">
              <a:latin typeface="Arial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Parents/ guardians are aware of this referral and agree to an assessment being carried 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out and the results being shared with relevant professionals. 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b="1" dirty="0" smtClean="0">
                <a:latin typeface="Arial" charset="0"/>
                <a:cs typeface="Times New Roman" pitchFamily="18" charset="0"/>
              </a:rPr>
              <a:t>Signed: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___________________________________________ Parent/ Guardian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___________________________________________ SENCO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___________________________________________ Print SENCO Name    	Date ___________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Site to be seen ( </a:t>
            </a:r>
            <a:r>
              <a:rPr lang="en-GB" altLang="en-US" sz="1100" i="1" dirty="0" smtClean="0">
                <a:latin typeface="Arial" charset="0"/>
                <a:cs typeface="Times New Roman" pitchFamily="18" charset="0"/>
              </a:rPr>
              <a:t>please delete</a:t>
            </a:r>
            <a:r>
              <a:rPr lang="en-GB" altLang="en-US" sz="1100" dirty="0" smtClean="0">
                <a:latin typeface="Arial" charset="0"/>
                <a:cs typeface="Times New Roman" pitchFamily="18" charset="0"/>
              </a:rPr>
              <a:t> ) : Lincoln / Boston / Spalding / Grantham</a:t>
            </a:r>
            <a:endParaRPr lang="en-GB" altLang="en-US" sz="1100" dirty="0" smtClean="0"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GB" altLang="en-US" sz="1100" b="1" dirty="0" smtClean="0">
                <a:latin typeface="Arial" charset="0"/>
                <a:cs typeface="Times New Roman" pitchFamily="18" charset="0"/>
              </a:rPr>
              <a:t>Please email form to: </a:t>
            </a:r>
            <a:r>
              <a:rPr lang="en-GB" altLang="en-US" sz="1100" dirty="0">
                <a:latin typeface="Arial" charset="0"/>
              </a:rPr>
              <a:t> </a:t>
            </a:r>
            <a:r>
              <a:rPr lang="en-GB" sz="1200" b="1" dirty="0" smtClean="0"/>
              <a:t>NewAppointmentsHNT@ULH.nhs.uk</a:t>
            </a:r>
            <a:endParaRPr lang="en-GB" sz="1200" b="1" dirty="0"/>
          </a:p>
        </p:txBody>
      </p:sp>
    </p:spTree>
    <p:extLst>
      <p:ext uri="{BB962C8B-B14F-4D97-AF65-F5344CB8AC3E}">
        <p14:creationId xmlns:p14="http://schemas.microsoft.com/office/powerpoint/2010/main" val="150686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Autofit/>
          </a:bodyPr>
          <a:lstStyle/>
          <a:p>
            <a:r>
              <a:rPr lang="en-GB" sz="2800" dirty="0" smtClean="0"/>
              <a:t>On the first visit a full Orthoptic Assessment is carried out to rule out any ocular motility, refractive or accommodative cause for the difficulties</a:t>
            </a:r>
            <a:br>
              <a:rPr lang="en-GB" sz="2800" dirty="0" smtClean="0"/>
            </a:br>
            <a:r>
              <a:rPr lang="en-GB" sz="2000" dirty="0" smtClean="0"/>
              <a:t>( during COVID19 restrictions virtual appointments were offered initially )</a:t>
            </a:r>
            <a:endParaRPr lang="en-GB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420888"/>
            <a:ext cx="8229600" cy="3484984"/>
          </a:xfrm>
        </p:spPr>
        <p:txBody>
          <a:bodyPr/>
          <a:lstStyle/>
          <a:p>
            <a:r>
              <a:rPr lang="en-GB" sz="2800" dirty="0" smtClean="0">
                <a:solidFill>
                  <a:schemeClr val="accent1"/>
                </a:solidFill>
              </a:rPr>
              <a:t>If any defect is found the patient is asked to come back for a full Ophthalmological assessment.</a:t>
            </a:r>
          </a:p>
          <a:p>
            <a:endParaRPr lang="en-GB" dirty="0" smtClean="0">
              <a:solidFill>
                <a:schemeClr val="accent1"/>
              </a:solidFill>
            </a:endParaRPr>
          </a:p>
          <a:p>
            <a:r>
              <a:rPr lang="en-GB" sz="2800" dirty="0" smtClean="0">
                <a:solidFill>
                  <a:schemeClr val="accent1"/>
                </a:solidFill>
              </a:rPr>
              <a:t>Any treatment required for VA / binocularity / focussing is then completed prior to a Visual Processing Assessment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057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GB" dirty="0" smtClean="0">
                <a:solidFill>
                  <a:schemeClr val="accent1"/>
                </a:solidFill>
              </a:rPr>
              <a:t>Visual Processing Assessment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978123"/>
          </a:xfrm>
        </p:spPr>
        <p:txBody>
          <a:bodyPr/>
          <a:lstStyle/>
          <a:p>
            <a:pPr algn="ctr"/>
            <a:r>
              <a:rPr lang="en-GB" dirty="0" smtClean="0"/>
              <a:t>Tracking 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7544" y="2276872"/>
            <a:ext cx="4040188" cy="4743376"/>
          </a:xfrm>
        </p:spPr>
        <p:txBody>
          <a:bodyPr/>
          <a:lstStyle/>
          <a:p>
            <a:endParaRPr lang="en-GB" dirty="0" smtClean="0"/>
          </a:p>
          <a:p>
            <a:r>
              <a:rPr lang="en-GB" dirty="0" smtClean="0"/>
              <a:t>DEM Test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Wilkins Rate of Reading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GB" dirty="0" smtClean="0"/>
              <a:t>Use of colour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716016" y="2204864"/>
            <a:ext cx="4041775" cy="4743376"/>
          </a:xfrm>
        </p:spPr>
        <p:txBody>
          <a:bodyPr/>
          <a:lstStyle/>
          <a:p>
            <a:endParaRPr lang="en-GB" dirty="0" smtClean="0"/>
          </a:p>
          <a:p>
            <a:r>
              <a:rPr lang="en-GB" dirty="0" smtClean="0"/>
              <a:t>Selection of coloured overlay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Wilkins Rate of Reading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911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/>
          <a:lstStyle/>
          <a:p>
            <a:r>
              <a:rPr lang="en-GB" dirty="0" smtClean="0"/>
              <a:t>Developmental Eye Movement Test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-468560" y="1844824"/>
            <a:ext cx="963466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algn="just">
              <a:spcAft>
                <a:spcPts val="0"/>
              </a:spcAft>
            </a:pPr>
            <a:r>
              <a:rPr lang="en-GB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7	5			9	</a:t>
            </a:r>
            <a:r>
              <a:rPr lang="en-GB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8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</a:p>
          <a:p>
            <a:pPr marL="914400" algn="just">
              <a:spcAft>
                <a:spcPts val="0"/>
              </a:spcAft>
            </a:pP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GB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5			7		4		</a:t>
            </a:r>
            <a:r>
              <a:rPr lang="en-GB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 marL="914400" algn="just">
              <a:spcAft>
                <a:spcPts val="0"/>
              </a:spcAft>
            </a:pP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GB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4		7	</a:t>
            </a:r>
            <a:r>
              <a:rPr lang="en-GB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6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GB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3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 marL="914400" algn="just">
              <a:spcAft>
                <a:spcPts val="0"/>
              </a:spcAft>
            </a:pP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GB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9		3		9		</a:t>
            </a:r>
            <a:r>
              <a:rPr lang="en-GB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 marL="914400" algn="just">
              <a:spcAft>
                <a:spcPts val="0"/>
              </a:spcAft>
            </a:pP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GB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5				2		</a:t>
            </a:r>
            <a:r>
              <a:rPr lang="en-GB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1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GB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 marL="914400" algn="just">
              <a:spcAft>
                <a:spcPts val="0"/>
              </a:spcAft>
            </a:pP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GB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3		7	</a:t>
            </a:r>
            <a:r>
              <a:rPr lang="en-GB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4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en-GB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</a:p>
          <a:p>
            <a:pPr marL="914400" algn="just">
              <a:spcAft>
                <a:spcPts val="0"/>
              </a:spcAft>
            </a:pPr>
            <a:r>
              <a:rPr lang="en-GB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7            4                          6             5                                                       2</a:t>
            </a:r>
          </a:p>
          <a:p>
            <a:pPr marL="914400" algn="just">
              <a:spcAft>
                <a:spcPts val="0"/>
              </a:spcAft>
            </a:pPr>
            <a:r>
              <a:rPr lang="en-GB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9                          2                                         3                       6                4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</a:t>
            </a:r>
          </a:p>
        </p:txBody>
      </p:sp>
    </p:spTree>
    <p:extLst>
      <p:ext uri="{BB962C8B-B14F-4D97-AF65-F5344CB8AC3E}">
        <p14:creationId xmlns:p14="http://schemas.microsoft.com/office/powerpoint/2010/main" val="13065818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84" t="18935" r="31435" b="25739"/>
          <a:stretch/>
        </p:blipFill>
        <p:spPr bwMode="auto">
          <a:xfrm>
            <a:off x="1998345" y="1190307"/>
            <a:ext cx="5147310" cy="44773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77876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accent1"/>
                </a:solidFill>
              </a:rPr>
              <a:t>Treatment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GB" dirty="0" smtClean="0"/>
              <a:t>Tracking difficulties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804" y="2132856"/>
            <a:ext cx="4040188" cy="1872208"/>
          </a:xfrm>
        </p:spPr>
        <p:txBody>
          <a:bodyPr/>
          <a:lstStyle/>
          <a:p>
            <a:endParaRPr lang="en-GB" dirty="0" smtClean="0"/>
          </a:p>
          <a:p>
            <a:r>
              <a:rPr lang="en-GB" dirty="0" smtClean="0"/>
              <a:t>Rainbow Reader Tracking Exercises Programme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GB" dirty="0" smtClean="0"/>
              <a:t>Need for Colour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2046213"/>
          </a:xfrm>
        </p:spPr>
        <p:txBody>
          <a:bodyPr/>
          <a:lstStyle/>
          <a:p>
            <a:endParaRPr lang="en-GB" dirty="0" smtClean="0"/>
          </a:p>
          <a:p>
            <a:r>
              <a:rPr lang="en-GB" dirty="0" smtClean="0"/>
              <a:t>Give appropriate overlay if 15% improvement in speed or significant improvement in tracking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1619672" y="4725144"/>
            <a:ext cx="57606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If further Visual </a:t>
            </a:r>
            <a:r>
              <a:rPr lang="en-GB" sz="2400" dirty="0"/>
              <a:t>P</a:t>
            </a:r>
            <a:r>
              <a:rPr lang="en-GB" sz="2400" dirty="0" smtClean="0"/>
              <a:t>erception difficulties are suspected a TVPS may be carried out and further Visual Perception Exercises issued as appropriate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28703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3765"/>
            <a:ext cx="6264696" cy="618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39552" y="188640"/>
            <a:ext cx="4041775" cy="639762"/>
          </a:xfrm>
        </p:spPr>
        <p:txBody>
          <a:bodyPr>
            <a:normAutofit/>
          </a:bodyPr>
          <a:lstStyle/>
          <a:p>
            <a:r>
              <a:rPr lang="en-GB" sz="2000" dirty="0" smtClean="0"/>
              <a:t>Rainbow Reader Tracking Exercises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81874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990</TotalTime>
  <Words>381</Words>
  <Application>Microsoft Office PowerPoint</Application>
  <PresentationFormat>On-screen Show (4:3)</PresentationFormat>
  <Paragraphs>116</Paragraphs>
  <Slides>17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Visual Processing Disorders Clinic  (formerly known as  Visual Stress Clinic)  Alison Leak Head Orthoptist PHB</vt:lpstr>
      <vt:lpstr>Referral process</vt:lpstr>
      <vt:lpstr>PowerPoint Presentation</vt:lpstr>
      <vt:lpstr>On the first visit a full Orthoptic Assessment is carried out to rule out any ocular motility, refractive or accommodative cause for the difficulties ( during COVID19 restrictions virtual appointments were offered initially )</vt:lpstr>
      <vt:lpstr>Visual Processing Assessment</vt:lpstr>
      <vt:lpstr>Developmental Eye Movement Test</vt:lpstr>
      <vt:lpstr>PowerPoint Presentation</vt:lpstr>
      <vt:lpstr>Treatment</vt:lpstr>
      <vt:lpstr>PowerPoint Presentation</vt:lpstr>
      <vt:lpstr>Rainbow Reader Video</vt:lpstr>
      <vt:lpstr>Audit Results  </vt:lpstr>
      <vt:lpstr>PowerPoint Presentation</vt:lpstr>
      <vt:lpstr>Analysis of data Sept’19 – Dec’19</vt:lpstr>
      <vt:lpstr>PowerPoint Presentation</vt:lpstr>
      <vt:lpstr>PowerPoint Presentation</vt:lpstr>
      <vt:lpstr>PowerPoint Presentation</vt:lpstr>
      <vt:lpstr>PowerPoint Presentation</vt:lpstr>
    </vt:vector>
  </TitlesOfParts>
  <Company>Lincolnshire NHS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Processing Disorders Clinic  ( formerly known as  Visual Stress Clinic)</dc:title>
  <dc:creator>Leak Alison (ULHT)</dc:creator>
  <cp:lastModifiedBy>Nicola Carter</cp:lastModifiedBy>
  <cp:revision>49</cp:revision>
  <dcterms:created xsi:type="dcterms:W3CDTF">2018-04-27T11:29:59Z</dcterms:created>
  <dcterms:modified xsi:type="dcterms:W3CDTF">2021-10-13T14:27:24Z</dcterms:modified>
</cp:coreProperties>
</file>